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34.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42"/>
  </p:notesMasterIdLst>
  <p:sldIdLst>
    <p:sldId id="374" r:id="rId4"/>
    <p:sldId id="258" r:id="rId5"/>
    <p:sldId id="259" r:id="rId6"/>
    <p:sldId id="260" r:id="rId7"/>
    <p:sldId id="261" r:id="rId8"/>
    <p:sldId id="262" r:id="rId9"/>
    <p:sldId id="263" r:id="rId10"/>
    <p:sldId id="264" r:id="rId11"/>
    <p:sldId id="265" r:id="rId12"/>
    <p:sldId id="504" r:id="rId13"/>
    <p:sldId id="267" r:id="rId14"/>
    <p:sldId id="268" r:id="rId15"/>
    <p:sldId id="269" r:id="rId16"/>
    <p:sldId id="270" r:id="rId17"/>
    <p:sldId id="271" r:id="rId18"/>
    <p:sldId id="272" r:id="rId19"/>
    <p:sldId id="300" r:id="rId20"/>
    <p:sldId id="301" r:id="rId21"/>
    <p:sldId id="302" r:id="rId22"/>
    <p:sldId id="276" r:id="rId23"/>
    <p:sldId id="277" r:id="rId24"/>
    <p:sldId id="278" r:id="rId25"/>
    <p:sldId id="279"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303" r:id="rId40"/>
    <p:sldId id="299" r:id="rId41"/>
    <p:sldId id="295" r:id="rId42"/>
    <p:sldId id="296" r:id="rId43"/>
    <p:sldId id="297" r:id="rId44"/>
    <p:sldId id="298" r:id="rId45"/>
    <p:sldId id="373"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431"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30" r:id="rId141"/>
    <p:sldId id="425" r:id="rId142"/>
    <p:sldId id="426" r:id="rId143"/>
    <p:sldId id="427" r:id="rId144"/>
    <p:sldId id="428" r:id="rId145"/>
    <p:sldId id="429" r:id="rId146"/>
    <p:sldId id="349" r:id="rId147"/>
    <p:sldId id="350" r:id="rId148"/>
    <p:sldId id="351" r:id="rId149"/>
    <p:sldId id="352" r:id="rId150"/>
    <p:sldId id="353" r:id="rId151"/>
    <p:sldId id="354" r:id="rId152"/>
    <p:sldId id="355" r:id="rId153"/>
    <p:sldId id="356" r:id="rId154"/>
    <p:sldId id="357" r:id="rId155"/>
    <p:sldId id="358" r:id="rId156"/>
    <p:sldId id="359" r:id="rId157"/>
    <p:sldId id="360" r:id="rId158"/>
    <p:sldId id="361" r:id="rId159"/>
    <p:sldId id="362" r:id="rId160"/>
    <p:sldId id="363" r:id="rId161"/>
    <p:sldId id="364" r:id="rId162"/>
    <p:sldId id="365" r:id="rId163"/>
    <p:sldId id="366" r:id="rId164"/>
    <p:sldId id="367" r:id="rId165"/>
    <p:sldId id="368" r:id="rId166"/>
    <p:sldId id="369" r:id="rId167"/>
    <p:sldId id="370" r:id="rId168"/>
    <p:sldId id="37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45E"/>
    <a:srgbClr val="314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8" d="100"/>
          <a:sy n="98" d="100"/>
        </p:scale>
        <p:origin x="-354" y="10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notesMaster" Target="notesMasters/notes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file:///\\wipogvafs01\MARKS\OrgHague\Shared\_INFORMATION%20AND%20PROMOTION\bb\PPT\Templates\Designations%20in%20IR%202013.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PT\PT_April2014.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xls"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D:\Users\long\AppData\Local\Microsoft\Windows\Temporary%20Internet%20Files\Content.Outlook\CCMAJQ33\hague%20Stats%202013.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Designations in IR</a:t>
            </a:r>
          </a:p>
        </c:rich>
      </c:tx>
      <c:overlay val="0"/>
    </c:title>
    <c:autoTitleDeleted val="0"/>
    <c:plotArea>
      <c:layout>
        <c:manualLayout>
          <c:layoutTarget val="inner"/>
          <c:xMode val="edge"/>
          <c:yMode val="edge"/>
          <c:x val="7.2668077530680886E-2"/>
          <c:y val="0.11588773544914552"/>
          <c:w val="0.83902364506924709"/>
          <c:h val="0.78488386770353524"/>
        </c:manualLayout>
      </c:layout>
      <c:barChart>
        <c:barDir val="col"/>
        <c:grouping val="clustered"/>
        <c:varyColors val="0"/>
        <c:ser>
          <c:idx val="0"/>
          <c:order val="0"/>
          <c:tx>
            <c:strRef>
              <c:f>Sheet1!$B$3</c:f>
              <c:strCache>
                <c:ptCount val="1"/>
                <c:pt idx="0">
                  <c:v>IR</c:v>
                </c:pt>
              </c:strCache>
            </c:strRef>
          </c:tx>
          <c:spPr>
            <a:solidFill>
              <a:srgbClr val="333399"/>
            </a:solidFill>
            <a:ln>
              <a:solidFill>
                <a:srgbClr val="333399"/>
              </a:solidFill>
            </a:ln>
          </c:spPr>
          <c:invertIfNegative val="0"/>
          <c:cat>
            <c:strRef>
              <c:f>Sheet1!$C$2:$I$2</c:f>
              <c:strCache>
                <c:ptCount val="7"/>
                <c:pt idx="0">
                  <c:v>1</c:v>
                </c:pt>
                <c:pt idx="1">
                  <c:v>2</c:v>
                </c:pt>
                <c:pt idx="2">
                  <c:v>3 to 5</c:v>
                </c:pt>
                <c:pt idx="3">
                  <c:v>6 to 10</c:v>
                </c:pt>
                <c:pt idx="4">
                  <c:v>11 to 23</c:v>
                </c:pt>
                <c:pt idx="5">
                  <c:v>24 to 33</c:v>
                </c:pt>
                <c:pt idx="6">
                  <c:v>34 to 60</c:v>
                </c:pt>
              </c:strCache>
            </c:strRef>
          </c:cat>
          <c:val>
            <c:numRef>
              <c:f>Sheet1!$C$3:$I$3</c:f>
              <c:numCache>
                <c:formatCode>General</c:formatCode>
                <c:ptCount val="7"/>
                <c:pt idx="0">
                  <c:v>437</c:v>
                </c:pt>
                <c:pt idx="1">
                  <c:v>721</c:v>
                </c:pt>
                <c:pt idx="2">
                  <c:v>844</c:v>
                </c:pt>
                <c:pt idx="3">
                  <c:v>396</c:v>
                </c:pt>
                <c:pt idx="4">
                  <c:v>200</c:v>
                </c:pt>
                <c:pt idx="5">
                  <c:v>127</c:v>
                </c:pt>
                <c:pt idx="6">
                  <c:v>9</c:v>
                </c:pt>
              </c:numCache>
            </c:numRef>
          </c:val>
        </c:ser>
        <c:dLbls>
          <c:showLegendKey val="0"/>
          <c:showVal val="0"/>
          <c:showCatName val="0"/>
          <c:showSerName val="0"/>
          <c:showPercent val="0"/>
          <c:showBubbleSize val="0"/>
        </c:dLbls>
        <c:gapWidth val="150"/>
        <c:axId val="89727744"/>
        <c:axId val="89729280"/>
      </c:barChart>
      <c:catAx>
        <c:axId val="89727744"/>
        <c:scaling>
          <c:orientation val="minMax"/>
        </c:scaling>
        <c:delete val="0"/>
        <c:axPos val="b"/>
        <c:majorTickMark val="out"/>
        <c:minorTickMark val="none"/>
        <c:tickLblPos val="nextTo"/>
        <c:crossAx val="89729280"/>
        <c:crosses val="autoZero"/>
        <c:auto val="1"/>
        <c:lblAlgn val="ctr"/>
        <c:lblOffset val="100"/>
        <c:noMultiLvlLbl val="0"/>
      </c:catAx>
      <c:valAx>
        <c:axId val="89729280"/>
        <c:scaling>
          <c:orientation val="minMax"/>
        </c:scaling>
        <c:delete val="0"/>
        <c:axPos val="l"/>
        <c:majorGridlines/>
        <c:numFmt formatCode="General" sourceLinked="1"/>
        <c:majorTickMark val="out"/>
        <c:minorTickMark val="none"/>
        <c:tickLblPos val="nextTo"/>
        <c:crossAx val="89727744"/>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4.4450463887000198E-2"/>
          <c:y val="1.2254901960784314E-2"/>
          <c:w val="0.53760445682451252"/>
          <c:h val="0.94607843137254899"/>
        </c:manualLayout>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Pharmaceuticals (10%) </c:v>
                </c:pt>
                <c:pt idx="1">
                  <c:v>Civil engineering (8%)</c:v>
                </c:pt>
                <c:pt idx="2">
                  <c:v>Organic fine chemistry (8%)</c:v>
                </c:pt>
                <c:pt idx="3">
                  <c:v>Biotechnology (5%) </c:v>
                </c:pt>
                <c:pt idx="4">
                  <c:v>Other special machines (5%)</c:v>
                </c:pt>
                <c:pt idx="5">
                  <c:v>Furniture, games (4%)</c:v>
                </c:pt>
                <c:pt idx="6">
                  <c:v>Transport (4%)</c:v>
                </c:pt>
                <c:pt idx="7">
                  <c:v>Medical technology (4%)</c:v>
                </c:pt>
                <c:pt idx="8">
                  <c:v>Chemical engineering (4%)</c:v>
                </c:pt>
                <c:pt idx="9">
                  <c:v>Measurement (4%)</c:v>
                </c:pt>
                <c:pt idx="10">
                  <c:v>Others (44%)</c:v>
                </c:pt>
              </c:strCache>
            </c:strRef>
          </c:cat>
          <c:val>
            <c:numRef>
              <c:f>Feuil1!$B$2:$B$12</c:f>
              <c:numCache>
                <c:formatCode>General</c:formatCode>
                <c:ptCount val="11"/>
                <c:pt idx="0">
                  <c:v>9.67</c:v>
                </c:pt>
                <c:pt idx="1">
                  <c:v>8.19</c:v>
                </c:pt>
                <c:pt idx="2">
                  <c:v>7.82</c:v>
                </c:pt>
                <c:pt idx="3">
                  <c:v>5.34</c:v>
                </c:pt>
                <c:pt idx="4">
                  <c:v>5.2</c:v>
                </c:pt>
                <c:pt idx="5">
                  <c:v>4.4400000000000004</c:v>
                </c:pt>
                <c:pt idx="6">
                  <c:v>4.41</c:v>
                </c:pt>
                <c:pt idx="7">
                  <c:v>3.94</c:v>
                </c:pt>
                <c:pt idx="8">
                  <c:v>3.83</c:v>
                </c:pt>
                <c:pt idx="9">
                  <c:v>3.46</c:v>
                </c:pt>
                <c:pt idx="10">
                  <c:v>43.7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25565328010876"/>
          <c:y val="6.2914929751428108E-4"/>
          <c:w val="0.39920952777838703"/>
          <c:h val="0.9031534661108537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fr-CH" b="0" dirty="0">
                <a:solidFill>
                  <a:srgbClr val="02145E"/>
                </a:solidFill>
              </a:rPr>
              <a:t>PORTUGAL</a:t>
            </a:r>
            <a:endParaRPr lang="en-US" b="0" dirty="0">
              <a:solidFill>
                <a:srgbClr val="02145E"/>
              </a:solidFill>
            </a:endParaRP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cat>
            <c:strRef>
              <c:f>Feuil1!$A$2:$A$4</c:f>
              <c:strCache>
                <c:ptCount val="3"/>
                <c:pt idx="0">
                  <c:v>PCT </c:v>
                </c:pt>
                <c:pt idx="1">
                  <c:v>MADRID </c:v>
                </c:pt>
                <c:pt idx="2">
                  <c:v>HAGUE </c:v>
                </c:pt>
              </c:strCache>
            </c:strRef>
          </c:cat>
          <c:val>
            <c:numRef>
              <c:f>Feuil1!$B$2:$B$4</c:f>
              <c:numCache>
                <c:formatCode>General</c:formatCode>
                <c:ptCount val="3"/>
                <c:pt idx="0">
                  <c:v>116</c:v>
                </c:pt>
                <c:pt idx="1">
                  <c:v>162</c:v>
                </c:pt>
                <c:pt idx="2">
                  <c:v>1</c:v>
                </c:pt>
              </c:numCache>
            </c:numRef>
          </c:val>
        </c:ser>
        <c:ser>
          <c:idx val="1"/>
          <c:order val="1"/>
          <c:tx>
            <c:strRef>
              <c:f>Feuil1!$C$1</c:f>
              <c:strCache>
                <c:ptCount val="1"/>
                <c:pt idx="0">
                  <c:v>2011</c:v>
                </c:pt>
              </c:strCache>
            </c:strRef>
          </c:tx>
          <c:invertIfNegative val="0"/>
          <c:cat>
            <c:strRef>
              <c:f>Feuil1!$A$2:$A$4</c:f>
              <c:strCache>
                <c:ptCount val="3"/>
                <c:pt idx="0">
                  <c:v>PCT </c:v>
                </c:pt>
                <c:pt idx="1">
                  <c:v>MADRID </c:v>
                </c:pt>
                <c:pt idx="2">
                  <c:v>HAGUE </c:v>
                </c:pt>
              </c:strCache>
            </c:strRef>
          </c:cat>
          <c:val>
            <c:numRef>
              <c:f>Feuil1!$C$2:$C$4</c:f>
              <c:numCache>
                <c:formatCode>General</c:formatCode>
                <c:ptCount val="3"/>
                <c:pt idx="0">
                  <c:v>95</c:v>
                </c:pt>
                <c:pt idx="1">
                  <c:v>211</c:v>
                </c:pt>
                <c:pt idx="2">
                  <c:v>2</c:v>
                </c:pt>
              </c:numCache>
            </c:numRef>
          </c:val>
        </c:ser>
        <c:ser>
          <c:idx val="2"/>
          <c:order val="2"/>
          <c:tx>
            <c:strRef>
              <c:f>Feuil1!$D$1</c:f>
              <c:strCache>
                <c:ptCount val="1"/>
                <c:pt idx="0">
                  <c:v>2012</c:v>
                </c:pt>
              </c:strCache>
            </c:strRef>
          </c:tx>
          <c:invertIfNegative val="0"/>
          <c:cat>
            <c:strRef>
              <c:f>Feuil1!$A$2:$A$4</c:f>
              <c:strCache>
                <c:ptCount val="3"/>
                <c:pt idx="0">
                  <c:v>PCT </c:v>
                </c:pt>
                <c:pt idx="1">
                  <c:v>MADRID </c:v>
                </c:pt>
                <c:pt idx="2">
                  <c:v>HAGUE </c:v>
                </c:pt>
              </c:strCache>
            </c:strRef>
          </c:cat>
          <c:val>
            <c:numRef>
              <c:f>Feuil1!$D$2:$D$4</c:f>
              <c:numCache>
                <c:formatCode>General</c:formatCode>
                <c:ptCount val="3"/>
                <c:pt idx="0">
                  <c:v>129</c:v>
                </c:pt>
                <c:pt idx="1">
                  <c:v>201</c:v>
                </c:pt>
                <c:pt idx="2">
                  <c:v>1</c:v>
                </c:pt>
              </c:numCache>
            </c:numRef>
          </c:val>
        </c:ser>
        <c:ser>
          <c:idx val="3"/>
          <c:order val="3"/>
          <c:tx>
            <c:strRef>
              <c:f>Feuil1!$E$1</c:f>
              <c:strCache>
                <c:ptCount val="1"/>
                <c:pt idx="0">
                  <c:v>2013</c:v>
                </c:pt>
              </c:strCache>
            </c:strRef>
          </c:tx>
          <c:invertIfNegative val="0"/>
          <c:cat>
            <c:strRef>
              <c:f>Feuil1!$A$2:$A$4</c:f>
              <c:strCache>
                <c:ptCount val="3"/>
                <c:pt idx="0">
                  <c:v>PCT </c:v>
                </c:pt>
                <c:pt idx="1">
                  <c:v>MADRID </c:v>
                </c:pt>
                <c:pt idx="2">
                  <c:v>HAGUE </c:v>
                </c:pt>
              </c:strCache>
            </c:strRef>
          </c:cat>
          <c:val>
            <c:numRef>
              <c:f>Feuil1!$E$2:$E$4</c:f>
              <c:numCache>
                <c:formatCode>General</c:formatCode>
                <c:ptCount val="3"/>
                <c:pt idx="0">
                  <c:v>147</c:v>
                </c:pt>
                <c:pt idx="1">
                  <c:v>267</c:v>
                </c:pt>
                <c:pt idx="2">
                  <c:v>9</c:v>
                </c:pt>
              </c:numCache>
            </c:numRef>
          </c:val>
        </c:ser>
        <c:dLbls>
          <c:showLegendKey val="0"/>
          <c:showVal val="0"/>
          <c:showCatName val="0"/>
          <c:showSerName val="0"/>
          <c:showPercent val="0"/>
          <c:showBubbleSize val="0"/>
        </c:dLbls>
        <c:gapWidth val="150"/>
        <c:shape val="box"/>
        <c:axId val="205337728"/>
        <c:axId val="205339264"/>
        <c:axId val="0"/>
      </c:bar3DChart>
      <c:catAx>
        <c:axId val="205337728"/>
        <c:scaling>
          <c:orientation val="minMax"/>
        </c:scaling>
        <c:delete val="0"/>
        <c:axPos val="b"/>
        <c:numFmt formatCode="General" sourceLinked="1"/>
        <c:majorTickMark val="none"/>
        <c:minorTickMark val="none"/>
        <c:tickLblPos val="nextTo"/>
        <c:crossAx val="205339264"/>
        <c:crosses val="autoZero"/>
        <c:auto val="1"/>
        <c:lblAlgn val="ctr"/>
        <c:lblOffset val="100"/>
        <c:noMultiLvlLbl val="0"/>
      </c:catAx>
      <c:valAx>
        <c:axId val="205339264"/>
        <c:scaling>
          <c:orientation val="minMax"/>
        </c:scaling>
        <c:delete val="0"/>
        <c:axPos val="l"/>
        <c:majorGridlines/>
        <c:numFmt formatCode="General" sourceLinked="1"/>
        <c:majorTickMark val="none"/>
        <c:minorTickMark val="none"/>
        <c:tickLblPos val="nextTo"/>
        <c:crossAx val="20533772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info1!$A$17</c:f>
              <c:strCache>
                <c:ptCount val="1"/>
                <c:pt idx="0">
                  <c:v>Registrations</c:v>
                </c:pt>
              </c:strCache>
            </c:strRef>
          </c:tx>
          <c:marker>
            <c:symbol val="none"/>
          </c:marker>
          <c:cat>
            <c:numRef>
              <c:f>info1!$D$16:$K$16</c:f>
              <c:numCache>
                <c:formatCode>General</c:formatCode>
                <c:ptCount val="8"/>
                <c:pt idx="0">
                  <c:v>2006</c:v>
                </c:pt>
                <c:pt idx="1">
                  <c:v>2007</c:v>
                </c:pt>
                <c:pt idx="2">
                  <c:v>2008</c:v>
                </c:pt>
                <c:pt idx="3">
                  <c:v>2009</c:v>
                </c:pt>
                <c:pt idx="4">
                  <c:v>2010</c:v>
                </c:pt>
                <c:pt idx="5">
                  <c:v>2011</c:v>
                </c:pt>
                <c:pt idx="6">
                  <c:v>2012</c:v>
                </c:pt>
                <c:pt idx="7">
                  <c:v>2013</c:v>
                </c:pt>
              </c:numCache>
            </c:numRef>
          </c:cat>
          <c:val>
            <c:numRef>
              <c:f>info1!$D$17:$K$17</c:f>
              <c:numCache>
                <c:formatCode>General</c:formatCode>
                <c:ptCount val="8"/>
                <c:pt idx="0">
                  <c:v>310</c:v>
                </c:pt>
                <c:pt idx="1">
                  <c:v>331</c:v>
                </c:pt>
                <c:pt idx="2">
                  <c:v>338</c:v>
                </c:pt>
                <c:pt idx="3">
                  <c:v>161</c:v>
                </c:pt>
                <c:pt idx="4">
                  <c:v>145</c:v>
                </c:pt>
                <c:pt idx="5">
                  <c:v>158</c:v>
                </c:pt>
                <c:pt idx="6">
                  <c:v>169</c:v>
                </c:pt>
                <c:pt idx="7">
                  <c:v>208</c:v>
                </c:pt>
              </c:numCache>
            </c:numRef>
          </c:val>
          <c:smooth val="0"/>
        </c:ser>
        <c:ser>
          <c:idx val="2"/>
          <c:order val="1"/>
          <c:tx>
            <c:strRef>
              <c:f>info1!$A$18</c:f>
              <c:strCache>
                <c:ptCount val="1"/>
                <c:pt idx="0">
                  <c:v>Applications</c:v>
                </c:pt>
              </c:strCache>
            </c:strRef>
          </c:tx>
          <c:marker>
            <c:symbol val="none"/>
          </c:marker>
          <c:cat>
            <c:numRef>
              <c:f>info1!$D$16:$K$16</c:f>
              <c:numCache>
                <c:formatCode>General</c:formatCode>
                <c:ptCount val="8"/>
                <c:pt idx="0">
                  <c:v>2006</c:v>
                </c:pt>
                <c:pt idx="1">
                  <c:v>2007</c:v>
                </c:pt>
                <c:pt idx="2">
                  <c:v>2008</c:v>
                </c:pt>
                <c:pt idx="3">
                  <c:v>2009</c:v>
                </c:pt>
                <c:pt idx="4">
                  <c:v>2010</c:v>
                </c:pt>
                <c:pt idx="5">
                  <c:v>2011</c:v>
                </c:pt>
                <c:pt idx="6">
                  <c:v>2012</c:v>
                </c:pt>
                <c:pt idx="7">
                  <c:v>2013</c:v>
                </c:pt>
              </c:numCache>
            </c:numRef>
          </c:cat>
          <c:val>
            <c:numRef>
              <c:f>info1!$D$18:$K$18</c:f>
              <c:numCache>
                <c:formatCode>General</c:formatCode>
                <c:ptCount val="8"/>
                <c:pt idx="0">
                  <c:v>276</c:v>
                </c:pt>
                <c:pt idx="1">
                  <c:v>355</c:v>
                </c:pt>
                <c:pt idx="2">
                  <c:v>344</c:v>
                </c:pt>
                <c:pt idx="3">
                  <c:v>135</c:v>
                </c:pt>
                <c:pt idx="4">
                  <c:v>149</c:v>
                </c:pt>
                <c:pt idx="5">
                  <c:v>175</c:v>
                </c:pt>
                <c:pt idx="6">
                  <c:v>154</c:v>
                </c:pt>
                <c:pt idx="7">
                  <c:v>226</c:v>
                </c:pt>
              </c:numCache>
            </c:numRef>
          </c:val>
          <c:smooth val="0"/>
        </c:ser>
        <c:dLbls>
          <c:showLegendKey val="0"/>
          <c:showVal val="0"/>
          <c:showCatName val="0"/>
          <c:showSerName val="0"/>
          <c:showPercent val="0"/>
          <c:showBubbleSize val="0"/>
        </c:dLbls>
        <c:marker val="1"/>
        <c:smooth val="0"/>
        <c:axId val="45466368"/>
        <c:axId val="45467904"/>
      </c:lineChart>
      <c:catAx>
        <c:axId val="45466368"/>
        <c:scaling>
          <c:orientation val="minMax"/>
        </c:scaling>
        <c:delete val="0"/>
        <c:axPos val="b"/>
        <c:numFmt formatCode="General" sourceLinked="1"/>
        <c:majorTickMark val="none"/>
        <c:minorTickMark val="none"/>
        <c:tickLblPos val="nextTo"/>
        <c:crossAx val="45467904"/>
        <c:crosses val="autoZero"/>
        <c:auto val="1"/>
        <c:lblAlgn val="ctr"/>
        <c:lblOffset val="100"/>
        <c:noMultiLvlLbl val="0"/>
      </c:catAx>
      <c:valAx>
        <c:axId val="45467904"/>
        <c:scaling>
          <c:orientation val="minMax"/>
        </c:scaling>
        <c:delete val="0"/>
        <c:axPos val="l"/>
        <c:majorGridlines/>
        <c:numFmt formatCode="General" sourceLinked="1"/>
        <c:majorTickMark val="none"/>
        <c:minorTickMark val="none"/>
        <c:tickLblPos val="nextTo"/>
        <c:crossAx val="45466368"/>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info1!$A$31</c:f>
              <c:strCache>
                <c:ptCount val="1"/>
                <c:pt idx="0">
                  <c:v>Designations</c:v>
                </c:pt>
              </c:strCache>
            </c:strRef>
          </c:tx>
          <c:marker>
            <c:symbol val="none"/>
          </c:marker>
          <c:cat>
            <c:numRef>
              <c:f>info1!$F$30:$M$30</c:f>
              <c:numCache>
                <c:formatCode>General</c:formatCode>
                <c:ptCount val="8"/>
                <c:pt idx="0">
                  <c:v>2006</c:v>
                </c:pt>
                <c:pt idx="1">
                  <c:v>2007</c:v>
                </c:pt>
                <c:pt idx="2">
                  <c:v>2008</c:v>
                </c:pt>
                <c:pt idx="3">
                  <c:v>2009</c:v>
                </c:pt>
                <c:pt idx="4">
                  <c:v>2010</c:v>
                </c:pt>
                <c:pt idx="5">
                  <c:v>2011</c:v>
                </c:pt>
                <c:pt idx="6">
                  <c:v>2012</c:v>
                </c:pt>
                <c:pt idx="7">
                  <c:v>2013</c:v>
                </c:pt>
              </c:numCache>
            </c:numRef>
          </c:cat>
          <c:val>
            <c:numRef>
              <c:f>info1!$F$31:$M$31</c:f>
              <c:numCache>
                <c:formatCode>General</c:formatCode>
                <c:ptCount val="8"/>
                <c:pt idx="0">
                  <c:v>4411</c:v>
                </c:pt>
                <c:pt idx="1">
                  <c:v>3704</c:v>
                </c:pt>
                <c:pt idx="2">
                  <c:v>3403</c:v>
                </c:pt>
                <c:pt idx="3">
                  <c:v>2423</c:v>
                </c:pt>
                <c:pt idx="4">
                  <c:v>2002</c:v>
                </c:pt>
                <c:pt idx="5">
                  <c:v>2208</c:v>
                </c:pt>
                <c:pt idx="6">
                  <c:v>1876</c:v>
                </c:pt>
                <c:pt idx="7">
                  <c:v>1872</c:v>
                </c:pt>
              </c:numCache>
            </c:numRef>
          </c:val>
          <c:smooth val="0"/>
        </c:ser>
        <c:dLbls>
          <c:showLegendKey val="0"/>
          <c:showVal val="0"/>
          <c:showCatName val="0"/>
          <c:showSerName val="0"/>
          <c:showPercent val="0"/>
          <c:showBubbleSize val="0"/>
        </c:dLbls>
        <c:marker val="1"/>
        <c:smooth val="0"/>
        <c:axId val="88911872"/>
        <c:axId val="88913408"/>
      </c:lineChart>
      <c:catAx>
        <c:axId val="88911872"/>
        <c:scaling>
          <c:orientation val="minMax"/>
        </c:scaling>
        <c:delete val="0"/>
        <c:axPos val="b"/>
        <c:numFmt formatCode="General" sourceLinked="1"/>
        <c:majorTickMark val="none"/>
        <c:minorTickMark val="none"/>
        <c:tickLblPos val="nextTo"/>
        <c:crossAx val="88913408"/>
        <c:crosses val="autoZero"/>
        <c:auto val="1"/>
        <c:lblAlgn val="ctr"/>
        <c:lblOffset val="100"/>
        <c:noMultiLvlLbl val="0"/>
      </c:catAx>
      <c:valAx>
        <c:axId val="88913408"/>
        <c:scaling>
          <c:orientation val="minMax"/>
        </c:scaling>
        <c:delete val="0"/>
        <c:axPos val="l"/>
        <c:majorGridlines/>
        <c:numFmt formatCode="General" sourceLinked="1"/>
        <c:majorTickMark val="none"/>
        <c:minorTickMark val="none"/>
        <c:tickLblPos val="nextTo"/>
        <c:crossAx val="88911872"/>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Lbls>
            <c:txPr>
              <a:bodyPr/>
              <a:lstStyle/>
              <a:p>
                <a:pPr>
                  <a:defRPr sz="1100"/>
                </a:pPr>
                <a:endParaRPr lang="en-US"/>
              </a:p>
            </c:txPr>
            <c:dLblPos val="outEnd"/>
            <c:showLegendKey val="0"/>
            <c:showVal val="1"/>
            <c:showCatName val="1"/>
            <c:showSerName val="0"/>
            <c:showPercent val="1"/>
            <c:showBubbleSize val="0"/>
            <c:separator>; </c:separator>
            <c:showLeaderLines val="1"/>
          </c:dLbls>
          <c:cat>
            <c:strRef>
              <c:f>Sheet1!$B$2:$B$12</c:f>
              <c:strCache>
                <c:ptCount val="11"/>
                <c:pt idx="0">
                  <c:v>China</c:v>
                </c:pt>
                <c:pt idx="1">
                  <c:v>France</c:v>
                </c:pt>
                <c:pt idx="2">
                  <c:v>Germany</c:v>
                </c:pt>
                <c:pt idx="3">
                  <c:v>Turkey</c:v>
                </c:pt>
                <c:pt idx="4">
                  <c:v>Switzerland</c:v>
                </c:pt>
                <c:pt idx="5">
                  <c:v>Russian Federation</c:v>
                </c:pt>
                <c:pt idx="6">
                  <c:v>United States of America</c:v>
                </c:pt>
                <c:pt idx="7">
                  <c:v>Benelux</c:v>
                </c:pt>
                <c:pt idx="8">
                  <c:v>Italy</c:v>
                </c:pt>
                <c:pt idx="9">
                  <c:v>Czech Republic</c:v>
                </c:pt>
                <c:pt idx="10">
                  <c:v>Other</c:v>
                </c:pt>
              </c:strCache>
            </c:strRef>
          </c:cat>
          <c:val>
            <c:numRef>
              <c:f>Sheet1!$C$2:$C$12</c:f>
              <c:numCache>
                <c:formatCode>General</c:formatCode>
                <c:ptCount val="11"/>
                <c:pt idx="0">
                  <c:v>366</c:v>
                </c:pt>
                <c:pt idx="1">
                  <c:v>259</c:v>
                </c:pt>
                <c:pt idx="2">
                  <c:v>159</c:v>
                </c:pt>
                <c:pt idx="3">
                  <c:v>157</c:v>
                </c:pt>
                <c:pt idx="4">
                  <c:v>148</c:v>
                </c:pt>
                <c:pt idx="5">
                  <c:v>132</c:v>
                </c:pt>
                <c:pt idx="6">
                  <c:v>94</c:v>
                </c:pt>
                <c:pt idx="7">
                  <c:v>80</c:v>
                </c:pt>
                <c:pt idx="8">
                  <c:v>73</c:v>
                </c:pt>
                <c:pt idx="9">
                  <c:v>55</c:v>
                </c:pt>
                <c:pt idx="10">
                  <c:v>349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Designs</a:t>
            </a:r>
            <a:r>
              <a:rPr lang="en-US" baseline="0" dirty="0"/>
              <a:t> per </a:t>
            </a:r>
            <a:r>
              <a:rPr lang="en-US" dirty="0"/>
              <a:t>International </a:t>
            </a:r>
            <a:r>
              <a:rPr lang="en-US" dirty="0" smtClean="0"/>
              <a:t>Registration </a:t>
            </a:r>
            <a:r>
              <a:rPr lang="en-US" dirty="0"/>
              <a:t>(2012)</a:t>
            </a:r>
          </a:p>
        </c:rich>
      </c:tx>
      <c:layout>
        <c:manualLayout>
          <c:xMode val="edge"/>
          <c:yMode val="edge"/>
          <c:x val="5.7986846654990883E-2"/>
          <c:y val="1.8896709889377371E-2"/>
        </c:manualLayout>
      </c:layout>
      <c:overlay val="0"/>
    </c:title>
    <c:autoTitleDeleted val="0"/>
    <c:plotArea>
      <c:layout/>
      <c:barChart>
        <c:barDir val="col"/>
        <c:grouping val="clustered"/>
        <c:varyColors val="0"/>
        <c:dLbls>
          <c:showLegendKey val="0"/>
          <c:showVal val="0"/>
          <c:showCatName val="0"/>
          <c:showSerName val="0"/>
          <c:showPercent val="0"/>
          <c:showBubbleSize val="0"/>
        </c:dLbls>
        <c:gapWidth val="150"/>
        <c:axId val="89083904"/>
        <c:axId val="89085440"/>
      </c:barChart>
      <c:catAx>
        <c:axId val="89083904"/>
        <c:scaling>
          <c:orientation val="minMax"/>
        </c:scaling>
        <c:delete val="0"/>
        <c:axPos val="b"/>
        <c:majorTickMark val="out"/>
        <c:minorTickMark val="none"/>
        <c:tickLblPos val="nextTo"/>
        <c:crossAx val="89085440"/>
        <c:crosses val="autoZero"/>
        <c:auto val="1"/>
        <c:lblAlgn val="ctr"/>
        <c:lblOffset val="100"/>
        <c:noMultiLvlLbl val="0"/>
      </c:catAx>
      <c:valAx>
        <c:axId val="89085440"/>
        <c:scaling>
          <c:orientation val="minMax"/>
        </c:scaling>
        <c:delete val="0"/>
        <c:axPos val="l"/>
        <c:majorGridlines/>
        <c:numFmt formatCode="General" sourceLinked="1"/>
        <c:majorTickMark val="out"/>
        <c:minorTickMark val="none"/>
        <c:tickLblPos val="nextTo"/>
        <c:crossAx val="89083904"/>
        <c:crosses val="autoZero"/>
        <c:crossBetween val="between"/>
      </c:valAx>
    </c:plotArea>
    <c:legend>
      <c:legendPos val="r"/>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Sheet1!$E$54</c:f>
              <c:strCache>
                <c:ptCount val="1"/>
                <c:pt idx="0">
                  <c:v>IR</c:v>
                </c:pt>
              </c:strCache>
            </c:strRef>
          </c:tx>
          <c:spPr>
            <a:solidFill>
              <a:schemeClr val="accent2"/>
            </a:solidFill>
          </c:spPr>
          <c:invertIfNegative val="0"/>
          <c:cat>
            <c:strRef>
              <c:f>Sheet1!$F$53:$L$53</c:f>
              <c:strCache>
                <c:ptCount val="7"/>
                <c:pt idx="0">
                  <c:v>1</c:v>
                </c:pt>
                <c:pt idx="1">
                  <c:v>2</c:v>
                </c:pt>
                <c:pt idx="2">
                  <c:v>3 to 5</c:v>
                </c:pt>
                <c:pt idx="3">
                  <c:v>6 to 10</c:v>
                </c:pt>
                <c:pt idx="4">
                  <c:v>11 to 20</c:v>
                </c:pt>
                <c:pt idx="5">
                  <c:v>21 to 40</c:v>
                </c:pt>
                <c:pt idx="6">
                  <c:v>more than 40</c:v>
                </c:pt>
              </c:strCache>
            </c:strRef>
          </c:cat>
          <c:val>
            <c:numRef>
              <c:f>Sheet1!$F$54:$L$54</c:f>
              <c:numCache>
                <c:formatCode>General</c:formatCode>
                <c:ptCount val="7"/>
                <c:pt idx="0">
                  <c:v>1065</c:v>
                </c:pt>
                <c:pt idx="1">
                  <c:v>452</c:v>
                </c:pt>
                <c:pt idx="2">
                  <c:v>572</c:v>
                </c:pt>
                <c:pt idx="3">
                  <c:v>353</c:v>
                </c:pt>
                <c:pt idx="4">
                  <c:v>210</c:v>
                </c:pt>
                <c:pt idx="5">
                  <c:v>59</c:v>
                </c:pt>
                <c:pt idx="6">
                  <c:v>23</c:v>
                </c:pt>
              </c:numCache>
            </c:numRef>
          </c:val>
        </c:ser>
        <c:dLbls>
          <c:showLegendKey val="0"/>
          <c:showVal val="0"/>
          <c:showCatName val="0"/>
          <c:showSerName val="0"/>
          <c:showPercent val="0"/>
          <c:showBubbleSize val="0"/>
        </c:dLbls>
        <c:gapWidth val="150"/>
        <c:axId val="89093632"/>
        <c:axId val="89095168"/>
      </c:barChart>
      <c:catAx>
        <c:axId val="89093632"/>
        <c:scaling>
          <c:orientation val="minMax"/>
        </c:scaling>
        <c:delete val="0"/>
        <c:axPos val="b"/>
        <c:majorTickMark val="out"/>
        <c:minorTickMark val="none"/>
        <c:tickLblPos val="nextTo"/>
        <c:crossAx val="89095168"/>
        <c:crosses val="autoZero"/>
        <c:auto val="1"/>
        <c:lblAlgn val="ctr"/>
        <c:lblOffset val="100"/>
        <c:noMultiLvlLbl val="0"/>
      </c:catAx>
      <c:valAx>
        <c:axId val="89095168"/>
        <c:scaling>
          <c:orientation val="minMax"/>
        </c:scaling>
        <c:delete val="0"/>
        <c:axPos val="l"/>
        <c:majorGridlines/>
        <c:numFmt formatCode="General" sourceLinked="1"/>
        <c:majorTickMark val="out"/>
        <c:minorTickMark val="none"/>
        <c:tickLblPos val="nextTo"/>
        <c:crossAx val="89093632"/>
        <c:crosses val="autoZero"/>
        <c:crossBetween val="between"/>
      </c:valAx>
    </c:plotArea>
    <c:legend>
      <c:legendPos val="r"/>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fees!$B$11</c:f>
              <c:strCache>
                <c:ptCount val="1"/>
                <c:pt idx="0">
                  <c:v>IR</c:v>
                </c:pt>
              </c:strCache>
            </c:strRef>
          </c:tx>
          <c:spPr>
            <a:solidFill>
              <a:schemeClr val="accent2"/>
            </a:solidFill>
          </c:spPr>
          <c:invertIfNegative val="0"/>
          <c:dPt>
            <c:idx val="3"/>
            <c:invertIfNegative val="0"/>
            <c:bubble3D val="0"/>
            <c:spPr>
              <a:solidFill>
                <a:srgbClr val="333399"/>
              </a:solidFill>
            </c:spPr>
          </c:dPt>
          <c:cat>
            <c:strRef>
              <c:f>fees!$C$10:$G$10</c:f>
              <c:strCache>
                <c:ptCount val="5"/>
                <c:pt idx="0">
                  <c:v>less than 1000 CHF</c:v>
                </c:pt>
                <c:pt idx="1">
                  <c:v>1000 to 1999 CHF</c:v>
                </c:pt>
                <c:pt idx="2">
                  <c:v>2000 to 2999 CHF</c:v>
                </c:pt>
                <c:pt idx="3">
                  <c:v>3000 to 4999 CHF</c:v>
                </c:pt>
                <c:pt idx="4">
                  <c:v>more than 5000 CHF</c:v>
                </c:pt>
              </c:strCache>
            </c:strRef>
          </c:cat>
          <c:val>
            <c:numRef>
              <c:f>fees!$C$11:$G$11</c:f>
              <c:numCache>
                <c:formatCode>General</c:formatCode>
                <c:ptCount val="5"/>
                <c:pt idx="0">
                  <c:v>1380</c:v>
                </c:pt>
                <c:pt idx="1">
                  <c:v>798</c:v>
                </c:pt>
                <c:pt idx="2">
                  <c:v>295</c:v>
                </c:pt>
                <c:pt idx="3">
                  <c:v>169</c:v>
                </c:pt>
                <c:pt idx="4">
                  <c:v>92</c:v>
                </c:pt>
              </c:numCache>
            </c:numRef>
          </c:val>
        </c:ser>
        <c:dLbls>
          <c:showLegendKey val="0"/>
          <c:showVal val="0"/>
          <c:showCatName val="0"/>
          <c:showSerName val="0"/>
          <c:showPercent val="0"/>
          <c:showBubbleSize val="0"/>
        </c:dLbls>
        <c:gapWidth val="150"/>
        <c:axId val="89593344"/>
        <c:axId val="89594880"/>
      </c:barChart>
      <c:catAx>
        <c:axId val="89593344"/>
        <c:scaling>
          <c:orientation val="minMax"/>
        </c:scaling>
        <c:delete val="0"/>
        <c:axPos val="b"/>
        <c:majorTickMark val="out"/>
        <c:minorTickMark val="none"/>
        <c:tickLblPos val="nextTo"/>
        <c:crossAx val="89594880"/>
        <c:crosses val="autoZero"/>
        <c:auto val="1"/>
        <c:lblAlgn val="ctr"/>
        <c:lblOffset val="100"/>
        <c:noMultiLvlLbl val="0"/>
      </c:catAx>
      <c:valAx>
        <c:axId val="89594880"/>
        <c:scaling>
          <c:orientation val="minMax"/>
        </c:scaling>
        <c:delete val="0"/>
        <c:axPos val="l"/>
        <c:majorGridlines/>
        <c:numFmt formatCode="General" sourceLinked="1"/>
        <c:majorTickMark val="out"/>
        <c:minorTickMark val="none"/>
        <c:tickLblPos val="nextTo"/>
        <c:crossAx val="89593344"/>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462A68DD-D2E5-DA46-BF5C-2D8315F39526}" srcId="{FDE9DB4B-95D1-F841-A864-3259C5BBEA88}" destId="{85C5A49F-2D2C-8843-9FF6-475155287C85}" srcOrd="0" destOrd="0" parTransId="{AC5D0ABF-5075-A44B-AD7E-7953190DFB3D}" sibTransId="{A7C17F11-AC1D-F346-8D4E-5EBC01710A1E}"/>
    <dgm:cxn modelId="{2ACA8A34-845C-49F0-8DA4-7451A1182DBE}" type="presOf" srcId="{2654C183-A9E8-144F-933F-8ECEF9B2FF6B}" destId="{F14D61A5-1BFA-414D-A268-521457E34E28}" srcOrd="0" destOrd="0" presId="urn:microsoft.com/office/officeart/2005/8/layout/orgChart1"/>
    <dgm:cxn modelId="{DD750384-08CC-F944-B124-A38934E5DE42}" srcId="{1A946AAB-19CE-9244-B72D-D85C63228176}" destId="{4A0EDC3F-1652-A349-A19C-AC3E99081FE9}" srcOrd="3" destOrd="0" parTransId="{EDFFE4BD-4399-5F43-BAEF-6C13E6C4EAB3}" sibTransId="{97BF6BE9-3BB4-FC42-8154-AA83AF6883D9}"/>
    <dgm:cxn modelId="{1808E31F-6CAB-49BA-9E5D-E7A461D33778}" type="presOf" srcId="{0CCD135D-C789-6647-AE7A-00A01BFD4453}" destId="{B397DB5A-D622-FA42-9B72-AAB832518D98}" srcOrd="0" destOrd="0" presId="urn:microsoft.com/office/officeart/2005/8/layout/orgChart1"/>
    <dgm:cxn modelId="{BF97940E-0CF9-41DF-B3D6-E79164B9AA7C}" type="presOf" srcId="{0CCD135D-C789-6647-AE7A-00A01BFD4453}" destId="{55B32BD7-8DBB-BE42-A47B-E7E21549641F}" srcOrd="1" destOrd="0" presId="urn:microsoft.com/office/officeart/2005/8/layout/orgChart1"/>
    <dgm:cxn modelId="{9C48BF05-64A0-4484-AC3B-D796CE0BEF55}" type="presOf" srcId="{1A946AAB-19CE-9244-B72D-D85C63228176}" destId="{E6088557-431F-0E4E-B04D-D48C3021C8E8}" srcOrd="1" destOrd="0" presId="urn:microsoft.com/office/officeart/2005/8/layout/orgChart1"/>
    <dgm:cxn modelId="{7B1BD19A-DF00-42B7-81F8-63FEE9583D90}" type="presOf" srcId="{A3A71531-3A40-D54D-83C5-4DE1BE1BB5CE}" destId="{BEA25F7B-7951-B943-B66E-14842166C104}" srcOrd="0" destOrd="0" presId="urn:microsoft.com/office/officeart/2005/8/layout/orgChart1"/>
    <dgm:cxn modelId="{931E8B47-37AD-4869-8A80-852DA0D4EC67}" type="presOf" srcId="{A8DCDE96-3E43-4C42-A568-328ABF7F2C9A}" destId="{F7B4798A-0EEE-A344-BCB4-1F41B880506C}"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05E392B9-F644-EF42-A2CE-8EE88705BF9B}" srcId="{85C5A49F-2D2C-8843-9FF6-475155287C85}" destId="{E950CF4E-C48D-6244-9D3F-19F7D94DC6FB}" srcOrd="0" destOrd="0" parTransId="{C6942F9A-6811-6C41-8176-CE4CEDAC3A2C}" sibTransId="{0FBD96E2-9D73-0740-8807-26EEA8587359}"/>
    <dgm:cxn modelId="{9A609D5A-BD12-4BFD-84B4-F876B4D6BABB}" type="presOf" srcId="{FDE9DB4B-95D1-F841-A864-3259C5BBEA88}" destId="{49FA7BD1-8EBA-5945-A0F8-7B1454E62884}" srcOrd="0" destOrd="0" presId="urn:microsoft.com/office/officeart/2005/8/layout/orgChart1"/>
    <dgm:cxn modelId="{7E4C2442-5D70-4513-AFCB-81BAC6EE56B1}" type="presOf" srcId="{85C5A49F-2D2C-8843-9FF6-475155287C85}" destId="{BC8557B7-4DB4-1F48-B6D0-C23BEA6CCE13}" srcOrd="1" destOrd="0" presId="urn:microsoft.com/office/officeart/2005/8/layout/orgChart1"/>
    <dgm:cxn modelId="{E52F354A-F507-4A3C-9964-BC17C1662ECF}" type="presOf" srcId="{C6942F9A-6811-6C41-8176-CE4CEDAC3A2C}" destId="{18C08C58-084A-FA49-833E-E7D536437EC3}" srcOrd="0" destOrd="0" presId="urn:microsoft.com/office/officeart/2005/8/layout/orgChart1"/>
    <dgm:cxn modelId="{3B644F46-D2E7-49E2-9993-459D71F90DD4}" type="presOf" srcId="{4A0EDC3F-1652-A349-A19C-AC3E99081FE9}" destId="{B7D33220-39E7-A947-9622-753DD34A4BF7}" srcOrd="0" destOrd="0" presId="urn:microsoft.com/office/officeart/2005/8/layout/orgChart1"/>
    <dgm:cxn modelId="{DBA96336-2620-4D57-B8D5-5127ECDB674C}" type="presOf" srcId="{706E9768-581E-AE41-AFE1-F2E87757697D}" destId="{E667886E-19D2-4140-86D1-08601A6615CE}" srcOrd="0" destOrd="0" presId="urn:microsoft.com/office/officeart/2005/8/layout/orgChart1"/>
    <dgm:cxn modelId="{CF99D45D-2BD2-40FF-AEAF-BE6E5034A6BA}" type="presOf" srcId="{85C5A49F-2D2C-8843-9FF6-475155287C85}" destId="{3905E72E-47EF-724B-94EA-5D3D8A4021D7}" srcOrd="0" destOrd="0" presId="urn:microsoft.com/office/officeart/2005/8/layout/orgChart1"/>
    <dgm:cxn modelId="{5F5366E4-C379-45CB-ACC4-C0F08BE988B9}" type="presOf" srcId="{854EA6FD-7D83-EC4B-AABD-EEE76F65E4FC}" destId="{1F52590A-7AA3-294A-A3C5-51B4CA938D40}" srcOrd="1" destOrd="0" presId="urn:microsoft.com/office/officeart/2005/8/layout/orgChart1"/>
    <dgm:cxn modelId="{00D3AD79-56E7-4B7A-A9AC-24419867BE0C}" type="presOf" srcId="{4A764F21-788D-7746-AF09-B65BFB0C4BCD}" destId="{1F946644-B88E-AC4C-BEF1-98CBFD2C2356}" srcOrd="0" destOrd="0" presId="urn:microsoft.com/office/officeart/2005/8/layout/orgChart1"/>
    <dgm:cxn modelId="{76A907EB-36BF-4400-9C68-EBFA6BEFA1CD}" type="presOf" srcId="{6AD678E6-CD42-084D-8C0D-BD5D59194186}" destId="{BD34024D-D4DC-F442-947A-448076AEE9BA}" srcOrd="0" destOrd="0" presId="urn:microsoft.com/office/officeart/2005/8/layout/orgChart1"/>
    <dgm:cxn modelId="{6B777C77-8887-E647-8810-F6AE2AD0B6C5}" srcId="{85C5A49F-2D2C-8843-9FF6-475155287C85}" destId="{854EA6FD-7D83-EC4B-AABD-EEE76F65E4FC}" srcOrd="1" destOrd="0" parTransId="{6AD678E6-CD42-084D-8C0D-BD5D59194186}" sibTransId="{1587AD5C-CC1F-1244-8A2E-45DF74329D86}"/>
    <dgm:cxn modelId="{7DD44438-C83D-4BDC-AD62-E09A00704DAE}" type="presOf" srcId="{EDFFE4BD-4399-5F43-BAEF-6C13E6C4EAB3}" destId="{5C1FDE86-B911-9643-ADBD-2E7E7BBCE2B1}" srcOrd="0" destOrd="0" presId="urn:microsoft.com/office/officeart/2005/8/layout/orgChart1"/>
    <dgm:cxn modelId="{7F860383-1760-5547-9659-9F0A0D1A4BAD}" srcId="{1A946AAB-19CE-9244-B72D-D85C63228176}" destId="{0CCD135D-C789-6647-AE7A-00A01BFD4453}" srcOrd="1" destOrd="0" parTransId="{706E9768-581E-AE41-AFE1-F2E87757697D}" sibTransId="{24925D38-AF13-6F48-B615-5A5F50E75A8A}"/>
    <dgm:cxn modelId="{A8840F48-655A-1541-AC92-241E19330B18}" srcId="{1A946AAB-19CE-9244-B72D-D85C63228176}" destId="{A8DCDE96-3E43-4C42-A568-328ABF7F2C9A}" srcOrd="0" destOrd="0" parTransId="{4A764F21-788D-7746-AF09-B65BFB0C4BCD}" sibTransId="{B7C790A0-F962-4E48-B7AB-A50C567B0696}"/>
    <dgm:cxn modelId="{9B1E0538-FED8-429A-A36D-8D96AA218202}" type="presOf" srcId="{A8DCDE96-3E43-4C42-A568-328ABF7F2C9A}" destId="{844AC8FD-4730-9D4E-9BC8-C9FB1B5A8815}" srcOrd="1" destOrd="0" presId="urn:microsoft.com/office/officeart/2005/8/layout/orgChart1"/>
    <dgm:cxn modelId="{C5696F81-5021-4A1A-B716-C59F54F759C2}" type="presOf" srcId="{2654C183-A9E8-144F-933F-8ECEF9B2FF6B}" destId="{813C080D-26DB-8A4F-BF88-3DFFDF6371BB}" srcOrd="1" destOrd="0" presId="urn:microsoft.com/office/officeart/2005/8/layout/orgChart1"/>
    <dgm:cxn modelId="{0DC6BAF0-5F98-460D-AD83-89C52471E4C9}" type="presOf" srcId="{E950CF4E-C48D-6244-9D3F-19F7D94DC6FB}" destId="{ED7A5531-AF94-E44C-8E0A-26470DCDC91B}" srcOrd="0" destOrd="0" presId="urn:microsoft.com/office/officeart/2005/8/layout/orgChart1"/>
    <dgm:cxn modelId="{6335B021-3203-49F2-9EE9-476786798DA8}" type="presOf" srcId="{1A946AAB-19CE-9244-B72D-D85C63228176}" destId="{C56CE6B7-4298-9C49-BC7A-FEDBCCF81350}" srcOrd="0" destOrd="0" presId="urn:microsoft.com/office/officeart/2005/8/layout/orgChart1"/>
    <dgm:cxn modelId="{EF3CCFEA-1C83-466F-AA82-223C6A659C67}" type="presOf" srcId="{854EA6FD-7D83-EC4B-AABD-EEE76F65E4FC}" destId="{5B06698F-F7DD-1246-A624-B4AF71DC8062}"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C16B3479-449A-4EEB-B5EC-F4E2A3A9B92D}" type="presOf" srcId="{E950CF4E-C48D-6244-9D3F-19F7D94DC6FB}" destId="{F7AA63C9-F51D-E547-96B2-80F8C6279E53}" srcOrd="1" destOrd="0" presId="urn:microsoft.com/office/officeart/2005/8/layout/orgChart1"/>
    <dgm:cxn modelId="{62413F93-C899-462B-9CCC-C908400F1880}" type="presOf" srcId="{4A0EDC3F-1652-A349-A19C-AC3E99081FE9}" destId="{46656EFD-F6F2-A744-AF59-DD15BF358091}" srcOrd="1" destOrd="0" presId="urn:microsoft.com/office/officeart/2005/8/layout/orgChart1"/>
    <dgm:cxn modelId="{F929850F-2C33-4A5A-A2EC-BE9A31CA1DC3}" type="presParOf" srcId="{49FA7BD1-8EBA-5945-A0F8-7B1454E62884}" destId="{B1C56B93-8496-1041-B9E8-E27E4F4BEE8B}" srcOrd="0" destOrd="0" presId="urn:microsoft.com/office/officeart/2005/8/layout/orgChart1"/>
    <dgm:cxn modelId="{662C27C8-8D30-4992-BA91-D161C21D4155}" type="presParOf" srcId="{B1C56B93-8496-1041-B9E8-E27E4F4BEE8B}" destId="{CB8A7F05-7A3D-3949-A33E-EF1863DD392B}" srcOrd="0" destOrd="0" presId="urn:microsoft.com/office/officeart/2005/8/layout/orgChart1"/>
    <dgm:cxn modelId="{C499E7FA-B7B8-4DDC-B4A8-7146C18C17DE}" type="presParOf" srcId="{CB8A7F05-7A3D-3949-A33E-EF1863DD392B}" destId="{3905E72E-47EF-724B-94EA-5D3D8A4021D7}" srcOrd="0" destOrd="0" presId="urn:microsoft.com/office/officeart/2005/8/layout/orgChart1"/>
    <dgm:cxn modelId="{CDC6F2BF-8388-4169-8EE2-900654E9E274}" type="presParOf" srcId="{CB8A7F05-7A3D-3949-A33E-EF1863DD392B}" destId="{BC8557B7-4DB4-1F48-B6D0-C23BEA6CCE13}" srcOrd="1" destOrd="0" presId="urn:microsoft.com/office/officeart/2005/8/layout/orgChart1"/>
    <dgm:cxn modelId="{DA3AEE4F-E872-4036-AA36-A0E582E6882D}" type="presParOf" srcId="{B1C56B93-8496-1041-B9E8-E27E4F4BEE8B}" destId="{3882FF4C-F045-C345-B2B0-B98FE6CED658}" srcOrd="1" destOrd="0" presId="urn:microsoft.com/office/officeart/2005/8/layout/orgChart1"/>
    <dgm:cxn modelId="{54F2D14F-30F0-483E-AC19-E9FD6220C131}" type="presParOf" srcId="{3882FF4C-F045-C345-B2B0-B98FE6CED658}" destId="{18C08C58-084A-FA49-833E-E7D536437EC3}" srcOrd="0" destOrd="0" presId="urn:microsoft.com/office/officeart/2005/8/layout/orgChart1"/>
    <dgm:cxn modelId="{6126F9BB-635C-4DDD-A804-3314C6880572}" type="presParOf" srcId="{3882FF4C-F045-C345-B2B0-B98FE6CED658}" destId="{23F7620A-26DE-9E4F-A409-8F0BC08025A8}" srcOrd="1" destOrd="0" presId="urn:microsoft.com/office/officeart/2005/8/layout/orgChart1"/>
    <dgm:cxn modelId="{2BDA83D5-0E81-42B2-972F-BB602F720EB3}" type="presParOf" srcId="{23F7620A-26DE-9E4F-A409-8F0BC08025A8}" destId="{640754F8-D0C8-224C-9710-8737345D6413}" srcOrd="0" destOrd="0" presId="urn:microsoft.com/office/officeart/2005/8/layout/orgChart1"/>
    <dgm:cxn modelId="{3BF3DAA5-7483-48A4-8738-9837E88AF71C}" type="presParOf" srcId="{640754F8-D0C8-224C-9710-8737345D6413}" destId="{ED7A5531-AF94-E44C-8E0A-26470DCDC91B}" srcOrd="0" destOrd="0" presId="urn:microsoft.com/office/officeart/2005/8/layout/orgChart1"/>
    <dgm:cxn modelId="{1E873454-EC45-4CA6-A4DC-ED8777FB857A}" type="presParOf" srcId="{640754F8-D0C8-224C-9710-8737345D6413}" destId="{F7AA63C9-F51D-E547-96B2-80F8C6279E53}" srcOrd="1" destOrd="0" presId="urn:microsoft.com/office/officeart/2005/8/layout/orgChart1"/>
    <dgm:cxn modelId="{073EF406-C163-4E30-972E-38979628D12C}" type="presParOf" srcId="{23F7620A-26DE-9E4F-A409-8F0BC08025A8}" destId="{9B842271-02E7-634D-A2FE-0C86EA799C2E}" srcOrd="1" destOrd="0" presId="urn:microsoft.com/office/officeart/2005/8/layout/orgChart1"/>
    <dgm:cxn modelId="{A3923222-7337-4358-8D72-98105CDAC7B1}" type="presParOf" srcId="{23F7620A-26DE-9E4F-A409-8F0BC08025A8}" destId="{84F80EAB-3EB4-BE42-84CD-72949C4A6661}" srcOrd="2" destOrd="0" presId="urn:microsoft.com/office/officeart/2005/8/layout/orgChart1"/>
    <dgm:cxn modelId="{ABFCE8C6-AD0C-4E5F-B7B1-1C2E5086F9ED}" type="presParOf" srcId="{3882FF4C-F045-C345-B2B0-B98FE6CED658}" destId="{BD34024D-D4DC-F442-947A-448076AEE9BA}" srcOrd="2" destOrd="0" presId="urn:microsoft.com/office/officeart/2005/8/layout/orgChart1"/>
    <dgm:cxn modelId="{658D2B4D-A437-46C2-9A12-0E0C9DB00A91}" type="presParOf" srcId="{3882FF4C-F045-C345-B2B0-B98FE6CED658}" destId="{7C716B5E-12EC-1A48-9D77-2799141EE459}" srcOrd="3" destOrd="0" presId="urn:microsoft.com/office/officeart/2005/8/layout/orgChart1"/>
    <dgm:cxn modelId="{00B0BA8C-534D-4757-B8A9-5AA944F765D9}" type="presParOf" srcId="{7C716B5E-12EC-1A48-9D77-2799141EE459}" destId="{5F6B2E7D-2188-FF45-92ED-74908C6B8B0F}" srcOrd="0" destOrd="0" presId="urn:microsoft.com/office/officeart/2005/8/layout/orgChart1"/>
    <dgm:cxn modelId="{E7A3C440-F781-4E20-9AA7-C2BC935A8530}" type="presParOf" srcId="{5F6B2E7D-2188-FF45-92ED-74908C6B8B0F}" destId="{5B06698F-F7DD-1246-A624-B4AF71DC8062}" srcOrd="0" destOrd="0" presId="urn:microsoft.com/office/officeart/2005/8/layout/orgChart1"/>
    <dgm:cxn modelId="{C6D8AF19-4365-4457-87D7-A09F826D841A}" type="presParOf" srcId="{5F6B2E7D-2188-FF45-92ED-74908C6B8B0F}" destId="{1F52590A-7AA3-294A-A3C5-51B4CA938D40}" srcOrd="1" destOrd="0" presId="urn:microsoft.com/office/officeart/2005/8/layout/orgChart1"/>
    <dgm:cxn modelId="{C0B40239-DDDE-42C4-86A5-F5904038B21E}" type="presParOf" srcId="{7C716B5E-12EC-1A48-9D77-2799141EE459}" destId="{0B6B6896-522D-3442-9C79-F40E5A5C8888}" srcOrd="1" destOrd="0" presId="urn:microsoft.com/office/officeart/2005/8/layout/orgChart1"/>
    <dgm:cxn modelId="{6ADD995D-4D96-4F6A-AF0F-7658D8226E4B}" type="presParOf" srcId="{7C716B5E-12EC-1A48-9D77-2799141EE459}" destId="{981F7659-BFA3-8A46-A501-40F8DE5F18C6}" srcOrd="2" destOrd="0" presId="urn:microsoft.com/office/officeart/2005/8/layout/orgChart1"/>
    <dgm:cxn modelId="{A143198E-F397-41D2-AAF8-C42A610764A9}" type="presParOf" srcId="{B1C56B93-8496-1041-B9E8-E27E4F4BEE8B}" destId="{A4184F85-BF6C-A94F-99DB-C2DEC4ABAFE8}" srcOrd="2" destOrd="0" presId="urn:microsoft.com/office/officeart/2005/8/layout/orgChart1"/>
    <dgm:cxn modelId="{82DB62DD-0394-4A37-B031-39A8DB7C148C}" type="presParOf" srcId="{49FA7BD1-8EBA-5945-A0F8-7B1454E62884}" destId="{01EB8061-89A8-3547-B39D-B2BD50F0DF10}" srcOrd="1" destOrd="0" presId="urn:microsoft.com/office/officeart/2005/8/layout/orgChart1"/>
    <dgm:cxn modelId="{CA88C817-A0AE-4D5C-B149-FD8E76D34398}" type="presParOf" srcId="{01EB8061-89A8-3547-B39D-B2BD50F0DF10}" destId="{D7F38EA3-922B-454A-AF8F-D71C72B411AD}" srcOrd="0" destOrd="0" presId="urn:microsoft.com/office/officeart/2005/8/layout/orgChart1"/>
    <dgm:cxn modelId="{54F63F6E-BCA4-44F7-B0C0-B6BD9CBAFC23}" type="presParOf" srcId="{D7F38EA3-922B-454A-AF8F-D71C72B411AD}" destId="{C56CE6B7-4298-9C49-BC7A-FEDBCCF81350}" srcOrd="0" destOrd="0" presId="urn:microsoft.com/office/officeart/2005/8/layout/orgChart1"/>
    <dgm:cxn modelId="{D91D5FAE-0F9D-4A59-9445-DF5FF544559D}" type="presParOf" srcId="{D7F38EA3-922B-454A-AF8F-D71C72B411AD}" destId="{E6088557-431F-0E4E-B04D-D48C3021C8E8}" srcOrd="1" destOrd="0" presId="urn:microsoft.com/office/officeart/2005/8/layout/orgChart1"/>
    <dgm:cxn modelId="{630330C7-EBAE-4493-898F-9DD53B6B3DAE}" type="presParOf" srcId="{01EB8061-89A8-3547-B39D-B2BD50F0DF10}" destId="{E7C3BBBA-7F78-6A4A-8423-1C6AFC7661B4}" srcOrd="1" destOrd="0" presId="urn:microsoft.com/office/officeart/2005/8/layout/orgChart1"/>
    <dgm:cxn modelId="{46C11500-F2CB-4EDF-98EC-CFE630615486}" type="presParOf" srcId="{01EB8061-89A8-3547-B39D-B2BD50F0DF10}" destId="{A4062862-5455-484E-AC06-663E7C4602A5}" srcOrd="2" destOrd="0" presId="urn:microsoft.com/office/officeart/2005/8/layout/orgChart1"/>
    <dgm:cxn modelId="{65A46A34-676C-448D-975E-196B5D4E4580}" type="presParOf" srcId="{A4062862-5455-484E-AC06-663E7C4602A5}" destId="{1F946644-B88E-AC4C-BEF1-98CBFD2C2356}" srcOrd="0" destOrd="0" presId="urn:microsoft.com/office/officeart/2005/8/layout/orgChart1"/>
    <dgm:cxn modelId="{0DDE2FA2-A6FB-44B9-9454-ECB8A2A78610}" type="presParOf" srcId="{A4062862-5455-484E-AC06-663E7C4602A5}" destId="{38D34FFB-28BF-1941-8B1F-26DCA21F3FA5}" srcOrd="1" destOrd="0" presId="urn:microsoft.com/office/officeart/2005/8/layout/orgChart1"/>
    <dgm:cxn modelId="{0FD1A035-BA59-4448-A93D-730EE6516D97}" type="presParOf" srcId="{38D34FFB-28BF-1941-8B1F-26DCA21F3FA5}" destId="{1C8DDEA1-6316-7446-918C-D631DFFF3B70}" srcOrd="0" destOrd="0" presId="urn:microsoft.com/office/officeart/2005/8/layout/orgChart1"/>
    <dgm:cxn modelId="{D53A2B4A-8B46-4701-8A9B-87672AD985AF}" type="presParOf" srcId="{1C8DDEA1-6316-7446-918C-D631DFFF3B70}" destId="{F7B4798A-0EEE-A344-BCB4-1F41B880506C}" srcOrd="0" destOrd="0" presId="urn:microsoft.com/office/officeart/2005/8/layout/orgChart1"/>
    <dgm:cxn modelId="{EA3CD245-9EBC-458B-9500-E781CD94BB40}" type="presParOf" srcId="{1C8DDEA1-6316-7446-918C-D631DFFF3B70}" destId="{844AC8FD-4730-9D4E-9BC8-C9FB1B5A8815}" srcOrd="1" destOrd="0" presId="urn:microsoft.com/office/officeart/2005/8/layout/orgChart1"/>
    <dgm:cxn modelId="{1328B739-F25A-4390-8237-F8AE6BCCBA5C}" type="presParOf" srcId="{38D34FFB-28BF-1941-8B1F-26DCA21F3FA5}" destId="{FC6075CD-BE93-9540-AA11-D090F0837AC6}" srcOrd="1" destOrd="0" presId="urn:microsoft.com/office/officeart/2005/8/layout/orgChart1"/>
    <dgm:cxn modelId="{14F2DD8E-B73B-4CAF-A970-6AEF84A9A3D3}" type="presParOf" srcId="{38D34FFB-28BF-1941-8B1F-26DCA21F3FA5}" destId="{BEDEBE75-0CCB-3C47-9EF4-B2B4B7981566}" srcOrd="2" destOrd="0" presId="urn:microsoft.com/office/officeart/2005/8/layout/orgChart1"/>
    <dgm:cxn modelId="{FAD6CD7C-5E3A-4DC1-B6B1-283425642F24}" type="presParOf" srcId="{A4062862-5455-484E-AC06-663E7C4602A5}" destId="{E667886E-19D2-4140-86D1-08601A6615CE}" srcOrd="2" destOrd="0" presId="urn:microsoft.com/office/officeart/2005/8/layout/orgChart1"/>
    <dgm:cxn modelId="{41415ED8-A2D9-4952-9DD3-7CD96A0C360B}" type="presParOf" srcId="{A4062862-5455-484E-AC06-663E7C4602A5}" destId="{51A24CBB-DF53-8545-B647-A3496A1BFFF0}" srcOrd="3" destOrd="0" presId="urn:microsoft.com/office/officeart/2005/8/layout/orgChart1"/>
    <dgm:cxn modelId="{E0B4DDCC-C5CA-4295-A91C-640F847AB1D3}" type="presParOf" srcId="{51A24CBB-DF53-8545-B647-A3496A1BFFF0}" destId="{B6CE35A3-3D07-E246-96A8-052F496377B8}" srcOrd="0" destOrd="0" presId="urn:microsoft.com/office/officeart/2005/8/layout/orgChart1"/>
    <dgm:cxn modelId="{AA32BC82-5AF6-488A-9500-1C4263ECA638}" type="presParOf" srcId="{B6CE35A3-3D07-E246-96A8-052F496377B8}" destId="{B397DB5A-D622-FA42-9B72-AAB832518D98}" srcOrd="0" destOrd="0" presId="urn:microsoft.com/office/officeart/2005/8/layout/orgChart1"/>
    <dgm:cxn modelId="{DED195E2-0E30-4F86-80DD-4CB2F70D9DAB}" type="presParOf" srcId="{B6CE35A3-3D07-E246-96A8-052F496377B8}" destId="{55B32BD7-8DBB-BE42-A47B-E7E21549641F}" srcOrd="1" destOrd="0" presId="urn:microsoft.com/office/officeart/2005/8/layout/orgChart1"/>
    <dgm:cxn modelId="{106C34A1-42A0-4495-986E-3F66C2E1A7AE}" type="presParOf" srcId="{51A24CBB-DF53-8545-B647-A3496A1BFFF0}" destId="{74577AAF-8288-634D-AEA5-A6652C50D0A3}" srcOrd="1" destOrd="0" presId="urn:microsoft.com/office/officeart/2005/8/layout/orgChart1"/>
    <dgm:cxn modelId="{943629D2-5182-41FA-99D1-97380FA083A4}" type="presParOf" srcId="{51A24CBB-DF53-8545-B647-A3496A1BFFF0}" destId="{43D95661-01C7-FB49-9BEE-0EE96BA51257}" srcOrd="2" destOrd="0" presId="urn:microsoft.com/office/officeart/2005/8/layout/orgChart1"/>
    <dgm:cxn modelId="{3CE0AD5F-4C1E-488A-AD2D-6F5772D64F4F}" type="presParOf" srcId="{A4062862-5455-484E-AC06-663E7C4602A5}" destId="{BEA25F7B-7951-B943-B66E-14842166C104}" srcOrd="4" destOrd="0" presId="urn:microsoft.com/office/officeart/2005/8/layout/orgChart1"/>
    <dgm:cxn modelId="{2000F6CB-9A8C-47CD-AAF5-89125368543C}" type="presParOf" srcId="{A4062862-5455-484E-AC06-663E7C4602A5}" destId="{C0163AFE-EE82-5949-ADF4-D8D391DB2EEF}" srcOrd="5" destOrd="0" presId="urn:microsoft.com/office/officeart/2005/8/layout/orgChart1"/>
    <dgm:cxn modelId="{A5B99A6A-554F-4442-8E1F-B29A94F3B7EE}" type="presParOf" srcId="{C0163AFE-EE82-5949-ADF4-D8D391DB2EEF}" destId="{4A0C6718-8CF6-604B-95AC-98EEFDE25066}" srcOrd="0" destOrd="0" presId="urn:microsoft.com/office/officeart/2005/8/layout/orgChart1"/>
    <dgm:cxn modelId="{FF545F2F-4E35-407A-BD18-5ED2A1BB097A}" type="presParOf" srcId="{4A0C6718-8CF6-604B-95AC-98EEFDE25066}" destId="{F14D61A5-1BFA-414D-A268-521457E34E28}" srcOrd="0" destOrd="0" presId="urn:microsoft.com/office/officeart/2005/8/layout/orgChart1"/>
    <dgm:cxn modelId="{5E71F90A-1D67-4525-820C-64062405C713}" type="presParOf" srcId="{4A0C6718-8CF6-604B-95AC-98EEFDE25066}" destId="{813C080D-26DB-8A4F-BF88-3DFFDF6371BB}" srcOrd="1" destOrd="0" presId="urn:microsoft.com/office/officeart/2005/8/layout/orgChart1"/>
    <dgm:cxn modelId="{270950DA-74AC-42C4-A001-86EB9495EAC1}" type="presParOf" srcId="{C0163AFE-EE82-5949-ADF4-D8D391DB2EEF}" destId="{3D96FDC4-CC8A-8748-86A6-34E6624F49D6}" srcOrd="1" destOrd="0" presId="urn:microsoft.com/office/officeart/2005/8/layout/orgChart1"/>
    <dgm:cxn modelId="{F63A10F4-1767-4A73-91E3-FC1DB011BBC5}" type="presParOf" srcId="{C0163AFE-EE82-5949-ADF4-D8D391DB2EEF}" destId="{1E9D9762-6A49-154F-8B09-0A4988FFE580}" srcOrd="2" destOrd="0" presId="urn:microsoft.com/office/officeart/2005/8/layout/orgChart1"/>
    <dgm:cxn modelId="{15151763-EACE-4D5C-A0EA-68132D5673DB}" type="presParOf" srcId="{A4062862-5455-484E-AC06-663E7C4602A5}" destId="{5C1FDE86-B911-9643-ADBD-2E7E7BBCE2B1}" srcOrd="6" destOrd="0" presId="urn:microsoft.com/office/officeart/2005/8/layout/orgChart1"/>
    <dgm:cxn modelId="{A7E3F2C1-A03B-4530-B154-9605FF9DCFFB}" type="presParOf" srcId="{A4062862-5455-484E-AC06-663E7C4602A5}" destId="{9A1BD5BB-E060-124E-A336-6FF1F8389F8E}" srcOrd="7" destOrd="0" presId="urn:microsoft.com/office/officeart/2005/8/layout/orgChart1"/>
    <dgm:cxn modelId="{5C1885DA-499B-4C6E-A90E-429E2463CB35}" type="presParOf" srcId="{9A1BD5BB-E060-124E-A336-6FF1F8389F8E}" destId="{33F8A3BE-E37F-3F4F-B8C2-5F45BCFB8EF2}" srcOrd="0" destOrd="0" presId="urn:microsoft.com/office/officeart/2005/8/layout/orgChart1"/>
    <dgm:cxn modelId="{09120998-5DD3-4BF1-9E4C-0F8297EB8BEB}" type="presParOf" srcId="{33F8A3BE-E37F-3F4F-B8C2-5F45BCFB8EF2}" destId="{B7D33220-39E7-A947-9622-753DD34A4BF7}" srcOrd="0" destOrd="0" presId="urn:microsoft.com/office/officeart/2005/8/layout/orgChart1"/>
    <dgm:cxn modelId="{BC053A41-7EB8-4453-BE77-BF4F6C43775B}" type="presParOf" srcId="{33F8A3BE-E37F-3F4F-B8C2-5F45BCFB8EF2}" destId="{46656EFD-F6F2-A744-AF59-DD15BF358091}" srcOrd="1" destOrd="0" presId="urn:microsoft.com/office/officeart/2005/8/layout/orgChart1"/>
    <dgm:cxn modelId="{70B4149B-3FC7-43D0-A28A-E045F9467A97}" type="presParOf" srcId="{9A1BD5BB-E060-124E-A336-6FF1F8389F8E}" destId="{BC9A15EB-D93F-AB4D-89B7-83750745CEF3}" srcOrd="1" destOrd="0" presId="urn:microsoft.com/office/officeart/2005/8/layout/orgChart1"/>
    <dgm:cxn modelId="{0A39513C-0C67-4412-8F2D-59145603F168}"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9C937CE-50FF-45DD-A6B4-EE2A0B6DD8B5}"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7E524547-A538-4CFA-BAB6-9FFEB0562DC5}">
      <dgm:prSet phldrT="[Text]" custT="1"/>
      <dgm:spPr/>
      <dgm:t>
        <a:bodyPr/>
        <a:lstStyle/>
        <a:p>
          <a:r>
            <a:rPr lang="en-US" sz="800" dirty="0" smtClean="0"/>
            <a:t>International Registration, designating US, CN and KR</a:t>
          </a:r>
          <a:endParaRPr lang="en-US" sz="800" dirty="0"/>
        </a:p>
      </dgm:t>
    </dgm:pt>
    <dgm:pt modelId="{739B4AFB-94B1-4057-B31E-275A65545D61}" type="parTrans" cxnId="{E01471E7-B7C2-4540-B93F-4D0BD0239A62}">
      <dgm:prSet/>
      <dgm:spPr/>
      <dgm:t>
        <a:bodyPr/>
        <a:lstStyle/>
        <a:p>
          <a:endParaRPr lang="en-US"/>
        </a:p>
      </dgm:t>
    </dgm:pt>
    <dgm:pt modelId="{FB8AED8D-39E4-4299-B33C-BA973CEFDF9F}" type="sibTrans" cxnId="{E01471E7-B7C2-4540-B93F-4D0BD0239A62}">
      <dgm:prSet/>
      <dgm:spPr/>
      <dgm:t>
        <a:bodyPr/>
        <a:lstStyle/>
        <a:p>
          <a:endParaRPr lang="en-US"/>
        </a:p>
      </dgm:t>
    </dgm:pt>
    <dgm:pt modelId="{99262069-BEA2-4F15-84D3-195B284B5BDA}">
      <dgm:prSet phldrT="[Text]" custT="1"/>
      <dgm:spPr/>
      <dgm:t>
        <a:bodyPr/>
        <a:lstStyle/>
        <a:p>
          <a:pPr algn="l"/>
          <a:r>
            <a:rPr lang="en-US" sz="800" dirty="0" smtClean="0"/>
            <a:t>Statement of Grant of Protection from US and CN</a:t>
          </a:r>
          <a:endParaRPr lang="en-US" sz="800" dirty="0"/>
        </a:p>
      </dgm:t>
    </dgm:pt>
    <dgm:pt modelId="{D0D72F39-5ECC-4410-9A49-9E1F076D2AD5}" type="parTrans" cxnId="{C03F250E-A92E-415D-BADB-055354C7519C}">
      <dgm:prSet/>
      <dgm:spPr/>
      <dgm:t>
        <a:bodyPr/>
        <a:lstStyle/>
        <a:p>
          <a:endParaRPr lang="en-US"/>
        </a:p>
      </dgm:t>
    </dgm:pt>
    <dgm:pt modelId="{931AB4F3-6DFD-49C6-8AC7-4DD0338C97FB}" type="sibTrans" cxnId="{C03F250E-A92E-415D-BADB-055354C7519C}">
      <dgm:prSet/>
      <dgm:spPr/>
      <dgm:t>
        <a:bodyPr/>
        <a:lstStyle/>
        <a:p>
          <a:endParaRPr lang="en-US"/>
        </a:p>
      </dgm:t>
    </dgm:pt>
    <dgm:pt modelId="{1E86393D-9228-4AD5-B27D-6506CB4CD64F}">
      <dgm:prSet phldrT="[Text]" custT="1"/>
      <dgm:spPr/>
      <dgm:t>
        <a:bodyPr/>
        <a:lstStyle/>
        <a:p>
          <a:r>
            <a:rPr lang="en-US" sz="800" dirty="0" smtClean="0"/>
            <a:t>Subsequent Designation for AU and NZ</a:t>
          </a:r>
          <a:endParaRPr lang="en-US" sz="800" dirty="0"/>
        </a:p>
      </dgm:t>
    </dgm:pt>
    <dgm:pt modelId="{0A10A049-58EE-41EC-9AF9-8D1623FAFB45}" type="parTrans" cxnId="{6F1233F8-C9C8-4092-95FA-15AF13815998}">
      <dgm:prSet/>
      <dgm:spPr/>
      <dgm:t>
        <a:bodyPr/>
        <a:lstStyle/>
        <a:p>
          <a:endParaRPr lang="en-US"/>
        </a:p>
      </dgm:t>
    </dgm:pt>
    <dgm:pt modelId="{F88405D5-D18F-4BEB-A652-054252CBCA19}" type="sibTrans" cxnId="{6F1233F8-C9C8-4092-95FA-15AF13815998}">
      <dgm:prSet/>
      <dgm:spPr/>
      <dgm:t>
        <a:bodyPr/>
        <a:lstStyle/>
        <a:p>
          <a:endParaRPr lang="en-US"/>
        </a:p>
      </dgm:t>
    </dgm:pt>
    <dgm:pt modelId="{231392C5-E96F-4070-8576-64B321D6B580}">
      <dgm:prSet phldrT="[Text]" custT="1"/>
      <dgm:spPr/>
      <dgm:t>
        <a:bodyPr/>
        <a:lstStyle/>
        <a:p>
          <a:r>
            <a:rPr lang="en-US" sz="800" dirty="0" smtClean="0"/>
            <a:t>Renewal</a:t>
          </a:r>
          <a:endParaRPr lang="en-US" sz="800" dirty="0"/>
        </a:p>
      </dgm:t>
    </dgm:pt>
    <dgm:pt modelId="{2EF4062D-81C6-4B4F-92A9-1A0F313DE284}" type="parTrans" cxnId="{3438B364-B20E-478D-AAE9-8EB7BB832032}">
      <dgm:prSet/>
      <dgm:spPr/>
      <dgm:t>
        <a:bodyPr/>
        <a:lstStyle/>
        <a:p>
          <a:endParaRPr lang="en-US"/>
        </a:p>
      </dgm:t>
    </dgm:pt>
    <dgm:pt modelId="{72E748B5-603B-451B-9B1C-D075658D221D}" type="sibTrans" cxnId="{3438B364-B20E-478D-AAE9-8EB7BB832032}">
      <dgm:prSet/>
      <dgm:spPr/>
      <dgm:t>
        <a:bodyPr/>
        <a:lstStyle/>
        <a:p>
          <a:endParaRPr lang="en-US"/>
        </a:p>
      </dgm:t>
    </dgm:pt>
    <dgm:pt modelId="{AC8F01C0-27B2-459C-B45C-0DAA053A7C32}">
      <dgm:prSet phldrT="[Text]" custT="1"/>
      <dgm:spPr/>
      <dgm:t>
        <a:bodyPr/>
        <a:lstStyle/>
        <a:p>
          <a:r>
            <a:rPr lang="en-US" sz="800" dirty="0" smtClean="0"/>
            <a:t>Amending of the licenses for the US</a:t>
          </a:r>
          <a:endParaRPr lang="en-US" sz="800" dirty="0"/>
        </a:p>
      </dgm:t>
    </dgm:pt>
    <dgm:pt modelId="{16B091D4-4FF5-428C-81CA-0CC7CFC320A2}" type="parTrans" cxnId="{5AD6C06C-7CB1-4AFE-AB98-B2496C2740ED}">
      <dgm:prSet/>
      <dgm:spPr/>
      <dgm:t>
        <a:bodyPr/>
        <a:lstStyle/>
        <a:p>
          <a:endParaRPr lang="en-US"/>
        </a:p>
      </dgm:t>
    </dgm:pt>
    <dgm:pt modelId="{7BCAB007-88A7-4BC7-B3FE-07518DA66AC4}" type="sibTrans" cxnId="{5AD6C06C-7CB1-4AFE-AB98-B2496C2740ED}">
      <dgm:prSet/>
      <dgm:spPr/>
      <dgm:t>
        <a:bodyPr/>
        <a:lstStyle/>
        <a:p>
          <a:endParaRPr lang="en-US"/>
        </a:p>
      </dgm:t>
    </dgm:pt>
    <dgm:pt modelId="{11198E08-0976-49F8-AA26-C90E16544BAD}">
      <dgm:prSet custT="1"/>
      <dgm:spPr/>
      <dgm:t>
        <a:bodyPr/>
        <a:lstStyle/>
        <a:p>
          <a:r>
            <a:rPr lang="en-US" sz="800" dirty="0" smtClean="0"/>
            <a:t>Change in the address of the holder</a:t>
          </a:r>
          <a:endParaRPr lang="en-US" sz="800" dirty="0"/>
        </a:p>
      </dgm:t>
    </dgm:pt>
    <dgm:pt modelId="{1F44CB50-FBB9-4157-AEE8-ADC3EB2B9006}" type="parTrans" cxnId="{767ABB97-F893-454D-AC62-BEDD3A4F4C4E}">
      <dgm:prSet/>
      <dgm:spPr/>
      <dgm:t>
        <a:bodyPr/>
        <a:lstStyle/>
        <a:p>
          <a:endParaRPr lang="en-US"/>
        </a:p>
      </dgm:t>
    </dgm:pt>
    <dgm:pt modelId="{08E37D8F-EFA7-4CC0-A44A-550E130D53BD}" type="sibTrans" cxnId="{767ABB97-F893-454D-AC62-BEDD3A4F4C4E}">
      <dgm:prSet/>
      <dgm:spPr/>
      <dgm:t>
        <a:bodyPr/>
        <a:lstStyle/>
        <a:p>
          <a:endParaRPr lang="en-US"/>
        </a:p>
      </dgm:t>
    </dgm:pt>
    <dgm:pt modelId="{DF2A0341-98C7-48C4-A168-D203D9278DD0}">
      <dgm:prSet custT="1"/>
      <dgm:spPr/>
      <dgm:t>
        <a:bodyPr/>
        <a:lstStyle/>
        <a:p>
          <a:r>
            <a:rPr lang="en-US" sz="800" dirty="0" smtClean="0"/>
            <a:t>Licenses  for US</a:t>
          </a:r>
          <a:endParaRPr lang="en-US" sz="800" dirty="0"/>
        </a:p>
      </dgm:t>
    </dgm:pt>
    <dgm:pt modelId="{2C9AD624-D3F9-453D-9908-1CAC14AC7CE8}" type="parTrans" cxnId="{BF203B1C-1969-4BFA-8FDA-6E2C025F2BE6}">
      <dgm:prSet/>
      <dgm:spPr/>
      <dgm:t>
        <a:bodyPr/>
        <a:lstStyle/>
        <a:p>
          <a:endParaRPr lang="en-US"/>
        </a:p>
      </dgm:t>
    </dgm:pt>
    <dgm:pt modelId="{77B50CE1-2775-45C0-A42D-8C3CC177288F}" type="sibTrans" cxnId="{BF203B1C-1969-4BFA-8FDA-6E2C025F2BE6}">
      <dgm:prSet/>
      <dgm:spPr/>
      <dgm:t>
        <a:bodyPr/>
        <a:lstStyle/>
        <a:p>
          <a:endParaRPr lang="en-US"/>
        </a:p>
      </dgm:t>
    </dgm:pt>
    <dgm:pt modelId="{12F8002D-5A95-42C6-8B76-33815996ACE9}">
      <dgm:prSet custT="1"/>
      <dgm:spPr/>
      <dgm:t>
        <a:bodyPr/>
        <a:lstStyle/>
        <a:p>
          <a:r>
            <a:rPr lang="en-US" sz="800" dirty="0" smtClean="0"/>
            <a:t>Appointment of a representative</a:t>
          </a:r>
          <a:endParaRPr lang="en-US" sz="800" dirty="0"/>
        </a:p>
      </dgm:t>
    </dgm:pt>
    <dgm:pt modelId="{7958C532-75AD-4D2D-9AB8-DD705D879FC1}" type="parTrans" cxnId="{76F1B38C-D7C5-41F3-8311-A8FF200DDB3A}">
      <dgm:prSet/>
      <dgm:spPr/>
      <dgm:t>
        <a:bodyPr/>
        <a:lstStyle/>
        <a:p>
          <a:endParaRPr lang="en-US"/>
        </a:p>
      </dgm:t>
    </dgm:pt>
    <dgm:pt modelId="{A0A7F260-79DB-48DD-A434-3ED352722B40}" type="sibTrans" cxnId="{76F1B38C-D7C5-41F3-8311-A8FF200DDB3A}">
      <dgm:prSet/>
      <dgm:spPr/>
      <dgm:t>
        <a:bodyPr/>
        <a:lstStyle/>
        <a:p>
          <a:endParaRPr lang="en-US"/>
        </a:p>
      </dgm:t>
    </dgm:pt>
    <dgm:pt modelId="{E3F966A2-7D87-42B9-9131-D314F090B317}">
      <dgm:prSet custT="1"/>
      <dgm:spPr/>
      <dgm:t>
        <a:bodyPr/>
        <a:lstStyle/>
        <a:p>
          <a:r>
            <a:rPr lang="en-US" sz="800" dirty="0" smtClean="0"/>
            <a:t>Limitation of the list of G&amp;S for KR</a:t>
          </a:r>
        </a:p>
      </dgm:t>
    </dgm:pt>
    <dgm:pt modelId="{589E6D19-8B50-43ED-A043-EDF4E265066A}" type="parTrans" cxnId="{97BB9962-C12B-4DC3-BA2A-7ACF3321CA4B}">
      <dgm:prSet/>
      <dgm:spPr/>
      <dgm:t>
        <a:bodyPr/>
        <a:lstStyle/>
        <a:p>
          <a:endParaRPr lang="en-US"/>
        </a:p>
      </dgm:t>
    </dgm:pt>
    <dgm:pt modelId="{DAC4B330-F1E5-42E4-BCE9-7E18A3D2DA8B}" type="sibTrans" cxnId="{97BB9962-C12B-4DC3-BA2A-7ACF3321CA4B}">
      <dgm:prSet/>
      <dgm:spPr/>
      <dgm:t>
        <a:bodyPr/>
        <a:lstStyle/>
        <a:p>
          <a:endParaRPr lang="en-US"/>
        </a:p>
      </dgm:t>
    </dgm:pt>
    <dgm:pt modelId="{4E9B4F73-C36C-4EED-B329-89FEA0E13D30}">
      <dgm:prSet custT="1"/>
      <dgm:spPr/>
      <dgm:t>
        <a:bodyPr/>
        <a:lstStyle/>
        <a:p>
          <a:r>
            <a:rPr lang="en-US" sz="800" dirty="0" smtClean="0"/>
            <a:t>Renewal</a:t>
          </a:r>
          <a:endParaRPr lang="en-US" sz="800" dirty="0"/>
        </a:p>
      </dgm:t>
    </dgm:pt>
    <dgm:pt modelId="{9F49C1E8-8B54-4689-B66C-508D2603FCA6}" type="parTrans" cxnId="{C269ED8F-F13E-4212-A970-30A20F4EA62F}">
      <dgm:prSet/>
      <dgm:spPr/>
      <dgm:t>
        <a:bodyPr/>
        <a:lstStyle/>
        <a:p>
          <a:endParaRPr lang="en-US"/>
        </a:p>
      </dgm:t>
    </dgm:pt>
    <dgm:pt modelId="{5C7437AA-5FD5-41FE-B039-283173B3C705}" type="sibTrans" cxnId="{C269ED8F-F13E-4212-A970-30A20F4EA62F}">
      <dgm:prSet/>
      <dgm:spPr/>
      <dgm:t>
        <a:bodyPr/>
        <a:lstStyle/>
        <a:p>
          <a:endParaRPr lang="en-US"/>
        </a:p>
      </dgm:t>
    </dgm:pt>
    <dgm:pt modelId="{C75C840E-C0EE-4650-A934-CFEBC1B08929}">
      <dgm:prSet custT="1"/>
      <dgm:spPr/>
      <dgm:t>
        <a:bodyPr/>
        <a:lstStyle/>
        <a:p>
          <a:r>
            <a:rPr lang="en-US" sz="800" dirty="0" smtClean="0"/>
            <a:t>Change in Ownership</a:t>
          </a:r>
          <a:endParaRPr lang="en-US" sz="800" dirty="0"/>
        </a:p>
      </dgm:t>
    </dgm:pt>
    <dgm:pt modelId="{1BB67A8B-744A-4D84-8DD3-8D3D27D68CCA}" type="parTrans" cxnId="{87DC44E8-B3DB-4F1C-8DFC-DE8C2979C878}">
      <dgm:prSet/>
      <dgm:spPr/>
      <dgm:t>
        <a:bodyPr/>
        <a:lstStyle/>
        <a:p>
          <a:endParaRPr lang="en-US"/>
        </a:p>
      </dgm:t>
    </dgm:pt>
    <dgm:pt modelId="{481E6A97-5298-437D-9C67-9024E6219008}" type="sibTrans" cxnId="{87DC44E8-B3DB-4F1C-8DFC-DE8C2979C878}">
      <dgm:prSet/>
      <dgm:spPr/>
      <dgm:t>
        <a:bodyPr/>
        <a:lstStyle/>
        <a:p>
          <a:endParaRPr lang="en-US"/>
        </a:p>
      </dgm:t>
    </dgm:pt>
    <dgm:pt modelId="{240E438E-3B51-459D-9736-56E5E35DA8F3}">
      <dgm:prSet custT="1"/>
      <dgm:spPr/>
      <dgm:t>
        <a:bodyPr/>
        <a:lstStyle/>
        <a:p>
          <a:pPr algn="l"/>
          <a:r>
            <a:rPr lang="en-US" sz="800" dirty="0" smtClean="0"/>
            <a:t>Provisional Refusal from KR</a:t>
          </a:r>
          <a:endParaRPr lang="en-US" sz="800" dirty="0"/>
        </a:p>
      </dgm:t>
    </dgm:pt>
    <dgm:pt modelId="{9AF1700F-B8F3-4E60-A573-377FEC16DE5A}" type="parTrans" cxnId="{3C0B56F5-E9F5-4668-89AE-64A9BD32E357}">
      <dgm:prSet/>
      <dgm:spPr/>
      <dgm:t>
        <a:bodyPr/>
        <a:lstStyle/>
        <a:p>
          <a:endParaRPr lang="en-US"/>
        </a:p>
      </dgm:t>
    </dgm:pt>
    <dgm:pt modelId="{DF2617C3-07ED-414F-8924-CE15B90130FD}" type="sibTrans" cxnId="{3C0B56F5-E9F5-4668-89AE-64A9BD32E357}">
      <dgm:prSet/>
      <dgm:spPr/>
      <dgm:t>
        <a:bodyPr/>
        <a:lstStyle/>
        <a:p>
          <a:endParaRPr lang="en-US"/>
        </a:p>
      </dgm:t>
    </dgm:pt>
    <dgm:pt modelId="{56CCE159-32F3-49E5-BFD0-017DB475F1D2}">
      <dgm:prSet custT="1"/>
      <dgm:spPr/>
      <dgm:t>
        <a:bodyPr/>
        <a:lstStyle/>
        <a:p>
          <a:pPr algn="l"/>
          <a:r>
            <a:rPr lang="en-US" sz="800" dirty="0" smtClean="0"/>
            <a:t>Final decision grating protection from KR</a:t>
          </a:r>
          <a:endParaRPr lang="en-US" sz="800" dirty="0"/>
        </a:p>
      </dgm:t>
    </dgm:pt>
    <dgm:pt modelId="{968EA522-5325-471C-9CD9-2FA862CE8443}" type="parTrans" cxnId="{6902C351-DA07-424B-8D6B-E468E2BFC598}">
      <dgm:prSet/>
      <dgm:spPr/>
      <dgm:t>
        <a:bodyPr/>
        <a:lstStyle/>
        <a:p>
          <a:endParaRPr lang="en-US"/>
        </a:p>
      </dgm:t>
    </dgm:pt>
    <dgm:pt modelId="{F21C292D-3A68-416D-9F99-D9498F501214}" type="sibTrans" cxnId="{6902C351-DA07-424B-8D6B-E468E2BFC598}">
      <dgm:prSet/>
      <dgm:spPr/>
      <dgm:t>
        <a:bodyPr/>
        <a:lstStyle/>
        <a:p>
          <a:endParaRPr lang="en-US"/>
        </a:p>
      </dgm:t>
    </dgm:pt>
    <dgm:pt modelId="{16CF749B-31A5-4730-AE05-50C460B20C4F}">
      <dgm:prSet custT="1"/>
      <dgm:spPr/>
      <dgm:t>
        <a:bodyPr/>
        <a:lstStyle/>
        <a:p>
          <a:pPr algn="r"/>
          <a:r>
            <a:rPr lang="en-US" sz="800" dirty="0" smtClean="0"/>
            <a:t>Request of an Extract</a:t>
          </a:r>
          <a:endParaRPr lang="en-US" sz="800" dirty="0"/>
        </a:p>
      </dgm:t>
    </dgm:pt>
    <dgm:pt modelId="{181740CF-9DA7-4475-9675-27698E3CB29B}" type="parTrans" cxnId="{39C224E6-2F8B-409E-8C65-00CF2F4F60B7}">
      <dgm:prSet/>
      <dgm:spPr/>
      <dgm:t>
        <a:bodyPr/>
        <a:lstStyle/>
        <a:p>
          <a:endParaRPr lang="en-US"/>
        </a:p>
      </dgm:t>
    </dgm:pt>
    <dgm:pt modelId="{AEB541E4-E3B0-4577-AB91-2A3C87A4AED4}" type="sibTrans" cxnId="{39C224E6-2F8B-409E-8C65-00CF2F4F60B7}">
      <dgm:prSet/>
      <dgm:spPr/>
      <dgm:t>
        <a:bodyPr/>
        <a:lstStyle/>
        <a:p>
          <a:endParaRPr lang="en-US"/>
        </a:p>
      </dgm:t>
    </dgm:pt>
    <dgm:pt modelId="{CE822829-980F-47A1-A5C0-7A0401BEE266}">
      <dgm:prSet custT="1"/>
      <dgm:spPr/>
      <dgm:t>
        <a:bodyPr/>
        <a:lstStyle/>
        <a:p>
          <a:pPr algn="l"/>
          <a:r>
            <a:rPr lang="en-US" sz="800" dirty="0" smtClean="0"/>
            <a:t>8686: is it possible to amend a license and how to do it?</a:t>
          </a:r>
          <a:endParaRPr lang="en-US" sz="800" dirty="0"/>
        </a:p>
      </dgm:t>
    </dgm:pt>
    <dgm:pt modelId="{5C5112FC-9823-4BAA-8183-BC31659A63BD}" type="parTrans" cxnId="{0B5A44BA-1AB9-4273-B3F4-4A3411201D5C}">
      <dgm:prSet/>
      <dgm:spPr/>
      <dgm:t>
        <a:bodyPr/>
        <a:lstStyle/>
        <a:p>
          <a:endParaRPr lang="en-US"/>
        </a:p>
      </dgm:t>
    </dgm:pt>
    <dgm:pt modelId="{15E061AA-3363-44E3-8957-3AEB476AAC7F}" type="sibTrans" cxnId="{0B5A44BA-1AB9-4273-B3F4-4A3411201D5C}">
      <dgm:prSet/>
      <dgm:spPr/>
      <dgm:t>
        <a:bodyPr/>
        <a:lstStyle/>
        <a:p>
          <a:endParaRPr lang="en-US"/>
        </a:p>
      </dgm:t>
    </dgm:pt>
    <dgm:pt modelId="{754E1FC8-D17D-4A6B-AF71-ABC6ABF717B6}">
      <dgm:prSet custT="1"/>
      <dgm:spPr/>
      <dgm:t>
        <a:bodyPr/>
        <a:lstStyle/>
        <a:p>
          <a:pPr algn="l"/>
          <a:r>
            <a:rPr lang="en-US" sz="900" dirty="0" smtClean="0"/>
            <a:t>Statement of grant of </a:t>
          </a:r>
          <a:r>
            <a:rPr lang="en-US" sz="800" dirty="0" smtClean="0"/>
            <a:t>protection</a:t>
          </a:r>
          <a:r>
            <a:rPr lang="en-US" sz="900" dirty="0" smtClean="0"/>
            <a:t> from AU and NZ</a:t>
          </a:r>
          <a:endParaRPr lang="en-US" sz="900" dirty="0"/>
        </a:p>
      </dgm:t>
    </dgm:pt>
    <dgm:pt modelId="{082A3EB0-5146-4D02-B10A-B26D7F553872}" type="parTrans" cxnId="{4E39CD94-887C-4911-8A0E-6B07F89B9DA7}">
      <dgm:prSet/>
      <dgm:spPr/>
      <dgm:t>
        <a:bodyPr/>
        <a:lstStyle/>
        <a:p>
          <a:endParaRPr lang="en-US"/>
        </a:p>
      </dgm:t>
    </dgm:pt>
    <dgm:pt modelId="{2730ED95-A86D-4DF9-836D-592E20E2BE06}" type="sibTrans" cxnId="{4E39CD94-887C-4911-8A0E-6B07F89B9DA7}">
      <dgm:prSet/>
      <dgm:spPr/>
      <dgm:t>
        <a:bodyPr/>
        <a:lstStyle/>
        <a:p>
          <a:endParaRPr lang="en-US"/>
        </a:p>
      </dgm:t>
    </dgm:pt>
    <dgm:pt modelId="{CC2D4B48-A61C-4521-92DA-253B213A370F}" type="pres">
      <dgm:prSet presAssocID="{B9C937CE-50FF-45DD-A6B4-EE2A0B6DD8B5}" presName="Name0" presStyleCnt="0">
        <dgm:presLayoutVars>
          <dgm:dir/>
        </dgm:presLayoutVars>
      </dgm:prSet>
      <dgm:spPr/>
      <dgm:t>
        <a:bodyPr/>
        <a:lstStyle/>
        <a:p>
          <a:endParaRPr lang="en-US"/>
        </a:p>
      </dgm:t>
    </dgm:pt>
    <dgm:pt modelId="{0CC90472-A1B3-47BE-A407-A2F3AC2228E2}" type="pres">
      <dgm:prSet presAssocID="{7E524547-A538-4CFA-BAB6-9FFEB0562DC5}" presName="parComposite" presStyleCnt="0"/>
      <dgm:spPr/>
    </dgm:pt>
    <dgm:pt modelId="{22065BC6-0239-48A1-9D2A-7450115DB545}" type="pres">
      <dgm:prSet presAssocID="{7E524547-A538-4CFA-BAB6-9FFEB0562DC5}" presName="parBigCircle" presStyleLbl="node0" presStyleIdx="0" presStyleCnt="3" custLinFactNeighborX="-390" custLinFactNeighborY="2289"/>
      <dgm:spPr>
        <a:prstGeom prst="ellipse">
          <a:avLst/>
        </a:prstGeom>
        <a:solidFill>
          <a:srgbClr val="92D050"/>
        </a:solidFill>
      </dgm:spPr>
    </dgm:pt>
    <dgm:pt modelId="{F9E1F7C7-B0D5-48DF-92EA-52DFEE168EEC}" type="pres">
      <dgm:prSet presAssocID="{7E524547-A538-4CFA-BAB6-9FFEB0562DC5}" presName="parTx" presStyleLbl="revTx" presStyleIdx="0" presStyleCnt="29" custAng="3900000" custLinFactY="34070" custLinFactNeighborX="-25256" custLinFactNeighborY="100000"/>
      <dgm:spPr/>
      <dgm:t>
        <a:bodyPr/>
        <a:lstStyle/>
        <a:p>
          <a:endParaRPr lang="en-US"/>
        </a:p>
      </dgm:t>
    </dgm:pt>
    <dgm:pt modelId="{41091F61-0879-47AB-B184-07A3D76C5A48}" type="pres">
      <dgm:prSet presAssocID="{7E524547-A538-4CFA-BAB6-9FFEB0562DC5}" presName="bSpace" presStyleCnt="0"/>
      <dgm:spPr/>
    </dgm:pt>
    <dgm:pt modelId="{36335427-CF04-4C62-B13E-62C02D481563}" type="pres">
      <dgm:prSet presAssocID="{7E524547-A538-4CFA-BAB6-9FFEB0562DC5}" presName="parBackupNorm" presStyleCnt="0"/>
      <dgm:spPr/>
    </dgm:pt>
    <dgm:pt modelId="{7B49BCB0-443C-48C4-9109-69817BACECD0}" type="pres">
      <dgm:prSet presAssocID="{FB8AED8D-39E4-4299-B33C-BA973CEFDF9F}" presName="parSpace" presStyleCnt="0"/>
      <dgm:spPr/>
    </dgm:pt>
    <dgm:pt modelId="{6FAFF1F4-2436-444E-AC24-B214B8EAD969}" type="pres">
      <dgm:prSet presAssocID="{99262069-BEA2-4F15-84D3-195B284B5BDA}" presName="desBackupLeftNorm" presStyleCnt="0"/>
      <dgm:spPr/>
    </dgm:pt>
    <dgm:pt modelId="{7DA93BB6-D6CB-4C8D-A450-77148202BEB1}" type="pres">
      <dgm:prSet presAssocID="{99262069-BEA2-4F15-84D3-195B284B5BDA}" presName="desComposite" presStyleCnt="0"/>
      <dgm:spPr/>
    </dgm:pt>
    <dgm:pt modelId="{5526E276-2DD8-4287-B8EF-91E7852B4E8A}" type="pres">
      <dgm:prSet presAssocID="{99262069-BEA2-4F15-84D3-195B284B5BDA}" presName="desCircle" presStyleLbl="node1" presStyleIdx="0" presStyleCnt="13" custLinFactNeighborX="6545" custLinFactNeighborY="2208"/>
      <dgm:spPr>
        <a:prstGeom prst="flowChartDocument">
          <a:avLst/>
        </a:prstGeom>
        <a:solidFill>
          <a:srgbClr val="92D050"/>
        </a:solidFill>
      </dgm:spPr>
      <dgm:t>
        <a:bodyPr/>
        <a:lstStyle/>
        <a:p>
          <a:endParaRPr lang="en-US"/>
        </a:p>
      </dgm:t>
    </dgm:pt>
    <dgm:pt modelId="{D2B55336-540A-4F8A-BC21-D1023BBEF041}" type="pres">
      <dgm:prSet presAssocID="{99262069-BEA2-4F15-84D3-195B284B5BDA}" presName="chTx" presStyleLbl="revTx" presStyleIdx="1" presStyleCnt="29" custLinFactY="-33309" custLinFactNeighborX="64806" custLinFactNeighborY="-100000"/>
      <dgm:spPr/>
      <dgm:t>
        <a:bodyPr/>
        <a:lstStyle/>
        <a:p>
          <a:endParaRPr lang="en-US"/>
        </a:p>
      </dgm:t>
    </dgm:pt>
    <dgm:pt modelId="{701FCC68-F39B-457A-B7D2-CA7AA06F16A2}" type="pres">
      <dgm:prSet presAssocID="{99262069-BEA2-4F15-84D3-195B284B5BDA}" presName="desTx" presStyleLbl="revTx" presStyleIdx="2" presStyleCnt="29" custLinFactNeighborX="-8025" custLinFactNeighborY="-12314">
        <dgm:presLayoutVars>
          <dgm:bulletEnabled val="1"/>
        </dgm:presLayoutVars>
      </dgm:prSet>
      <dgm:spPr/>
    </dgm:pt>
    <dgm:pt modelId="{CBF74663-E042-4BFD-BC6F-B836B5FBA380}" type="pres">
      <dgm:prSet presAssocID="{99262069-BEA2-4F15-84D3-195B284B5BDA}" presName="desBackupRightNorm" presStyleCnt="0"/>
      <dgm:spPr/>
    </dgm:pt>
    <dgm:pt modelId="{5334EDDB-4637-4A84-A672-71CE55E74AAF}" type="pres">
      <dgm:prSet presAssocID="{931AB4F3-6DFD-49C6-8AC7-4DD0338C97FB}" presName="desSpace" presStyleCnt="0"/>
      <dgm:spPr/>
    </dgm:pt>
    <dgm:pt modelId="{372B44E0-04D4-4387-93FA-EF1CE7658C9B}" type="pres">
      <dgm:prSet presAssocID="{240E438E-3B51-459D-9736-56E5E35DA8F3}" presName="desBackupLeftNorm" presStyleCnt="0"/>
      <dgm:spPr/>
    </dgm:pt>
    <dgm:pt modelId="{06DE5A3C-69E2-40F8-9FFD-8EBB8DD6EACD}" type="pres">
      <dgm:prSet presAssocID="{240E438E-3B51-459D-9736-56E5E35DA8F3}" presName="desComposite" presStyleCnt="0"/>
      <dgm:spPr/>
    </dgm:pt>
    <dgm:pt modelId="{388033C7-DA02-4010-9049-544763E52777}" type="pres">
      <dgm:prSet presAssocID="{240E438E-3B51-459D-9736-56E5E35DA8F3}" presName="desCircle" presStyleLbl="node1" presStyleIdx="1" presStyleCnt="13"/>
      <dgm:spPr>
        <a:prstGeom prst="flowChartDocument">
          <a:avLst/>
        </a:prstGeom>
        <a:solidFill>
          <a:srgbClr val="92D050"/>
        </a:solidFill>
      </dgm:spPr>
      <dgm:t>
        <a:bodyPr/>
        <a:lstStyle/>
        <a:p>
          <a:endParaRPr lang="en-US"/>
        </a:p>
      </dgm:t>
    </dgm:pt>
    <dgm:pt modelId="{8697D32B-1622-4DD3-95BA-B6DADBBE87FD}" type="pres">
      <dgm:prSet presAssocID="{240E438E-3B51-459D-9736-56E5E35DA8F3}" presName="chTx" presStyleLbl="revTx" presStyleIdx="3" presStyleCnt="29" custLinFactY="-25327" custLinFactNeighborX="68482" custLinFactNeighborY="-100000"/>
      <dgm:spPr/>
      <dgm:t>
        <a:bodyPr/>
        <a:lstStyle/>
        <a:p>
          <a:endParaRPr lang="en-US"/>
        </a:p>
      </dgm:t>
    </dgm:pt>
    <dgm:pt modelId="{E1CCE04E-663C-47D2-94C1-9AEACA5F3E56}" type="pres">
      <dgm:prSet presAssocID="{240E438E-3B51-459D-9736-56E5E35DA8F3}" presName="desTx" presStyleLbl="revTx" presStyleIdx="4" presStyleCnt="29">
        <dgm:presLayoutVars>
          <dgm:bulletEnabled val="1"/>
        </dgm:presLayoutVars>
      </dgm:prSet>
      <dgm:spPr/>
    </dgm:pt>
    <dgm:pt modelId="{C24F76A2-3CAD-4559-A886-E6A638E80609}" type="pres">
      <dgm:prSet presAssocID="{240E438E-3B51-459D-9736-56E5E35DA8F3}" presName="desBackupRightNorm" presStyleCnt="0"/>
      <dgm:spPr/>
    </dgm:pt>
    <dgm:pt modelId="{E24716D2-A082-4AE1-9FDF-5D47A98A2F16}" type="pres">
      <dgm:prSet presAssocID="{DF2617C3-07ED-414F-8924-CE15B90130FD}" presName="desSpace" presStyleCnt="0"/>
      <dgm:spPr/>
    </dgm:pt>
    <dgm:pt modelId="{02BCEE5C-BA85-45C8-A9FF-220057654234}" type="pres">
      <dgm:prSet presAssocID="{E3F966A2-7D87-42B9-9131-D314F090B317}" presName="desBackupLeftNorm" presStyleCnt="0"/>
      <dgm:spPr/>
    </dgm:pt>
    <dgm:pt modelId="{52C4CE9A-831B-4CF5-A074-BDA437A29D99}" type="pres">
      <dgm:prSet presAssocID="{E3F966A2-7D87-42B9-9131-D314F090B317}" presName="desComposite" presStyleCnt="0"/>
      <dgm:spPr/>
    </dgm:pt>
    <dgm:pt modelId="{2957E669-5251-47DA-B503-ED825C895B6E}" type="pres">
      <dgm:prSet presAssocID="{E3F966A2-7D87-42B9-9131-D314F090B317}" presName="desCircle" presStyleLbl="node1" presStyleIdx="2" presStyleCnt="13" custLinFactNeighborX="6545" custLinFactNeighborY="2208"/>
      <dgm:spPr>
        <a:solidFill>
          <a:srgbClr val="92D050"/>
        </a:solidFill>
      </dgm:spPr>
    </dgm:pt>
    <dgm:pt modelId="{CE79B0BE-222B-497F-9473-A841B292E06B}" type="pres">
      <dgm:prSet presAssocID="{E3F966A2-7D87-42B9-9131-D314F090B317}" presName="chTx" presStyleLbl="revTx" presStyleIdx="5" presStyleCnt="29"/>
      <dgm:spPr/>
      <dgm:t>
        <a:bodyPr/>
        <a:lstStyle/>
        <a:p>
          <a:endParaRPr lang="en-US"/>
        </a:p>
      </dgm:t>
    </dgm:pt>
    <dgm:pt modelId="{089A955A-7890-4EE1-9D87-DF909B0601B0}" type="pres">
      <dgm:prSet presAssocID="{E3F966A2-7D87-42B9-9131-D314F090B317}" presName="desTx" presStyleLbl="revTx" presStyleIdx="6" presStyleCnt="29">
        <dgm:presLayoutVars>
          <dgm:bulletEnabled val="1"/>
        </dgm:presLayoutVars>
      </dgm:prSet>
      <dgm:spPr/>
    </dgm:pt>
    <dgm:pt modelId="{95200F07-DA04-44DF-B558-67328128235F}" type="pres">
      <dgm:prSet presAssocID="{E3F966A2-7D87-42B9-9131-D314F090B317}" presName="desBackupRightNorm" presStyleCnt="0"/>
      <dgm:spPr/>
    </dgm:pt>
    <dgm:pt modelId="{D19E80EF-3EC5-47A4-8504-FFE6D47650AE}" type="pres">
      <dgm:prSet presAssocID="{DAC4B330-F1E5-42E4-BCE9-7E18A3D2DA8B}" presName="desSpace" presStyleCnt="0"/>
      <dgm:spPr/>
    </dgm:pt>
    <dgm:pt modelId="{FF292BB5-C081-49B4-B290-433CBB062E3A}" type="pres">
      <dgm:prSet presAssocID="{56CCE159-32F3-49E5-BFD0-017DB475F1D2}" presName="desBackupLeftNorm" presStyleCnt="0"/>
      <dgm:spPr/>
    </dgm:pt>
    <dgm:pt modelId="{CA7A3ED3-A16A-4415-B642-F1DBA876C31A}" type="pres">
      <dgm:prSet presAssocID="{56CCE159-32F3-49E5-BFD0-017DB475F1D2}" presName="desComposite" presStyleCnt="0"/>
      <dgm:spPr/>
    </dgm:pt>
    <dgm:pt modelId="{4439B42A-DB4B-402F-A29E-389A5DC5610C}" type="pres">
      <dgm:prSet presAssocID="{56CCE159-32F3-49E5-BFD0-017DB475F1D2}" presName="desCircle" presStyleLbl="node1" presStyleIdx="3" presStyleCnt="13"/>
      <dgm:spPr>
        <a:prstGeom prst="flowChartDocument">
          <a:avLst/>
        </a:prstGeom>
        <a:solidFill>
          <a:srgbClr val="92D050"/>
        </a:solidFill>
      </dgm:spPr>
      <dgm:t>
        <a:bodyPr/>
        <a:lstStyle/>
        <a:p>
          <a:endParaRPr lang="en-US"/>
        </a:p>
      </dgm:t>
    </dgm:pt>
    <dgm:pt modelId="{C13A76A3-1DCF-4410-B572-910229CD6FCE}" type="pres">
      <dgm:prSet presAssocID="{56CCE159-32F3-49E5-BFD0-017DB475F1D2}" presName="chTx" presStyleLbl="revTx" presStyleIdx="7" presStyleCnt="29" custLinFactY="-29553" custLinFactNeighborX="67757" custLinFactNeighborY="-100000"/>
      <dgm:spPr/>
      <dgm:t>
        <a:bodyPr/>
        <a:lstStyle/>
        <a:p>
          <a:endParaRPr lang="en-US"/>
        </a:p>
      </dgm:t>
    </dgm:pt>
    <dgm:pt modelId="{B3810B25-0B31-48C3-A9EC-6A1DEA34A0C6}" type="pres">
      <dgm:prSet presAssocID="{56CCE159-32F3-49E5-BFD0-017DB475F1D2}" presName="desTx" presStyleLbl="revTx" presStyleIdx="8" presStyleCnt="29">
        <dgm:presLayoutVars>
          <dgm:bulletEnabled val="1"/>
        </dgm:presLayoutVars>
      </dgm:prSet>
      <dgm:spPr/>
    </dgm:pt>
    <dgm:pt modelId="{174AFF3A-9625-407C-BA09-C5C8A94F238F}" type="pres">
      <dgm:prSet presAssocID="{56CCE159-32F3-49E5-BFD0-017DB475F1D2}" presName="desBackupRightNorm" presStyleCnt="0"/>
      <dgm:spPr/>
    </dgm:pt>
    <dgm:pt modelId="{CE600ADE-FF4C-4420-B355-B0260DEC23E2}" type="pres">
      <dgm:prSet presAssocID="{F21C292D-3A68-416D-9F99-D9498F501214}" presName="desSpace" presStyleCnt="0"/>
      <dgm:spPr/>
    </dgm:pt>
    <dgm:pt modelId="{42B312C9-BFFA-46F2-A672-CDBC12958480}" type="pres">
      <dgm:prSet presAssocID="{11198E08-0976-49F8-AA26-C90E16544BAD}" presName="desBackupLeftNorm" presStyleCnt="0"/>
      <dgm:spPr/>
    </dgm:pt>
    <dgm:pt modelId="{4B398E01-3437-4790-A382-7D1D08D625BD}" type="pres">
      <dgm:prSet presAssocID="{11198E08-0976-49F8-AA26-C90E16544BAD}" presName="desComposite" presStyleCnt="0"/>
      <dgm:spPr/>
    </dgm:pt>
    <dgm:pt modelId="{FEFF8FD8-43FD-43DB-93F0-20E3AB863FB7}" type="pres">
      <dgm:prSet presAssocID="{11198E08-0976-49F8-AA26-C90E16544BAD}" presName="desCircle" presStyleLbl="node1" presStyleIdx="4" presStyleCnt="13" custLinFactNeighborX="6545" custLinFactNeighborY="2208"/>
      <dgm:spPr>
        <a:solidFill>
          <a:srgbClr val="92D050"/>
        </a:solidFill>
      </dgm:spPr>
    </dgm:pt>
    <dgm:pt modelId="{129EECC7-C3F6-4E13-9628-A0E7E1BE4744}" type="pres">
      <dgm:prSet presAssocID="{11198E08-0976-49F8-AA26-C90E16544BAD}" presName="chTx" presStyleLbl="revTx" presStyleIdx="9" presStyleCnt="29"/>
      <dgm:spPr/>
      <dgm:t>
        <a:bodyPr/>
        <a:lstStyle/>
        <a:p>
          <a:endParaRPr lang="en-US"/>
        </a:p>
      </dgm:t>
    </dgm:pt>
    <dgm:pt modelId="{76E207D2-F654-4CEC-BC52-6CAF493666C1}" type="pres">
      <dgm:prSet presAssocID="{11198E08-0976-49F8-AA26-C90E16544BAD}" presName="desTx" presStyleLbl="revTx" presStyleIdx="10" presStyleCnt="29">
        <dgm:presLayoutVars>
          <dgm:bulletEnabled val="1"/>
        </dgm:presLayoutVars>
      </dgm:prSet>
      <dgm:spPr/>
    </dgm:pt>
    <dgm:pt modelId="{F7F14B93-AB2E-4FC3-AF21-BAC743E227A7}" type="pres">
      <dgm:prSet presAssocID="{11198E08-0976-49F8-AA26-C90E16544BAD}" presName="desBackupRightNorm" presStyleCnt="0"/>
      <dgm:spPr/>
    </dgm:pt>
    <dgm:pt modelId="{5B155FE3-65BC-439D-8AC0-7BA1A517BFEF}" type="pres">
      <dgm:prSet presAssocID="{08E37D8F-EFA7-4CC0-A44A-550E130D53BD}" presName="desSpace" presStyleCnt="0"/>
      <dgm:spPr/>
    </dgm:pt>
    <dgm:pt modelId="{E6DE4E0C-8961-4442-9586-6F7446152EC4}" type="pres">
      <dgm:prSet presAssocID="{DF2A0341-98C7-48C4-A168-D203D9278DD0}" presName="desBackupLeftNorm" presStyleCnt="0"/>
      <dgm:spPr/>
    </dgm:pt>
    <dgm:pt modelId="{85C86387-2BA3-43C4-9003-5CCB4F6CB01E}" type="pres">
      <dgm:prSet presAssocID="{DF2A0341-98C7-48C4-A168-D203D9278DD0}" presName="desComposite" presStyleCnt="0"/>
      <dgm:spPr/>
    </dgm:pt>
    <dgm:pt modelId="{9BCC607F-58D4-43CF-86E4-D249E52290FC}" type="pres">
      <dgm:prSet presAssocID="{DF2A0341-98C7-48C4-A168-D203D9278DD0}" presName="desCircle" presStyleLbl="node1" presStyleIdx="5" presStyleCnt="13" custLinFactNeighborX="6545" custLinFactNeighborY="2208"/>
      <dgm:spPr>
        <a:solidFill>
          <a:srgbClr val="92D050"/>
        </a:solidFill>
      </dgm:spPr>
    </dgm:pt>
    <dgm:pt modelId="{5146C82D-B34C-4978-B14D-9444840BB4D6}" type="pres">
      <dgm:prSet presAssocID="{DF2A0341-98C7-48C4-A168-D203D9278DD0}" presName="chTx" presStyleLbl="revTx" presStyleIdx="11" presStyleCnt="29"/>
      <dgm:spPr/>
      <dgm:t>
        <a:bodyPr/>
        <a:lstStyle/>
        <a:p>
          <a:endParaRPr lang="en-US"/>
        </a:p>
      </dgm:t>
    </dgm:pt>
    <dgm:pt modelId="{C2E4AFD9-7A07-4E08-ABE2-C52C0412062D}" type="pres">
      <dgm:prSet presAssocID="{DF2A0341-98C7-48C4-A168-D203D9278DD0}" presName="desTx" presStyleLbl="revTx" presStyleIdx="12" presStyleCnt="29">
        <dgm:presLayoutVars>
          <dgm:bulletEnabled val="1"/>
        </dgm:presLayoutVars>
      </dgm:prSet>
      <dgm:spPr/>
    </dgm:pt>
    <dgm:pt modelId="{9E5EB7DF-EFFD-46D9-A01C-1BDF50E6DA98}" type="pres">
      <dgm:prSet presAssocID="{DF2A0341-98C7-48C4-A168-D203D9278DD0}" presName="desBackupRightNorm" presStyleCnt="0"/>
      <dgm:spPr/>
    </dgm:pt>
    <dgm:pt modelId="{E5CDEC27-4FFF-454B-A296-34EC04F90E68}" type="pres">
      <dgm:prSet presAssocID="{77B50CE1-2775-45C0-A42D-8C3CC177288F}" presName="desSpace" presStyleCnt="0"/>
      <dgm:spPr/>
    </dgm:pt>
    <dgm:pt modelId="{1444A611-7072-40C9-85A9-879A61E48B03}" type="pres">
      <dgm:prSet presAssocID="{1E86393D-9228-4AD5-B27D-6506CB4CD64F}" presName="desBackupLeftNorm" presStyleCnt="0"/>
      <dgm:spPr/>
    </dgm:pt>
    <dgm:pt modelId="{6F4932EE-3435-4493-9AA1-858ADA742835}" type="pres">
      <dgm:prSet presAssocID="{1E86393D-9228-4AD5-B27D-6506CB4CD64F}" presName="desComposite" presStyleCnt="0"/>
      <dgm:spPr/>
    </dgm:pt>
    <dgm:pt modelId="{1FABB18F-5E8A-46C4-B6FE-739293014374}" type="pres">
      <dgm:prSet presAssocID="{1E86393D-9228-4AD5-B27D-6506CB4CD64F}" presName="desCircle" presStyleLbl="node1" presStyleIdx="6" presStyleCnt="13" custLinFactNeighborX="6545" custLinFactNeighborY="2208"/>
      <dgm:spPr>
        <a:solidFill>
          <a:srgbClr val="92D050"/>
        </a:solidFill>
      </dgm:spPr>
    </dgm:pt>
    <dgm:pt modelId="{D8828B6C-BD6C-4947-8C80-E8EE2F8D5724}" type="pres">
      <dgm:prSet presAssocID="{1E86393D-9228-4AD5-B27D-6506CB4CD64F}" presName="chTx" presStyleLbl="revTx" presStyleIdx="13" presStyleCnt="29"/>
      <dgm:spPr/>
      <dgm:t>
        <a:bodyPr/>
        <a:lstStyle/>
        <a:p>
          <a:endParaRPr lang="en-US"/>
        </a:p>
      </dgm:t>
    </dgm:pt>
    <dgm:pt modelId="{45EFACF5-B30F-4690-BD4E-5FFB6DE6E160}" type="pres">
      <dgm:prSet presAssocID="{1E86393D-9228-4AD5-B27D-6506CB4CD64F}" presName="desTx" presStyleLbl="revTx" presStyleIdx="14" presStyleCnt="29">
        <dgm:presLayoutVars>
          <dgm:bulletEnabled val="1"/>
        </dgm:presLayoutVars>
      </dgm:prSet>
      <dgm:spPr/>
    </dgm:pt>
    <dgm:pt modelId="{881F5327-DC44-4C94-BD5E-A7981E9C60FD}" type="pres">
      <dgm:prSet presAssocID="{1E86393D-9228-4AD5-B27D-6506CB4CD64F}" presName="desBackupRightNorm" presStyleCnt="0"/>
      <dgm:spPr/>
    </dgm:pt>
    <dgm:pt modelId="{D4D5A403-210E-4475-A797-9A5E03976DB9}" type="pres">
      <dgm:prSet presAssocID="{F88405D5-D18F-4BEB-A652-054252CBCA19}" presName="desSpace" presStyleCnt="0"/>
      <dgm:spPr/>
    </dgm:pt>
    <dgm:pt modelId="{C2E737E7-5A57-4590-9287-16512C27DA8B}" type="pres">
      <dgm:prSet presAssocID="{12F8002D-5A95-42C6-8B76-33815996ACE9}" presName="desBackupLeftNorm" presStyleCnt="0"/>
      <dgm:spPr/>
    </dgm:pt>
    <dgm:pt modelId="{C35699ED-DC65-47EF-8B17-BAEA7CB31A05}" type="pres">
      <dgm:prSet presAssocID="{12F8002D-5A95-42C6-8B76-33815996ACE9}" presName="desComposite" presStyleCnt="0"/>
      <dgm:spPr/>
    </dgm:pt>
    <dgm:pt modelId="{3B8E8130-DBDF-43FC-9BFE-D3C3859D92E9}" type="pres">
      <dgm:prSet presAssocID="{12F8002D-5A95-42C6-8B76-33815996ACE9}" presName="desCircle" presStyleLbl="node1" presStyleIdx="7" presStyleCnt="13" custLinFactNeighborX="6545" custLinFactNeighborY="2208"/>
      <dgm:spPr>
        <a:solidFill>
          <a:srgbClr val="92D050"/>
        </a:solidFill>
      </dgm:spPr>
    </dgm:pt>
    <dgm:pt modelId="{1E0A956B-AE38-4CAA-BDAD-C5D703CC8E50}" type="pres">
      <dgm:prSet presAssocID="{12F8002D-5A95-42C6-8B76-33815996ACE9}" presName="chTx" presStyleLbl="revTx" presStyleIdx="15" presStyleCnt="29"/>
      <dgm:spPr/>
      <dgm:t>
        <a:bodyPr/>
        <a:lstStyle/>
        <a:p>
          <a:endParaRPr lang="en-US"/>
        </a:p>
      </dgm:t>
    </dgm:pt>
    <dgm:pt modelId="{41AE2293-1697-45C7-9BA3-C21EBA5DE3A0}" type="pres">
      <dgm:prSet presAssocID="{12F8002D-5A95-42C6-8B76-33815996ACE9}" presName="desTx" presStyleLbl="revTx" presStyleIdx="16" presStyleCnt="29">
        <dgm:presLayoutVars>
          <dgm:bulletEnabled val="1"/>
        </dgm:presLayoutVars>
      </dgm:prSet>
      <dgm:spPr/>
      <dgm:t>
        <a:bodyPr/>
        <a:lstStyle/>
        <a:p>
          <a:endParaRPr lang="en-US"/>
        </a:p>
      </dgm:t>
    </dgm:pt>
    <dgm:pt modelId="{DB7F2C0A-FF57-47B9-B686-80F2A7D9A3BC}" type="pres">
      <dgm:prSet presAssocID="{12F8002D-5A95-42C6-8B76-33815996ACE9}" presName="desBackupRightNorm" presStyleCnt="0"/>
      <dgm:spPr/>
    </dgm:pt>
    <dgm:pt modelId="{0B829BB7-0F85-4B05-994C-5CC66A71CA93}" type="pres">
      <dgm:prSet presAssocID="{A0A7F260-79DB-48DD-A434-3ED352722B40}" presName="desSpace" presStyleCnt="0"/>
      <dgm:spPr/>
    </dgm:pt>
    <dgm:pt modelId="{3D7383BC-F3D8-4380-A66B-ED30E671A409}" type="pres">
      <dgm:prSet presAssocID="{754E1FC8-D17D-4A6B-AF71-ABC6ABF717B6}" presName="desBackupLeftNorm" presStyleCnt="0"/>
      <dgm:spPr/>
    </dgm:pt>
    <dgm:pt modelId="{A642E645-06C7-4E4E-89D4-484DBCE1461F}" type="pres">
      <dgm:prSet presAssocID="{754E1FC8-D17D-4A6B-AF71-ABC6ABF717B6}" presName="desComposite" presStyleCnt="0"/>
      <dgm:spPr/>
    </dgm:pt>
    <dgm:pt modelId="{5C462457-8089-44A6-A229-96965F110C3B}" type="pres">
      <dgm:prSet presAssocID="{754E1FC8-D17D-4A6B-AF71-ABC6ABF717B6}" presName="desCircle" presStyleLbl="node1" presStyleIdx="8" presStyleCnt="13"/>
      <dgm:spPr>
        <a:solidFill>
          <a:srgbClr val="92D050"/>
        </a:solidFill>
      </dgm:spPr>
      <dgm:t>
        <a:bodyPr/>
        <a:lstStyle/>
        <a:p>
          <a:endParaRPr lang="en-US"/>
        </a:p>
      </dgm:t>
    </dgm:pt>
    <dgm:pt modelId="{05F67FDC-5546-4AA7-9176-4FDB3B50A9CC}" type="pres">
      <dgm:prSet presAssocID="{754E1FC8-D17D-4A6B-AF71-ABC6ABF717B6}" presName="chTx" presStyleLbl="revTx" presStyleIdx="17" presStyleCnt="29" custScaleX="97216" custLinFactY="-26688" custLinFactNeighborX="65809" custLinFactNeighborY="-100000"/>
      <dgm:spPr/>
      <dgm:t>
        <a:bodyPr/>
        <a:lstStyle/>
        <a:p>
          <a:endParaRPr lang="en-US"/>
        </a:p>
      </dgm:t>
    </dgm:pt>
    <dgm:pt modelId="{FCED9BF0-B48F-4310-A5F4-87FC05F00D8C}" type="pres">
      <dgm:prSet presAssocID="{754E1FC8-D17D-4A6B-AF71-ABC6ABF717B6}" presName="desTx" presStyleLbl="revTx" presStyleIdx="18" presStyleCnt="29">
        <dgm:presLayoutVars>
          <dgm:bulletEnabled val="1"/>
        </dgm:presLayoutVars>
      </dgm:prSet>
      <dgm:spPr/>
    </dgm:pt>
    <dgm:pt modelId="{F07C5645-14CD-456B-94DD-0217EFA23A24}" type="pres">
      <dgm:prSet presAssocID="{754E1FC8-D17D-4A6B-AF71-ABC6ABF717B6}" presName="desBackupRightNorm" presStyleCnt="0"/>
      <dgm:spPr/>
    </dgm:pt>
    <dgm:pt modelId="{38F7CAD4-5FF9-458D-AB2C-AC4C0DB57382}" type="pres">
      <dgm:prSet presAssocID="{2730ED95-A86D-4DF9-836D-592E20E2BE06}" presName="desSpace" presStyleCnt="0"/>
      <dgm:spPr/>
    </dgm:pt>
    <dgm:pt modelId="{D395E163-7CA2-4807-BB09-23CCB5D3ED6C}" type="pres">
      <dgm:prSet presAssocID="{16CF749B-31A5-4730-AE05-50C460B20C4F}" presName="desBackupLeftNorm" presStyleCnt="0"/>
      <dgm:spPr/>
    </dgm:pt>
    <dgm:pt modelId="{C2A7476C-4C43-4153-8BE8-5B6853D0DA6B}" type="pres">
      <dgm:prSet presAssocID="{16CF749B-31A5-4730-AE05-50C460B20C4F}" presName="desComposite" presStyleCnt="0"/>
      <dgm:spPr/>
    </dgm:pt>
    <dgm:pt modelId="{690A525D-FA54-4987-90CD-C47E7CFDD4C6}" type="pres">
      <dgm:prSet presAssocID="{16CF749B-31A5-4730-AE05-50C460B20C4F}" presName="desCircle" presStyleLbl="node1" presStyleIdx="9" presStyleCnt="13"/>
      <dgm:spPr>
        <a:solidFill>
          <a:srgbClr val="92D050"/>
        </a:solidFill>
      </dgm:spPr>
      <dgm:t>
        <a:bodyPr/>
        <a:lstStyle/>
        <a:p>
          <a:endParaRPr lang="en-US"/>
        </a:p>
      </dgm:t>
    </dgm:pt>
    <dgm:pt modelId="{326885FB-2B85-4644-AC48-610451510C5F}" type="pres">
      <dgm:prSet presAssocID="{16CF749B-31A5-4730-AE05-50C460B20C4F}" presName="chTx" presStyleLbl="revTx" presStyleIdx="19" presStyleCnt="29" custLinFactNeighborX="3279" custLinFactNeighborY="843"/>
      <dgm:spPr/>
      <dgm:t>
        <a:bodyPr/>
        <a:lstStyle/>
        <a:p>
          <a:endParaRPr lang="en-US"/>
        </a:p>
      </dgm:t>
    </dgm:pt>
    <dgm:pt modelId="{82598B56-CEEB-4199-A8AA-863A8AC6F945}" type="pres">
      <dgm:prSet presAssocID="{16CF749B-31A5-4730-AE05-50C460B20C4F}" presName="desTx" presStyleLbl="revTx" presStyleIdx="20" presStyleCnt="29">
        <dgm:presLayoutVars>
          <dgm:bulletEnabled val="1"/>
        </dgm:presLayoutVars>
      </dgm:prSet>
      <dgm:spPr/>
    </dgm:pt>
    <dgm:pt modelId="{10390B33-3D84-4B9D-93B5-448B31BC2757}" type="pres">
      <dgm:prSet presAssocID="{16CF749B-31A5-4730-AE05-50C460B20C4F}" presName="desBackupRightNorm" presStyleCnt="0"/>
      <dgm:spPr/>
    </dgm:pt>
    <dgm:pt modelId="{269FB5D8-8CF5-4165-AD4C-A2342C620A00}" type="pres">
      <dgm:prSet presAssocID="{AEB541E4-E3B0-4577-AB91-2A3C87A4AED4}" presName="desSpace" presStyleCnt="0"/>
      <dgm:spPr/>
    </dgm:pt>
    <dgm:pt modelId="{6178B2CE-2B8B-44AF-BE03-A09CA93B6652}" type="pres">
      <dgm:prSet presAssocID="{231392C5-E96F-4070-8576-64B321D6B580}" presName="parComposite" presStyleCnt="0"/>
      <dgm:spPr/>
    </dgm:pt>
    <dgm:pt modelId="{A9C5DCC4-5AC8-4BD6-82A4-20EF8ECF290F}" type="pres">
      <dgm:prSet presAssocID="{231392C5-E96F-4070-8576-64B321D6B580}" presName="parBigCircle" presStyleLbl="node0" presStyleIdx="1" presStyleCnt="3"/>
      <dgm:spPr>
        <a:prstGeom prst="ellipse">
          <a:avLst/>
        </a:prstGeom>
        <a:solidFill>
          <a:srgbClr val="92D050"/>
        </a:solidFill>
      </dgm:spPr>
      <dgm:t>
        <a:bodyPr/>
        <a:lstStyle/>
        <a:p>
          <a:endParaRPr lang="en-US"/>
        </a:p>
      </dgm:t>
    </dgm:pt>
    <dgm:pt modelId="{FA8225F4-58BD-41C4-975F-9EE3A3D22741}" type="pres">
      <dgm:prSet presAssocID="{231392C5-E96F-4070-8576-64B321D6B580}" presName="parTx" presStyleLbl="revTx" presStyleIdx="21" presStyleCnt="29" custAng="3900000" custLinFactNeighborX="-11242" custLinFactNeighborY="30498"/>
      <dgm:spPr/>
      <dgm:t>
        <a:bodyPr/>
        <a:lstStyle/>
        <a:p>
          <a:endParaRPr lang="en-US"/>
        </a:p>
      </dgm:t>
    </dgm:pt>
    <dgm:pt modelId="{3DF8A405-0E1E-4764-9A81-E90E7553EE27}" type="pres">
      <dgm:prSet presAssocID="{231392C5-E96F-4070-8576-64B321D6B580}" presName="bSpace" presStyleCnt="0"/>
      <dgm:spPr/>
    </dgm:pt>
    <dgm:pt modelId="{B28D7A25-FFE1-4308-84AA-2555E28B5FEB}" type="pres">
      <dgm:prSet presAssocID="{231392C5-E96F-4070-8576-64B321D6B580}" presName="parBackupNorm" presStyleCnt="0"/>
      <dgm:spPr/>
    </dgm:pt>
    <dgm:pt modelId="{FCB7C102-9DD0-4514-8520-6EE86C875BD5}" type="pres">
      <dgm:prSet presAssocID="{72E748B5-603B-451B-9B1C-D075658D221D}" presName="parSpace" presStyleCnt="0"/>
      <dgm:spPr/>
    </dgm:pt>
    <dgm:pt modelId="{6E5CA832-8CD1-4D16-9A7C-B7B89BF25B4B}" type="pres">
      <dgm:prSet presAssocID="{CE822829-980F-47A1-A5C0-7A0401BEE266}" presName="desBackupLeftNorm" presStyleCnt="0"/>
      <dgm:spPr/>
    </dgm:pt>
    <dgm:pt modelId="{2D71CEE7-E5DC-4D9F-98AC-BF3F04FD4411}" type="pres">
      <dgm:prSet presAssocID="{CE822829-980F-47A1-A5C0-7A0401BEE266}" presName="desComposite" presStyleCnt="0"/>
      <dgm:spPr/>
    </dgm:pt>
    <dgm:pt modelId="{CBA2F576-688B-458F-BD53-05EBA6CF8D9D}" type="pres">
      <dgm:prSet presAssocID="{CE822829-980F-47A1-A5C0-7A0401BEE266}" presName="desCircle" presStyleLbl="node1" presStyleIdx="10" presStyleCnt="13" custAng="10800000"/>
      <dgm:spPr>
        <a:prstGeom prst="wedgeRoundRectCallout">
          <a:avLst/>
        </a:prstGeom>
        <a:solidFill>
          <a:srgbClr val="92D050"/>
        </a:solidFill>
      </dgm:spPr>
      <dgm:t>
        <a:bodyPr/>
        <a:lstStyle/>
        <a:p>
          <a:endParaRPr lang="en-US"/>
        </a:p>
      </dgm:t>
    </dgm:pt>
    <dgm:pt modelId="{C1C44B72-0127-4DD3-A8B2-30D7557DFF53}" type="pres">
      <dgm:prSet presAssocID="{CE822829-980F-47A1-A5C0-7A0401BEE266}" presName="chTx" presStyleLbl="revTx" presStyleIdx="22" presStyleCnt="29" custLinFactY="-33309" custLinFactNeighborX="71312" custLinFactNeighborY="-100000"/>
      <dgm:spPr/>
      <dgm:t>
        <a:bodyPr/>
        <a:lstStyle/>
        <a:p>
          <a:endParaRPr lang="en-US"/>
        </a:p>
      </dgm:t>
    </dgm:pt>
    <dgm:pt modelId="{0715044A-30CB-43C5-A8D4-B923C9C46D21}" type="pres">
      <dgm:prSet presAssocID="{CE822829-980F-47A1-A5C0-7A0401BEE266}" presName="desTx" presStyleLbl="revTx" presStyleIdx="23" presStyleCnt="29" custLinFactNeighborX="16027" custLinFactNeighborY="-28277">
        <dgm:presLayoutVars>
          <dgm:bulletEnabled val="1"/>
        </dgm:presLayoutVars>
      </dgm:prSet>
      <dgm:spPr/>
    </dgm:pt>
    <dgm:pt modelId="{92C82E4D-087A-4126-AFA9-B430B317D76A}" type="pres">
      <dgm:prSet presAssocID="{CE822829-980F-47A1-A5C0-7A0401BEE266}" presName="desBackupRightNorm" presStyleCnt="0"/>
      <dgm:spPr/>
    </dgm:pt>
    <dgm:pt modelId="{993DFE7F-8901-4ADF-90FA-AE16144CD825}" type="pres">
      <dgm:prSet presAssocID="{15E061AA-3363-44E3-8957-3AEB476AAC7F}" presName="desSpace" presStyleCnt="0"/>
      <dgm:spPr/>
    </dgm:pt>
    <dgm:pt modelId="{515A1F42-6A1C-42B7-AC55-E9C476F18A50}" type="pres">
      <dgm:prSet presAssocID="{AC8F01C0-27B2-459C-B45C-0DAA053A7C32}" presName="desBackupLeftNorm" presStyleCnt="0"/>
      <dgm:spPr/>
    </dgm:pt>
    <dgm:pt modelId="{523EA067-A207-454B-AEFB-EAD0BFF189F6}" type="pres">
      <dgm:prSet presAssocID="{AC8F01C0-27B2-459C-B45C-0DAA053A7C32}" presName="desComposite" presStyleCnt="0"/>
      <dgm:spPr/>
    </dgm:pt>
    <dgm:pt modelId="{14FA7508-FBB8-45D5-BD4E-401AAEA2F9B8}" type="pres">
      <dgm:prSet presAssocID="{AC8F01C0-27B2-459C-B45C-0DAA053A7C32}" presName="desCircle" presStyleLbl="node1" presStyleIdx="11" presStyleCnt="13"/>
      <dgm:spPr>
        <a:solidFill>
          <a:srgbClr val="92D050"/>
        </a:solidFill>
      </dgm:spPr>
    </dgm:pt>
    <dgm:pt modelId="{00AF4796-D956-4B43-AF7D-7939EE8F02F6}" type="pres">
      <dgm:prSet presAssocID="{AC8F01C0-27B2-459C-B45C-0DAA053A7C32}" presName="chTx" presStyleLbl="revTx" presStyleIdx="24" presStyleCnt="29"/>
      <dgm:spPr/>
      <dgm:t>
        <a:bodyPr/>
        <a:lstStyle/>
        <a:p>
          <a:endParaRPr lang="en-US"/>
        </a:p>
      </dgm:t>
    </dgm:pt>
    <dgm:pt modelId="{020456E2-57E2-4B04-AA0F-D1D138CEF0FB}" type="pres">
      <dgm:prSet presAssocID="{AC8F01C0-27B2-459C-B45C-0DAA053A7C32}" presName="desTx" presStyleLbl="revTx" presStyleIdx="25" presStyleCnt="29">
        <dgm:presLayoutVars>
          <dgm:bulletEnabled val="1"/>
        </dgm:presLayoutVars>
      </dgm:prSet>
      <dgm:spPr/>
    </dgm:pt>
    <dgm:pt modelId="{078C05B9-E1A7-4850-AA27-B4F67D4CD507}" type="pres">
      <dgm:prSet presAssocID="{AC8F01C0-27B2-459C-B45C-0DAA053A7C32}" presName="desBackupRightNorm" presStyleCnt="0"/>
      <dgm:spPr/>
    </dgm:pt>
    <dgm:pt modelId="{17774CBE-5C48-4C62-8765-DA00C85164C0}" type="pres">
      <dgm:prSet presAssocID="{7BCAB007-88A7-4BC7-B3FE-07518DA66AC4}" presName="desSpace" presStyleCnt="0"/>
      <dgm:spPr/>
    </dgm:pt>
    <dgm:pt modelId="{B9D48F46-D907-4C7F-A3EA-1D943D4A0B3C}" type="pres">
      <dgm:prSet presAssocID="{4E9B4F73-C36C-4EED-B329-89FEA0E13D30}" presName="parComposite" presStyleCnt="0"/>
      <dgm:spPr/>
    </dgm:pt>
    <dgm:pt modelId="{129709C5-D5A9-4385-A47A-0C08C8223E4D}" type="pres">
      <dgm:prSet presAssocID="{4E9B4F73-C36C-4EED-B329-89FEA0E13D30}" presName="parBigCircle" presStyleLbl="node0" presStyleIdx="2" presStyleCnt="3"/>
      <dgm:spPr>
        <a:prstGeom prst="ellipse">
          <a:avLst/>
        </a:prstGeom>
        <a:solidFill>
          <a:srgbClr val="92D050"/>
        </a:solidFill>
      </dgm:spPr>
    </dgm:pt>
    <dgm:pt modelId="{68F088A3-0DE8-46C2-96F4-56A7F0254B44}" type="pres">
      <dgm:prSet presAssocID="{4E9B4F73-C36C-4EED-B329-89FEA0E13D30}" presName="parTx" presStyleLbl="revTx" presStyleIdx="26" presStyleCnt="29" custAng="3900000" custLinFactNeighborX="-11252" custLinFactNeighborY="30498"/>
      <dgm:spPr/>
      <dgm:t>
        <a:bodyPr/>
        <a:lstStyle/>
        <a:p>
          <a:endParaRPr lang="en-US"/>
        </a:p>
      </dgm:t>
    </dgm:pt>
    <dgm:pt modelId="{59C05ECD-249A-442E-88B7-E0BB74D2E5BA}" type="pres">
      <dgm:prSet presAssocID="{4E9B4F73-C36C-4EED-B329-89FEA0E13D30}" presName="bSpace" presStyleCnt="0"/>
      <dgm:spPr/>
    </dgm:pt>
    <dgm:pt modelId="{7313D7E3-E8BE-4514-8C75-83C48FCC4DC0}" type="pres">
      <dgm:prSet presAssocID="{4E9B4F73-C36C-4EED-B329-89FEA0E13D30}" presName="parBackupNorm" presStyleCnt="0"/>
      <dgm:spPr/>
    </dgm:pt>
    <dgm:pt modelId="{E7200E65-99FA-498D-A28A-38BB61CE25A8}" type="pres">
      <dgm:prSet presAssocID="{5C7437AA-5FD5-41FE-B039-283173B3C705}" presName="parSpace" presStyleCnt="0"/>
      <dgm:spPr/>
    </dgm:pt>
    <dgm:pt modelId="{E9B65559-CCB4-43E2-8496-6915EEE59BAB}" type="pres">
      <dgm:prSet presAssocID="{C75C840E-C0EE-4650-A934-CFEBC1B08929}" presName="desBackupLeftNorm" presStyleCnt="0"/>
      <dgm:spPr/>
    </dgm:pt>
    <dgm:pt modelId="{3AF93E91-BD44-478D-9297-1771A874C090}" type="pres">
      <dgm:prSet presAssocID="{C75C840E-C0EE-4650-A934-CFEBC1B08929}" presName="desComposite" presStyleCnt="0"/>
      <dgm:spPr/>
    </dgm:pt>
    <dgm:pt modelId="{87ADCF3C-DB2B-4778-97F9-3868F800B730}" type="pres">
      <dgm:prSet presAssocID="{C75C840E-C0EE-4650-A934-CFEBC1B08929}" presName="desCircle" presStyleLbl="node1" presStyleIdx="12" presStyleCnt="13"/>
      <dgm:spPr>
        <a:solidFill>
          <a:srgbClr val="92D050"/>
        </a:solidFill>
      </dgm:spPr>
    </dgm:pt>
    <dgm:pt modelId="{EBF46558-6F7D-48B9-A1D2-7A1B682C61FC}" type="pres">
      <dgm:prSet presAssocID="{C75C840E-C0EE-4650-A934-CFEBC1B08929}" presName="chTx" presStyleLbl="revTx" presStyleIdx="27" presStyleCnt="29" custLinFactNeighborX="1354" custLinFactNeighborY="2322"/>
      <dgm:spPr/>
      <dgm:t>
        <a:bodyPr/>
        <a:lstStyle/>
        <a:p>
          <a:endParaRPr lang="en-US"/>
        </a:p>
      </dgm:t>
    </dgm:pt>
    <dgm:pt modelId="{AB79A3A4-DC48-4391-AF77-34DFC368F08A}" type="pres">
      <dgm:prSet presAssocID="{C75C840E-C0EE-4650-A934-CFEBC1B08929}" presName="desTx" presStyleLbl="revTx" presStyleIdx="28" presStyleCnt="29">
        <dgm:presLayoutVars>
          <dgm:bulletEnabled val="1"/>
        </dgm:presLayoutVars>
      </dgm:prSet>
      <dgm:spPr/>
    </dgm:pt>
    <dgm:pt modelId="{87B0852C-7D37-454C-9B42-B08EF5735EF2}" type="pres">
      <dgm:prSet presAssocID="{C75C840E-C0EE-4650-A934-CFEBC1B08929}" presName="desBackupRightNorm" presStyleCnt="0"/>
      <dgm:spPr/>
    </dgm:pt>
    <dgm:pt modelId="{08017F1E-31C4-4D76-AF1E-11C67FF2222F}" type="pres">
      <dgm:prSet presAssocID="{481E6A97-5298-437D-9C67-9024E6219008}" presName="desSpace" presStyleCnt="0"/>
      <dgm:spPr/>
    </dgm:pt>
  </dgm:ptLst>
  <dgm:cxnLst>
    <dgm:cxn modelId="{0B5A44BA-1AB9-4273-B3F4-4A3411201D5C}" srcId="{231392C5-E96F-4070-8576-64B321D6B580}" destId="{CE822829-980F-47A1-A5C0-7A0401BEE266}" srcOrd="0" destOrd="0" parTransId="{5C5112FC-9823-4BAA-8183-BC31659A63BD}" sibTransId="{15E061AA-3363-44E3-8957-3AEB476AAC7F}"/>
    <dgm:cxn modelId="{DFE4DEE0-277D-46AB-A741-CE85B5CFC5F5}" type="presOf" srcId="{C75C840E-C0EE-4650-A934-CFEBC1B08929}" destId="{EBF46558-6F7D-48B9-A1D2-7A1B682C61FC}" srcOrd="0" destOrd="0" presId="urn:microsoft.com/office/officeart/2008/layout/CircleAccentTimeline"/>
    <dgm:cxn modelId="{3C0B56F5-E9F5-4668-89AE-64A9BD32E357}" srcId="{7E524547-A538-4CFA-BAB6-9FFEB0562DC5}" destId="{240E438E-3B51-459D-9736-56E5E35DA8F3}" srcOrd="1" destOrd="0" parTransId="{9AF1700F-B8F3-4E60-A573-377FEC16DE5A}" sibTransId="{DF2617C3-07ED-414F-8924-CE15B90130FD}"/>
    <dgm:cxn modelId="{86993C8B-FCAB-4034-BEB5-2A4EF4F9AB51}" type="presOf" srcId="{99262069-BEA2-4F15-84D3-195B284B5BDA}" destId="{D2B55336-540A-4F8A-BC21-D1023BBEF041}" srcOrd="0" destOrd="0" presId="urn:microsoft.com/office/officeart/2008/layout/CircleAccentTimeline"/>
    <dgm:cxn modelId="{8DA4737C-3FBC-4981-85C3-592F1F73FE23}" type="presOf" srcId="{240E438E-3B51-459D-9736-56E5E35DA8F3}" destId="{8697D32B-1622-4DD3-95BA-B6DADBBE87FD}" srcOrd="0" destOrd="0" presId="urn:microsoft.com/office/officeart/2008/layout/CircleAccentTimeline"/>
    <dgm:cxn modelId="{B3D84BAA-7401-43C8-A071-B7E606FB17DF}" type="presOf" srcId="{CE822829-980F-47A1-A5C0-7A0401BEE266}" destId="{C1C44B72-0127-4DD3-A8B2-30D7557DFF53}" srcOrd="0" destOrd="0" presId="urn:microsoft.com/office/officeart/2008/layout/CircleAccentTimeline"/>
    <dgm:cxn modelId="{6902C351-DA07-424B-8D6B-E468E2BFC598}" srcId="{7E524547-A538-4CFA-BAB6-9FFEB0562DC5}" destId="{56CCE159-32F3-49E5-BFD0-017DB475F1D2}" srcOrd="3" destOrd="0" parTransId="{968EA522-5325-471C-9CD9-2FA862CE8443}" sibTransId="{F21C292D-3A68-416D-9F99-D9498F501214}"/>
    <dgm:cxn modelId="{3438B364-B20E-478D-AAE9-8EB7BB832032}" srcId="{B9C937CE-50FF-45DD-A6B4-EE2A0B6DD8B5}" destId="{231392C5-E96F-4070-8576-64B321D6B580}" srcOrd="1" destOrd="0" parTransId="{2EF4062D-81C6-4B4F-92A9-1A0F313DE284}" sibTransId="{72E748B5-603B-451B-9B1C-D075658D221D}"/>
    <dgm:cxn modelId="{5AD6C06C-7CB1-4AFE-AB98-B2496C2740ED}" srcId="{231392C5-E96F-4070-8576-64B321D6B580}" destId="{AC8F01C0-27B2-459C-B45C-0DAA053A7C32}" srcOrd="1" destOrd="0" parTransId="{16B091D4-4FF5-428C-81CA-0CC7CFC320A2}" sibTransId="{7BCAB007-88A7-4BC7-B3FE-07518DA66AC4}"/>
    <dgm:cxn modelId="{74992A6A-9ECD-47FE-A065-1707E49A9EDB}" type="presOf" srcId="{16CF749B-31A5-4730-AE05-50C460B20C4F}" destId="{326885FB-2B85-4644-AC48-610451510C5F}" srcOrd="0" destOrd="0" presId="urn:microsoft.com/office/officeart/2008/layout/CircleAccentTimeline"/>
    <dgm:cxn modelId="{BF203B1C-1969-4BFA-8FDA-6E2C025F2BE6}" srcId="{7E524547-A538-4CFA-BAB6-9FFEB0562DC5}" destId="{DF2A0341-98C7-48C4-A168-D203D9278DD0}" srcOrd="5" destOrd="0" parTransId="{2C9AD624-D3F9-453D-9908-1CAC14AC7CE8}" sibTransId="{77B50CE1-2775-45C0-A42D-8C3CC177288F}"/>
    <dgm:cxn modelId="{06605CFD-ABB5-4DA2-BD08-087BCA632145}" type="presOf" srcId="{56CCE159-32F3-49E5-BFD0-017DB475F1D2}" destId="{C13A76A3-1DCF-4410-B572-910229CD6FCE}" srcOrd="0" destOrd="0" presId="urn:microsoft.com/office/officeart/2008/layout/CircleAccentTimeline"/>
    <dgm:cxn modelId="{D38C60B9-524A-49D8-90EA-C5DE76677D5E}" type="presOf" srcId="{B9C937CE-50FF-45DD-A6B4-EE2A0B6DD8B5}" destId="{CC2D4B48-A61C-4521-92DA-253B213A370F}" srcOrd="0" destOrd="0" presId="urn:microsoft.com/office/officeart/2008/layout/CircleAccentTimeline"/>
    <dgm:cxn modelId="{27D939F7-D203-4334-80F1-B002C82A2C15}" type="presOf" srcId="{11198E08-0976-49F8-AA26-C90E16544BAD}" destId="{129EECC7-C3F6-4E13-9628-A0E7E1BE4744}" srcOrd="0" destOrd="0" presId="urn:microsoft.com/office/officeart/2008/layout/CircleAccentTimeline"/>
    <dgm:cxn modelId="{39C224E6-2F8B-409E-8C65-00CF2F4F60B7}" srcId="{7E524547-A538-4CFA-BAB6-9FFEB0562DC5}" destId="{16CF749B-31A5-4730-AE05-50C460B20C4F}" srcOrd="9" destOrd="0" parTransId="{181740CF-9DA7-4475-9675-27698E3CB29B}" sibTransId="{AEB541E4-E3B0-4577-AB91-2A3C87A4AED4}"/>
    <dgm:cxn modelId="{87DC44E8-B3DB-4F1C-8DFC-DE8C2979C878}" srcId="{4E9B4F73-C36C-4EED-B329-89FEA0E13D30}" destId="{C75C840E-C0EE-4650-A934-CFEBC1B08929}" srcOrd="0" destOrd="0" parTransId="{1BB67A8B-744A-4D84-8DD3-8D3D27D68CCA}" sibTransId="{481E6A97-5298-437D-9C67-9024E6219008}"/>
    <dgm:cxn modelId="{8F94959E-2B4B-4D62-A657-6CAA47D363CA}" type="presOf" srcId="{4E9B4F73-C36C-4EED-B329-89FEA0E13D30}" destId="{68F088A3-0DE8-46C2-96F4-56A7F0254B44}" srcOrd="0" destOrd="0" presId="urn:microsoft.com/office/officeart/2008/layout/CircleAccentTimeline"/>
    <dgm:cxn modelId="{765BB9EB-0B80-4EEB-89B9-068FB2861BD5}" type="presOf" srcId="{12F8002D-5A95-42C6-8B76-33815996ACE9}" destId="{1E0A956B-AE38-4CAA-BDAD-C5D703CC8E50}" srcOrd="0" destOrd="0" presId="urn:microsoft.com/office/officeart/2008/layout/CircleAccentTimeline"/>
    <dgm:cxn modelId="{97BB9962-C12B-4DC3-BA2A-7ACF3321CA4B}" srcId="{7E524547-A538-4CFA-BAB6-9FFEB0562DC5}" destId="{E3F966A2-7D87-42B9-9131-D314F090B317}" srcOrd="2" destOrd="0" parTransId="{589E6D19-8B50-43ED-A043-EDF4E265066A}" sibTransId="{DAC4B330-F1E5-42E4-BCE9-7E18A3D2DA8B}"/>
    <dgm:cxn modelId="{FC8AC23A-4D78-4030-B0BB-6EA3BD1D4776}" type="presOf" srcId="{231392C5-E96F-4070-8576-64B321D6B580}" destId="{FA8225F4-58BD-41C4-975F-9EE3A3D22741}" srcOrd="0" destOrd="0" presId="urn:microsoft.com/office/officeart/2008/layout/CircleAccentTimeline"/>
    <dgm:cxn modelId="{D4B2E358-30F9-4733-B266-DC57391C8E78}" type="presOf" srcId="{7E524547-A538-4CFA-BAB6-9FFEB0562DC5}" destId="{F9E1F7C7-B0D5-48DF-92EA-52DFEE168EEC}" srcOrd="0" destOrd="0" presId="urn:microsoft.com/office/officeart/2008/layout/CircleAccentTimeline"/>
    <dgm:cxn modelId="{C03F250E-A92E-415D-BADB-055354C7519C}" srcId="{7E524547-A538-4CFA-BAB6-9FFEB0562DC5}" destId="{99262069-BEA2-4F15-84D3-195B284B5BDA}" srcOrd="0" destOrd="0" parTransId="{D0D72F39-5ECC-4410-9A49-9E1F076D2AD5}" sibTransId="{931AB4F3-6DFD-49C6-8AC7-4DD0338C97FB}"/>
    <dgm:cxn modelId="{76F1B38C-D7C5-41F3-8311-A8FF200DDB3A}" srcId="{7E524547-A538-4CFA-BAB6-9FFEB0562DC5}" destId="{12F8002D-5A95-42C6-8B76-33815996ACE9}" srcOrd="7" destOrd="0" parTransId="{7958C532-75AD-4D2D-9AB8-DD705D879FC1}" sibTransId="{A0A7F260-79DB-48DD-A434-3ED352722B40}"/>
    <dgm:cxn modelId="{6F1233F8-C9C8-4092-95FA-15AF13815998}" srcId="{7E524547-A538-4CFA-BAB6-9FFEB0562DC5}" destId="{1E86393D-9228-4AD5-B27D-6506CB4CD64F}" srcOrd="6" destOrd="0" parTransId="{0A10A049-58EE-41EC-9AF9-8D1623FAFB45}" sibTransId="{F88405D5-D18F-4BEB-A652-054252CBCA19}"/>
    <dgm:cxn modelId="{767ABB97-F893-454D-AC62-BEDD3A4F4C4E}" srcId="{7E524547-A538-4CFA-BAB6-9FFEB0562DC5}" destId="{11198E08-0976-49F8-AA26-C90E16544BAD}" srcOrd="4" destOrd="0" parTransId="{1F44CB50-FBB9-4157-AEE8-ADC3EB2B9006}" sibTransId="{08E37D8F-EFA7-4CC0-A44A-550E130D53BD}"/>
    <dgm:cxn modelId="{4E39CD94-887C-4911-8A0E-6B07F89B9DA7}" srcId="{7E524547-A538-4CFA-BAB6-9FFEB0562DC5}" destId="{754E1FC8-D17D-4A6B-AF71-ABC6ABF717B6}" srcOrd="8" destOrd="0" parTransId="{082A3EB0-5146-4D02-B10A-B26D7F553872}" sibTransId="{2730ED95-A86D-4DF9-836D-592E20E2BE06}"/>
    <dgm:cxn modelId="{EB19BE51-1DD6-4C82-954F-8B12478A1441}" type="presOf" srcId="{1E86393D-9228-4AD5-B27D-6506CB4CD64F}" destId="{D8828B6C-BD6C-4947-8C80-E8EE2F8D5724}" srcOrd="0" destOrd="0" presId="urn:microsoft.com/office/officeart/2008/layout/CircleAccentTimeline"/>
    <dgm:cxn modelId="{9A11C5D7-B997-493B-8F6B-30F845D6C4B7}" type="presOf" srcId="{DF2A0341-98C7-48C4-A168-D203D9278DD0}" destId="{5146C82D-B34C-4978-B14D-9444840BB4D6}" srcOrd="0" destOrd="0" presId="urn:microsoft.com/office/officeart/2008/layout/CircleAccentTimeline"/>
    <dgm:cxn modelId="{AC57E5BE-8E5F-4ECF-BAD3-7EEE69BA11D8}" type="presOf" srcId="{E3F966A2-7D87-42B9-9131-D314F090B317}" destId="{CE79B0BE-222B-497F-9473-A841B292E06B}" srcOrd="0" destOrd="0" presId="urn:microsoft.com/office/officeart/2008/layout/CircleAccentTimeline"/>
    <dgm:cxn modelId="{FA6B2D47-2475-40AF-80E8-9026AA6B1983}" type="presOf" srcId="{754E1FC8-D17D-4A6B-AF71-ABC6ABF717B6}" destId="{05F67FDC-5546-4AA7-9176-4FDB3B50A9CC}" srcOrd="0" destOrd="0" presId="urn:microsoft.com/office/officeart/2008/layout/CircleAccentTimeline"/>
    <dgm:cxn modelId="{B67E7ABD-4F3C-4221-B06D-7EC65E1CAF43}" type="presOf" srcId="{AC8F01C0-27B2-459C-B45C-0DAA053A7C32}" destId="{00AF4796-D956-4B43-AF7D-7939EE8F02F6}" srcOrd="0" destOrd="0" presId="urn:microsoft.com/office/officeart/2008/layout/CircleAccentTimeline"/>
    <dgm:cxn modelId="{E01471E7-B7C2-4540-B93F-4D0BD0239A62}" srcId="{B9C937CE-50FF-45DD-A6B4-EE2A0B6DD8B5}" destId="{7E524547-A538-4CFA-BAB6-9FFEB0562DC5}" srcOrd="0" destOrd="0" parTransId="{739B4AFB-94B1-4057-B31E-275A65545D61}" sibTransId="{FB8AED8D-39E4-4299-B33C-BA973CEFDF9F}"/>
    <dgm:cxn modelId="{C269ED8F-F13E-4212-A970-30A20F4EA62F}" srcId="{B9C937CE-50FF-45DD-A6B4-EE2A0B6DD8B5}" destId="{4E9B4F73-C36C-4EED-B329-89FEA0E13D30}" srcOrd="2" destOrd="0" parTransId="{9F49C1E8-8B54-4689-B66C-508D2603FCA6}" sibTransId="{5C7437AA-5FD5-41FE-B039-283173B3C705}"/>
    <dgm:cxn modelId="{DF517CEE-8B5F-4BA4-9879-B317A253DADE}" type="presParOf" srcId="{CC2D4B48-A61C-4521-92DA-253B213A370F}" destId="{0CC90472-A1B3-47BE-A407-A2F3AC2228E2}" srcOrd="0" destOrd="0" presId="urn:microsoft.com/office/officeart/2008/layout/CircleAccentTimeline"/>
    <dgm:cxn modelId="{F1979ADC-AD70-45F2-9C97-956C7A6E1936}" type="presParOf" srcId="{0CC90472-A1B3-47BE-A407-A2F3AC2228E2}" destId="{22065BC6-0239-48A1-9D2A-7450115DB545}" srcOrd="0" destOrd="0" presId="urn:microsoft.com/office/officeart/2008/layout/CircleAccentTimeline"/>
    <dgm:cxn modelId="{FC7A21A2-271A-4DC9-AA36-BFFDF6FE3990}" type="presParOf" srcId="{0CC90472-A1B3-47BE-A407-A2F3AC2228E2}" destId="{F9E1F7C7-B0D5-48DF-92EA-52DFEE168EEC}" srcOrd="1" destOrd="0" presId="urn:microsoft.com/office/officeart/2008/layout/CircleAccentTimeline"/>
    <dgm:cxn modelId="{A47C0832-9DEC-4810-8132-602BADB752B4}" type="presParOf" srcId="{0CC90472-A1B3-47BE-A407-A2F3AC2228E2}" destId="{41091F61-0879-47AB-B184-07A3D76C5A48}" srcOrd="2" destOrd="0" presId="urn:microsoft.com/office/officeart/2008/layout/CircleAccentTimeline"/>
    <dgm:cxn modelId="{6C6A616C-230A-4D93-96D8-BCD09CBDDE64}" type="presParOf" srcId="{CC2D4B48-A61C-4521-92DA-253B213A370F}" destId="{36335427-CF04-4C62-B13E-62C02D481563}" srcOrd="1" destOrd="0" presId="urn:microsoft.com/office/officeart/2008/layout/CircleAccentTimeline"/>
    <dgm:cxn modelId="{337E5717-FC4F-41BE-B065-AC12DCD47481}" type="presParOf" srcId="{CC2D4B48-A61C-4521-92DA-253B213A370F}" destId="{7B49BCB0-443C-48C4-9109-69817BACECD0}" srcOrd="2" destOrd="0" presId="urn:microsoft.com/office/officeart/2008/layout/CircleAccentTimeline"/>
    <dgm:cxn modelId="{72A2D3F9-6AF8-4CA9-A448-689B328226CD}" type="presParOf" srcId="{CC2D4B48-A61C-4521-92DA-253B213A370F}" destId="{6FAFF1F4-2436-444E-AC24-B214B8EAD969}" srcOrd="3" destOrd="0" presId="urn:microsoft.com/office/officeart/2008/layout/CircleAccentTimeline"/>
    <dgm:cxn modelId="{8805FAB4-4BFC-45B8-A64F-4BD787722FF6}" type="presParOf" srcId="{CC2D4B48-A61C-4521-92DA-253B213A370F}" destId="{7DA93BB6-D6CB-4C8D-A450-77148202BEB1}" srcOrd="4" destOrd="0" presId="urn:microsoft.com/office/officeart/2008/layout/CircleAccentTimeline"/>
    <dgm:cxn modelId="{CF3A6F9D-AFEF-492C-94B8-7B9779C127BE}" type="presParOf" srcId="{7DA93BB6-D6CB-4C8D-A450-77148202BEB1}" destId="{5526E276-2DD8-4287-B8EF-91E7852B4E8A}" srcOrd="0" destOrd="0" presId="urn:microsoft.com/office/officeart/2008/layout/CircleAccentTimeline"/>
    <dgm:cxn modelId="{A34FD1AD-DDFE-4785-97EC-28B01E2A3B83}" type="presParOf" srcId="{7DA93BB6-D6CB-4C8D-A450-77148202BEB1}" destId="{D2B55336-540A-4F8A-BC21-D1023BBEF041}" srcOrd="1" destOrd="0" presId="urn:microsoft.com/office/officeart/2008/layout/CircleAccentTimeline"/>
    <dgm:cxn modelId="{FF52F842-61D7-48AB-8526-193970531D5B}" type="presParOf" srcId="{7DA93BB6-D6CB-4C8D-A450-77148202BEB1}" destId="{701FCC68-F39B-457A-B7D2-CA7AA06F16A2}" srcOrd="2" destOrd="0" presId="urn:microsoft.com/office/officeart/2008/layout/CircleAccentTimeline"/>
    <dgm:cxn modelId="{2F4075E9-8891-4496-8075-321E825433F9}" type="presParOf" srcId="{CC2D4B48-A61C-4521-92DA-253B213A370F}" destId="{CBF74663-E042-4BFD-BC6F-B836B5FBA380}" srcOrd="5" destOrd="0" presId="urn:microsoft.com/office/officeart/2008/layout/CircleAccentTimeline"/>
    <dgm:cxn modelId="{6B159E3E-3B27-4FE8-A617-52275075F33A}" type="presParOf" srcId="{CC2D4B48-A61C-4521-92DA-253B213A370F}" destId="{5334EDDB-4637-4A84-A672-71CE55E74AAF}" srcOrd="6" destOrd="0" presId="urn:microsoft.com/office/officeart/2008/layout/CircleAccentTimeline"/>
    <dgm:cxn modelId="{1746526F-72D2-40D6-97B6-1336A58CA8EA}" type="presParOf" srcId="{CC2D4B48-A61C-4521-92DA-253B213A370F}" destId="{372B44E0-04D4-4387-93FA-EF1CE7658C9B}" srcOrd="7" destOrd="0" presId="urn:microsoft.com/office/officeart/2008/layout/CircleAccentTimeline"/>
    <dgm:cxn modelId="{D655890B-F0F0-4513-85E2-5DDA6995286A}" type="presParOf" srcId="{CC2D4B48-A61C-4521-92DA-253B213A370F}" destId="{06DE5A3C-69E2-40F8-9FFD-8EBB8DD6EACD}" srcOrd="8" destOrd="0" presId="urn:microsoft.com/office/officeart/2008/layout/CircleAccentTimeline"/>
    <dgm:cxn modelId="{DC16A0D3-2B7A-459E-B8E1-231F9D052933}" type="presParOf" srcId="{06DE5A3C-69E2-40F8-9FFD-8EBB8DD6EACD}" destId="{388033C7-DA02-4010-9049-544763E52777}" srcOrd="0" destOrd="0" presId="urn:microsoft.com/office/officeart/2008/layout/CircleAccentTimeline"/>
    <dgm:cxn modelId="{55D64D34-6154-433A-9D48-2B46CE2CE3CD}" type="presParOf" srcId="{06DE5A3C-69E2-40F8-9FFD-8EBB8DD6EACD}" destId="{8697D32B-1622-4DD3-95BA-B6DADBBE87FD}" srcOrd="1" destOrd="0" presId="urn:microsoft.com/office/officeart/2008/layout/CircleAccentTimeline"/>
    <dgm:cxn modelId="{BD8625DD-CB2A-40E8-9588-AC16AD64C79E}" type="presParOf" srcId="{06DE5A3C-69E2-40F8-9FFD-8EBB8DD6EACD}" destId="{E1CCE04E-663C-47D2-94C1-9AEACA5F3E56}" srcOrd="2" destOrd="0" presId="urn:microsoft.com/office/officeart/2008/layout/CircleAccentTimeline"/>
    <dgm:cxn modelId="{FEA7A8DA-5518-4A6D-AD28-7E7548758913}" type="presParOf" srcId="{CC2D4B48-A61C-4521-92DA-253B213A370F}" destId="{C24F76A2-3CAD-4559-A886-E6A638E80609}" srcOrd="9" destOrd="0" presId="urn:microsoft.com/office/officeart/2008/layout/CircleAccentTimeline"/>
    <dgm:cxn modelId="{1663DF14-D90B-4904-98CF-5A0D593D90A2}" type="presParOf" srcId="{CC2D4B48-A61C-4521-92DA-253B213A370F}" destId="{E24716D2-A082-4AE1-9FDF-5D47A98A2F16}" srcOrd="10" destOrd="0" presId="urn:microsoft.com/office/officeart/2008/layout/CircleAccentTimeline"/>
    <dgm:cxn modelId="{2E8CBF52-268F-476A-BDD2-31C0970F0800}" type="presParOf" srcId="{CC2D4B48-A61C-4521-92DA-253B213A370F}" destId="{02BCEE5C-BA85-45C8-A9FF-220057654234}" srcOrd="11" destOrd="0" presId="urn:microsoft.com/office/officeart/2008/layout/CircleAccentTimeline"/>
    <dgm:cxn modelId="{FFF8696A-9183-4DDD-B865-55D1C85E1DB3}" type="presParOf" srcId="{CC2D4B48-A61C-4521-92DA-253B213A370F}" destId="{52C4CE9A-831B-4CF5-A074-BDA437A29D99}" srcOrd="12" destOrd="0" presId="urn:microsoft.com/office/officeart/2008/layout/CircleAccentTimeline"/>
    <dgm:cxn modelId="{EF2FFC98-49A6-4FD7-855A-69B03AE1C6B1}" type="presParOf" srcId="{52C4CE9A-831B-4CF5-A074-BDA437A29D99}" destId="{2957E669-5251-47DA-B503-ED825C895B6E}" srcOrd="0" destOrd="0" presId="urn:microsoft.com/office/officeart/2008/layout/CircleAccentTimeline"/>
    <dgm:cxn modelId="{BD747D84-6AC6-4A9D-A210-C526646DC66E}" type="presParOf" srcId="{52C4CE9A-831B-4CF5-A074-BDA437A29D99}" destId="{CE79B0BE-222B-497F-9473-A841B292E06B}" srcOrd="1" destOrd="0" presId="urn:microsoft.com/office/officeart/2008/layout/CircleAccentTimeline"/>
    <dgm:cxn modelId="{B55CDEA6-31E5-4272-A1E0-84F65CC554DB}" type="presParOf" srcId="{52C4CE9A-831B-4CF5-A074-BDA437A29D99}" destId="{089A955A-7890-4EE1-9D87-DF909B0601B0}" srcOrd="2" destOrd="0" presId="urn:microsoft.com/office/officeart/2008/layout/CircleAccentTimeline"/>
    <dgm:cxn modelId="{180BFD9E-47DC-4C59-B9D2-F2B7E91D0E73}" type="presParOf" srcId="{CC2D4B48-A61C-4521-92DA-253B213A370F}" destId="{95200F07-DA04-44DF-B558-67328128235F}" srcOrd="13" destOrd="0" presId="urn:microsoft.com/office/officeart/2008/layout/CircleAccentTimeline"/>
    <dgm:cxn modelId="{4CD6DC2B-D998-4441-96BA-0F3E9004FEA8}" type="presParOf" srcId="{CC2D4B48-A61C-4521-92DA-253B213A370F}" destId="{D19E80EF-3EC5-47A4-8504-FFE6D47650AE}" srcOrd="14" destOrd="0" presId="urn:microsoft.com/office/officeart/2008/layout/CircleAccentTimeline"/>
    <dgm:cxn modelId="{4673DB53-74A2-4BAD-A4D5-62E0AD5EE761}" type="presParOf" srcId="{CC2D4B48-A61C-4521-92DA-253B213A370F}" destId="{FF292BB5-C081-49B4-B290-433CBB062E3A}" srcOrd="15" destOrd="0" presId="urn:microsoft.com/office/officeart/2008/layout/CircleAccentTimeline"/>
    <dgm:cxn modelId="{C67AD1A5-86BE-40E4-A2E4-7D10F117B721}" type="presParOf" srcId="{CC2D4B48-A61C-4521-92DA-253B213A370F}" destId="{CA7A3ED3-A16A-4415-B642-F1DBA876C31A}" srcOrd="16" destOrd="0" presId="urn:microsoft.com/office/officeart/2008/layout/CircleAccentTimeline"/>
    <dgm:cxn modelId="{566129A2-2F62-4DC8-8752-4CE0F0A80A37}" type="presParOf" srcId="{CA7A3ED3-A16A-4415-B642-F1DBA876C31A}" destId="{4439B42A-DB4B-402F-A29E-389A5DC5610C}" srcOrd="0" destOrd="0" presId="urn:microsoft.com/office/officeart/2008/layout/CircleAccentTimeline"/>
    <dgm:cxn modelId="{011B6460-97B9-46C5-B801-680ACE01E8EE}" type="presParOf" srcId="{CA7A3ED3-A16A-4415-B642-F1DBA876C31A}" destId="{C13A76A3-1DCF-4410-B572-910229CD6FCE}" srcOrd="1" destOrd="0" presId="urn:microsoft.com/office/officeart/2008/layout/CircleAccentTimeline"/>
    <dgm:cxn modelId="{45281320-9020-4199-8284-3F8BC9DCA4EF}" type="presParOf" srcId="{CA7A3ED3-A16A-4415-B642-F1DBA876C31A}" destId="{B3810B25-0B31-48C3-A9EC-6A1DEA34A0C6}" srcOrd="2" destOrd="0" presId="urn:microsoft.com/office/officeart/2008/layout/CircleAccentTimeline"/>
    <dgm:cxn modelId="{3CB9E610-2D5B-46C0-B0F2-EA05F36DC8D9}" type="presParOf" srcId="{CC2D4B48-A61C-4521-92DA-253B213A370F}" destId="{174AFF3A-9625-407C-BA09-C5C8A94F238F}" srcOrd="17" destOrd="0" presId="urn:microsoft.com/office/officeart/2008/layout/CircleAccentTimeline"/>
    <dgm:cxn modelId="{AAFB3A52-8022-435A-A3C0-D78F153DB6DC}" type="presParOf" srcId="{CC2D4B48-A61C-4521-92DA-253B213A370F}" destId="{CE600ADE-FF4C-4420-B355-B0260DEC23E2}" srcOrd="18" destOrd="0" presId="urn:microsoft.com/office/officeart/2008/layout/CircleAccentTimeline"/>
    <dgm:cxn modelId="{40E39BBF-F4FF-4DEC-9C74-878FCA30DCB1}" type="presParOf" srcId="{CC2D4B48-A61C-4521-92DA-253B213A370F}" destId="{42B312C9-BFFA-46F2-A672-CDBC12958480}" srcOrd="19" destOrd="0" presId="urn:microsoft.com/office/officeart/2008/layout/CircleAccentTimeline"/>
    <dgm:cxn modelId="{E40FBC4E-0C27-443C-B092-B187C321C8DC}" type="presParOf" srcId="{CC2D4B48-A61C-4521-92DA-253B213A370F}" destId="{4B398E01-3437-4790-A382-7D1D08D625BD}" srcOrd="20" destOrd="0" presId="urn:microsoft.com/office/officeart/2008/layout/CircleAccentTimeline"/>
    <dgm:cxn modelId="{544FE3DC-6AD2-4B09-83B4-8FE7FD3D7325}" type="presParOf" srcId="{4B398E01-3437-4790-A382-7D1D08D625BD}" destId="{FEFF8FD8-43FD-43DB-93F0-20E3AB863FB7}" srcOrd="0" destOrd="0" presId="urn:microsoft.com/office/officeart/2008/layout/CircleAccentTimeline"/>
    <dgm:cxn modelId="{60FAF9F0-0554-4F8C-9519-261BA63F3A78}" type="presParOf" srcId="{4B398E01-3437-4790-A382-7D1D08D625BD}" destId="{129EECC7-C3F6-4E13-9628-A0E7E1BE4744}" srcOrd="1" destOrd="0" presId="urn:microsoft.com/office/officeart/2008/layout/CircleAccentTimeline"/>
    <dgm:cxn modelId="{7E0B0ADA-5D1A-49FD-ADC0-A83D2C86E9C9}" type="presParOf" srcId="{4B398E01-3437-4790-A382-7D1D08D625BD}" destId="{76E207D2-F654-4CEC-BC52-6CAF493666C1}" srcOrd="2" destOrd="0" presId="urn:microsoft.com/office/officeart/2008/layout/CircleAccentTimeline"/>
    <dgm:cxn modelId="{7801A4C1-4877-420D-BEBE-787305142640}" type="presParOf" srcId="{CC2D4B48-A61C-4521-92DA-253B213A370F}" destId="{F7F14B93-AB2E-4FC3-AF21-BAC743E227A7}" srcOrd="21" destOrd="0" presId="urn:microsoft.com/office/officeart/2008/layout/CircleAccentTimeline"/>
    <dgm:cxn modelId="{8FEF3513-DCEF-4269-AAF5-0C722EBA727E}" type="presParOf" srcId="{CC2D4B48-A61C-4521-92DA-253B213A370F}" destId="{5B155FE3-65BC-439D-8AC0-7BA1A517BFEF}" srcOrd="22" destOrd="0" presId="urn:microsoft.com/office/officeart/2008/layout/CircleAccentTimeline"/>
    <dgm:cxn modelId="{81C09407-FBBF-41A0-AD90-FFA10319600C}" type="presParOf" srcId="{CC2D4B48-A61C-4521-92DA-253B213A370F}" destId="{E6DE4E0C-8961-4442-9586-6F7446152EC4}" srcOrd="23" destOrd="0" presId="urn:microsoft.com/office/officeart/2008/layout/CircleAccentTimeline"/>
    <dgm:cxn modelId="{A771DD91-FCEA-4FCB-90A2-391CA0E15B54}" type="presParOf" srcId="{CC2D4B48-A61C-4521-92DA-253B213A370F}" destId="{85C86387-2BA3-43C4-9003-5CCB4F6CB01E}" srcOrd="24" destOrd="0" presId="urn:microsoft.com/office/officeart/2008/layout/CircleAccentTimeline"/>
    <dgm:cxn modelId="{B25BD825-DF1E-4458-A598-A9A6EC2E8F24}" type="presParOf" srcId="{85C86387-2BA3-43C4-9003-5CCB4F6CB01E}" destId="{9BCC607F-58D4-43CF-86E4-D249E52290FC}" srcOrd="0" destOrd="0" presId="urn:microsoft.com/office/officeart/2008/layout/CircleAccentTimeline"/>
    <dgm:cxn modelId="{DDC54530-AC49-46CA-A3AD-D7F4CC021D70}" type="presParOf" srcId="{85C86387-2BA3-43C4-9003-5CCB4F6CB01E}" destId="{5146C82D-B34C-4978-B14D-9444840BB4D6}" srcOrd="1" destOrd="0" presId="urn:microsoft.com/office/officeart/2008/layout/CircleAccentTimeline"/>
    <dgm:cxn modelId="{72C58CC8-7226-47BB-A419-6FA7CDF2D716}" type="presParOf" srcId="{85C86387-2BA3-43C4-9003-5CCB4F6CB01E}" destId="{C2E4AFD9-7A07-4E08-ABE2-C52C0412062D}" srcOrd="2" destOrd="0" presId="urn:microsoft.com/office/officeart/2008/layout/CircleAccentTimeline"/>
    <dgm:cxn modelId="{D01FE479-AFEE-4371-B4B2-A370E192BFE6}" type="presParOf" srcId="{CC2D4B48-A61C-4521-92DA-253B213A370F}" destId="{9E5EB7DF-EFFD-46D9-A01C-1BDF50E6DA98}" srcOrd="25" destOrd="0" presId="urn:microsoft.com/office/officeart/2008/layout/CircleAccentTimeline"/>
    <dgm:cxn modelId="{8ADFC144-D374-4053-BB3B-D4836954EE12}" type="presParOf" srcId="{CC2D4B48-A61C-4521-92DA-253B213A370F}" destId="{E5CDEC27-4FFF-454B-A296-34EC04F90E68}" srcOrd="26" destOrd="0" presId="urn:microsoft.com/office/officeart/2008/layout/CircleAccentTimeline"/>
    <dgm:cxn modelId="{B04EDC27-111A-451B-803F-8737E9DB6985}" type="presParOf" srcId="{CC2D4B48-A61C-4521-92DA-253B213A370F}" destId="{1444A611-7072-40C9-85A9-879A61E48B03}" srcOrd="27" destOrd="0" presId="urn:microsoft.com/office/officeart/2008/layout/CircleAccentTimeline"/>
    <dgm:cxn modelId="{E4DF71D5-8575-4672-9978-AC59490B6A79}" type="presParOf" srcId="{CC2D4B48-A61C-4521-92DA-253B213A370F}" destId="{6F4932EE-3435-4493-9AA1-858ADA742835}" srcOrd="28" destOrd="0" presId="urn:microsoft.com/office/officeart/2008/layout/CircleAccentTimeline"/>
    <dgm:cxn modelId="{36F33AF6-8F38-44FF-8765-4210543827AA}" type="presParOf" srcId="{6F4932EE-3435-4493-9AA1-858ADA742835}" destId="{1FABB18F-5E8A-46C4-B6FE-739293014374}" srcOrd="0" destOrd="0" presId="urn:microsoft.com/office/officeart/2008/layout/CircleAccentTimeline"/>
    <dgm:cxn modelId="{D9271EFC-84A4-4F15-B824-0BAEADF296D1}" type="presParOf" srcId="{6F4932EE-3435-4493-9AA1-858ADA742835}" destId="{D8828B6C-BD6C-4947-8C80-E8EE2F8D5724}" srcOrd="1" destOrd="0" presId="urn:microsoft.com/office/officeart/2008/layout/CircleAccentTimeline"/>
    <dgm:cxn modelId="{7BA5DD18-148C-4ED2-B40D-2A2F4DC08F95}" type="presParOf" srcId="{6F4932EE-3435-4493-9AA1-858ADA742835}" destId="{45EFACF5-B30F-4690-BD4E-5FFB6DE6E160}" srcOrd="2" destOrd="0" presId="urn:microsoft.com/office/officeart/2008/layout/CircleAccentTimeline"/>
    <dgm:cxn modelId="{4A08696E-930C-4876-8075-6BE2247094A6}" type="presParOf" srcId="{CC2D4B48-A61C-4521-92DA-253B213A370F}" destId="{881F5327-DC44-4C94-BD5E-A7981E9C60FD}" srcOrd="29" destOrd="0" presId="urn:microsoft.com/office/officeart/2008/layout/CircleAccentTimeline"/>
    <dgm:cxn modelId="{CDD7FEC5-09DD-46C2-A770-2CD366D641C9}" type="presParOf" srcId="{CC2D4B48-A61C-4521-92DA-253B213A370F}" destId="{D4D5A403-210E-4475-A797-9A5E03976DB9}" srcOrd="30" destOrd="0" presId="urn:microsoft.com/office/officeart/2008/layout/CircleAccentTimeline"/>
    <dgm:cxn modelId="{1AC196CC-6388-4C55-8879-BF9B2E65228C}" type="presParOf" srcId="{CC2D4B48-A61C-4521-92DA-253B213A370F}" destId="{C2E737E7-5A57-4590-9287-16512C27DA8B}" srcOrd="31" destOrd="0" presId="urn:microsoft.com/office/officeart/2008/layout/CircleAccentTimeline"/>
    <dgm:cxn modelId="{03589964-5706-41EF-ADE3-DBEAF8466CCD}" type="presParOf" srcId="{CC2D4B48-A61C-4521-92DA-253B213A370F}" destId="{C35699ED-DC65-47EF-8B17-BAEA7CB31A05}" srcOrd="32" destOrd="0" presId="urn:microsoft.com/office/officeart/2008/layout/CircleAccentTimeline"/>
    <dgm:cxn modelId="{BB531488-FA58-4EA2-82C9-B3DA578DD346}" type="presParOf" srcId="{C35699ED-DC65-47EF-8B17-BAEA7CB31A05}" destId="{3B8E8130-DBDF-43FC-9BFE-D3C3859D92E9}" srcOrd="0" destOrd="0" presId="urn:microsoft.com/office/officeart/2008/layout/CircleAccentTimeline"/>
    <dgm:cxn modelId="{9DA4E035-DDA1-4190-B4FC-7BD5E99592F9}" type="presParOf" srcId="{C35699ED-DC65-47EF-8B17-BAEA7CB31A05}" destId="{1E0A956B-AE38-4CAA-BDAD-C5D703CC8E50}" srcOrd="1" destOrd="0" presId="urn:microsoft.com/office/officeart/2008/layout/CircleAccentTimeline"/>
    <dgm:cxn modelId="{542CC180-37C7-4A28-8D56-0A043764D538}" type="presParOf" srcId="{C35699ED-DC65-47EF-8B17-BAEA7CB31A05}" destId="{41AE2293-1697-45C7-9BA3-C21EBA5DE3A0}" srcOrd="2" destOrd="0" presId="urn:microsoft.com/office/officeart/2008/layout/CircleAccentTimeline"/>
    <dgm:cxn modelId="{40C12527-05D0-411D-B3D3-C3C52BE882E2}" type="presParOf" srcId="{CC2D4B48-A61C-4521-92DA-253B213A370F}" destId="{DB7F2C0A-FF57-47B9-B686-80F2A7D9A3BC}" srcOrd="33" destOrd="0" presId="urn:microsoft.com/office/officeart/2008/layout/CircleAccentTimeline"/>
    <dgm:cxn modelId="{7A8C36ED-6751-4E1F-8F02-BD02A0A8C0FE}" type="presParOf" srcId="{CC2D4B48-A61C-4521-92DA-253B213A370F}" destId="{0B829BB7-0F85-4B05-994C-5CC66A71CA93}" srcOrd="34" destOrd="0" presId="urn:microsoft.com/office/officeart/2008/layout/CircleAccentTimeline"/>
    <dgm:cxn modelId="{145099D5-D167-4EFD-B422-6B3319B7D488}" type="presParOf" srcId="{CC2D4B48-A61C-4521-92DA-253B213A370F}" destId="{3D7383BC-F3D8-4380-A66B-ED30E671A409}" srcOrd="35" destOrd="0" presId="urn:microsoft.com/office/officeart/2008/layout/CircleAccentTimeline"/>
    <dgm:cxn modelId="{90D3A6C5-2CA1-4D43-9F5F-16733E7A1AFB}" type="presParOf" srcId="{CC2D4B48-A61C-4521-92DA-253B213A370F}" destId="{A642E645-06C7-4E4E-89D4-484DBCE1461F}" srcOrd="36" destOrd="0" presId="urn:microsoft.com/office/officeart/2008/layout/CircleAccentTimeline"/>
    <dgm:cxn modelId="{03C5DBFE-5B6D-4DA9-A772-27A3E03597FF}" type="presParOf" srcId="{A642E645-06C7-4E4E-89D4-484DBCE1461F}" destId="{5C462457-8089-44A6-A229-96965F110C3B}" srcOrd="0" destOrd="0" presId="urn:microsoft.com/office/officeart/2008/layout/CircleAccentTimeline"/>
    <dgm:cxn modelId="{C80A1829-1019-48FB-BF88-FC8FB7466273}" type="presParOf" srcId="{A642E645-06C7-4E4E-89D4-484DBCE1461F}" destId="{05F67FDC-5546-4AA7-9176-4FDB3B50A9CC}" srcOrd="1" destOrd="0" presId="urn:microsoft.com/office/officeart/2008/layout/CircleAccentTimeline"/>
    <dgm:cxn modelId="{9A5AA0BE-1BE8-4498-B846-07FB16AAF652}" type="presParOf" srcId="{A642E645-06C7-4E4E-89D4-484DBCE1461F}" destId="{FCED9BF0-B48F-4310-A5F4-87FC05F00D8C}" srcOrd="2" destOrd="0" presId="urn:microsoft.com/office/officeart/2008/layout/CircleAccentTimeline"/>
    <dgm:cxn modelId="{D9E50F35-15CD-442B-A136-CBA550973A6C}" type="presParOf" srcId="{CC2D4B48-A61C-4521-92DA-253B213A370F}" destId="{F07C5645-14CD-456B-94DD-0217EFA23A24}" srcOrd="37" destOrd="0" presId="urn:microsoft.com/office/officeart/2008/layout/CircleAccentTimeline"/>
    <dgm:cxn modelId="{6F51FBE9-8785-4F50-BEB7-180CD18ECABD}" type="presParOf" srcId="{CC2D4B48-A61C-4521-92DA-253B213A370F}" destId="{38F7CAD4-5FF9-458D-AB2C-AC4C0DB57382}" srcOrd="38" destOrd="0" presId="urn:microsoft.com/office/officeart/2008/layout/CircleAccentTimeline"/>
    <dgm:cxn modelId="{0577D523-0C9C-4B51-9819-22ADE03B99A6}" type="presParOf" srcId="{CC2D4B48-A61C-4521-92DA-253B213A370F}" destId="{D395E163-7CA2-4807-BB09-23CCB5D3ED6C}" srcOrd="39" destOrd="0" presId="urn:microsoft.com/office/officeart/2008/layout/CircleAccentTimeline"/>
    <dgm:cxn modelId="{62D28210-5A85-48D0-A5A9-1B4630DD0860}" type="presParOf" srcId="{CC2D4B48-A61C-4521-92DA-253B213A370F}" destId="{C2A7476C-4C43-4153-8BE8-5B6853D0DA6B}" srcOrd="40" destOrd="0" presId="urn:microsoft.com/office/officeart/2008/layout/CircleAccentTimeline"/>
    <dgm:cxn modelId="{ED0CF136-0AB1-4E58-8F53-14D04FDB94C2}" type="presParOf" srcId="{C2A7476C-4C43-4153-8BE8-5B6853D0DA6B}" destId="{690A525D-FA54-4987-90CD-C47E7CFDD4C6}" srcOrd="0" destOrd="0" presId="urn:microsoft.com/office/officeart/2008/layout/CircleAccentTimeline"/>
    <dgm:cxn modelId="{49073D67-0730-4373-B9D4-3721B7C2B751}" type="presParOf" srcId="{C2A7476C-4C43-4153-8BE8-5B6853D0DA6B}" destId="{326885FB-2B85-4644-AC48-610451510C5F}" srcOrd="1" destOrd="0" presId="urn:microsoft.com/office/officeart/2008/layout/CircleAccentTimeline"/>
    <dgm:cxn modelId="{87744B4F-9873-486D-B019-D726ADB933CD}" type="presParOf" srcId="{C2A7476C-4C43-4153-8BE8-5B6853D0DA6B}" destId="{82598B56-CEEB-4199-A8AA-863A8AC6F945}" srcOrd="2" destOrd="0" presId="urn:microsoft.com/office/officeart/2008/layout/CircleAccentTimeline"/>
    <dgm:cxn modelId="{CE4FC630-D2A2-4B55-9354-BC1A0D3C3D79}" type="presParOf" srcId="{CC2D4B48-A61C-4521-92DA-253B213A370F}" destId="{10390B33-3D84-4B9D-93B5-448B31BC2757}" srcOrd="41" destOrd="0" presId="urn:microsoft.com/office/officeart/2008/layout/CircleAccentTimeline"/>
    <dgm:cxn modelId="{8A116C5C-6F0F-4923-9B65-D14FEF03AD5D}" type="presParOf" srcId="{CC2D4B48-A61C-4521-92DA-253B213A370F}" destId="{269FB5D8-8CF5-4165-AD4C-A2342C620A00}" srcOrd="42" destOrd="0" presId="urn:microsoft.com/office/officeart/2008/layout/CircleAccentTimeline"/>
    <dgm:cxn modelId="{D3855459-832F-4D28-A5D7-519594C1B769}" type="presParOf" srcId="{CC2D4B48-A61C-4521-92DA-253B213A370F}" destId="{6178B2CE-2B8B-44AF-BE03-A09CA93B6652}" srcOrd="43" destOrd="0" presId="urn:microsoft.com/office/officeart/2008/layout/CircleAccentTimeline"/>
    <dgm:cxn modelId="{842AE926-56DA-4CFD-8D36-51393A9A6D55}" type="presParOf" srcId="{6178B2CE-2B8B-44AF-BE03-A09CA93B6652}" destId="{A9C5DCC4-5AC8-4BD6-82A4-20EF8ECF290F}" srcOrd="0" destOrd="0" presId="urn:microsoft.com/office/officeart/2008/layout/CircleAccentTimeline"/>
    <dgm:cxn modelId="{E390731C-DEB6-4F2C-B41A-9071116E9278}" type="presParOf" srcId="{6178B2CE-2B8B-44AF-BE03-A09CA93B6652}" destId="{FA8225F4-58BD-41C4-975F-9EE3A3D22741}" srcOrd="1" destOrd="0" presId="urn:microsoft.com/office/officeart/2008/layout/CircleAccentTimeline"/>
    <dgm:cxn modelId="{B0AB94DD-42F7-4D24-BF4B-42615770F8FF}" type="presParOf" srcId="{6178B2CE-2B8B-44AF-BE03-A09CA93B6652}" destId="{3DF8A405-0E1E-4764-9A81-E90E7553EE27}" srcOrd="2" destOrd="0" presId="urn:microsoft.com/office/officeart/2008/layout/CircleAccentTimeline"/>
    <dgm:cxn modelId="{B7C33302-54CA-4FEE-8928-0C9A2DE3EE93}" type="presParOf" srcId="{CC2D4B48-A61C-4521-92DA-253B213A370F}" destId="{B28D7A25-FFE1-4308-84AA-2555E28B5FEB}" srcOrd="44" destOrd="0" presId="urn:microsoft.com/office/officeart/2008/layout/CircleAccentTimeline"/>
    <dgm:cxn modelId="{BB874D73-A9FB-46AC-A431-CBE0934EC6EA}" type="presParOf" srcId="{CC2D4B48-A61C-4521-92DA-253B213A370F}" destId="{FCB7C102-9DD0-4514-8520-6EE86C875BD5}" srcOrd="45" destOrd="0" presId="urn:microsoft.com/office/officeart/2008/layout/CircleAccentTimeline"/>
    <dgm:cxn modelId="{83B22C7B-2F1E-4899-B955-E6BE907AF218}" type="presParOf" srcId="{CC2D4B48-A61C-4521-92DA-253B213A370F}" destId="{6E5CA832-8CD1-4D16-9A7C-B7B89BF25B4B}" srcOrd="46" destOrd="0" presId="urn:microsoft.com/office/officeart/2008/layout/CircleAccentTimeline"/>
    <dgm:cxn modelId="{62C50A9A-8496-485B-975A-47D497A3D10F}" type="presParOf" srcId="{CC2D4B48-A61C-4521-92DA-253B213A370F}" destId="{2D71CEE7-E5DC-4D9F-98AC-BF3F04FD4411}" srcOrd="47" destOrd="0" presId="urn:microsoft.com/office/officeart/2008/layout/CircleAccentTimeline"/>
    <dgm:cxn modelId="{3D79AA7A-FAC0-4EF2-AA02-C713C409C575}" type="presParOf" srcId="{2D71CEE7-E5DC-4D9F-98AC-BF3F04FD4411}" destId="{CBA2F576-688B-458F-BD53-05EBA6CF8D9D}" srcOrd="0" destOrd="0" presId="urn:microsoft.com/office/officeart/2008/layout/CircleAccentTimeline"/>
    <dgm:cxn modelId="{19D972CE-003C-438D-ABC7-B27AD095DBB3}" type="presParOf" srcId="{2D71CEE7-E5DC-4D9F-98AC-BF3F04FD4411}" destId="{C1C44B72-0127-4DD3-A8B2-30D7557DFF53}" srcOrd="1" destOrd="0" presId="urn:microsoft.com/office/officeart/2008/layout/CircleAccentTimeline"/>
    <dgm:cxn modelId="{1CA70E9F-3765-4666-B551-EF8CEAD7A8C4}" type="presParOf" srcId="{2D71CEE7-E5DC-4D9F-98AC-BF3F04FD4411}" destId="{0715044A-30CB-43C5-A8D4-B923C9C46D21}" srcOrd="2" destOrd="0" presId="urn:microsoft.com/office/officeart/2008/layout/CircleAccentTimeline"/>
    <dgm:cxn modelId="{589DE7F0-97C2-4377-A0B7-3E89EF035F34}" type="presParOf" srcId="{CC2D4B48-A61C-4521-92DA-253B213A370F}" destId="{92C82E4D-087A-4126-AFA9-B430B317D76A}" srcOrd="48" destOrd="0" presId="urn:microsoft.com/office/officeart/2008/layout/CircleAccentTimeline"/>
    <dgm:cxn modelId="{1D02F1D5-7542-48FB-AF85-D78616BD8DEF}" type="presParOf" srcId="{CC2D4B48-A61C-4521-92DA-253B213A370F}" destId="{993DFE7F-8901-4ADF-90FA-AE16144CD825}" srcOrd="49" destOrd="0" presId="urn:microsoft.com/office/officeart/2008/layout/CircleAccentTimeline"/>
    <dgm:cxn modelId="{8F59E8FA-202A-4BBD-983B-9775AE683D75}" type="presParOf" srcId="{CC2D4B48-A61C-4521-92DA-253B213A370F}" destId="{515A1F42-6A1C-42B7-AC55-E9C476F18A50}" srcOrd="50" destOrd="0" presId="urn:microsoft.com/office/officeart/2008/layout/CircleAccentTimeline"/>
    <dgm:cxn modelId="{1FE298E2-ABED-4F95-A95B-B20F11A6D8FE}" type="presParOf" srcId="{CC2D4B48-A61C-4521-92DA-253B213A370F}" destId="{523EA067-A207-454B-AEFB-EAD0BFF189F6}" srcOrd="51" destOrd="0" presId="urn:microsoft.com/office/officeart/2008/layout/CircleAccentTimeline"/>
    <dgm:cxn modelId="{45A53A31-AC30-4D5C-A185-8C791BC35836}" type="presParOf" srcId="{523EA067-A207-454B-AEFB-EAD0BFF189F6}" destId="{14FA7508-FBB8-45D5-BD4E-401AAEA2F9B8}" srcOrd="0" destOrd="0" presId="urn:microsoft.com/office/officeart/2008/layout/CircleAccentTimeline"/>
    <dgm:cxn modelId="{EC9FC6F6-7F2D-4F07-B659-DD782F8A0139}" type="presParOf" srcId="{523EA067-A207-454B-AEFB-EAD0BFF189F6}" destId="{00AF4796-D956-4B43-AF7D-7939EE8F02F6}" srcOrd="1" destOrd="0" presId="urn:microsoft.com/office/officeart/2008/layout/CircleAccentTimeline"/>
    <dgm:cxn modelId="{9D5DB86D-B702-426D-836E-40BA1D025A60}" type="presParOf" srcId="{523EA067-A207-454B-AEFB-EAD0BFF189F6}" destId="{020456E2-57E2-4B04-AA0F-D1D138CEF0FB}" srcOrd="2" destOrd="0" presId="urn:microsoft.com/office/officeart/2008/layout/CircleAccentTimeline"/>
    <dgm:cxn modelId="{5BA9331E-45CC-4AB9-97DD-7F32F00F5066}" type="presParOf" srcId="{CC2D4B48-A61C-4521-92DA-253B213A370F}" destId="{078C05B9-E1A7-4850-AA27-B4F67D4CD507}" srcOrd="52" destOrd="0" presId="urn:microsoft.com/office/officeart/2008/layout/CircleAccentTimeline"/>
    <dgm:cxn modelId="{F259452B-1429-4ECB-813C-78DDE6E0F6E8}" type="presParOf" srcId="{CC2D4B48-A61C-4521-92DA-253B213A370F}" destId="{17774CBE-5C48-4C62-8765-DA00C85164C0}" srcOrd="53" destOrd="0" presId="urn:microsoft.com/office/officeart/2008/layout/CircleAccentTimeline"/>
    <dgm:cxn modelId="{68D74B0B-E10F-4F82-8F41-5FC8C6558A5F}" type="presParOf" srcId="{CC2D4B48-A61C-4521-92DA-253B213A370F}" destId="{B9D48F46-D907-4C7F-A3EA-1D943D4A0B3C}" srcOrd="54" destOrd="0" presId="urn:microsoft.com/office/officeart/2008/layout/CircleAccentTimeline"/>
    <dgm:cxn modelId="{F030F5E8-0389-4EDA-990E-C000F28E49F4}" type="presParOf" srcId="{B9D48F46-D907-4C7F-A3EA-1D943D4A0B3C}" destId="{129709C5-D5A9-4385-A47A-0C08C8223E4D}" srcOrd="0" destOrd="0" presId="urn:microsoft.com/office/officeart/2008/layout/CircleAccentTimeline"/>
    <dgm:cxn modelId="{7D338EB7-F3ED-4F13-91D6-1EC5F44D684C}" type="presParOf" srcId="{B9D48F46-D907-4C7F-A3EA-1D943D4A0B3C}" destId="{68F088A3-0DE8-46C2-96F4-56A7F0254B44}" srcOrd="1" destOrd="0" presId="urn:microsoft.com/office/officeart/2008/layout/CircleAccentTimeline"/>
    <dgm:cxn modelId="{B3DD4DD7-82F4-4B8E-8C6A-162D98DA807E}" type="presParOf" srcId="{B9D48F46-D907-4C7F-A3EA-1D943D4A0B3C}" destId="{59C05ECD-249A-442E-88B7-E0BB74D2E5BA}" srcOrd="2" destOrd="0" presId="urn:microsoft.com/office/officeart/2008/layout/CircleAccentTimeline"/>
    <dgm:cxn modelId="{283F4265-07D8-4B91-9D74-E7A0D1A7F660}" type="presParOf" srcId="{CC2D4B48-A61C-4521-92DA-253B213A370F}" destId="{7313D7E3-E8BE-4514-8C75-83C48FCC4DC0}" srcOrd="55" destOrd="0" presId="urn:microsoft.com/office/officeart/2008/layout/CircleAccentTimeline"/>
    <dgm:cxn modelId="{AD1E6399-7F4F-4CB4-A702-3481AA0AEAFA}" type="presParOf" srcId="{CC2D4B48-A61C-4521-92DA-253B213A370F}" destId="{E7200E65-99FA-498D-A28A-38BB61CE25A8}" srcOrd="56" destOrd="0" presId="urn:microsoft.com/office/officeart/2008/layout/CircleAccentTimeline"/>
    <dgm:cxn modelId="{14848599-7D43-400E-9A0E-3CFC6086F257}" type="presParOf" srcId="{CC2D4B48-A61C-4521-92DA-253B213A370F}" destId="{E9B65559-CCB4-43E2-8496-6915EEE59BAB}" srcOrd="57" destOrd="0" presId="urn:microsoft.com/office/officeart/2008/layout/CircleAccentTimeline"/>
    <dgm:cxn modelId="{134061CC-3039-45E6-A621-3B5FD0FB1BCB}" type="presParOf" srcId="{CC2D4B48-A61C-4521-92DA-253B213A370F}" destId="{3AF93E91-BD44-478D-9297-1771A874C090}" srcOrd="58" destOrd="0" presId="urn:microsoft.com/office/officeart/2008/layout/CircleAccentTimeline"/>
    <dgm:cxn modelId="{A7D8EA4D-1ACD-4106-8CE3-33FBF9C3AE6B}" type="presParOf" srcId="{3AF93E91-BD44-478D-9297-1771A874C090}" destId="{87ADCF3C-DB2B-4778-97F9-3868F800B730}" srcOrd="0" destOrd="0" presId="urn:microsoft.com/office/officeart/2008/layout/CircleAccentTimeline"/>
    <dgm:cxn modelId="{8BAF7E24-11B7-4C75-9E17-1BA51AB93553}" type="presParOf" srcId="{3AF93E91-BD44-478D-9297-1771A874C090}" destId="{EBF46558-6F7D-48B9-A1D2-7A1B682C61FC}" srcOrd="1" destOrd="0" presId="urn:microsoft.com/office/officeart/2008/layout/CircleAccentTimeline"/>
    <dgm:cxn modelId="{8AE6C53D-AF73-48F8-9921-75E7AEB5B576}" type="presParOf" srcId="{3AF93E91-BD44-478D-9297-1771A874C090}" destId="{AB79A3A4-DC48-4391-AF77-34DFC368F08A}" srcOrd="2" destOrd="0" presId="urn:microsoft.com/office/officeart/2008/layout/CircleAccentTimeline"/>
    <dgm:cxn modelId="{26695F0A-A4BE-447F-AB5F-B9DED41F814C}" type="presParOf" srcId="{CC2D4B48-A61C-4521-92DA-253B213A370F}" destId="{87B0852C-7D37-454C-9B42-B08EF5735EF2}" srcOrd="59" destOrd="0" presId="urn:microsoft.com/office/officeart/2008/layout/CircleAccentTimeline"/>
    <dgm:cxn modelId="{43921368-CC14-4E71-B673-3B8A28030CB0}" type="presParOf" srcId="{CC2D4B48-A61C-4521-92DA-253B213A370F}" destId="{08017F1E-31C4-4D76-AF1E-11C67FF2222F}" srcOrd="6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5196AF-1E86-4F04-9CFC-6EBAD745C262}" type="datetimeFigureOut">
              <a:rPr lang="en-US" smtClean="0"/>
              <a:t>5/1/2014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757C233-C1B1-40E7-A049-34977C0AF90B}" type="slidenum">
              <a:rPr lang="fr-FR" altLang="en-US">
                <a:solidFill>
                  <a:srgbClr val="000000"/>
                </a:solidFill>
                <a:latin typeface="Times New Roman" pitchFamily="16" charset="0"/>
              </a:rPr>
              <a:pPr eaLnBrk="1"/>
              <a:t>205</a:t>
            </a:fld>
            <a:endParaRPr lang="fr-FR" altLang="en-US">
              <a:solidFill>
                <a:srgbClr val="000000"/>
              </a:solidFill>
              <a:latin typeface="Times New Roman" pitchFamily="16" charset="0"/>
            </a:endParaRPr>
          </a:p>
        </p:txBody>
      </p:sp>
      <p:sp>
        <p:nvSpPr>
          <p:cNvPr id="1157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7D95743D-F67C-4C1B-BB51-12E6D436FEEF}" type="slidenum">
              <a:rPr lang="fr-FR" altLang="en-US">
                <a:solidFill>
                  <a:srgbClr val="000000"/>
                </a:solidFill>
                <a:latin typeface="Times New Roman" pitchFamily="16" charset="0"/>
              </a:rPr>
              <a:pPr eaLnBrk="1"/>
              <a:t>206</a:t>
            </a:fld>
            <a:endParaRPr lang="fr-FR" altLang="en-US">
              <a:solidFill>
                <a:srgbClr val="000000"/>
              </a:solidFill>
              <a:latin typeface="Times New Roman" pitchFamily="16" charset="0"/>
            </a:endParaRPr>
          </a:p>
        </p:txBody>
      </p:sp>
      <p:sp>
        <p:nvSpPr>
          <p:cNvPr id="1167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0A59013-4142-400F-9B9E-6A786C6525DB}" type="slidenum">
              <a:rPr lang="fr-FR" altLang="en-US">
                <a:solidFill>
                  <a:srgbClr val="000000"/>
                </a:solidFill>
                <a:latin typeface="Times New Roman" pitchFamily="16" charset="0"/>
              </a:rPr>
              <a:pPr eaLnBrk="1"/>
              <a:t>207</a:t>
            </a:fld>
            <a:endParaRPr lang="fr-FR" altLang="en-US">
              <a:solidFill>
                <a:srgbClr val="000000"/>
              </a:solidFill>
              <a:latin typeface="Times New Roman" pitchFamily="16" charset="0"/>
            </a:endParaRPr>
          </a:p>
        </p:txBody>
      </p:sp>
      <p:sp>
        <p:nvSpPr>
          <p:cNvPr id="1177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E465E3-035F-4CA9-94ED-72763EEB6BC5}" type="slidenum">
              <a:rPr lang="fr-FR" altLang="en-US">
                <a:solidFill>
                  <a:srgbClr val="000000"/>
                </a:solidFill>
                <a:latin typeface="Times New Roman" pitchFamily="16" charset="0"/>
              </a:rPr>
              <a:pPr eaLnBrk="1"/>
              <a:t>208</a:t>
            </a:fld>
            <a:endParaRPr lang="fr-FR" altLang="en-US">
              <a:solidFill>
                <a:srgbClr val="000000"/>
              </a:solidFill>
              <a:latin typeface="Times New Roman" pitchFamily="16" charset="0"/>
            </a:endParaRPr>
          </a:p>
        </p:txBody>
      </p:sp>
      <p:sp>
        <p:nvSpPr>
          <p:cNvPr id="1187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54A50C3-4867-4A24-B2B8-3CD9A4D22FD1}" type="slidenum">
              <a:rPr lang="fr-FR" altLang="en-US">
                <a:solidFill>
                  <a:srgbClr val="000000"/>
                </a:solidFill>
                <a:latin typeface="Times New Roman" pitchFamily="16" charset="0"/>
              </a:rPr>
              <a:pPr eaLnBrk="1"/>
              <a:t>209</a:t>
            </a:fld>
            <a:endParaRPr lang="fr-FR" altLang="en-US">
              <a:solidFill>
                <a:srgbClr val="000000"/>
              </a:solidFill>
              <a:latin typeface="Times New Roman" pitchFamily="16" charset="0"/>
            </a:endParaRPr>
          </a:p>
        </p:txBody>
      </p:sp>
      <p:sp>
        <p:nvSpPr>
          <p:cNvPr id="1198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5D9181E-E47C-4CB7-AD25-1819603EE2D5}" type="slidenum">
              <a:rPr lang="fr-FR" altLang="en-US">
                <a:solidFill>
                  <a:srgbClr val="000000"/>
                </a:solidFill>
                <a:latin typeface="Times New Roman" pitchFamily="16" charset="0"/>
              </a:rPr>
              <a:pPr eaLnBrk="1"/>
              <a:t>210</a:t>
            </a:fld>
            <a:endParaRPr lang="fr-FR" altLang="en-US">
              <a:solidFill>
                <a:srgbClr val="000000"/>
              </a:solidFill>
              <a:latin typeface="Times New Roman" pitchFamily="16" charset="0"/>
            </a:endParaRPr>
          </a:p>
        </p:txBody>
      </p:sp>
      <p:sp>
        <p:nvSpPr>
          <p:cNvPr id="1208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52FC867-D7FB-4B1F-90E3-C09B3A2CE397}" type="slidenum">
              <a:rPr lang="fr-FR" altLang="en-US">
                <a:solidFill>
                  <a:srgbClr val="000000"/>
                </a:solidFill>
                <a:latin typeface="Times New Roman" pitchFamily="16" charset="0"/>
              </a:rPr>
              <a:pPr eaLnBrk="1"/>
              <a:t>211</a:t>
            </a:fld>
            <a:endParaRPr lang="fr-FR" altLang="en-US">
              <a:solidFill>
                <a:srgbClr val="000000"/>
              </a:solidFill>
              <a:latin typeface="Times New Roman" pitchFamily="16" charset="0"/>
            </a:endParaRPr>
          </a:p>
        </p:txBody>
      </p:sp>
      <p:sp>
        <p:nvSpPr>
          <p:cNvPr id="1218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2CC1210-6816-4AAF-9C64-DEBF30F4AFB7}" type="slidenum">
              <a:rPr lang="fr-FR" altLang="en-US">
                <a:solidFill>
                  <a:srgbClr val="000000"/>
                </a:solidFill>
                <a:latin typeface="Times New Roman" pitchFamily="16" charset="0"/>
              </a:rPr>
              <a:pPr eaLnBrk="1"/>
              <a:t>212</a:t>
            </a:fld>
            <a:endParaRPr lang="fr-FR" altLang="en-US">
              <a:solidFill>
                <a:srgbClr val="000000"/>
              </a:solidFill>
              <a:latin typeface="Times New Roman" pitchFamily="16" charset="0"/>
            </a:endParaRPr>
          </a:p>
        </p:txBody>
      </p:sp>
      <p:sp>
        <p:nvSpPr>
          <p:cNvPr id="1228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87D0913A-9C6C-4EE3-B3E1-A750335E1CFA}" type="slidenum">
              <a:rPr lang="fr-FR" altLang="en-US">
                <a:solidFill>
                  <a:srgbClr val="000000"/>
                </a:solidFill>
                <a:latin typeface="Times New Roman" pitchFamily="16" charset="0"/>
              </a:rPr>
              <a:pPr eaLnBrk="1"/>
              <a:t>213</a:t>
            </a:fld>
            <a:endParaRPr lang="fr-FR" altLang="en-US">
              <a:solidFill>
                <a:srgbClr val="000000"/>
              </a:solidFill>
              <a:latin typeface="Times New Roman" pitchFamily="16" charset="0"/>
            </a:endParaRPr>
          </a:p>
        </p:txBody>
      </p:sp>
      <p:sp>
        <p:nvSpPr>
          <p:cNvPr id="1239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DD705663-040F-4B55-9D8E-D305CB50797A}" type="slidenum">
              <a:rPr lang="fr-FR" altLang="en-US">
                <a:solidFill>
                  <a:srgbClr val="000000"/>
                </a:solidFill>
                <a:latin typeface="Times New Roman" pitchFamily="16" charset="0"/>
              </a:rPr>
              <a:pPr eaLnBrk="1"/>
              <a:t>214</a:t>
            </a:fld>
            <a:endParaRPr lang="fr-FR" altLang="en-US">
              <a:solidFill>
                <a:srgbClr val="000000"/>
              </a:solidFill>
              <a:latin typeface="Times New Roman" pitchFamily="16" charset="0"/>
            </a:endParaRPr>
          </a:p>
        </p:txBody>
      </p:sp>
      <p:sp>
        <p:nvSpPr>
          <p:cNvPr id="12493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ABD3219-BBC7-4C47-BB44-F3746EB4C7E1}" type="slidenum">
              <a:rPr lang="fr-FR" altLang="en-US">
                <a:solidFill>
                  <a:srgbClr val="000000"/>
                </a:solidFill>
                <a:latin typeface="Times New Roman" pitchFamily="16" charset="0"/>
              </a:rPr>
              <a:pPr eaLnBrk="1"/>
              <a:t>215</a:t>
            </a:fld>
            <a:endParaRPr lang="fr-FR" altLang="en-US">
              <a:solidFill>
                <a:srgbClr val="000000"/>
              </a:solidFill>
              <a:latin typeface="Times New Roman" pitchFamily="16" charset="0"/>
            </a:endParaRPr>
          </a:p>
        </p:txBody>
      </p:sp>
      <p:sp>
        <p:nvSpPr>
          <p:cNvPr id="1259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DD9717C-F67A-47E0-8037-DF883370B955}" type="slidenum">
              <a:rPr lang="fr-FR" altLang="en-US">
                <a:solidFill>
                  <a:srgbClr val="000000"/>
                </a:solidFill>
                <a:latin typeface="Times New Roman" pitchFamily="16" charset="0"/>
              </a:rPr>
              <a:pPr eaLnBrk="1"/>
              <a:t>216</a:t>
            </a:fld>
            <a:endParaRPr lang="fr-FR" altLang="en-US">
              <a:solidFill>
                <a:srgbClr val="000000"/>
              </a:solidFill>
              <a:latin typeface="Times New Roman" pitchFamily="16" charset="0"/>
            </a:endParaRPr>
          </a:p>
        </p:txBody>
      </p:sp>
      <p:sp>
        <p:nvSpPr>
          <p:cNvPr id="12697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5097329-E42C-4D7F-9ADB-2175C71C2AC9}" type="slidenum">
              <a:rPr lang="fr-FR" altLang="en-US">
                <a:solidFill>
                  <a:srgbClr val="000000"/>
                </a:solidFill>
                <a:latin typeface="Times New Roman" pitchFamily="16" charset="0"/>
              </a:rPr>
              <a:pPr eaLnBrk="1"/>
              <a:t>217</a:t>
            </a:fld>
            <a:endParaRPr lang="fr-FR" altLang="en-US">
              <a:solidFill>
                <a:srgbClr val="000000"/>
              </a:solidFill>
              <a:latin typeface="Times New Roman" pitchFamily="16" charset="0"/>
            </a:endParaRPr>
          </a:p>
        </p:txBody>
      </p:sp>
      <p:sp>
        <p:nvSpPr>
          <p:cNvPr id="12800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A45DC0F-C978-4B88-8185-823F96968F5A}" type="slidenum">
              <a:rPr lang="fr-FR" altLang="en-US">
                <a:solidFill>
                  <a:srgbClr val="000000"/>
                </a:solidFill>
                <a:latin typeface="Times New Roman" pitchFamily="16" charset="0"/>
              </a:rPr>
              <a:pPr eaLnBrk="1"/>
              <a:t>218</a:t>
            </a:fld>
            <a:endParaRPr lang="fr-FR" altLang="en-US">
              <a:solidFill>
                <a:srgbClr val="000000"/>
              </a:solidFill>
              <a:latin typeface="Times New Roman" pitchFamily="16" charset="0"/>
            </a:endParaRPr>
          </a:p>
        </p:txBody>
      </p:sp>
      <p:sp>
        <p:nvSpPr>
          <p:cNvPr id="1290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DFE0E95-ACD6-491A-B526-892A4ADC2B52}" type="slidenum">
              <a:rPr lang="fr-FR" altLang="en-US">
                <a:solidFill>
                  <a:srgbClr val="000000"/>
                </a:solidFill>
                <a:latin typeface="Times New Roman" pitchFamily="16" charset="0"/>
              </a:rPr>
              <a:pPr eaLnBrk="1"/>
              <a:t>219</a:t>
            </a:fld>
            <a:endParaRPr lang="fr-FR" altLang="en-US">
              <a:solidFill>
                <a:srgbClr val="000000"/>
              </a:solidFill>
              <a:latin typeface="Times New Roman" pitchFamily="16" charset="0"/>
            </a:endParaRPr>
          </a:p>
        </p:txBody>
      </p:sp>
      <p:sp>
        <p:nvSpPr>
          <p:cNvPr id="1300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2051E8B-FF28-43D6-A6BE-B02F70659116}" type="slidenum">
              <a:rPr lang="fr-FR" altLang="en-US">
                <a:solidFill>
                  <a:srgbClr val="000000"/>
                </a:solidFill>
                <a:latin typeface="Times New Roman" pitchFamily="16" charset="0"/>
              </a:rPr>
              <a:pPr eaLnBrk="1"/>
              <a:t>220</a:t>
            </a:fld>
            <a:endParaRPr lang="fr-FR" altLang="en-US">
              <a:solidFill>
                <a:srgbClr val="000000"/>
              </a:solidFill>
              <a:latin typeface="Times New Roman" pitchFamily="16" charset="0"/>
            </a:endParaRPr>
          </a:p>
        </p:txBody>
      </p:sp>
      <p:sp>
        <p:nvSpPr>
          <p:cNvPr id="1310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15D0C19-7709-48CB-B38A-7CF1215D9431}" type="slidenum">
              <a:rPr lang="fr-FR" altLang="en-US">
                <a:solidFill>
                  <a:srgbClr val="000000"/>
                </a:solidFill>
                <a:latin typeface="Times New Roman" pitchFamily="16" charset="0"/>
              </a:rPr>
              <a:pPr eaLnBrk="1"/>
              <a:t>221</a:t>
            </a:fld>
            <a:endParaRPr lang="fr-FR" altLang="en-US">
              <a:solidFill>
                <a:srgbClr val="000000"/>
              </a:solidFill>
              <a:latin typeface="Times New Roman" pitchFamily="16" charset="0"/>
            </a:endParaRPr>
          </a:p>
        </p:txBody>
      </p:sp>
      <p:sp>
        <p:nvSpPr>
          <p:cNvPr id="1320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042BFE3-1DCF-44BC-BEEF-4493BB427C87}" type="slidenum">
              <a:rPr lang="fr-FR" altLang="en-US">
                <a:solidFill>
                  <a:srgbClr val="000000"/>
                </a:solidFill>
                <a:latin typeface="Times New Roman" pitchFamily="16" charset="0"/>
              </a:rPr>
              <a:pPr eaLnBrk="1"/>
              <a:t>222</a:t>
            </a:fld>
            <a:endParaRPr lang="fr-FR" altLang="en-US">
              <a:solidFill>
                <a:srgbClr val="000000"/>
              </a:solidFill>
              <a:latin typeface="Times New Roman" pitchFamily="16" charset="0"/>
            </a:endParaRPr>
          </a:p>
        </p:txBody>
      </p:sp>
      <p:sp>
        <p:nvSpPr>
          <p:cNvPr id="1331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83EBD8B-1B1F-4290-A541-02D6C25D1D03}" type="slidenum">
              <a:rPr lang="fr-FR" altLang="en-US">
                <a:solidFill>
                  <a:srgbClr val="000000"/>
                </a:solidFill>
                <a:latin typeface="Times New Roman" pitchFamily="16" charset="0"/>
              </a:rPr>
              <a:pPr eaLnBrk="1"/>
              <a:t>223</a:t>
            </a:fld>
            <a:endParaRPr lang="fr-FR" altLang="en-US">
              <a:solidFill>
                <a:srgbClr val="000000"/>
              </a:solidFill>
              <a:latin typeface="Times New Roman" pitchFamily="16" charset="0"/>
            </a:endParaRPr>
          </a:p>
        </p:txBody>
      </p:sp>
      <p:sp>
        <p:nvSpPr>
          <p:cNvPr id="1341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74AE888A-E8CF-46B3-A3E5-3E9A7E48717A}" type="slidenum">
              <a:rPr lang="fr-FR" altLang="en-US">
                <a:solidFill>
                  <a:srgbClr val="000000"/>
                </a:solidFill>
                <a:latin typeface="Times New Roman" pitchFamily="16" charset="0"/>
              </a:rPr>
              <a:pPr eaLnBrk="1"/>
              <a:t>224</a:t>
            </a:fld>
            <a:endParaRPr lang="fr-FR" altLang="en-US">
              <a:solidFill>
                <a:srgbClr val="000000"/>
              </a:solidFill>
              <a:latin typeface="Times New Roman" pitchFamily="16" charset="0"/>
            </a:endParaRPr>
          </a:p>
        </p:txBody>
      </p:sp>
      <p:sp>
        <p:nvSpPr>
          <p:cNvPr id="1351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42</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713DD01-1CE7-461E-B41A-5E49A2898FE9}" type="slidenum">
              <a:rPr lang="fr-FR" altLang="en-US">
                <a:solidFill>
                  <a:srgbClr val="000000"/>
                </a:solidFill>
                <a:latin typeface="Times New Roman" pitchFamily="16" charset="0"/>
              </a:rPr>
              <a:pPr eaLnBrk="1"/>
              <a:t>225</a:t>
            </a:fld>
            <a:endParaRPr lang="fr-FR" altLang="en-US">
              <a:solidFill>
                <a:srgbClr val="000000"/>
              </a:solidFill>
              <a:latin typeface="Times New Roman" pitchFamily="16" charset="0"/>
            </a:endParaRPr>
          </a:p>
        </p:txBody>
      </p:sp>
      <p:sp>
        <p:nvSpPr>
          <p:cNvPr id="1361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0C4A46D-2C07-4B3F-A1CE-E5E8C4816D6B}" type="slidenum">
              <a:rPr lang="fr-FR" altLang="en-US">
                <a:solidFill>
                  <a:srgbClr val="000000"/>
                </a:solidFill>
                <a:latin typeface="Times New Roman" pitchFamily="16" charset="0"/>
              </a:rPr>
              <a:pPr eaLnBrk="1"/>
              <a:t>226</a:t>
            </a:fld>
            <a:endParaRPr lang="fr-FR" altLang="en-US">
              <a:solidFill>
                <a:srgbClr val="000000"/>
              </a:solidFill>
              <a:latin typeface="Times New Roman" pitchFamily="16" charset="0"/>
            </a:endParaRPr>
          </a:p>
        </p:txBody>
      </p:sp>
      <p:sp>
        <p:nvSpPr>
          <p:cNvPr id="1372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3B65F47-97AC-47F7-A531-12A5BB3BF5F7}" type="slidenum">
              <a:rPr lang="fr-FR" altLang="en-US">
                <a:solidFill>
                  <a:srgbClr val="000000"/>
                </a:solidFill>
                <a:latin typeface="Times New Roman" pitchFamily="16" charset="0"/>
              </a:rPr>
              <a:pPr eaLnBrk="1"/>
              <a:t>227</a:t>
            </a:fld>
            <a:endParaRPr lang="fr-FR" altLang="en-US">
              <a:solidFill>
                <a:srgbClr val="000000"/>
              </a:solidFill>
              <a:latin typeface="Times New Roman" pitchFamily="16" charset="0"/>
            </a:endParaRPr>
          </a:p>
        </p:txBody>
      </p:sp>
      <p:sp>
        <p:nvSpPr>
          <p:cNvPr id="1382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D55877E-B40A-4210-BE1D-0E0A82BB869C}" type="slidenum">
              <a:rPr lang="fr-FR" altLang="en-US">
                <a:solidFill>
                  <a:srgbClr val="000000"/>
                </a:solidFill>
                <a:latin typeface="Times New Roman" pitchFamily="16" charset="0"/>
              </a:rPr>
              <a:pPr eaLnBrk="1"/>
              <a:t>228</a:t>
            </a:fld>
            <a:endParaRPr lang="fr-FR" altLang="en-US">
              <a:solidFill>
                <a:srgbClr val="000000"/>
              </a:solidFill>
              <a:latin typeface="Times New Roman" pitchFamily="16" charset="0"/>
            </a:endParaRPr>
          </a:p>
        </p:txBody>
      </p:sp>
      <p:sp>
        <p:nvSpPr>
          <p:cNvPr id="1392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F6647B6-C300-4409-9816-1E9786DBA660}" type="slidenum">
              <a:rPr lang="fr-FR" altLang="en-US">
                <a:solidFill>
                  <a:srgbClr val="000000"/>
                </a:solidFill>
                <a:latin typeface="Times New Roman" pitchFamily="16" charset="0"/>
              </a:rPr>
              <a:pPr eaLnBrk="1"/>
              <a:t>229</a:t>
            </a:fld>
            <a:endParaRPr lang="fr-FR" altLang="en-US">
              <a:solidFill>
                <a:srgbClr val="000000"/>
              </a:solidFill>
              <a:latin typeface="Times New Roman" pitchFamily="16" charset="0"/>
            </a:endParaRPr>
          </a:p>
        </p:txBody>
      </p:sp>
      <p:sp>
        <p:nvSpPr>
          <p:cNvPr id="1402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602EB15-263B-4DD6-8DB2-BAF0CF653215}" type="slidenum">
              <a:rPr lang="fr-FR" altLang="en-US">
                <a:solidFill>
                  <a:srgbClr val="000000"/>
                </a:solidFill>
                <a:latin typeface="Times New Roman" pitchFamily="16" charset="0"/>
              </a:rPr>
              <a:pPr eaLnBrk="1"/>
              <a:t>230</a:t>
            </a:fld>
            <a:endParaRPr lang="fr-FR" altLang="en-US">
              <a:solidFill>
                <a:srgbClr val="000000"/>
              </a:solidFill>
              <a:latin typeface="Times New Roman" pitchFamily="16" charset="0"/>
            </a:endParaRPr>
          </a:p>
        </p:txBody>
      </p:sp>
      <p:sp>
        <p:nvSpPr>
          <p:cNvPr id="1413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C9C11564-A218-4887-BB37-E66831D9CD5C}" type="slidenum">
              <a:rPr lang="fr-FR" altLang="en-US">
                <a:solidFill>
                  <a:srgbClr val="000000"/>
                </a:solidFill>
                <a:latin typeface="Times New Roman" pitchFamily="16" charset="0"/>
              </a:rPr>
              <a:pPr eaLnBrk="1"/>
              <a:t>231</a:t>
            </a:fld>
            <a:endParaRPr lang="fr-FR" altLang="en-US">
              <a:solidFill>
                <a:srgbClr val="000000"/>
              </a:solidFill>
              <a:latin typeface="Times New Roman" pitchFamily="16" charset="0"/>
            </a:endParaRPr>
          </a:p>
        </p:txBody>
      </p:sp>
      <p:sp>
        <p:nvSpPr>
          <p:cNvPr id="1423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A189F98-E81C-4C8F-B6E8-43973BB4019A}" type="slidenum">
              <a:rPr lang="fr-FR" altLang="en-US">
                <a:solidFill>
                  <a:srgbClr val="000000"/>
                </a:solidFill>
                <a:latin typeface="Times New Roman" pitchFamily="16" charset="0"/>
              </a:rPr>
              <a:pPr eaLnBrk="1"/>
              <a:t>232</a:t>
            </a:fld>
            <a:endParaRPr lang="fr-FR" altLang="en-US">
              <a:solidFill>
                <a:srgbClr val="000000"/>
              </a:solidFill>
              <a:latin typeface="Times New Roman" pitchFamily="16" charset="0"/>
            </a:endParaRPr>
          </a:p>
        </p:txBody>
      </p:sp>
      <p:sp>
        <p:nvSpPr>
          <p:cNvPr id="1433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DBBB1CB-1A9C-436D-B99B-0F90B06564ED}" type="slidenum">
              <a:rPr lang="fr-FR" altLang="en-US">
                <a:solidFill>
                  <a:srgbClr val="000000"/>
                </a:solidFill>
                <a:latin typeface="Times New Roman" pitchFamily="16" charset="0"/>
              </a:rPr>
              <a:pPr eaLnBrk="1"/>
              <a:t>233</a:t>
            </a:fld>
            <a:endParaRPr lang="fr-FR" altLang="en-US">
              <a:solidFill>
                <a:srgbClr val="000000"/>
              </a:solidFill>
              <a:latin typeface="Times New Roman" pitchFamily="16" charset="0"/>
            </a:endParaRPr>
          </a:p>
        </p:txBody>
      </p:sp>
      <p:sp>
        <p:nvSpPr>
          <p:cNvPr id="1443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42F55F3-C976-47E7-930E-29FFA54C7618}" type="slidenum">
              <a:rPr lang="fr-FR" altLang="en-US">
                <a:solidFill>
                  <a:srgbClr val="000000"/>
                </a:solidFill>
                <a:latin typeface="Times New Roman" pitchFamily="16" charset="0"/>
              </a:rPr>
              <a:pPr eaLnBrk="1"/>
              <a:t>234</a:t>
            </a:fld>
            <a:endParaRPr lang="fr-FR" altLang="en-US">
              <a:solidFill>
                <a:srgbClr val="000000"/>
              </a:solidFill>
              <a:latin typeface="Times New Roman" pitchFamily="16" charset="0"/>
            </a:endParaRPr>
          </a:p>
        </p:txBody>
      </p:sp>
      <p:sp>
        <p:nvSpPr>
          <p:cNvPr id="1454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E85DA30-A065-4B4F-89FB-E82684652A38}" type="slidenum">
              <a:rPr lang="en-US" altLang="en-US" smtClean="0"/>
              <a:pPr eaLnBrk="1" hangingPunct="1">
                <a:spcBef>
                  <a:spcPct val="0"/>
                </a:spcBef>
              </a:pPr>
              <a:t>44</a:t>
            </a:fld>
            <a:endParaRPr lang="en-US" altLang="en-US" smtClean="0"/>
          </a:p>
        </p:txBody>
      </p:sp>
      <p:sp>
        <p:nvSpPr>
          <p:cNvPr id="50179" name="Rectangle 2"/>
          <p:cNvSpPr>
            <a:spLocks noGrp="1" noRot="1" noChangeAspect="1" noChangeArrowheads="1" noTextEdit="1"/>
          </p:cNvSpPr>
          <p:nvPr>
            <p:ph type="sldImg"/>
          </p:nvPr>
        </p:nvSpPr>
        <p:spPr>
          <a:xfrm>
            <a:off x="1360488" y="839788"/>
            <a:ext cx="4152900" cy="3114675"/>
          </a:xfrm>
          <a:ln/>
        </p:spPr>
      </p:sp>
      <p:sp>
        <p:nvSpPr>
          <p:cNvPr id="50180" name="Rectangle 3"/>
          <p:cNvSpPr>
            <a:spLocks noGrp="1" noChangeArrowheads="1"/>
          </p:cNvSpPr>
          <p:nvPr>
            <p:ph type="body" idx="1"/>
          </p:nvPr>
        </p:nvSpPr>
        <p:spPr>
          <a:xfrm>
            <a:off x="914508" y="4357768"/>
            <a:ext cx="5028986" cy="4134030"/>
          </a:xfrm>
          <a:noFill/>
        </p:spPr>
        <p:txBody>
          <a:bodyPr/>
          <a:lstStyle/>
          <a:p>
            <a:pPr eaLnBrk="1" hangingPunct="1"/>
            <a:endParaRPr lang="en-US" alt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91AA145-4B86-4D86-81A3-82C8243AEB8F}" type="slidenum">
              <a:rPr lang="fr-FR" altLang="en-US">
                <a:solidFill>
                  <a:srgbClr val="000000"/>
                </a:solidFill>
                <a:latin typeface="Times New Roman" pitchFamily="16" charset="0"/>
              </a:rPr>
              <a:pPr eaLnBrk="1"/>
              <a:t>235</a:t>
            </a:fld>
            <a:endParaRPr lang="fr-FR" altLang="en-US">
              <a:solidFill>
                <a:srgbClr val="000000"/>
              </a:solidFill>
              <a:latin typeface="Times New Roman" pitchFamily="16" charset="0"/>
            </a:endParaRPr>
          </a:p>
        </p:txBody>
      </p:sp>
      <p:sp>
        <p:nvSpPr>
          <p:cNvPr id="1464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58A6F54-0E35-41C2-85F1-684E7A459B41}" type="slidenum">
              <a:rPr lang="fr-FR" altLang="en-US">
                <a:solidFill>
                  <a:srgbClr val="000000"/>
                </a:solidFill>
                <a:latin typeface="Times New Roman" pitchFamily="16" charset="0"/>
              </a:rPr>
              <a:pPr eaLnBrk="1"/>
              <a:t>236</a:t>
            </a:fld>
            <a:endParaRPr lang="fr-FR" altLang="en-US">
              <a:solidFill>
                <a:srgbClr val="000000"/>
              </a:solidFill>
              <a:latin typeface="Times New Roman" pitchFamily="16" charset="0"/>
            </a:endParaRPr>
          </a:p>
        </p:txBody>
      </p:sp>
      <p:sp>
        <p:nvSpPr>
          <p:cNvPr id="1474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FA1E43B-075E-4970-B78E-56B92E13E727}" type="slidenum">
              <a:rPr lang="fr-FR" altLang="en-US">
                <a:solidFill>
                  <a:srgbClr val="000000"/>
                </a:solidFill>
                <a:latin typeface="Times New Roman" pitchFamily="16" charset="0"/>
              </a:rPr>
              <a:pPr eaLnBrk="1"/>
              <a:t>237</a:t>
            </a:fld>
            <a:endParaRPr lang="fr-FR" altLang="en-US">
              <a:solidFill>
                <a:srgbClr val="000000"/>
              </a:solidFill>
              <a:latin typeface="Times New Roman" pitchFamily="16" charset="0"/>
            </a:endParaRPr>
          </a:p>
        </p:txBody>
      </p:sp>
      <p:sp>
        <p:nvSpPr>
          <p:cNvPr id="1484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73A9CB6-1222-4FEB-9674-103A7AFFD990}" type="slidenum">
              <a:rPr lang="fr-FR" altLang="en-US">
                <a:solidFill>
                  <a:srgbClr val="000000"/>
                </a:solidFill>
                <a:latin typeface="Times New Roman" pitchFamily="16" charset="0"/>
              </a:rPr>
              <a:pPr eaLnBrk="1"/>
              <a:t>238</a:t>
            </a:fld>
            <a:endParaRPr lang="fr-FR" altLang="en-US">
              <a:solidFill>
                <a:srgbClr val="000000"/>
              </a:solidFill>
              <a:latin typeface="Times New Roman" pitchFamily="16" charset="0"/>
            </a:endParaRPr>
          </a:p>
        </p:txBody>
      </p:sp>
      <p:sp>
        <p:nvSpPr>
          <p:cNvPr id="1495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37B7F223-006B-4BB6-9F1F-DB4E01BE1056}" type="slidenum">
              <a:rPr lang="en-US" altLang="en-US">
                <a:ea typeface="ヒラギノ角ゴ Pro W3"/>
                <a:cs typeface="ヒラギノ角ゴ Pro W3"/>
              </a:rPr>
              <a:pPr algn="r" eaLnBrk="1" hangingPunct="1">
                <a:spcBef>
                  <a:spcPct val="50000"/>
                </a:spcBef>
              </a:pPr>
              <a:t>63</a:t>
            </a:fld>
            <a:endParaRPr lang="en-US" altLang="en-US">
              <a:ea typeface="ヒラギノ角ゴ Pro W3"/>
              <a:cs typeface="ヒラギノ角ゴ Pro W3"/>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ln/>
        </p:spPr>
      </p:sp>
      <p:sp>
        <p:nvSpPr>
          <p:cNvPr id="5222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a:ln/>
        </p:spPr>
      </p:sp>
      <p:sp>
        <p:nvSpPr>
          <p:cNvPr id="532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ln/>
        </p:spPr>
      </p:sp>
      <p:sp>
        <p:nvSpPr>
          <p:cNvPr id="5427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ln/>
        </p:spPr>
      </p:sp>
      <p:sp>
        <p:nvSpPr>
          <p:cNvPr id="5529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9EC3CE38-B71B-4D9F-BF53-29AF10CECC47}" type="slidenum">
              <a:rPr lang="en-US" altLang="en-US" smtClean="0"/>
              <a:pPr eaLnBrk="1" hangingPunct="1">
                <a:spcBef>
                  <a:spcPct val="0"/>
                </a:spcBef>
              </a:pPr>
              <a:t>81</a:t>
            </a:fld>
            <a:endParaRPr lang="en-US" altLang="en-US" smtClean="0"/>
          </a:p>
        </p:txBody>
      </p:sp>
      <p:sp>
        <p:nvSpPr>
          <p:cNvPr id="56323" name="Rectangle 2"/>
          <p:cNvSpPr>
            <a:spLocks noGrp="1" noRot="1" noChangeAspect="1" noChangeArrowheads="1" noTextEdit="1"/>
          </p:cNvSpPr>
          <p:nvPr>
            <p:ph type="sldImg"/>
          </p:nvPr>
        </p:nvSpPr>
        <p:spPr>
          <a:xfrm>
            <a:off x="1143000" y="685800"/>
            <a:ext cx="4572000" cy="3429000"/>
          </a:xfrm>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a:ln/>
        </p:spPr>
      </p:sp>
      <p:sp>
        <p:nvSpPr>
          <p:cNvPr id="5734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a:ln/>
        </p:spPr>
      </p:sp>
      <p:sp>
        <p:nvSpPr>
          <p:cNvPr id="5837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C3814DE-432B-4280-88CD-12D9E37B9133}" type="slidenum">
              <a:rPr lang="en-US" altLang="en-US" smtClean="0">
                <a:solidFill>
                  <a:srgbClr val="000000"/>
                </a:solidFill>
                <a:ea typeface="MS PGothic" pitchFamily="34" charset="-128"/>
              </a:rPr>
              <a:pPr eaLnBrk="1" hangingPunct="1">
                <a:spcBef>
                  <a:spcPct val="0"/>
                </a:spcBef>
              </a:pPr>
              <a:t>90</a:t>
            </a:fld>
            <a:endParaRPr lang="en-US" altLang="en-US" smtClean="0">
              <a:solidFill>
                <a:srgbClr val="000000"/>
              </a:solidFill>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s-IS" altLang="en-US" smtClean="0">
              <a:latin typeface="Arial" pitchFamily="34" charset="0"/>
              <a:cs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C0363B5-004E-4179-8CA9-47D8D3B64D14}" type="slidenum">
              <a:rPr lang="en-US" altLang="en-US" smtClean="0">
                <a:solidFill>
                  <a:srgbClr val="000000"/>
                </a:solidFill>
                <a:ea typeface="MS PGothic" pitchFamily="34" charset="-128"/>
              </a:rPr>
              <a:pPr eaLnBrk="1" hangingPunct="1">
                <a:spcBef>
                  <a:spcPct val="0"/>
                </a:spcBef>
              </a:pPr>
              <a:t>91</a:t>
            </a:fld>
            <a:endParaRPr lang="en-US" altLang="en-US" smtClean="0">
              <a:solidFill>
                <a:srgbClr val="000000"/>
              </a:solidFill>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F477125-D028-41E1-AD3E-C95C0A855211}" type="slidenum">
              <a:rPr lang="en-US" altLang="en-US" smtClean="0"/>
              <a:pPr eaLnBrk="1" hangingPunct="1">
                <a:spcBef>
                  <a:spcPct val="0"/>
                </a:spcBef>
              </a:pPr>
              <a:t>93</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7713" indent="-287338" eaLnBrk="0" hangingPunct="0">
              <a:spcBef>
                <a:spcPct val="30000"/>
              </a:spcBef>
              <a:defRPr sz="1200">
                <a:solidFill>
                  <a:schemeClr val="tx1"/>
                </a:solidFill>
                <a:latin typeface="Arial" pitchFamily="34" charset="0"/>
                <a:cs typeface="Arial" pitchFamily="34" charset="0"/>
              </a:defRPr>
            </a:lvl2pPr>
            <a:lvl3pPr marL="1149350" indent="-228600" eaLnBrk="0" hangingPunct="0">
              <a:spcBef>
                <a:spcPct val="30000"/>
              </a:spcBef>
              <a:defRPr sz="1200">
                <a:solidFill>
                  <a:schemeClr val="tx1"/>
                </a:solidFill>
                <a:latin typeface="Arial" pitchFamily="34" charset="0"/>
                <a:cs typeface="Arial" pitchFamily="34" charset="0"/>
              </a:defRPr>
            </a:lvl3pPr>
            <a:lvl4pPr marL="1609725" indent="-228600" eaLnBrk="0" hangingPunct="0">
              <a:spcBef>
                <a:spcPct val="30000"/>
              </a:spcBef>
              <a:defRPr sz="1200">
                <a:solidFill>
                  <a:schemeClr val="tx1"/>
                </a:solidFill>
                <a:latin typeface="Arial" pitchFamily="34" charset="0"/>
                <a:cs typeface="Arial" pitchFamily="34" charset="0"/>
              </a:defRPr>
            </a:lvl4pPr>
            <a:lvl5pPr marL="2070100" indent="-228600" eaLnBrk="0" hangingPunct="0">
              <a:spcBef>
                <a:spcPct val="30000"/>
              </a:spcBef>
              <a:defRPr sz="1200">
                <a:solidFill>
                  <a:schemeClr val="tx1"/>
                </a:solidFill>
                <a:latin typeface="Arial" pitchFamily="34" charset="0"/>
                <a:cs typeface="Arial" pitchFamily="34" charset="0"/>
              </a:defRPr>
            </a:lvl5pPr>
            <a:lvl6pPr marL="25273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845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417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989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9EAB59F6-C97D-4502-BEC4-43843C31FEA0}" type="slidenum">
              <a:rPr lang="en-US" altLang="en-US" smtClean="0">
                <a:ea typeface="MS PGothic" pitchFamily="34" charset="-128"/>
              </a:rPr>
              <a:pPr eaLnBrk="1" hangingPunct="1">
                <a:spcBef>
                  <a:spcPct val="0"/>
                </a:spcBef>
              </a:pPr>
              <a:t>96</a:t>
            </a:fld>
            <a:endParaRPr lang="en-US" altLang="en-US"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BBCB7EC7-7EF5-4137-A74D-512FA57E895A}" type="slidenum">
              <a:rPr lang="en-US" altLang="en-US" smtClean="0"/>
              <a:pPr eaLnBrk="1" hangingPunct="1">
                <a:spcBef>
                  <a:spcPct val="0"/>
                </a:spcBef>
              </a:pPr>
              <a:t>97</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D37F7F3-6127-4767-80A5-4BAD78E39E83}" type="slidenum">
              <a:rPr lang="en-US" altLang="en-US" smtClean="0">
                <a:ea typeface="MS PGothic" pitchFamily="34" charset="-128"/>
              </a:rPr>
              <a:pPr eaLnBrk="1" hangingPunct="1">
                <a:spcBef>
                  <a:spcPct val="0"/>
                </a:spcBef>
              </a:pPr>
              <a:t>101</a:t>
            </a:fld>
            <a:endParaRPr lang="en-US" altLang="en-US"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1A0280D-9492-48EC-A701-0C9BCF170AA4}" type="slidenum">
              <a:rPr lang="en-US" altLang="en-US" smtClean="0"/>
              <a:pPr eaLnBrk="1" hangingPunct="1">
                <a:spcBef>
                  <a:spcPct val="0"/>
                </a:spcBef>
              </a:pPr>
              <a:t>102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6030B66-A4AD-444E-8A68-C450328D7944}" type="slidenum">
              <a:rPr lang="en-US" altLang="en-US" smtClean="0"/>
              <a:pPr eaLnBrk="1" hangingPunct="1">
                <a:spcBef>
                  <a:spcPct val="0"/>
                </a:spcBef>
              </a:pPr>
              <a:t>103</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B92E19F-8CA0-4085-B7F1-CC7067E9E29A}" type="slidenum">
              <a:rPr lang="en-US" altLang="en-US" smtClean="0"/>
              <a:pPr eaLnBrk="1" hangingPunct="1">
                <a:spcBef>
                  <a:spcPct val="0"/>
                </a:spcBef>
              </a:pPr>
              <a:t>106</a:t>
            </a:fld>
            <a:endParaRPr lang="en-US" altLang="en-US" smtClean="0"/>
          </a:p>
        </p:txBody>
      </p:sp>
      <p:sp>
        <p:nvSpPr>
          <p:cNvPr id="71683"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E149D37F-CA1C-4294-9C99-C4EFE02888C3}" type="slidenum">
              <a:rPr lang="en-US" altLang="en-US" b="0">
                <a:ea typeface="ヒラギノ角ゴ Pro W3"/>
                <a:cs typeface="ヒラギノ角ゴ Pro W3"/>
              </a:rPr>
              <a:pPr algn="r">
                <a:spcBef>
                  <a:spcPct val="0"/>
                </a:spcBef>
              </a:pPr>
              <a:t>106</a:t>
            </a:fld>
            <a:endParaRPr lang="en-US" altLang="en-US" b="0">
              <a:ea typeface="ヒラギノ角ゴ Pro W3"/>
              <a:cs typeface="ヒラギノ角ゴ Pro W3"/>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cs typeface="Arial" pitchFamily="34" charset="0"/>
              </a:defRPr>
            </a:lvl1pPr>
            <a:lvl2pPr marL="742950" indent="-285750" defTabSz="909638" eaLnBrk="0" hangingPunct="0">
              <a:spcBef>
                <a:spcPct val="30000"/>
              </a:spcBef>
              <a:defRPr sz="1200">
                <a:solidFill>
                  <a:schemeClr val="tx1"/>
                </a:solidFill>
                <a:latin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8F5BF8C2-3E98-4779-A8E4-F7524D4C7C57}" type="slidenum">
              <a:rPr lang="en-US" altLang="en-US">
                <a:ea typeface="ヒラギノ角ゴ Pro W3"/>
                <a:cs typeface="ヒラギノ角ゴ Pro W3"/>
              </a:rPr>
              <a:pPr algn="r">
                <a:spcBef>
                  <a:spcPct val="0"/>
                </a:spcBef>
              </a:pPr>
              <a:t>107</a:t>
            </a:fld>
            <a:endParaRPr lang="en-US" altLang="en-US">
              <a:ea typeface="ヒラギノ角ゴ Pro W3"/>
              <a:cs typeface="ヒラギノ角ゴ Pro W3"/>
            </a:endParaRPr>
          </a:p>
        </p:txBody>
      </p:sp>
      <p:sp>
        <p:nvSpPr>
          <p:cNvPr id="72707" name="Rectangle 2"/>
          <p:cNvSpPr>
            <a:spLocks noGrp="1" noRot="1" noChangeAspect="1" noChangeArrowheads="1" noTextEdit="1"/>
          </p:cNvSpPr>
          <p:nvPr>
            <p:ph type="sldImg"/>
          </p:nvPr>
        </p:nvSpPr>
        <p:spPr>
          <a:xfrm>
            <a:off x="1144588" y="685800"/>
            <a:ext cx="4570412" cy="3427413"/>
          </a:xfrm>
          <a:ln/>
        </p:spPr>
      </p:sp>
      <p:sp>
        <p:nvSpPr>
          <p:cNvPr id="72708"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dirty="0"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A14A465-0C3D-47A3-9B02-6C7A1A9A446E}" type="slidenum">
              <a:rPr lang="en-US" altLang="en-US" smtClean="0"/>
              <a:pPr eaLnBrk="1" hangingPunct="1">
                <a:spcBef>
                  <a:spcPct val="0"/>
                </a:spcBef>
              </a:pPr>
              <a:t>109</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1BB33577-9588-4966-A536-A1198AB25EED}" type="slidenum">
              <a:rPr lang="en-US" altLang="en-US" smtClean="0"/>
              <a:pPr eaLnBrk="1" hangingPunct="1">
                <a:spcBef>
                  <a:spcPct val="0"/>
                </a:spcBef>
              </a:pPr>
              <a:t>110</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B556DE70-3434-4425-992E-5C9B18376064}" type="slidenum">
              <a:rPr lang="en-US" altLang="en-US" b="0"/>
              <a:pPr algn="r" eaLnBrk="1" hangingPunct="1">
                <a:spcBef>
                  <a:spcPct val="0"/>
                </a:spcBef>
              </a:pPr>
              <a:t>111</a:t>
            </a:fld>
            <a:endParaRPr lang="en-US" altLang="en-US" b="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B7FB45D0-EBBD-433D-B69F-EDF1D874D765}" type="slidenum">
              <a:rPr lang="en-US" altLang="en-US" b="0"/>
              <a:pPr algn="r" eaLnBrk="1" hangingPunct="1">
                <a:spcBef>
                  <a:spcPct val="0"/>
                </a:spcBef>
              </a:pPr>
              <a:t>117</a:t>
            </a:fld>
            <a:endParaRPr lang="en-US" altLang="en-US" b="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295FF2A-7ECD-4332-B9B4-B556F0045A6A}" type="slidenum">
              <a:rPr lang="en-US" altLang="en-US"/>
              <a:pPr algn="r" eaLnBrk="1" hangingPunct="1">
                <a:spcBef>
                  <a:spcPct val="0"/>
                </a:spcBef>
              </a:pPr>
              <a:t>119</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dirty="0"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E8BAC9C5-7EC9-455D-B79A-9440A2E7E4BF}" type="slidenum">
              <a:rPr lang="en-US" altLang="en-US" b="0"/>
              <a:pPr algn="r" eaLnBrk="1" hangingPunct="1">
                <a:spcBef>
                  <a:spcPct val="0"/>
                </a:spcBef>
              </a:pPr>
              <a:t>126</a:t>
            </a:fld>
            <a:endParaRPr lang="en-US" altLang="en-US" b="0"/>
          </a:p>
        </p:txBody>
      </p:sp>
      <p:sp>
        <p:nvSpPr>
          <p:cNvPr id="86019" name="Rectangle 7"/>
          <p:cNvSpPr txBox="1">
            <a:spLocks noGrp="1" noChangeArrowheads="1"/>
          </p:cNvSpPr>
          <p:nvPr/>
        </p:nvSpPr>
        <p:spPr bwMode="auto">
          <a:xfrm>
            <a:off x="3885503" y="8685559"/>
            <a:ext cx="2970887"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a:spcBef>
                <a:spcPct val="0"/>
              </a:spcBef>
            </a:pPr>
            <a:fld id="{1FD21920-1A3F-42B7-A2E3-76DB90F8BD01}" type="slidenum">
              <a:rPr lang="en-US" altLang="en-US" b="0">
                <a:ea typeface="ヒラギノ角ゴ Pro W3"/>
                <a:cs typeface="ヒラギノ角ゴ Pro W3"/>
              </a:rPr>
              <a:pPr algn="r">
                <a:spcBef>
                  <a:spcPct val="0"/>
                </a:spcBef>
              </a:pPr>
              <a:t>126</a:t>
            </a:fld>
            <a:endParaRPr lang="en-US" altLang="en-US" b="0">
              <a:ea typeface="ヒラギノ角ゴ Pro W3"/>
              <a:cs typeface="ヒラギノ角ゴ Pro W3"/>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Most applications – contain only one design</a:t>
            </a:r>
            <a:endParaRPr lang="en-US" altLang="en-US" dirty="0" smtClean="0">
              <a:latin typeface="Arial" pitchFamily="34" charset="0"/>
              <a:cs typeface="Arial"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2CF55AA-F4A9-4375-91E4-FC505B6B81C0}" type="slidenum">
              <a:rPr lang="en-US" altLang="en-US" smtClean="0"/>
              <a:pPr eaLnBrk="1" hangingPunct="1">
                <a:spcBef>
                  <a:spcPct val="0"/>
                </a:spcBef>
              </a:pPr>
              <a:t>127</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Most of the applicatant pay less than 1000 chf</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C10211C5-BD11-4611-88AF-10D97307E646}" type="slidenum">
              <a:rPr lang="en-US" altLang="en-US" smtClean="0"/>
              <a:pPr eaLnBrk="1" hangingPunct="1">
                <a:spcBef>
                  <a:spcPct val="0"/>
                </a:spcBef>
              </a:pPr>
              <a:t>128</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44588" y="685800"/>
            <a:ext cx="4573587" cy="3429000"/>
          </a:xfrm>
          <a:ln/>
        </p:spPr>
      </p:sp>
      <p:sp>
        <p:nvSpPr>
          <p:cNvPr id="89091"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44588" y="685800"/>
            <a:ext cx="4573587" cy="3429000"/>
          </a:xfrm>
          <a:ln/>
        </p:spPr>
      </p:sp>
      <p:sp>
        <p:nvSpPr>
          <p:cNvPr id="90115" name="Rectangle 3"/>
          <p:cNvSpPr>
            <a:spLocks noGrp="1" noChangeArrowheads="1"/>
          </p:cNvSpPr>
          <p:nvPr>
            <p:ph type="body" idx="1"/>
          </p:nvPr>
        </p:nvSpPr>
        <p:spPr>
          <a:xfrm>
            <a:off x="914615" y="4342050"/>
            <a:ext cx="5028771" cy="4115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11</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5503" y="8684099"/>
            <a:ext cx="2970887" cy="4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767FEEF-1CDD-4D92-99C3-77E3D1E1C201}" type="slidenum">
              <a:rPr lang="en-US" altLang="en-US" b="0"/>
              <a:pPr algn="r" eaLnBrk="1" hangingPunct="1">
                <a:spcBef>
                  <a:spcPct val="0"/>
                </a:spcBef>
              </a:pPr>
              <a:t>132</a:t>
            </a:fld>
            <a:endParaRPr lang="en-US" altLang="en-US" b="0"/>
          </a:p>
        </p:txBody>
      </p:sp>
      <p:sp>
        <p:nvSpPr>
          <p:cNvPr id="91139" name="Rectangle 2"/>
          <p:cNvSpPr>
            <a:spLocks noGrp="1" noRot="1" noChangeAspect="1" noChangeArrowheads="1" noTextEdit="1"/>
          </p:cNvSpPr>
          <p:nvPr>
            <p:ph type="sldImg"/>
          </p:nvPr>
        </p:nvSpPr>
        <p:spPr>
          <a:xfrm>
            <a:off x="1141413" y="685800"/>
            <a:ext cx="4575175" cy="3432175"/>
          </a:xfrm>
          <a:ln/>
        </p:spPr>
      </p:sp>
      <p:sp>
        <p:nvSpPr>
          <p:cNvPr id="91140" name="Rectangle 3"/>
          <p:cNvSpPr>
            <a:spLocks noGrp="1" noChangeArrowheads="1"/>
          </p:cNvSpPr>
          <p:nvPr>
            <p:ph type="body" idx="1"/>
          </p:nvPr>
        </p:nvSpPr>
        <p:spPr>
          <a:xfrm>
            <a:off x="914615" y="4344969"/>
            <a:ext cx="5028771" cy="411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5503" y="8684099"/>
            <a:ext cx="2970887" cy="4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3ECBBAE5-C342-4A33-B9E5-2DECD3572803}" type="slidenum">
              <a:rPr lang="en-US" altLang="en-US" b="0"/>
              <a:pPr algn="r" eaLnBrk="1" hangingPunct="1">
                <a:spcBef>
                  <a:spcPct val="0"/>
                </a:spcBef>
              </a:pPr>
              <a:t>134</a:t>
            </a:fld>
            <a:endParaRPr lang="en-US" altLang="en-US" b="0"/>
          </a:p>
        </p:txBody>
      </p:sp>
      <p:sp>
        <p:nvSpPr>
          <p:cNvPr id="92163" name="Rectangle 2"/>
          <p:cNvSpPr>
            <a:spLocks noGrp="1" noRot="1" noChangeAspect="1" noChangeArrowheads="1" noTextEdit="1"/>
          </p:cNvSpPr>
          <p:nvPr>
            <p:ph type="sldImg"/>
          </p:nvPr>
        </p:nvSpPr>
        <p:spPr>
          <a:xfrm>
            <a:off x="1141413" y="685800"/>
            <a:ext cx="4575175" cy="3432175"/>
          </a:xfrm>
          <a:ln/>
        </p:spPr>
      </p:sp>
      <p:sp>
        <p:nvSpPr>
          <p:cNvPr id="92164" name="Rectangle 3"/>
          <p:cNvSpPr>
            <a:spLocks noGrp="1" noChangeArrowheads="1"/>
          </p:cNvSpPr>
          <p:nvPr>
            <p:ph type="body" idx="1"/>
          </p:nvPr>
        </p:nvSpPr>
        <p:spPr>
          <a:xfrm>
            <a:off x="914615" y="4344969"/>
            <a:ext cx="5028771" cy="411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43000" y="685800"/>
            <a:ext cx="4573588" cy="3430588"/>
          </a:xfrm>
          <a:ln/>
        </p:spPr>
      </p:sp>
      <p:sp>
        <p:nvSpPr>
          <p:cNvPr id="94211" name="Rectangle 3"/>
          <p:cNvSpPr>
            <a:spLocks noGrp="1" noChangeArrowheads="1"/>
          </p:cNvSpPr>
          <p:nvPr>
            <p:ph type="body" idx="1"/>
          </p:nvPr>
        </p:nvSpPr>
        <p:spPr>
          <a:xfrm>
            <a:off x="685962" y="4343510"/>
            <a:ext cx="5486078" cy="41142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43000" y="685800"/>
            <a:ext cx="4573588" cy="3430588"/>
          </a:xfrm>
          <a:ln/>
        </p:spPr>
      </p:sp>
      <p:sp>
        <p:nvSpPr>
          <p:cNvPr id="95235" name="Rectangle 3"/>
          <p:cNvSpPr>
            <a:spLocks noGrp="1" noChangeArrowheads="1"/>
          </p:cNvSpPr>
          <p:nvPr>
            <p:ph type="body" idx="1"/>
          </p:nvPr>
        </p:nvSpPr>
        <p:spPr>
          <a:xfrm>
            <a:off x="685962" y="4343510"/>
            <a:ext cx="5486078" cy="41142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44588" y="681038"/>
            <a:ext cx="4575175" cy="3432175"/>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sz="1000"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D23B73A-D0AD-4E57-9277-25A1109B11F0}" type="slidenum">
              <a:rPr lang="en-US" altLang="en-US" smtClean="0">
                <a:solidFill>
                  <a:prstClr val="black"/>
                </a:solidFill>
              </a:rPr>
              <a:pPr algn="r" eaLnBrk="1" hangingPunct="1">
                <a:spcBef>
                  <a:spcPct val="0"/>
                </a:spcBef>
              </a:pPr>
              <a:t>147</a:t>
            </a:fld>
            <a:endParaRPr lang="en-US" altLang="en-US" smtClean="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F2F8BA2-C742-4D9F-90EE-5E2FC69A9F88}" type="slidenum">
              <a:rPr lang="en-US" altLang="en-US" smtClean="0"/>
              <a:pPr algn="r" eaLnBrk="1" hangingPunct="1">
                <a:spcBef>
                  <a:spcPct val="0"/>
                </a:spcBef>
              </a:pPr>
              <a:t>148</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dirty="0" smtClean="0">
                <a:latin typeface="Arial" pitchFamily="34" charset="0"/>
                <a:cs typeface="Arial" pitchFamily="34" charset="0"/>
              </a:rPr>
              <a:t>Question 9, 10</a:t>
            </a:r>
          </a:p>
          <a:p>
            <a:r>
              <a:rPr lang="fr-CH" altLang="en-US" dirty="0" smtClean="0">
                <a:latin typeface="Arial" pitchFamily="34" charset="0"/>
                <a:cs typeface="Arial" pitchFamily="34" charset="0"/>
              </a:rPr>
              <a:t>91% </a:t>
            </a:r>
            <a:r>
              <a:rPr lang="fr-CH" altLang="en-US" dirty="0" err="1" smtClean="0">
                <a:latin typeface="Arial" pitchFamily="34" charset="0"/>
                <a:cs typeface="Arial" pitchFamily="34" charset="0"/>
              </a:rPr>
              <a:t>conclude</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agreements</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with</a:t>
            </a:r>
            <a:r>
              <a:rPr lang="fr-CH" altLang="en-US" dirty="0" smtClean="0">
                <a:latin typeface="Arial" pitchFamily="34" charset="0"/>
                <a:cs typeface="Arial" pitchFamily="34" charset="0"/>
              </a:rPr>
              <a:t> parties </a:t>
            </a:r>
            <a:r>
              <a:rPr lang="fr-CH" altLang="en-US" dirty="0" err="1" smtClean="0">
                <a:latin typeface="Arial" pitchFamily="34" charset="0"/>
                <a:cs typeface="Arial" pitchFamily="34" charset="0"/>
              </a:rPr>
              <a:t>from</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other</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jurisdictions</a:t>
            </a:r>
            <a:endParaRPr lang="fr-CH" altLang="en-US" dirty="0" smtClean="0">
              <a:latin typeface="Arial" pitchFamily="34" charset="0"/>
              <a:cs typeface="Arial" pitchFamily="34" charset="0"/>
            </a:endParaRPr>
          </a:p>
          <a:p>
            <a:r>
              <a:rPr lang="fr-CH" altLang="en-US" dirty="0" smtClean="0">
                <a:latin typeface="Arial" pitchFamily="34" charset="0"/>
                <a:cs typeface="Arial" pitchFamily="34" charset="0"/>
              </a:rPr>
              <a:t>75% </a:t>
            </a:r>
            <a:r>
              <a:rPr lang="fr-CH" altLang="en-US" dirty="0" err="1" smtClean="0">
                <a:latin typeface="Arial" pitchFamily="34" charset="0"/>
                <a:cs typeface="Arial" pitchFamily="34" charset="0"/>
              </a:rPr>
              <a:t>conclude</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agreements</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relating</a:t>
            </a:r>
            <a:r>
              <a:rPr lang="fr-CH" altLang="en-US" dirty="0" smtClean="0">
                <a:latin typeface="Arial" pitchFamily="34" charset="0"/>
                <a:cs typeface="Arial" pitchFamily="34" charset="0"/>
              </a:rPr>
              <a:t> to </a:t>
            </a:r>
            <a:r>
              <a:rPr lang="fr-CH" altLang="en-US" dirty="0" err="1" smtClean="0">
                <a:latin typeface="Arial" pitchFamily="34" charset="0"/>
                <a:cs typeface="Arial" pitchFamily="34" charset="0"/>
              </a:rPr>
              <a:t>technology</a:t>
            </a:r>
            <a:r>
              <a:rPr lang="fr-CH" altLang="en-US" dirty="0" smtClean="0">
                <a:latin typeface="Arial" pitchFamily="34" charset="0"/>
                <a:cs typeface="Arial" pitchFamily="34" charset="0"/>
              </a:rPr>
              <a:t> </a:t>
            </a:r>
            <a:r>
              <a:rPr lang="fr-CH" altLang="en-US" dirty="0" err="1" smtClean="0">
                <a:latin typeface="Arial" pitchFamily="34" charset="0"/>
                <a:cs typeface="Arial" pitchFamily="34" charset="0"/>
              </a:rPr>
              <a:t>protected</a:t>
            </a:r>
            <a:r>
              <a:rPr lang="fr-CH" altLang="en-US" dirty="0" smtClean="0">
                <a:latin typeface="Arial" pitchFamily="34" charset="0"/>
                <a:cs typeface="Arial" pitchFamily="34" charset="0"/>
              </a:rPr>
              <a:t> by patents in </a:t>
            </a:r>
            <a:r>
              <a:rPr lang="fr-CH" altLang="en-US" dirty="0" err="1" smtClean="0">
                <a:latin typeface="Arial" pitchFamily="34" charset="0"/>
                <a:cs typeface="Arial" pitchFamily="34" charset="0"/>
              </a:rPr>
              <a:t>several</a:t>
            </a:r>
            <a:r>
              <a:rPr lang="fr-CH" altLang="en-US" dirty="0" smtClean="0">
                <a:latin typeface="Arial" pitchFamily="34" charset="0"/>
                <a:cs typeface="Arial" pitchFamily="34" charset="0"/>
              </a:rPr>
              <a:t> countries</a:t>
            </a:r>
          </a:p>
          <a:p>
            <a:endParaRPr lang="fr-CH" altLang="en-US" dirty="0" smtClean="0">
              <a:latin typeface="Arial" pitchFamily="34" charset="0"/>
              <a:cs typeface="Arial" pitchFamily="34" charset="0"/>
            </a:endParaRPr>
          </a:p>
          <a:p>
            <a:r>
              <a:rPr lang="en-US" altLang="en-US" b="1" dirty="0" smtClean="0">
                <a:latin typeface="Arial" pitchFamily="34" charset="0"/>
                <a:cs typeface="Arial" pitchFamily="34" charset="0"/>
              </a:rPr>
              <a:t>Interventions commenting from your own experience on slides 1 to 15: particularly regarding types of technology agreements leading to disputes and international vs. domestic agreements </a:t>
            </a:r>
            <a:br>
              <a:rPr lang="en-US" altLang="en-US" b="1" dirty="0" smtClean="0">
                <a:latin typeface="Arial" pitchFamily="34" charset="0"/>
                <a:cs typeface="Arial" pitchFamily="34" charset="0"/>
              </a:rPr>
            </a:br>
            <a:endParaRPr lang="fr-CH" altLang="en-US" b="1" dirty="0" smtClean="0">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AC1BA469-C3D6-4F44-BF20-79166DB974A9}" type="slidenum">
              <a:rPr lang="en-US" altLang="en-US" smtClean="0"/>
              <a:pPr algn="r" eaLnBrk="1" hangingPunct="1">
                <a:spcBef>
                  <a:spcPct val="0"/>
                </a:spcBef>
              </a:pPr>
              <a:t>153</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in Vertragsklauseln:</a:t>
            </a:r>
          </a:p>
          <a:p>
            <a:r>
              <a:rPr lang="fr-CH" altLang="en-US" smtClean="0">
                <a:latin typeface="Arial" pitchFamily="34" charset="0"/>
                <a:cs typeface="Arial" pitchFamily="34" charset="0"/>
              </a:rPr>
              <a:t>11% Umfrageteilnehmer: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für mind. 30% der vertraglichen Streitigkeiten und 10%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solidFill>
                  <a:prstClr val="black"/>
                </a:solidFill>
              </a:rPr>
              <a:pPr eaLnBrk="1" hangingPunct="1"/>
              <a:t>12</a:t>
            </a:fld>
            <a:endParaRPr lang="en-US" sz="1200" dirty="0">
              <a:solidFill>
                <a:prstClr val="black"/>
              </a:solidFill>
            </a:endParaRPr>
          </a:p>
        </p:txBody>
      </p:sp>
      <p:sp>
        <p:nvSpPr>
          <p:cNvPr id="44035" name="Rectangle 2"/>
          <p:cNvSpPr>
            <a:spLocks noGrp="1" noRot="1" noChangeAspect="1" noChangeArrowheads="1" noTextEdit="1"/>
          </p:cNvSpPr>
          <p:nvPr>
            <p:ph type="sldImg"/>
          </p:nvPr>
        </p:nvSpPr>
        <p:spPr>
          <a:xfrm>
            <a:off x="1141413" y="685800"/>
            <a:ext cx="4575175" cy="3430588"/>
          </a:xfrm>
          <a:ln/>
        </p:spPr>
      </p:sp>
      <p:sp>
        <p:nvSpPr>
          <p:cNvPr id="44036"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Mediationsklauseln:</a:t>
            </a:r>
          </a:p>
          <a:p>
            <a:r>
              <a:rPr lang="fr-CH" altLang="en-US" smtClean="0">
                <a:latin typeface="Arial" pitchFamily="34" charset="0"/>
                <a:cs typeface="Arial" pitchFamily="34" charset="0"/>
              </a:rPr>
              <a:t>11% Umfrageteilnehmer: Mediation für mind. 30% der vertraglichen Streitigkeiten und 14%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719114" y="685838"/>
            <a:ext cx="5422977" cy="3429182"/>
          </a:xfrm>
          <a:ln/>
        </p:spPr>
      </p:sp>
      <p:sp>
        <p:nvSpPr>
          <p:cNvPr id="31747"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AU" altLang="en-US" sz="1400" smtClean="0">
                <a:latin typeface="Arial" pitchFamily="34" charset="0"/>
                <a:cs typeface="Arial" pitchFamily="34" charset="0"/>
              </a:rPr>
              <a:t>Voluntary process agreed by the parties</a:t>
            </a:r>
          </a:p>
          <a:p>
            <a:pPr>
              <a:lnSpc>
                <a:spcPct val="80000"/>
              </a:lnSpc>
            </a:pPr>
            <a:r>
              <a:rPr lang="en-AU" altLang="en-US" sz="1400" smtClean="0">
                <a:latin typeface="Arial" pitchFamily="34" charset="0"/>
                <a:cs typeface="Arial" pitchFamily="34" charset="0"/>
              </a:rPr>
              <a:t>Binding procedure</a:t>
            </a:r>
          </a:p>
          <a:p>
            <a:pPr>
              <a:lnSpc>
                <a:spcPct val="80000"/>
              </a:lnSpc>
            </a:pPr>
            <a:r>
              <a:rPr lang="en-AU" altLang="en-US" sz="1400" smtClean="0">
                <a:latin typeface="Arial" pitchFamily="34" charset="0"/>
                <a:cs typeface="Arial" pitchFamily="34" charset="0"/>
              </a:rPr>
              <a:t>Guaranty of due process</a:t>
            </a:r>
          </a:p>
          <a:p>
            <a:pPr>
              <a:lnSpc>
                <a:spcPct val="80000"/>
              </a:lnSpc>
            </a:pPr>
            <a:r>
              <a:rPr lang="en-AU" altLang="en-US" sz="1400" smtClean="0">
                <a:latin typeface="Arial" pitchFamily="34" charset="0"/>
                <a:cs typeface="Arial" pitchFamily="34" charset="0"/>
              </a:rPr>
              <a:t>Cost-effectiveness and expeditious procedure</a:t>
            </a:r>
          </a:p>
          <a:p>
            <a:pPr>
              <a:lnSpc>
                <a:spcPct val="80000"/>
              </a:lnSpc>
            </a:pPr>
            <a:r>
              <a:rPr lang="en-AU" altLang="en-US" sz="1400" smtClean="0">
                <a:latin typeface="Arial" pitchFamily="34" charset="0"/>
                <a:cs typeface="Arial" pitchFamily="34" charset="0"/>
              </a:rPr>
              <a:t>Final, no appeal</a:t>
            </a:r>
          </a:p>
          <a:p>
            <a:pPr>
              <a:lnSpc>
                <a:spcPct val="80000"/>
              </a:lnSpc>
            </a:pPr>
            <a:r>
              <a:rPr lang="en-AU" altLang="en-US" sz="1400" smtClean="0">
                <a:latin typeface="Arial" pitchFamily="34" charset="0"/>
                <a:cs typeface="Arial" pitchFamily="34" charset="0"/>
              </a:rPr>
              <a:t>Enforceability of the award </a:t>
            </a:r>
          </a:p>
          <a:p>
            <a:pPr>
              <a:lnSpc>
                <a:spcPct val="80000"/>
              </a:lnSpc>
            </a:pPr>
            <a:r>
              <a:rPr lang="es-ES" altLang="en-US" sz="1000" smtClean="0">
                <a:latin typeface="Arial" pitchFamily="34" charset="0"/>
                <a:cs typeface="Arial" pitchFamily="34" charset="0"/>
              </a:rPr>
              <a:t>New York Convention on the Recognition and Enforcement of Foreign Arbitral Awards 1958</a:t>
            </a:r>
          </a:p>
          <a:p>
            <a:r>
              <a:rPr lang="es-ES" altLang="en-US" sz="1000" smtClean="0">
                <a:latin typeface="Arial" pitchFamily="34" charset="0"/>
                <a:cs typeface="Arial" pitchFamily="34" charset="0"/>
              </a:rPr>
              <a:t>1</a:t>
            </a:r>
            <a:r>
              <a:rPr lang="en-US" altLang="en-US" sz="1000" smtClean="0">
                <a:latin typeface="Arial" pitchFamily="34" charset="0"/>
                <a:cs typeface="Arial" pitchFamily="34" charset="0"/>
              </a:rPr>
              <a:t>47 Member States </a:t>
            </a:r>
          </a:p>
          <a:p>
            <a:r>
              <a:rPr lang="en-US" altLang="en-US" sz="1000" smtClean="0">
                <a:latin typeface="Arial" pitchFamily="34" charset="0"/>
                <a:cs typeface="Arial" pitchFamily="34" charset="0"/>
              </a:rPr>
              <a:t>International arbitral awards to be recognized and enforced like final national court judgments (limited grounds to reject enforcement)</a:t>
            </a:r>
            <a:endParaRPr lang="en-AU" altLang="en-US" sz="1000" smtClean="0">
              <a:latin typeface="Arial" pitchFamily="34" charset="0"/>
              <a:cs typeface="Arial" pitchFamily="34" charset="0"/>
            </a:endParaRPr>
          </a:p>
          <a:p>
            <a:endParaRPr lang="en-US" altLang="en-US" smtClean="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0131F9D9-6F08-467C-B569-9E8B209C29FD}" type="slidenum">
              <a:rPr lang="en-US" altLang="en-US" smtClean="0"/>
              <a:pPr algn="r" eaLnBrk="1" hangingPunct="1">
                <a:spcBef>
                  <a:spcPct val="0"/>
                </a:spcBef>
              </a:pPr>
              <a:t>161</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44778B24-2B47-42C6-88F6-FE085F7EDCD6}" type="slidenum">
              <a:rPr lang="fr-FR" altLang="en-US">
                <a:solidFill>
                  <a:srgbClr val="000000"/>
                </a:solidFill>
                <a:latin typeface="Times New Roman" pitchFamily="16" charset="0"/>
              </a:rPr>
              <a:pPr eaLnBrk="1"/>
              <a:t>167</a:t>
            </a:fld>
            <a:endParaRPr lang="fr-FR" altLang="en-US">
              <a:solidFill>
                <a:srgbClr val="000000"/>
              </a:solidFill>
              <a:latin typeface="Times New Roman" pitchFamily="16" charset="0"/>
            </a:endParaRPr>
          </a:p>
        </p:txBody>
      </p:sp>
      <p:sp>
        <p:nvSpPr>
          <p:cNvPr id="778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8E828F4C-79F8-41C6-ADB9-B3A84B1E3673}" type="slidenum">
              <a:rPr lang="fr-FR" altLang="en-US">
                <a:solidFill>
                  <a:srgbClr val="000000"/>
                </a:solidFill>
                <a:latin typeface="Times New Roman" pitchFamily="16" charset="0"/>
              </a:rPr>
              <a:pPr eaLnBrk="1"/>
              <a:t>168</a:t>
            </a:fld>
            <a:endParaRPr lang="fr-FR" altLang="en-US">
              <a:solidFill>
                <a:srgbClr val="000000"/>
              </a:solidFill>
              <a:latin typeface="Times New Roman" pitchFamily="16" charset="0"/>
            </a:endParaRPr>
          </a:p>
        </p:txBody>
      </p:sp>
      <p:sp>
        <p:nvSpPr>
          <p:cNvPr id="788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25C3029-3C10-4B6B-943C-98B2711F3475}" type="slidenum">
              <a:rPr lang="fr-FR" altLang="en-US">
                <a:solidFill>
                  <a:srgbClr val="000000"/>
                </a:solidFill>
                <a:latin typeface="Times New Roman" pitchFamily="16" charset="0"/>
              </a:rPr>
              <a:pPr eaLnBrk="1"/>
              <a:t>169</a:t>
            </a:fld>
            <a:endParaRPr lang="fr-FR" altLang="en-US">
              <a:solidFill>
                <a:srgbClr val="000000"/>
              </a:solidFill>
              <a:latin typeface="Times New Roman" pitchFamily="16" charset="0"/>
            </a:endParaRPr>
          </a:p>
        </p:txBody>
      </p:sp>
      <p:sp>
        <p:nvSpPr>
          <p:cNvPr id="798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82791AB-EC21-4BBC-A967-EDE94EE5A619}" type="slidenum">
              <a:rPr lang="fr-FR" altLang="en-US">
                <a:solidFill>
                  <a:srgbClr val="000000"/>
                </a:solidFill>
                <a:latin typeface="Times New Roman" pitchFamily="16" charset="0"/>
              </a:rPr>
              <a:pPr eaLnBrk="1"/>
              <a:t>170</a:t>
            </a:fld>
            <a:endParaRPr lang="fr-FR" altLang="en-US">
              <a:solidFill>
                <a:srgbClr val="000000"/>
              </a:solidFill>
              <a:latin typeface="Times New Roman" pitchFamily="16" charset="0"/>
            </a:endParaRPr>
          </a:p>
        </p:txBody>
      </p:sp>
      <p:sp>
        <p:nvSpPr>
          <p:cNvPr id="808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BC986FAE-6C71-4485-938D-4A4B445E50FA}" type="slidenum">
              <a:rPr lang="fr-FR" altLang="en-US">
                <a:solidFill>
                  <a:srgbClr val="000000"/>
                </a:solidFill>
                <a:latin typeface="Times New Roman" pitchFamily="16" charset="0"/>
              </a:rPr>
              <a:pPr eaLnBrk="1"/>
              <a:t>171</a:t>
            </a:fld>
            <a:endParaRPr lang="fr-FR" altLang="en-US">
              <a:solidFill>
                <a:srgbClr val="000000"/>
              </a:solidFill>
              <a:latin typeface="Times New Roman" pitchFamily="16" charset="0"/>
            </a:endParaRPr>
          </a:p>
        </p:txBody>
      </p:sp>
      <p:sp>
        <p:nvSpPr>
          <p:cNvPr id="819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5E4746B-53F6-405C-9B38-1359E5E62DE6}" type="slidenum">
              <a:rPr lang="fr-FR" altLang="en-US">
                <a:solidFill>
                  <a:srgbClr val="000000"/>
                </a:solidFill>
                <a:latin typeface="Times New Roman" pitchFamily="16" charset="0"/>
              </a:rPr>
              <a:pPr eaLnBrk="1"/>
              <a:t>172</a:t>
            </a:fld>
            <a:endParaRPr lang="fr-FR" altLang="en-US">
              <a:solidFill>
                <a:srgbClr val="000000"/>
              </a:solidFill>
              <a:latin typeface="Times New Roman" pitchFamily="16" charset="0"/>
            </a:endParaRPr>
          </a:p>
        </p:txBody>
      </p:sp>
      <p:sp>
        <p:nvSpPr>
          <p:cNvPr id="829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6FB4A1F-3C6A-465E-B5D0-BB86AE1BDAA2}" type="slidenum">
              <a:rPr lang="fr-FR" altLang="en-US">
                <a:solidFill>
                  <a:srgbClr val="000000"/>
                </a:solidFill>
                <a:latin typeface="Times New Roman" pitchFamily="16" charset="0"/>
              </a:rPr>
              <a:pPr eaLnBrk="1"/>
              <a:t>173</a:t>
            </a:fld>
            <a:endParaRPr lang="fr-FR" altLang="en-US">
              <a:solidFill>
                <a:srgbClr val="000000"/>
              </a:solidFill>
              <a:latin typeface="Times New Roman" pitchFamily="16" charset="0"/>
            </a:endParaRPr>
          </a:p>
        </p:txBody>
      </p:sp>
      <p:sp>
        <p:nvSpPr>
          <p:cNvPr id="839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BE23394-A239-4FE3-8098-B0D9B88E6673}" type="slidenum">
              <a:rPr lang="fr-FR" altLang="en-US">
                <a:solidFill>
                  <a:srgbClr val="000000"/>
                </a:solidFill>
                <a:latin typeface="Times New Roman" pitchFamily="16" charset="0"/>
              </a:rPr>
              <a:pPr eaLnBrk="1"/>
              <a:t>174</a:t>
            </a:fld>
            <a:endParaRPr lang="fr-FR" altLang="en-US">
              <a:solidFill>
                <a:srgbClr val="000000"/>
              </a:solidFill>
              <a:latin typeface="Times New Roman" pitchFamily="16" charset="0"/>
            </a:endParaRPr>
          </a:p>
        </p:txBody>
      </p:sp>
      <p:sp>
        <p:nvSpPr>
          <p:cNvPr id="849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4C05EB6A-1FBF-486A-9F80-CFDA0374FFC7}" type="slidenum">
              <a:rPr lang="fr-FR" altLang="en-US">
                <a:solidFill>
                  <a:srgbClr val="000000"/>
                </a:solidFill>
                <a:latin typeface="Times New Roman" pitchFamily="16" charset="0"/>
              </a:rPr>
              <a:pPr eaLnBrk="1"/>
              <a:t>175</a:t>
            </a:fld>
            <a:endParaRPr lang="fr-FR" altLang="en-US">
              <a:solidFill>
                <a:srgbClr val="000000"/>
              </a:solidFill>
              <a:latin typeface="Times New Roman" pitchFamily="16" charset="0"/>
            </a:endParaRPr>
          </a:p>
        </p:txBody>
      </p:sp>
      <p:sp>
        <p:nvSpPr>
          <p:cNvPr id="860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50F7CD6-F686-47D2-BFDE-804AF9ACC494}" type="slidenum">
              <a:rPr lang="fr-FR" altLang="en-US">
                <a:solidFill>
                  <a:srgbClr val="000000"/>
                </a:solidFill>
                <a:latin typeface="Times New Roman" pitchFamily="16" charset="0"/>
              </a:rPr>
              <a:pPr eaLnBrk="1"/>
              <a:t>176</a:t>
            </a:fld>
            <a:endParaRPr lang="fr-FR" altLang="en-US">
              <a:solidFill>
                <a:srgbClr val="000000"/>
              </a:solidFill>
              <a:latin typeface="Times New Roman" pitchFamily="16" charset="0"/>
            </a:endParaRPr>
          </a:p>
        </p:txBody>
      </p:sp>
      <p:sp>
        <p:nvSpPr>
          <p:cNvPr id="870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3CFE1BB-6AC6-4803-86B9-FCEFDB5B6DCE}" type="slidenum">
              <a:rPr lang="fr-FR" altLang="en-US">
                <a:solidFill>
                  <a:srgbClr val="000000"/>
                </a:solidFill>
                <a:latin typeface="Times New Roman" pitchFamily="16" charset="0"/>
              </a:rPr>
              <a:pPr eaLnBrk="1"/>
              <a:t>177</a:t>
            </a:fld>
            <a:endParaRPr lang="fr-FR" altLang="en-US">
              <a:solidFill>
                <a:srgbClr val="000000"/>
              </a:solidFill>
              <a:latin typeface="Times New Roman" pitchFamily="16" charset="0"/>
            </a:endParaRPr>
          </a:p>
        </p:txBody>
      </p:sp>
      <p:sp>
        <p:nvSpPr>
          <p:cNvPr id="880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77F8322-A851-46A3-AB7C-183154E723F2}" type="slidenum">
              <a:rPr lang="fr-FR" altLang="en-US">
                <a:solidFill>
                  <a:srgbClr val="000000"/>
                </a:solidFill>
                <a:latin typeface="Times New Roman" pitchFamily="16" charset="0"/>
              </a:rPr>
              <a:pPr eaLnBrk="1"/>
              <a:t>178</a:t>
            </a:fld>
            <a:endParaRPr lang="fr-FR" altLang="en-US">
              <a:solidFill>
                <a:srgbClr val="000000"/>
              </a:solidFill>
              <a:latin typeface="Times New Roman" pitchFamily="16" charset="0"/>
            </a:endParaRPr>
          </a:p>
        </p:txBody>
      </p:sp>
      <p:sp>
        <p:nvSpPr>
          <p:cNvPr id="890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102CA6-93A5-4F5D-971E-EE12A11C5C1A}" type="slidenum">
              <a:rPr lang="fr-FR" altLang="en-US">
                <a:solidFill>
                  <a:srgbClr val="000000"/>
                </a:solidFill>
                <a:latin typeface="Times New Roman" pitchFamily="16" charset="0"/>
              </a:rPr>
              <a:pPr eaLnBrk="1"/>
              <a:t>179</a:t>
            </a:fld>
            <a:endParaRPr lang="fr-FR" altLang="en-US">
              <a:solidFill>
                <a:srgbClr val="000000"/>
              </a:solidFill>
              <a:latin typeface="Times New Roman" pitchFamily="16" charset="0"/>
            </a:endParaRPr>
          </a:p>
        </p:txBody>
      </p:sp>
      <p:sp>
        <p:nvSpPr>
          <p:cNvPr id="9011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257B4C6-2768-4FF7-A0D9-86D965785299}" type="slidenum">
              <a:rPr lang="fr-FR" altLang="en-US">
                <a:solidFill>
                  <a:srgbClr val="000000"/>
                </a:solidFill>
                <a:latin typeface="Times New Roman" pitchFamily="16" charset="0"/>
              </a:rPr>
              <a:pPr eaLnBrk="1"/>
              <a:t>180</a:t>
            </a:fld>
            <a:endParaRPr lang="fr-FR" altLang="en-US">
              <a:solidFill>
                <a:srgbClr val="000000"/>
              </a:solidFill>
              <a:latin typeface="Times New Roman" pitchFamily="16" charset="0"/>
            </a:endParaRPr>
          </a:p>
        </p:txBody>
      </p:sp>
      <p:sp>
        <p:nvSpPr>
          <p:cNvPr id="9113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F1B0570E-0ACD-429F-8427-683CCA49FDC5}" type="slidenum">
              <a:rPr lang="fr-FR" altLang="en-US">
                <a:solidFill>
                  <a:srgbClr val="000000"/>
                </a:solidFill>
                <a:latin typeface="Times New Roman" pitchFamily="16" charset="0"/>
              </a:rPr>
              <a:pPr eaLnBrk="1"/>
              <a:t>181</a:t>
            </a:fld>
            <a:endParaRPr lang="fr-FR" altLang="en-US">
              <a:solidFill>
                <a:srgbClr val="000000"/>
              </a:solidFill>
              <a:latin typeface="Times New Roman" pitchFamily="16" charset="0"/>
            </a:endParaRPr>
          </a:p>
        </p:txBody>
      </p:sp>
      <p:sp>
        <p:nvSpPr>
          <p:cNvPr id="9216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952E8974-A201-4304-81D9-485BE3A90343}" type="slidenum">
              <a:rPr lang="fr-FR" altLang="en-US">
                <a:solidFill>
                  <a:srgbClr val="000000"/>
                </a:solidFill>
                <a:latin typeface="Times New Roman" pitchFamily="16" charset="0"/>
              </a:rPr>
              <a:pPr eaLnBrk="1"/>
              <a:t>182</a:t>
            </a:fld>
            <a:endParaRPr lang="fr-FR" altLang="en-US">
              <a:solidFill>
                <a:srgbClr val="000000"/>
              </a:solidFill>
              <a:latin typeface="Times New Roman" pitchFamily="16" charset="0"/>
            </a:endParaRPr>
          </a:p>
        </p:txBody>
      </p:sp>
      <p:sp>
        <p:nvSpPr>
          <p:cNvPr id="9318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3A65143-362E-46C6-A0A4-8E26E91C5DFA}" type="slidenum">
              <a:rPr lang="fr-FR" altLang="en-US">
                <a:solidFill>
                  <a:srgbClr val="000000"/>
                </a:solidFill>
                <a:latin typeface="Times New Roman" pitchFamily="16" charset="0"/>
              </a:rPr>
              <a:pPr eaLnBrk="1"/>
              <a:t>183</a:t>
            </a:fld>
            <a:endParaRPr lang="fr-FR" altLang="en-US">
              <a:solidFill>
                <a:srgbClr val="000000"/>
              </a:solidFill>
              <a:latin typeface="Times New Roman" pitchFamily="16" charset="0"/>
            </a:endParaRPr>
          </a:p>
        </p:txBody>
      </p:sp>
      <p:sp>
        <p:nvSpPr>
          <p:cNvPr id="942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solidFill>
                  <a:prstClr val="black"/>
                </a:solidFill>
              </a:rPr>
              <a:pPr eaLnBrk="1" hangingPunct="1"/>
              <a:t>15</a:t>
            </a:fld>
            <a:endParaRPr lang="en-US" sz="1200"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8765E83-19A6-426A-BEBA-CAF95821FAAA}" type="slidenum">
              <a:rPr lang="fr-FR" altLang="en-US">
                <a:solidFill>
                  <a:srgbClr val="000000"/>
                </a:solidFill>
                <a:latin typeface="Times New Roman" pitchFamily="16" charset="0"/>
              </a:rPr>
              <a:pPr eaLnBrk="1"/>
              <a:t>184</a:t>
            </a:fld>
            <a:endParaRPr lang="fr-FR" altLang="en-US">
              <a:solidFill>
                <a:srgbClr val="000000"/>
              </a:solidFill>
              <a:latin typeface="Times New Roman" pitchFamily="16" charset="0"/>
            </a:endParaRPr>
          </a:p>
        </p:txBody>
      </p:sp>
      <p:sp>
        <p:nvSpPr>
          <p:cNvPr id="9523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587F1571-9900-44D8-B549-281D11E933F2}" type="slidenum">
              <a:rPr lang="fr-FR" altLang="en-US">
                <a:solidFill>
                  <a:srgbClr val="000000"/>
                </a:solidFill>
                <a:latin typeface="Times New Roman" pitchFamily="16" charset="0"/>
              </a:rPr>
              <a:pPr eaLnBrk="1"/>
              <a:t>185</a:t>
            </a:fld>
            <a:endParaRPr lang="fr-FR" altLang="en-US">
              <a:solidFill>
                <a:srgbClr val="000000"/>
              </a:solidFill>
              <a:latin typeface="Times New Roman" pitchFamily="16" charset="0"/>
            </a:endParaRPr>
          </a:p>
        </p:txBody>
      </p:sp>
      <p:sp>
        <p:nvSpPr>
          <p:cNvPr id="962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BD91F08-7B04-4BED-89AA-56C9248AFBCD}" type="slidenum">
              <a:rPr lang="fr-FR" altLang="en-US">
                <a:solidFill>
                  <a:srgbClr val="000000"/>
                </a:solidFill>
                <a:latin typeface="Times New Roman" pitchFamily="16" charset="0"/>
              </a:rPr>
              <a:pPr eaLnBrk="1"/>
              <a:t>186</a:t>
            </a:fld>
            <a:endParaRPr lang="fr-FR" altLang="en-US">
              <a:solidFill>
                <a:srgbClr val="000000"/>
              </a:solidFill>
              <a:latin typeface="Times New Roman" pitchFamily="16" charset="0"/>
            </a:endParaRPr>
          </a:p>
        </p:txBody>
      </p:sp>
      <p:sp>
        <p:nvSpPr>
          <p:cNvPr id="972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E0E421CF-B436-4014-8CBC-D10A97D38DF9}" type="slidenum">
              <a:rPr lang="fr-FR" altLang="en-US">
                <a:solidFill>
                  <a:srgbClr val="000000"/>
                </a:solidFill>
                <a:latin typeface="Times New Roman" pitchFamily="16" charset="0"/>
              </a:rPr>
              <a:pPr eaLnBrk="1"/>
              <a:t>188</a:t>
            </a:fld>
            <a:endParaRPr lang="fr-FR" altLang="en-US">
              <a:solidFill>
                <a:srgbClr val="000000"/>
              </a:solidFill>
              <a:latin typeface="Times New Roman" pitchFamily="16" charset="0"/>
            </a:endParaRPr>
          </a:p>
        </p:txBody>
      </p:sp>
      <p:sp>
        <p:nvSpPr>
          <p:cNvPr id="983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85A6CFA-77D9-49A0-82E5-8295C741248E}" type="slidenum">
              <a:rPr lang="fr-FR" altLang="en-US">
                <a:solidFill>
                  <a:srgbClr val="000000"/>
                </a:solidFill>
                <a:latin typeface="Times New Roman" pitchFamily="16" charset="0"/>
              </a:rPr>
              <a:pPr eaLnBrk="1"/>
              <a:t>189</a:t>
            </a:fld>
            <a:endParaRPr lang="fr-FR" altLang="en-US">
              <a:solidFill>
                <a:srgbClr val="000000"/>
              </a:solidFill>
              <a:latin typeface="Times New Roman" pitchFamily="16" charset="0"/>
            </a:endParaRPr>
          </a:p>
        </p:txBody>
      </p:sp>
      <p:sp>
        <p:nvSpPr>
          <p:cNvPr id="9933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C3C08CC3-FB50-436D-84A6-3F061932FF13}" type="slidenum">
              <a:rPr lang="fr-FR" altLang="en-US">
                <a:solidFill>
                  <a:srgbClr val="000000"/>
                </a:solidFill>
                <a:latin typeface="Times New Roman" pitchFamily="16" charset="0"/>
              </a:rPr>
              <a:pPr eaLnBrk="1"/>
              <a:t>190</a:t>
            </a:fld>
            <a:endParaRPr lang="fr-FR" altLang="en-US">
              <a:solidFill>
                <a:srgbClr val="000000"/>
              </a:solidFill>
              <a:latin typeface="Times New Roman" pitchFamily="16" charset="0"/>
            </a:endParaRPr>
          </a:p>
        </p:txBody>
      </p:sp>
      <p:sp>
        <p:nvSpPr>
          <p:cNvPr id="1003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9F162A3-0E8C-4C34-AAE0-4F3518C25B8C}" type="slidenum">
              <a:rPr lang="fr-FR" altLang="en-US">
                <a:solidFill>
                  <a:srgbClr val="000000"/>
                </a:solidFill>
                <a:latin typeface="Times New Roman" pitchFamily="16" charset="0"/>
              </a:rPr>
              <a:pPr eaLnBrk="1"/>
              <a:t>191</a:t>
            </a:fld>
            <a:endParaRPr lang="fr-FR" altLang="en-US">
              <a:solidFill>
                <a:srgbClr val="000000"/>
              </a:solidFill>
              <a:latin typeface="Times New Roman" pitchFamily="16" charset="0"/>
            </a:endParaRPr>
          </a:p>
        </p:txBody>
      </p:sp>
      <p:sp>
        <p:nvSpPr>
          <p:cNvPr id="10137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DC6429B-C2B6-4B65-B8BE-056843F05EBE}" type="slidenum">
              <a:rPr lang="fr-FR" altLang="en-US">
                <a:solidFill>
                  <a:srgbClr val="000000"/>
                </a:solidFill>
                <a:latin typeface="Times New Roman" pitchFamily="16" charset="0"/>
              </a:rPr>
              <a:pPr eaLnBrk="1"/>
              <a:t>192</a:t>
            </a:fld>
            <a:endParaRPr lang="fr-FR" altLang="en-US">
              <a:solidFill>
                <a:srgbClr val="000000"/>
              </a:solidFill>
              <a:latin typeface="Times New Roman" pitchFamily="16" charset="0"/>
            </a:endParaRPr>
          </a:p>
        </p:txBody>
      </p:sp>
      <p:sp>
        <p:nvSpPr>
          <p:cNvPr id="10240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C0C90E0-A54B-40F4-BD98-89D4033FA935}" type="slidenum">
              <a:rPr lang="fr-FR" altLang="en-US">
                <a:solidFill>
                  <a:srgbClr val="000000"/>
                </a:solidFill>
                <a:latin typeface="Times New Roman" pitchFamily="16" charset="0"/>
              </a:rPr>
              <a:pPr eaLnBrk="1"/>
              <a:t>193</a:t>
            </a:fld>
            <a:endParaRPr lang="fr-FR" altLang="en-US">
              <a:solidFill>
                <a:srgbClr val="000000"/>
              </a:solidFill>
              <a:latin typeface="Times New Roman" pitchFamily="16" charset="0"/>
            </a:endParaRPr>
          </a:p>
        </p:txBody>
      </p:sp>
      <p:sp>
        <p:nvSpPr>
          <p:cNvPr id="1034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831FB49-6EDC-49C8-BC7F-DB4DAF246BA8}" type="slidenum">
              <a:rPr lang="fr-FR" altLang="en-US">
                <a:solidFill>
                  <a:srgbClr val="000000"/>
                </a:solidFill>
                <a:latin typeface="Times New Roman" pitchFamily="16" charset="0"/>
              </a:rPr>
              <a:pPr eaLnBrk="1"/>
              <a:t>194</a:t>
            </a:fld>
            <a:endParaRPr lang="fr-FR" altLang="en-US">
              <a:solidFill>
                <a:srgbClr val="000000"/>
              </a:solidFill>
              <a:latin typeface="Times New Roman" pitchFamily="16" charset="0"/>
            </a:endParaRPr>
          </a:p>
        </p:txBody>
      </p:sp>
      <p:sp>
        <p:nvSpPr>
          <p:cNvPr id="10445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9C28E15E-D7B5-4331-9408-58FEB9B59B6A}" type="slidenum">
              <a:rPr lang="en-US">
                <a:solidFill>
                  <a:srgbClr val="000000"/>
                </a:solidFill>
                <a:ea typeface="ＭＳ Ｐゴシック" pitchFamily="34" charset="-128"/>
              </a:rPr>
              <a:pPr>
                <a:spcBef>
                  <a:spcPct val="0"/>
                </a:spcBef>
              </a:pPr>
              <a:t>17</a:t>
            </a:fld>
            <a:endParaRPr lang="en-US" dirty="0">
              <a:solidFill>
                <a:srgbClr val="000000"/>
              </a:solidFill>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E141968-01C5-4847-A3E1-4D632F906144}" type="slidenum">
              <a:rPr lang="fr-FR" altLang="en-US">
                <a:solidFill>
                  <a:srgbClr val="000000"/>
                </a:solidFill>
                <a:latin typeface="Times New Roman" pitchFamily="16" charset="0"/>
              </a:rPr>
              <a:pPr eaLnBrk="1"/>
              <a:t>195</a:t>
            </a:fld>
            <a:endParaRPr lang="fr-FR" altLang="en-US">
              <a:solidFill>
                <a:srgbClr val="000000"/>
              </a:solidFill>
              <a:latin typeface="Times New Roman" pitchFamily="16" charset="0"/>
            </a:endParaRPr>
          </a:p>
        </p:txBody>
      </p:sp>
      <p:sp>
        <p:nvSpPr>
          <p:cNvPr id="1054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C3ED095-45FF-44EB-8FEC-50166FC364AC}" type="slidenum">
              <a:rPr lang="fr-FR" altLang="en-US">
                <a:solidFill>
                  <a:srgbClr val="000000"/>
                </a:solidFill>
                <a:latin typeface="Times New Roman" pitchFamily="16" charset="0"/>
              </a:rPr>
              <a:pPr eaLnBrk="1"/>
              <a:t>196</a:t>
            </a:fld>
            <a:endParaRPr lang="fr-FR" altLang="en-US">
              <a:solidFill>
                <a:srgbClr val="000000"/>
              </a:solidFill>
              <a:latin typeface="Times New Roman" pitchFamily="16" charset="0"/>
            </a:endParaRPr>
          </a:p>
        </p:txBody>
      </p:sp>
      <p:sp>
        <p:nvSpPr>
          <p:cNvPr id="10649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1DA05C7-5191-4B59-B8FA-BE0828ABD2CF}" type="slidenum">
              <a:rPr lang="fr-FR" altLang="en-US">
                <a:solidFill>
                  <a:srgbClr val="000000"/>
                </a:solidFill>
                <a:latin typeface="Times New Roman" pitchFamily="16" charset="0"/>
              </a:rPr>
              <a:pPr eaLnBrk="1"/>
              <a:t>197</a:t>
            </a:fld>
            <a:endParaRPr lang="fr-FR" altLang="en-US">
              <a:solidFill>
                <a:srgbClr val="000000"/>
              </a:solidFill>
              <a:latin typeface="Times New Roman" pitchFamily="16" charset="0"/>
            </a:endParaRPr>
          </a:p>
        </p:txBody>
      </p:sp>
      <p:sp>
        <p:nvSpPr>
          <p:cNvPr id="10752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2585DF6-D968-4339-9565-39F8C5704EFD}" type="slidenum">
              <a:rPr lang="fr-FR" altLang="en-US">
                <a:solidFill>
                  <a:srgbClr val="000000"/>
                </a:solidFill>
                <a:latin typeface="Times New Roman" pitchFamily="16" charset="0"/>
              </a:rPr>
              <a:pPr eaLnBrk="1"/>
              <a:t>198</a:t>
            </a:fld>
            <a:endParaRPr lang="fr-FR" altLang="en-US">
              <a:solidFill>
                <a:srgbClr val="000000"/>
              </a:solidFill>
              <a:latin typeface="Times New Roman" pitchFamily="16" charset="0"/>
            </a:endParaRPr>
          </a:p>
        </p:txBody>
      </p:sp>
      <p:sp>
        <p:nvSpPr>
          <p:cNvPr id="1085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6D5AF506-C3C4-4986-A58B-B33724450CC9}" type="slidenum">
              <a:rPr lang="fr-FR" altLang="en-US">
                <a:solidFill>
                  <a:srgbClr val="000000"/>
                </a:solidFill>
                <a:latin typeface="Times New Roman" pitchFamily="16" charset="0"/>
              </a:rPr>
              <a:pPr eaLnBrk="1"/>
              <a:t>199</a:t>
            </a:fld>
            <a:endParaRPr lang="fr-FR" altLang="en-US">
              <a:solidFill>
                <a:srgbClr val="000000"/>
              </a:solidFill>
              <a:latin typeface="Times New Roman" pitchFamily="16" charset="0"/>
            </a:endParaRPr>
          </a:p>
        </p:txBody>
      </p:sp>
      <p:sp>
        <p:nvSpPr>
          <p:cNvPr id="1095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33C596A6-FD10-4BAF-A104-33D34DD98CCF}" type="slidenum">
              <a:rPr lang="fr-FR" altLang="en-US">
                <a:solidFill>
                  <a:srgbClr val="000000"/>
                </a:solidFill>
                <a:latin typeface="Times New Roman" pitchFamily="16" charset="0"/>
              </a:rPr>
              <a:pPr eaLnBrk="1"/>
              <a:t>200</a:t>
            </a:fld>
            <a:endParaRPr lang="fr-FR" altLang="en-US">
              <a:solidFill>
                <a:srgbClr val="000000"/>
              </a:solidFill>
              <a:latin typeface="Times New Roman" pitchFamily="16" charset="0"/>
            </a:endParaRPr>
          </a:p>
        </p:txBody>
      </p:sp>
      <p:sp>
        <p:nvSpPr>
          <p:cNvPr id="11059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0CB6F807-F3B4-4602-B726-2895C0A88B3F}" type="slidenum">
              <a:rPr lang="fr-FR" altLang="en-US">
                <a:solidFill>
                  <a:srgbClr val="000000"/>
                </a:solidFill>
                <a:latin typeface="Times New Roman" pitchFamily="16" charset="0"/>
              </a:rPr>
              <a:pPr eaLnBrk="1"/>
              <a:t>201</a:t>
            </a:fld>
            <a:endParaRPr lang="fr-FR" altLang="en-US">
              <a:solidFill>
                <a:srgbClr val="000000"/>
              </a:solidFill>
              <a:latin typeface="Times New Roman" pitchFamily="16" charset="0"/>
            </a:endParaRPr>
          </a:p>
        </p:txBody>
      </p:sp>
      <p:sp>
        <p:nvSpPr>
          <p:cNvPr id="1116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2EA4A484-6119-4836-9D3A-6CBFF92F44B6}" type="slidenum">
              <a:rPr lang="fr-FR" altLang="en-US">
                <a:solidFill>
                  <a:srgbClr val="000000"/>
                </a:solidFill>
                <a:latin typeface="Times New Roman" pitchFamily="16" charset="0"/>
              </a:rPr>
              <a:pPr eaLnBrk="1"/>
              <a:t>202</a:t>
            </a:fld>
            <a:endParaRPr lang="fr-FR" altLang="en-US">
              <a:solidFill>
                <a:srgbClr val="000000"/>
              </a:solidFill>
              <a:latin typeface="Times New Roman" pitchFamily="16" charset="0"/>
            </a:endParaRPr>
          </a:p>
        </p:txBody>
      </p:sp>
      <p:sp>
        <p:nvSpPr>
          <p:cNvPr id="11264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1B7B8155-1BFA-45C3-BF73-BFE652632E7B}" type="slidenum">
              <a:rPr lang="fr-FR" altLang="en-US">
                <a:solidFill>
                  <a:srgbClr val="000000"/>
                </a:solidFill>
                <a:latin typeface="Times New Roman" pitchFamily="16" charset="0"/>
              </a:rPr>
              <a:pPr eaLnBrk="1"/>
              <a:t>203</a:t>
            </a:fld>
            <a:endParaRPr lang="fr-FR" altLang="en-US">
              <a:solidFill>
                <a:srgbClr val="000000"/>
              </a:solidFill>
              <a:latin typeface="Times New Roman" pitchFamily="16" charset="0"/>
            </a:endParaRPr>
          </a:p>
        </p:txBody>
      </p:sp>
      <p:sp>
        <p:nvSpPr>
          <p:cNvPr id="11366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1pPr>
            <a:lvl2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2pPr>
            <a:lvl3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3pPr>
            <a:lvl4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4pPr>
            <a:lvl5pPr eaLnBrk="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charset="-122"/>
              </a:defRPr>
            </a:lvl9pPr>
          </a:lstStyle>
          <a:p>
            <a:pPr eaLnBrk="1"/>
            <a:fld id="{A3B48556-5F91-4F94-9535-D5DECF4C491B}" type="slidenum">
              <a:rPr lang="fr-FR" altLang="en-US">
                <a:solidFill>
                  <a:srgbClr val="000000"/>
                </a:solidFill>
                <a:latin typeface="Times New Roman" pitchFamily="16" charset="0"/>
              </a:rPr>
              <a:pPr eaLnBrk="1"/>
              <a:t>204</a:t>
            </a:fld>
            <a:endParaRPr lang="fr-FR" altLang="en-US">
              <a:solidFill>
                <a:srgbClr val="000000"/>
              </a:solidFill>
              <a:latin typeface="Times New Roman" pitchFamily="16" charset="0"/>
            </a:endParaRPr>
          </a:p>
        </p:txBody>
      </p:sp>
      <p:sp>
        <p:nvSpPr>
          <p:cNvPr id="11469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3966933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5054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34279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133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52937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81121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2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75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574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3E2F2968-99AA-40CE-8007-93ACF6678BC9}" type="slidenum">
              <a:rPr lang="fr-FR" altLang="en-US"/>
              <a:pPr>
                <a:defRPr/>
              </a:pPr>
              <a:t>‹#›</a:t>
            </a:fld>
            <a:endParaRPr lang="fr-FR" altLang="en-US"/>
          </a:p>
        </p:txBody>
      </p:sp>
    </p:spTree>
    <p:extLst>
      <p:ext uri="{BB962C8B-B14F-4D97-AF65-F5344CB8AC3E}">
        <p14:creationId xmlns:p14="http://schemas.microsoft.com/office/powerpoint/2010/main" val="218139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69756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9AFEC15F-3327-40EC-A3BE-9D271180CE43}" type="slidenum">
              <a:rPr lang="fr-FR" altLang="en-US"/>
              <a:pPr>
                <a:defRPr/>
              </a:pPr>
              <a:t>‹#›</a:t>
            </a:fld>
            <a:endParaRPr lang="fr-FR" altLang="en-US"/>
          </a:p>
        </p:txBody>
      </p:sp>
    </p:spTree>
    <p:extLst>
      <p:ext uri="{BB962C8B-B14F-4D97-AF65-F5344CB8AC3E}">
        <p14:creationId xmlns:p14="http://schemas.microsoft.com/office/powerpoint/2010/main" val="4082045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6E6B162F-670F-4945-8D78-807F4C53F372}" type="slidenum">
              <a:rPr lang="fr-FR" altLang="en-US"/>
              <a:pPr>
                <a:defRPr/>
              </a:pPr>
              <a:t>‹#›</a:t>
            </a:fld>
            <a:endParaRPr lang="fr-FR" altLang="en-US"/>
          </a:p>
        </p:txBody>
      </p:sp>
    </p:spTree>
    <p:extLst>
      <p:ext uri="{BB962C8B-B14F-4D97-AF65-F5344CB8AC3E}">
        <p14:creationId xmlns:p14="http://schemas.microsoft.com/office/powerpoint/2010/main" val="84834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7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773238"/>
            <a:ext cx="40370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idx="10"/>
          </p:nvPr>
        </p:nvSpPr>
        <p:spPr>
          <a:ln/>
        </p:spPr>
        <p:txBody>
          <a:bodyPr/>
          <a:lstStyle>
            <a:lvl1pPr>
              <a:defRPr/>
            </a:lvl1pPr>
          </a:lstStyle>
          <a:p>
            <a:pPr>
              <a:defRPr/>
            </a:pPr>
            <a:fld id="{ED56D77F-8389-4198-BDEA-4AD4D26DC1E5}" type="slidenum">
              <a:rPr lang="fr-FR" altLang="en-US"/>
              <a:pPr>
                <a:defRPr/>
              </a:pPr>
              <a:t>‹#›</a:t>
            </a:fld>
            <a:endParaRPr lang="fr-FR" altLang="en-US"/>
          </a:p>
        </p:txBody>
      </p:sp>
    </p:spTree>
    <p:extLst>
      <p:ext uri="{BB962C8B-B14F-4D97-AF65-F5344CB8AC3E}">
        <p14:creationId xmlns:p14="http://schemas.microsoft.com/office/powerpoint/2010/main" val="416007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idx="10"/>
          </p:nvPr>
        </p:nvSpPr>
        <p:spPr>
          <a:ln/>
        </p:spPr>
        <p:txBody>
          <a:bodyPr/>
          <a:lstStyle>
            <a:lvl1pPr>
              <a:defRPr/>
            </a:lvl1pPr>
          </a:lstStyle>
          <a:p>
            <a:pPr>
              <a:defRPr/>
            </a:pPr>
            <a:fld id="{D29FBC8A-FECF-4512-9094-4B8E8EF31235}" type="slidenum">
              <a:rPr lang="fr-FR" altLang="en-US"/>
              <a:pPr>
                <a:defRPr/>
              </a:pPr>
              <a:t>‹#›</a:t>
            </a:fld>
            <a:endParaRPr lang="fr-FR" altLang="en-US"/>
          </a:p>
        </p:txBody>
      </p:sp>
    </p:spTree>
    <p:extLst>
      <p:ext uri="{BB962C8B-B14F-4D97-AF65-F5344CB8AC3E}">
        <p14:creationId xmlns:p14="http://schemas.microsoft.com/office/powerpoint/2010/main" val="357144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idx="10"/>
          </p:nvPr>
        </p:nvSpPr>
        <p:spPr>
          <a:ln/>
        </p:spPr>
        <p:txBody>
          <a:bodyPr/>
          <a:lstStyle>
            <a:lvl1pPr>
              <a:defRPr/>
            </a:lvl1pPr>
          </a:lstStyle>
          <a:p>
            <a:pPr>
              <a:defRPr/>
            </a:pPr>
            <a:fld id="{FE202E47-0BB1-428D-9188-325B837A4224}" type="slidenum">
              <a:rPr lang="fr-FR" altLang="en-US"/>
              <a:pPr>
                <a:defRPr/>
              </a:pPr>
              <a:t>‹#›</a:t>
            </a:fld>
            <a:endParaRPr lang="fr-FR" altLang="en-US"/>
          </a:p>
        </p:txBody>
      </p:sp>
    </p:spTree>
    <p:extLst>
      <p:ext uri="{BB962C8B-B14F-4D97-AF65-F5344CB8AC3E}">
        <p14:creationId xmlns:p14="http://schemas.microsoft.com/office/powerpoint/2010/main" val="1919106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1EBAFF6-5F4F-4F6C-B5DF-208A3E73FE20}" type="slidenum">
              <a:rPr lang="fr-FR" altLang="en-US"/>
              <a:pPr>
                <a:defRPr/>
              </a:pPr>
              <a:t>‹#›</a:t>
            </a:fld>
            <a:endParaRPr lang="fr-FR" altLang="en-US"/>
          </a:p>
        </p:txBody>
      </p:sp>
    </p:spTree>
    <p:extLst>
      <p:ext uri="{BB962C8B-B14F-4D97-AF65-F5344CB8AC3E}">
        <p14:creationId xmlns:p14="http://schemas.microsoft.com/office/powerpoint/2010/main" val="2592487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5FFC1FB-14C5-41B5-A43C-5577A77B136C}" type="slidenum">
              <a:rPr lang="fr-FR" altLang="en-US"/>
              <a:pPr>
                <a:defRPr/>
              </a:pPr>
              <a:t>‹#›</a:t>
            </a:fld>
            <a:endParaRPr lang="fr-FR" altLang="en-US"/>
          </a:p>
        </p:txBody>
      </p:sp>
    </p:spTree>
    <p:extLst>
      <p:ext uri="{BB962C8B-B14F-4D97-AF65-F5344CB8AC3E}">
        <p14:creationId xmlns:p14="http://schemas.microsoft.com/office/powerpoint/2010/main" val="1701908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88268EB0-50A9-407C-BE05-B00F4FA9A3C3}" type="slidenum">
              <a:rPr lang="fr-FR" altLang="en-US"/>
              <a:pPr>
                <a:defRPr/>
              </a:pPr>
              <a:t>‹#›</a:t>
            </a:fld>
            <a:endParaRPr lang="fr-FR" altLang="en-US"/>
          </a:p>
        </p:txBody>
      </p:sp>
    </p:spTree>
    <p:extLst>
      <p:ext uri="{BB962C8B-B14F-4D97-AF65-F5344CB8AC3E}">
        <p14:creationId xmlns:p14="http://schemas.microsoft.com/office/powerpoint/2010/main" val="2059486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9D8C2F26-64D2-4E0F-98F1-FC5B1DAD27FC}" type="slidenum">
              <a:rPr lang="fr-FR" altLang="en-US"/>
              <a:pPr>
                <a:defRPr/>
              </a:pPr>
              <a:t>‹#›</a:t>
            </a:fld>
            <a:endParaRPr lang="fr-FR" altLang="en-US"/>
          </a:p>
        </p:txBody>
      </p:sp>
    </p:spTree>
    <p:extLst>
      <p:ext uri="{BB962C8B-B14F-4D97-AF65-F5344CB8AC3E}">
        <p14:creationId xmlns:p14="http://schemas.microsoft.com/office/powerpoint/2010/main" val="2686956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pPr>
              <a:defRPr/>
            </a:pPr>
            <a:fld id="{A9938AFC-53B1-4CD3-8078-9036C35DFE9D}" type="slidenum">
              <a:rPr lang="fr-FR" altLang="en-US"/>
              <a:pPr>
                <a:defRPr/>
              </a:pPr>
              <a:t>‹#›</a:t>
            </a:fld>
            <a:endParaRPr lang="fr-FR" altLang="en-US"/>
          </a:p>
        </p:txBody>
      </p:sp>
    </p:spTree>
    <p:extLst>
      <p:ext uri="{BB962C8B-B14F-4D97-AF65-F5344CB8AC3E}">
        <p14:creationId xmlns:p14="http://schemas.microsoft.com/office/powerpoint/2010/main" val="394263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45497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9D263843-5948-4BD6-A00A-6A2B92E2A593}" type="slidenum">
              <a:rPr lang="fr-FR" altLang="en-US"/>
              <a:pPr>
                <a:defRPr/>
              </a:pPr>
              <a:t>‹#›</a:t>
            </a:fld>
            <a:endParaRPr lang="fr-FR" altLang="en-US"/>
          </a:p>
        </p:txBody>
      </p:sp>
    </p:spTree>
    <p:extLst>
      <p:ext uri="{BB962C8B-B14F-4D97-AF65-F5344CB8AC3E}">
        <p14:creationId xmlns:p14="http://schemas.microsoft.com/office/powerpoint/2010/main" val="2808241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75E67603-14B2-425B-9A26-C01CBBF5689F}" type="slidenum">
              <a:rPr lang="fr-FR" altLang="en-US"/>
              <a:pPr>
                <a:defRPr/>
              </a:pPr>
              <a:t>‹#›</a:t>
            </a:fld>
            <a:endParaRPr lang="fr-FR" altLang="en-US"/>
          </a:p>
        </p:txBody>
      </p:sp>
    </p:spTree>
    <p:extLst>
      <p:ext uri="{BB962C8B-B14F-4D97-AF65-F5344CB8AC3E}">
        <p14:creationId xmlns:p14="http://schemas.microsoft.com/office/powerpoint/2010/main" val="217812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2564169E-C8DF-4A55-8D3A-05714991C512}" type="slidenum">
              <a:rPr lang="fr-FR" altLang="en-US"/>
              <a:pPr>
                <a:defRPr/>
              </a:pPr>
              <a:t>‹#›</a:t>
            </a:fld>
            <a:endParaRPr lang="fr-FR" altLang="en-US"/>
          </a:p>
        </p:txBody>
      </p:sp>
    </p:spTree>
    <p:extLst>
      <p:ext uri="{BB962C8B-B14F-4D97-AF65-F5344CB8AC3E}">
        <p14:creationId xmlns:p14="http://schemas.microsoft.com/office/powerpoint/2010/main" val="34343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noChangeArrowheads="1"/>
          </p:cNvSpPr>
          <p:nvPr>
            <p:ph type="sldNum" idx="10"/>
          </p:nvPr>
        </p:nvSpPr>
        <p:spPr>
          <a:ln/>
        </p:spPr>
        <p:txBody>
          <a:bodyPr/>
          <a:lstStyle>
            <a:lvl1pPr>
              <a:defRPr/>
            </a:lvl1pPr>
          </a:lstStyle>
          <a:p>
            <a:pPr>
              <a:defRPr/>
            </a:pPr>
            <a:fld id="{A4A1E5A3-1103-4EC1-B9AA-342D4F690056}" type="slidenum">
              <a:rPr lang="fr-FR" altLang="en-US"/>
              <a:pPr>
                <a:defRPr/>
              </a:pPr>
              <a:t>‹#›</a:t>
            </a:fld>
            <a:endParaRPr lang="fr-FR" altLang="en-US"/>
          </a:p>
        </p:txBody>
      </p:sp>
    </p:spTree>
    <p:extLst>
      <p:ext uri="{BB962C8B-B14F-4D97-AF65-F5344CB8AC3E}">
        <p14:creationId xmlns:p14="http://schemas.microsoft.com/office/powerpoint/2010/main" val="2141374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noChangeArrowheads="1"/>
          </p:cNvSpPr>
          <p:nvPr>
            <p:ph type="sldNum" idx="10"/>
          </p:nvPr>
        </p:nvSpPr>
        <p:spPr>
          <a:ln/>
        </p:spPr>
        <p:txBody>
          <a:bodyPr/>
          <a:lstStyle>
            <a:lvl1pPr>
              <a:defRPr/>
            </a:lvl1pPr>
          </a:lstStyle>
          <a:p>
            <a:pPr>
              <a:defRPr/>
            </a:pPr>
            <a:fld id="{86E3EDF5-0E47-4AD1-8B7F-8A1693EFB620}" type="slidenum">
              <a:rPr lang="fr-FR" altLang="en-US"/>
              <a:pPr>
                <a:defRPr/>
              </a:pPr>
              <a:t>‹#›</a:t>
            </a:fld>
            <a:endParaRPr lang="fr-FR" altLang="en-US"/>
          </a:p>
        </p:txBody>
      </p:sp>
    </p:spTree>
    <p:extLst>
      <p:ext uri="{BB962C8B-B14F-4D97-AF65-F5344CB8AC3E}">
        <p14:creationId xmlns:p14="http://schemas.microsoft.com/office/powerpoint/2010/main" val="3239857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noChangeArrowheads="1"/>
          </p:cNvSpPr>
          <p:nvPr>
            <p:ph type="sldNum" idx="10"/>
          </p:nvPr>
        </p:nvSpPr>
        <p:spPr>
          <a:ln/>
        </p:spPr>
        <p:txBody>
          <a:bodyPr/>
          <a:lstStyle>
            <a:lvl1pPr>
              <a:defRPr/>
            </a:lvl1pPr>
          </a:lstStyle>
          <a:p>
            <a:pPr>
              <a:defRPr/>
            </a:pPr>
            <a:fld id="{44B6D148-7BBA-463F-B9EE-4BBB14463700}" type="slidenum">
              <a:rPr lang="fr-FR" altLang="en-US"/>
              <a:pPr>
                <a:defRPr/>
              </a:pPr>
              <a:t>‹#›</a:t>
            </a:fld>
            <a:endParaRPr lang="fr-FR" altLang="en-US"/>
          </a:p>
        </p:txBody>
      </p:sp>
    </p:spTree>
    <p:extLst>
      <p:ext uri="{BB962C8B-B14F-4D97-AF65-F5344CB8AC3E}">
        <p14:creationId xmlns:p14="http://schemas.microsoft.com/office/powerpoint/2010/main" val="2756565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66F88EB8-ECB4-4890-94F3-41639C358AB3}" type="slidenum">
              <a:rPr lang="fr-FR" altLang="en-US"/>
              <a:pPr>
                <a:defRPr/>
              </a:pPr>
              <a:t>‹#›</a:t>
            </a:fld>
            <a:endParaRPr lang="fr-FR" altLang="en-US"/>
          </a:p>
        </p:txBody>
      </p:sp>
    </p:spTree>
    <p:extLst>
      <p:ext uri="{BB962C8B-B14F-4D97-AF65-F5344CB8AC3E}">
        <p14:creationId xmlns:p14="http://schemas.microsoft.com/office/powerpoint/2010/main" val="1430682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CAE798A9-5E00-435A-849B-8C74BF9F2CFA}" type="slidenum">
              <a:rPr lang="fr-FR" altLang="en-US"/>
              <a:pPr>
                <a:defRPr/>
              </a:pPr>
              <a:t>‹#›</a:t>
            </a:fld>
            <a:endParaRPr lang="fr-FR" altLang="en-US"/>
          </a:p>
        </p:txBody>
      </p:sp>
    </p:spTree>
    <p:extLst>
      <p:ext uri="{BB962C8B-B14F-4D97-AF65-F5344CB8AC3E}">
        <p14:creationId xmlns:p14="http://schemas.microsoft.com/office/powerpoint/2010/main" val="1916697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20833041-80BE-4A19-8345-6F3B355FAEF9}" type="slidenum">
              <a:rPr lang="fr-FR" altLang="en-US"/>
              <a:pPr>
                <a:defRPr/>
              </a:pPr>
              <a:t>‹#›</a:t>
            </a:fld>
            <a:endParaRPr lang="fr-FR" altLang="en-US"/>
          </a:p>
        </p:txBody>
      </p:sp>
    </p:spTree>
    <p:extLst>
      <p:ext uri="{BB962C8B-B14F-4D97-AF65-F5344CB8AC3E}">
        <p14:creationId xmlns:p14="http://schemas.microsoft.com/office/powerpoint/2010/main" val="1895788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54677F15-6314-4CEB-97A9-380804154AED}" type="slidenum">
              <a:rPr lang="fr-FR" altLang="en-US"/>
              <a:pPr>
                <a:defRPr/>
              </a:pPr>
              <a:t>‹#›</a:t>
            </a:fld>
            <a:endParaRPr lang="fr-FR" altLang="en-US"/>
          </a:p>
        </p:txBody>
      </p:sp>
    </p:spTree>
    <p:extLst>
      <p:ext uri="{BB962C8B-B14F-4D97-AF65-F5344CB8AC3E}">
        <p14:creationId xmlns:p14="http://schemas.microsoft.com/office/powerpoint/2010/main" val="125040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48191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4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8213" cy="5854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sldNum" idx="10"/>
          </p:nvPr>
        </p:nvSpPr>
        <p:spPr>
          <a:ln/>
        </p:spPr>
        <p:txBody>
          <a:bodyPr/>
          <a:lstStyle>
            <a:lvl1pPr>
              <a:defRPr/>
            </a:lvl1pPr>
          </a:lstStyle>
          <a:p>
            <a:pPr>
              <a:defRPr/>
            </a:pPr>
            <a:fld id="{1505F28E-4299-4895-BC5A-A558853E5CE3}" type="slidenum">
              <a:rPr lang="fr-FR" altLang="en-US"/>
              <a:pPr>
                <a:defRPr/>
              </a:pPr>
              <a:t>‹#›</a:t>
            </a:fld>
            <a:endParaRPr lang="fr-FR" altLang="en-US"/>
          </a:p>
        </p:txBody>
      </p:sp>
    </p:spTree>
    <p:extLst>
      <p:ext uri="{BB962C8B-B14F-4D97-AF65-F5344CB8AC3E}">
        <p14:creationId xmlns:p14="http://schemas.microsoft.com/office/powerpoint/2010/main" val="291008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7801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2862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98128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4323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8433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67214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Cliquez pour éditer le format du texte-titre</a:t>
            </a:r>
          </a:p>
        </p:txBody>
      </p:sp>
      <p:sp>
        <p:nvSpPr>
          <p:cNvPr id="1027" name="Rectangle 2"/>
          <p:cNvSpPr>
            <a:spLocks noGrp="1" noChangeArrowheads="1"/>
          </p:cNvSpPr>
          <p:nvPr>
            <p:ph type="body" idx="1"/>
          </p:nvPr>
        </p:nvSpPr>
        <p:spPr bwMode="auto">
          <a:xfrm>
            <a:off x="457200" y="1773238"/>
            <a:ext cx="82264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Cliquez pour éditer le format du plan de texte</a:t>
            </a:r>
          </a:p>
          <a:p>
            <a:pPr lvl="1"/>
            <a:r>
              <a:rPr lang="en-GB" altLang="en-US" smtClean="0"/>
              <a:t>Second niveau de plan</a:t>
            </a:r>
          </a:p>
          <a:p>
            <a:pPr lvl="2"/>
            <a:r>
              <a:rPr lang="en-GB" altLang="en-US" smtClean="0"/>
              <a:t>Troisième niveau de plan</a:t>
            </a:r>
          </a:p>
          <a:p>
            <a:pPr lvl="3"/>
            <a:r>
              <a:rPr lang="en-GB" altLang="en-US" smtClean="0"/>
              <a:t>Quatrième niveau de plan</a:t>
            </a:r>
          </a:p>
          <a:p>
            <a:pPr lvl="4"/>
            <a:r>
              <a:rPr lang="en-GB" altLang="en-US" smtClean="0"/>
              <a:t>Cinquième niveau de plan</a:t>
            </a:r>
          </a:p>
          <a:p>
            <a:pPr lvl="4"/>
            <a:r>
              <a:rPr lang="en-GB" altLang="en-US" smtClean="0"/>
              <a:t>Sixième niveau de plan</a:t>
            </a:r>
          </a:p>
          <a:p>
            <a:pPr lvl="4"/>
            <a:r>
              <a:rPr lang="en-GB" altLang="en-US" smtClean="0"/>
              <a:t>Septième niveau de plan</a:t>
            </a:r>
          </a:p>
          <a:p>
            <a:pPr lvl="4"/>
            <a:r>
              <a:rPr lang="en-GB" altLang="en-US" smtClean="0"/>
              <a:t>Huitième niveau de plan</a:t>
            </a:r>
          </a:p>
          <a:p>
            <a:pPr lvl="4"/>
            <a:r>
              <a:rPr lang="en-GB" altLang="en-US" smtClean="0"/>
              <a:t>Neuvième niveau de plan</a:t>
            </a:r>
          </a:p>
        </p:txBody>
      </p:sp>
      <p:sp>
        <p:nvSpPr>
          <p:cNvPr id="2" name="Rectangle 3"/>
          <p:cNvSpPr>
            <a:spLocks noGrp="1" noChangeArrowheads="1"/>
          </p:cNvSpPr>
          <p:nvPr>
            <p:ph type="sldNum"/>
          </p:nvPr>
        </p:nvSpPr>
        <p:spPr bwMode="auto">
          <a:xfrm>
            <a:off x="7010400" y="0"/>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hangingPunct="0">
              <a:lnSpc>
                <a:spcPct val="93000"/>
              </a:lnSpc>
              <a:spcBef>
                <a:spcPct val="0"/>
              </a:spcBef>
              <a:spcAft>
                <a:spcPct val="0"/>
              </a:spcAft>
              <a:buSzPct val="100000"/>
              <a:defRPr/>
            </a:pPr>
            <a:fld id="{25E612DD-1952-4741-AC4F-3B9AEE93E87A}" type="slidenum">
              <a:rPr lang="fr-FR" altLang="en-US"/>
              <a:pPr defTabSz="449263" fontAlgn="base" hangingPunct="0">
                <a:lnSpc>
                  <a:spcPct val="93000"/>
                </a:lnSpc>
                <a:spcBef>
                  <a:spcPct val="0"/>
                </a:spcBef>
                <a:spcAft>
                  <a:spcPct val="0"/>
                </a:spcAft>
                <a:buSzPct val="100000"/>
                <a:defRPr/>
              </a:pPr>
              <a:t>‹#›</a:t>
            </a:fld>
            <a:endParaRPr lang="fr-FR" altLang="en-US"/>
          </a:p>
        </p:txBody>
      </p:sp>
    </p:spTree>
    <p:extLst>
      <p:ext uri="{BB962C8B-B14F-4D97-AF65-F5344CB8AC3E}">
        <p14:creationId xmlns:p14="http://schemas.microsoft.com/office/powerpoint/2010/main" val="9582031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4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sldNum"/>
          </p:nvPr>
        </p:nvSpPr>
        <p:spPr bwMode="auto">
          <a:xfrm>
            <a:off x="7010400" y="0"/>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spcBef>
                <a:spcPts val="900"/>
              </a:spcBef>
              <a:buClrTx/>
              <a:buFontTx/>
              <a:buNone/>
              <a:tabLst>
                <a:tab pos="723900" algn="l"/>
                <a:tab pos="1447800" algn="l"/>
              </a:tabLst>
              <a:defRPr>
                <a:solidFill>
                  <a:srgbClr val="000000"/>
                </a:solidFill>
                <a:cs typeface="Arial Unicode MS" charset="0"/>
              </a:defRPr>
            </a:lvl1pPr>
          </a:lstStyle>
          <a:p>
            <a:pPr defTabSz="449263" fontAlgn="base">
              <a:spcAft>
                <a:spcPct val="0"/>
              </a:spcAft>
              <a:buSzPct val="100000"/>
              <a:defRPr/>
            </a:pPr>
            <a:fld id="{829BB610-597C-4FAD-92EE-D286ED8B84AC}" type="slidenum">
              <a:rPr lang="fr-FR" altLang="en-US"/>
              <a:pPr defTabSz="449263" fontAlgn="base">
                <a:spcAft>
                  <a:spcPct val="0"/>
                </a:spcAft>
                <a:buSzPct val="100000"/>
                <a:defRPr/>
              </a:pPr>
              <a:t>‹#›</a:t>
            </a:fld>
            <a:endParaRPr lang="fr-FR" altLang="en-US"/>
          </a:p>
        </p:txBody>
      </p:sp>
      <p:sp>
        <p:nvSpPr>
          <p:cNvPr id="2051" name="Rectangle 2"/>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Cliquez pour éditer le format du texte-titre</a:t>
            </a:r>
          </a:p>
        </p:txBody>
      </p:sp>
      <p:sp>
        <p:nvSpPr>
          <p:cNvPr id="2052" name="Rectangle 3"/>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en-US" smtClean="0"/>
              <a:t>Cliquez pour éditer le format du plan de texte</a:t>
            </a:r>
          </a:p>
          <a:p>
            <a:pPr lvl="1"/>
            <a:r>
              <a:rPr lang="en-GB" altLang="en-US" smtClean="0"/>
              <a:t>Second niveau de plan</a:t>
            </a:r>
          </a:p>
          <a:p>
            <a:pPr lvl="2"/>
            <a:r>
              <a:rPr lang="en-GB" altLang="en-US" smtClean="0"/>
              <a:t>Troisième niveau de plan</a:t>
            </a:r>
          </a:p>
          <a:p>
            <a:pPr lvl="3"/>
            <a:r>
              <a:rPr lang="en-GB" altLang="en-US" smtClean="0"/>
              <a:t>Quatrième niveau de plan</a:t>
            </a:r>
          </a:p>
          <a:p>
            <a:pPr lvl="4"/>
            <a:r>
              <a:rPr lang="en-GB" altLang="en-US" smtClean="0"/>
              <a:t>Cinquième niveau de plan</a:t>
            </a:r>
          </a:p>
          <a:p>
            <a:pPr lvl="4"/>
            <a:r>
              <a:rPr lang="en-GB" altLang="en-US" smtClean="0"/>
              <a:t>Sixième niveau de plan</a:t>
            </a:r>
          </a:p>
          <a:p>
            <a:pPr lvl="4"/>
            <a:r>
              <a:rPr lang="en-GB" altLang="en-US" smtClean="0"/>
              <a:t>Septième niveau de plan</a:t>
            </a:r>
          </a:p>
          <a:p>
            <a:pPr lvl="4"/>
            <a:r>
              <a:rPr lang="en-GB" altLang="en-US" smtClean="0"/>
              <a:t>Huitième niveau de plan</a:t>
            </a:r>
          </a:p>
          <a:p>
            <a:pPr lvl="4"/>
            <a:r>
              <a:rPr lang="en-GB" altLang="en-US" smtClean="0"/>
              <a:t>Neuvième niveau de plan</a:t>
            </a:r>
          </a:p>
        </p:txBody>
      </p:sp>
    </p:spTree>
    <p:extLst>
      <p:ext uri="{BB962C8B-B14F-4D97-AF65-F5344CB8AC3E}">
        <p14:creationId xmlns:p14="http://schemas.microsoft.com/office/powerpoint/2010/main" val="30707440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4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3.wipo.int/osd/" TargetMode="External"/><Relationship Id="rId2" Type="http://schemas.openxmlformats.org/officeDocument/2006/relationships/hyperlink" Target="mailto:interg.mail@wipo.int" TargetMode="External"/><Relationship Id="rId1" Type="http://schemas.openxmlformats.org/officeDocument/2006/relationships/slideLayout" Target="../slideLayouts/slideLayout2.xml"/><Relationship Id="rId4" Type="http://schemas.openxmlformats.org/officeDocument/2006/relationships/hyperlink" Target="https://webaccess.wipo.int/trademarks_ren/erenewal_en.jsp"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ww3.wipo.int/osd/" TargetMode="External"/><Relationship Id="rId2" Type="http://schemas.openxmlformats.org/officeDocument/2006/relationships/hyperlink" Target="https://webaccess.wipo.int/epayment/" TargetMode="External"/><Relationship Id="rId1" Type="http://schemas.openxmlformats.org/officeDocument/2006/relationships/slideLayout" Target="../slideLayouts/slideLayout2.xml"/><Relationship Id="rId6" Type="http://schemas.openxmlformats.org/officeDocument/2006/relationships/hyperlink" Target="http://www.wipo.int/madrid/en/fees/calculator.jsp" TargetMode="External"/><Relationship Id="rId5" Type="http://schemas.openxmlformats.org/officeDocument/2006/relationships/hyperlink" Target="http://www.wipo.int/about-wipo/en/finance/madrid.html" TargetMode="External"/><Relationship Id="rId4" Type="http://schemas.openxmlformats.org/officeDocument/2006/relationships/hyperlink" Target="https://webaccess.wipo.int/trademarks_ren/erenewal_en.jsp"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1.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wipo.int/hague/e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www.wipo.int/ipdl/en/search/lisbon/search-struct.jsp"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wipo.int/export/sites/www/lisbon/en/docs/bulletin_2014_42.pdf" TargetMode="External"/><Relationship Id="rId2" Type="http://schemas.openxmlformats.org/officeDocument/2006/relationships/hyperlink" Target="http://www.wipo.int/lisbon/en/bulletin/" TargetMode="Externa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wipo.int/lisbon/en/forms/"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hyperlink" Target="http://www.wipo.int/meetings/en/details.jsp?meeting_id=31204"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mailto:Asta.valdimarsdottir@wipo.int" TargetMode="External"/><Relationship Id="rId4" Type="http://schemas.openxmlformats.org/officeDocument/2006/relationships/image" Target="../media/image59.jpeg"/></Relationships>
</file>

<file path=ppt/slides/_rels/slide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notesSlide" Target="../notesSlides/notesSlide61.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19.emf"/><Relationship Id="rId5" Type="http://schemas.openxmlformats.org/officeDocument/2006/relationships/oleObject" Target="../embeddings/oleObject6.bin"/><Relationship Id="rId4" Type="http://schemas.openxmlformats.org/officeDocument/2006/relationships/image" Target="../media/image59.jpeg"/></Relationships>
</file>

<file path=ppt/slides/_rels/slide1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wipo.int/amc/en/" TargetMode="External"/><Relationship Id="rId2" Type="http://schemas.openxmlformats.org/officeDocument/2006/relationships/hyperlink" Target="http://www.wipo.int/amc/en/clauses/" TargetMode="Externa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124.png"/></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1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126.png"/></Relationships>
</file>

<file path=ppt/slides/_rels/slide1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0.xml"/><Relationship Id="rId5" Type="http://schemas.openxmlformats.org/officeDocument/2006/relationships/image" Target="../media/image128.png"/><Relationship Id="rId4" Type="http://schemas.openxmlformats.org/officeDocument/2006/relationships/image" Target="../media/image127.png"/></Relationships>
</file>

<file path=ppt/slides/_rels/slide1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20.xml"/><Relationship Id="rId4" Type="http://schemas.openxmlformats.org/officeDocument/2006/relationships/image" Target="../media/image129.png"/></Relationships>
</file>

<file path=ppt/slides/_rels/slide1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20.xml"/><Relationship Id="rId5" Type="http://schemas.openxmlformats.org/officeDocument/2006/relationships/image" Target="../media/image131.png"/><Relationship Id="rId4" Type="http://schemas.openxmlformats.org/officeDocument/2006/relationships/image" Target="../media/image130.png"/></Relationships>
</file>

<file path=ppt/slides/_rels/slide1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20.xml"/><Relationship Id="rId5" Type="http://schemas.openxmlformats.org/officeDocument/2006/relationships/image" Target="../media/image132.png"/><Relationship Id="rId4" Type="http://schemas.openxmlformats.org/officeDocument/2006/relationships/image" Target="../media/image130.png"/></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image" Target="../media/image133.png"/><Relationship Id="rId4" Type="http://schemas.openxmlformats.org/officeDocument/2006/relationships/image" Target="../media/image130.png"/></Relationships>
</file>

<file path=ppt/slides/_rels/slide1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image" Target="../media/image134.png"/><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20.xml"/><Relationship Id="rId5" Type="http://schemas.openxmlformats.org/officeDocument/2006/relationships/image" Target="../media/image130.png"/><Relationship Id="rId4" Type="http://schemas.openxmlformats.org/officeDocument/2006/relationships/image" Target="../media/image135.png"/></Relationships>
</file>

<file path=ppt/slides/_rels/slide1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20.xml"/><Relationship Id="rId5" Type="http://schemas.openxmlformats.org/officeDocument/2006/relationships/image" Target="../media/image137.png"/><Relationship Id="rId4" Type="http://schemas.openxmlformats.org/officeDocument/2006/relationships/image" Target="../media/image136.wmf"/></Relationships>
</file>

<file path=ppt/slides/_rels/slide1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20.xml"/><Relationship Id="rId4" Type="http://schemas.openxmlformats.org/officeDocument/2006/relationships/image" Target="../media/image138.png"/></Relationships>
</file>

<file path=ppt/slides/_rels/slide1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0.xml"/><Relationship Id="rId4" Type="http://schemas.openxmlformats.org/officeDocument/2006/relationships/image" Target="../media/image139.png"/></Relationships>
</file>

<file path=ppt/slides/_rels/slide1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20.xml"/><Relationship Id="rId4" Type="http://schemas.openxmlformats.org/officeDocument/2006/relationships/image" Target="../media/image140.png"/></Relationships>
</file>

<file path=ppt/slides/_rels/slide1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20.xml"/><Relationship Id="rId4" Type="http://schemas.openxmlformats.org/officeDocument/2006/relationships/image" Target="../media/image141.png"/></Relationships>
</file>

<file path=ppt/slides/_rels/slide1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20.xml"/><Relationship Id="rId4" Type="http://schemas.openxmlformats.org/officeDocument/2006/relationships/image" Target="../media/image142.png"/></Relationships>
</file>

<file path=ppt/slides/_rels/slide1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20.xml"/><Relationship Id="rId4" Type="http://schemas.openxmlformats.org/officeDocument/2006/relationships/image" Target="../media/image144.png"/></Relationships>
</file>

<file path=ppt/slides/_rels/slide1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20.xml"/><Relationship Id="rId4" Type="http://schemas.openxmlformats.org/officeDocument/2006/relationships/image" Target="../media/image146.png"/></Relationships>
</file>

<file path=ppt/slides/_rels/slide1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147.png"/></Relationships>
</file>

<file path=ppt/slides/_rels/slide1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20.xml"/><Relationship Id="rId4" Type="http://schemas.openxmlformats.org/officeDocument/2006/relationships/image" Target="../media/image148.png"/></Relationships>
</file>

<file path=ppt/slides/_rels/slide1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8.xml"/><Relationship Id="rId1" Type="http://schemas.openxmlformats.org/officeDocument/2006/relationships/slideLayout" Target="../slideLayouts/slideLayout20.xml"/><Relationship Id="rId4" Type="http://schemas.openxmlformats.org/officeDocument/2006/relationships/image" Target="../media/image149.png"/></Relationships>
</file>

<file path=ppt/slides/_rels/slide1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20.xml"/><Relationship Id="rId4" Type="http://schemas.openxmlformats.org/officeDocument/2006/relationships/image" Target="../media/image150.jpeg"/></Relationships>
</file>

<file path=ppt/slides/_rels/slide1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0.xml"/><Relationship Id="rId1" Type="http://schemas.openxmlformats.org/officeDocument/2006/relationships/slideLayout" Target="../slideLayouts/slideLayout20.xml"/><Relationship Id="rId5" Type="http://schemas.openxmlformats.org/officeDocument/2006/relationships/image" Target="../media/image152.png"/><Relationship Id="rId4" Type="http://schemas.openxmlformats.org/officeDocument/2006/relationships/image" Target="../media/image151.png"/></Relationships>
</file>

<file path=ppt/slides/_rels/slide1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20.xml"/><Relationship Id="rId4" Type="http://schemas.openxmlformats.org/officeDocument/2006/relationships/image" Target="../media/image153.png"/></Relationships>
</file>

<file path=ppt/slides/_rels/slide1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20.xml"/><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1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2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6.xml"/><Relationship Id="rId1" Type="http://schemas.openxmlformats.org/officeDocument/2006/relationships/slideLayout" Target="../slideLayouts/slideLayout20.xml"/><Relationship Id="rId4" Type="http://schemas.openxmlformats.org/officeDocument/2006/relationships/image" Target="../media/image155.png"/></Relationships>
</file>

<file path=ppt/slides/_rels/slide2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8.xml"/><Relationship Id="rId1" Type="http://schemas.openxmlformats.org/officeDocument/2006/relationships/slideLayout" Target="../slideLayouts/slideLayout20.xml"/><Relationship Id="rId4" Type="http://schemas.openxmlformats.org/officeDocument/2006/relationships/image" Target="../media/image157.png"/></Relationships>
</file>

<file path=ppt/slides/_rels/slide2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9.xml"/><Relationship Id="rId1" Type="http://schemas.openxmlformats.org/officeDocument/2006/relationships/slideLayout" Target="../slideLayouts/slideLayout20.xml"/><Relationship Id="rId4" Type="http://schemas.openxmlformats.org/officeDocument/2006/relationships/image" Target="../media/image158.png"/></Relationships>
</file>

<file path=ppt/slides/_rels/slide2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20.xml"/><Relationship Id="rId4" Type="http://schemas.openxmlformats.org/officeDocument/2006/relationships/image" Target="../media/image159.png"/></Relationships>
</file>

<file path=ppt/slides/_rels/slide2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1.xml"/><Relationship Id="rId1" Type="http://schemas.openxmlformats.org/officeDocument/2006/relationships/slideLayout" Target="../slideLayouts/slideLayout20.xml"/><Relationship Id="rId4" Type="http://schemas.openxmlformats.org/officeDocument/2006/relationships/image" Target="../media/image160.png"/></Relationships>
</file>

<file path=ppt/slides/_rels/slide2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2.xml"/><Relationship Id="rId1" Type="http://schemas.openxmlformats.org/officeDocument/2006/relationships/slideLayout" Target="../slideLayouts/slideLayout20.xml"/><Relationship Id="rId4" Type="http://schemas.openxmlformats.org/officeDocument/2006/relationships/image" Target="../media/image161.png"/></Relationships>
</file>

<file path=ppt/slides/_rels/slide2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3.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20.xml"/><Relationship Id="rId4" Type="http://schemas.openxmlformats.org/officeDocument/2006/relationships/image" Target="../media/image162.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6.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2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7.xml"/><Relationship Id="rId1" Type="http://schemas.openxmlformats.org/officeDocument/2006/relationships/slideLayout" Target="../slideLayouts/slideLayout20.xml"/><Relationship Id="rId4" Type="http://schemas.openxmlformats.org/officeDocument/2006/relationships/image" Target="../media/image163.png"/></Relationships>
</file>

<file path=ppt/slides/_rels/slide2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8.xml"/><Relationship Id="rId1" Type="http://schemas.openxmlformats.org/officeDocument/2006/relationships/slideLayout" Target="../slideLayouts/slideLayout20.xml"/><Relationship Id="rId4" Type="http://schemas.openxmlformats.org/officeDocument/2006/relationships/image" Target="../media/image164.png"/></Relationships>
</file>

<file path=ppt/slides/_rels/slide2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9.xml"/><Relationship Id="rId1" Type="http://schemas.openxmlformats.org/officeDocument/2006/relationships/slideLayout" Target="../slideLayouts/slideLayout20.xml"/><Relationship Id="rId4" Type="http://schemas.openxmlformats.org/officeDocument/2006/relationships/image" Target="../media/image165.png"/></Relationships>
</file>

<file path=ppt/slides/_rels/slide2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0.xml"/><Relationship Id="rId1" Type="http://schemas.openxmlformats.org/officeDocument/2006/relationships/slideLayout" Target="../slideLayouts/slideLayout20.xml"/><Relationship Id="rId4" Type="http://schemas.openxmlformats.org/officeDocument/2006/relationships/image" Target="../media/image166.png"/></Relationships>
</file>

<file path=ppt/slides/_rels/slide2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20.xml"/><Relationship Id="rId4" Type="http://schemas.openxmlformats.org/officeDocument/2006/relationships/image" Target="../media/image167.png"/></Relationships>
</file>

<file path=ppt/slides/_rels/slide2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2.xml"/><Relationship Id="rId1" Type="http://schemas.openxmlformats.org/officeDocument/2006/relationships/slideLayout" Target="../slideLayouts/slideLayout20.xml"/><Relationship Id="rId4" Type="http://schemas.openxmlformats.org/officeDocument/2006/relationships/image" Target="../media/image168.png"/></Relationships>
</file>

<file path=ppt/slides/_rels/slide2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4.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5.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2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8.xml"/><Relationship Id="rId1" Type="http://schemas.openxmlformats.org/officeDocument/2006/relationships/slideLayout" Target="../slideLayouts/slideLayout20.xml"/><Relationship Id="rId4" Type="http://schemas.openxmlformats.org/officeDocument/2006/relationships/image" Target="../media/image169.png"/></Relationships>
</file>

<file path=ppt/slides/_rels/slide22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jpeg"/><Relationship Id="rId7"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20.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wmf"/></Relationships>
</file>

<file path=ppt/slides/_rels/slide2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0.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1.xml"/><Relationship Id="rId1" Type="http://schemas.openxmlformats.org/officeDocument/2006/relationships/slideLayout" Target="../slideLayouts/slideLayout20.xml"/><Relationship Id="rId5" Type="http://schemas.openxmlformats.org/officeDocument/2006/relationships/image" Target="../media/image178.png"/><Relationship Id="rId4" Type="http://schemas.openxmlformats.org/officeDocument/2006/relationships/image" Target="../media/image177.png"/></Relationships>
</file>

<file path=ppt/slides/_rels/slide2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2.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3.xml"/><Relationship Id="rId1" Type="http://schemas.openxmlformats.org/officeDocument/2006/relationships/slideLayout" Target="../slideLayouts/slideLayout20.xml"/><Relationship Id="rId4" Type="http://schemas.openxmlformats.org/officeDocument/2006/relationships/image" Target="../media/image179.png"/></Relationships>
</file>

<file path=ppt/slides/_rels/slide2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4.xml"/><Relationship Id="rId1" Type="http://schemas.openxmlformats.org/officeDocument/2006/relationships/slideLayout" Target="../slideLayouts/slideLayout20.xml"/><Relationship Id="rId4" Type="http://schemas.openxmlformats.org/officeDocument/2006/relationships/image" Target="../media/image180.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1.jpe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notesSlide" Target="../notesSlides/notesSlide125.xml"/><Relationship Id="rId16" Type="http://schemas.openxmlformats.org/officeDocument/2006/relationships/image" Target="../media/image192.png"/><Relationship Id="rId1" Type="http://schemas.openxmlformats.org/officeDocument/2006/relationships/slideLayout" Target="../slideLayouts/slideLayout20.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4" Type="http://schemas.openxmlformats.org/officeDocument/2006/relationships/image" Target="../media/image124.png"/><Relationship Id="rId9" Type="http://schemas.openxmlformats.org/officeDocument/2006/relationships/image" Target="../media/image185.png"/><Relationship Id="rId14" Type="http://schemas.openxmlformats.org/officeDocument/2006/relationships/image" Target="../media/image190.png"/></Relationships>
</file>

<file path=ppt/slides/_rels/slide2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6.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32.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18" Type="http://schemas.openxmlformats.org/officeDocument/2006/relationships/image" Target="../media/image208.jpeg"/><Relationship Id="rId26" Type="http://schemas.openxmlformats.org/officeDocument/2006/relationships/image" Target="../media/image216.jpeg"/><Relationship Id="rId39" Type="http://schemas.openxmlformats.org/officeDocument/2006/relationships/image" Target="../media/image229.emf"/><Relationship Id="rId3" Type="http://schemas.openxmlformats.org/officeDocument/2006/relationships/image" Target="../media/image1.jpeg"/><Relationship Id="rId21" Type="http://schemas.openxmlformats.org/officeDocument/2006/relationships/image" Target="../media/image211.jpeg"/><Relationship Id="rId34" Type="http://schemas.openxmlformats.org/officeDocument/2006/relationships/image" Target="../media/image224.jpeg"/><Relationship Id="rId7" Type="http://schemas.openxmlformats.org/officeDocument/2006/relationships/image" Target="../media/image197.jpeg"/><Relationship Id="rId12" Type="http://schemas.openxmlformats.org/officeDocument/2006/relationships/image" Target="../media/image202.jpeg"/><Relationship Id="rId17" Type="http://schemas.openxmlformats.org/officeDocument/2006/relationships/image" Target="../media/image207.jpeg"/><Relationship Id="rId25" Type="http://schemas.openxmlformats.org/officeDocument/2006/relationships/image" Target="../media/image215.jpeg"/><Relationship Id="rId33" Type="http://schemas.openxmlformats.org/officeDocument/2006/relationships/image" Target="../media/image223.emf"/><Relationship Id="rId38" Type="http://schemas.openxmlformats.org/officeDocument/2006/relationships/image" Target="../media/image228.jpeg"/><Relationship Id="rId2" Type="http://schemas.openxmlformats.org/officeDocument/2006/relationships/notesSlide" Target="../notesSlides/notesSlide127.xml"/><Relationship Id="rId16" Type="http://schemas.openxmlformats.org/officeDocument/2006/relationships/image" Target="../media/image206.jpeg"/><Relationship Id="rId20" Type="http://schemas.openxmlformats.org/officeDocument/2006/relationships/image" Target="../media/image210.png"/><Relationship Id="rId29" Type="http://schemas.openxmlformats.org/officeDocument/2006/relationships/image" Target="../media/image219.jpeg"/><Relationship Id="rId1" Type="http://schemas.openxmlformats.org/officeDocument/2006/relationships/slideLayout" Target="../slideLayouts/slideLayout36.xml"/><Relationship Id="rId6" Type="http://schemas.openxmlformats.org/officeDocument/2006/relationships/image" Target="../media/image196.jpeg"/><Relationship Id="rId11" Type="http://schemas.openxmlformats.org/officeDocument/2006/relationships/image" Target="../media/image201.jpeg"/><Relationship Id="rId24" Type="http://schemas.openxmlformats.org/officeDocument/2006/relationships/image" Target="../media/image214.png"/><Relationship Id="rId32" Type="http://schemas.openxmlformats.org/officeDocument/2006/relationships/image" Target="../media/image222.emf"/><Relationship Id="rId37" Type="http://schemas.openxmlformats.org/officeDocument/2006/relationships/image" Target="../media/image227.jpeg"/><Relationship Id="rId5" Type="http://schemas.openxmlformats.org/officeDocument/2006/relationships/image" Target="../media/image195.png"/><Relationship Id="rId15" Type="http://schemas.openxmlformats.org/officeDocument/2006/relationships/image" Target="../media/image205.png"/><Relationship Id="rId23" Type="http://schemas.openxmlformats.org/officeDocument/2006/relationships/image" Target="../media/image213.jpeg"/><Relationship Id="rId28" Type="http://schemas.openxmlformats.org/officeDocument/2006/relationships/image" Target="../media/image218.jpeg"/><Relationship Id="rId36" Type="http://schemas.openxmlformats.org/officeDocument/2006/relationships/image" Target="../media/image226.emf"/><Relationship Id="rId10" Type="http://schemas.openxmlformats.org/officeDocument/2006/relationships/image" Target="../media/image200.png"/><Relationship Id="rId19" Type="http://schemas.openxmlformats.org/officeDocument/2006/relationships/image" Target="../media/image209.jpeg"/><Relationship Id="rId31" Type="http://schemas.openxmlformats.org/officeDocument/2006/relationships/image" Target="../media/image221.emf"/><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png"/><Relationship Id="rId22" Type="http://schemas.openxmlformats.org/officeDocument/2006/relationships/image" Target="../media/image212.png"/><Relationship Id="rId27" Type="http://schemas.openxmlformats.org/officeDocument/2006/relationships/image" Target="../media/image217.png"/><Relationship Id="rId30" Type="http://schemas.openxmlformats.org/officeDocument/2006/relationships/image" Target="../media/image220.jpeg"/><Relationship Id="rId35" Type="http://schemas.openxmlformats.org/officeDocument/2006/relationships/image" Target="../media/image225.jpeg"/></Relationships>
</file>

<file path=ppt/slides/_rels/slide2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8.xml"/><Relationship Id="rId1" Type="http://schemas.openxmlformats.org/officeDocument/2006/relationships/slideLayout" Target="../slideLayouts/slideLayout20.xml"/><Relationship Id="rId5" Type="http://schemas.openxmlformats.org/officeDocument/2006/relationships/hyperlink" Target="http://www.wipo.int/green" TargetMode="External"/><Relationship Id="rId4" Type="http://schemas.openxmlformats.org/officeDocument/2006/relationships/image" Target="../media/image230.png"/></Relationships>
</file>

<file path=ppt/slides/_rels/slide2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9.xml"/><Relationship Id="rId1" Type="http://schemas.openxmlformats.org/officeDocument/2006/relationships/slideLayout" Target="../slideLayouts/slideLayout36.xml"/><Relationship Id="rId4" Type="http://schemas.openxmlformats.org/officeDocument/2006/relationships/image" Target="../media/image231.png"/></Relationships>
</file>

<file path=ppt/slides/_rels/slide2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0.xml"/><Relationship Id="rId1" Type="http://schemas.openxmlformats.org/officeDocument/2006/relationships/slideLayout" Target="../slideLayouts/slideLayout20.xml"/><Relationship Id="rId5" Type="http://schemas.openxmlformats.org/officeDocument/2006/relationships/image" Target="../media/image233.emf"/><Relationship Id="rId4" Type="http://schemas.openxmlformats.org/officeDocument/2006/relationships/image" Target="../media/image232.png"/></Relationships>
</file>

<file path=ppt/slides/_rels/slide2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1.xml"/><Relationship Id="rId1" Type="http://schemas.openxmlformats.org/officeDocument/2006/relationships/slideLayout" Target="../slideLayouts/slideLayout20.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2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2.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3.xml"/><Relationship Id="rId1" Type="http://schemas.openxmlformats.org/officeDocument/2006/relationships/slideLayout" Target="../slideLayouts/slideLayout20.xml"/><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50.png"/><Relationship Id="rId4" Type="http://schemas.openxmlformats.org/officeDocument/2006/relationships/oleObject" Target="../embeddings/oleObject3.bin"/><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4.bin"/><Relationship Id="rId7" Type="http://schemas.openxmlformats.org/officeDocument/2006/relationships/image" Target="../media/image42.png"/><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image" Target="../media/image51.emf"/></Relationships>
</file>

<file path=ppt/slides/_rels/slide66.x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5.bin"/><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image" Target="../media/image53.emf"/></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wmf"/><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mailto:pct.infoline@wipo.int"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www.wipo.int/pct/en/"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hyperlink" Target="http://www.wipo.int/" TargetMode="External"/><Relationship Id="rId7" Type="http://schemas.openxmlformats.org/officeDocument/2006/relationships/image" Target="../media/image43.png"/><Relationship Id="rId2" Type="http://schemas.openxmlformats.org/officeDocument/2006/relationships/hyperlink" Target="mailto:claus.matthes@wipo.int" TargetMode="Externa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59.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9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59.jpe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3.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jpe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660232" y="3975654"/>
            <a:ext cx="2806680"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600" dirty="0" smtClean="0">
                <a:solidFill>
                  <a:srgbClr val="00408C"/>
                </a:solidFill>
                <a:latin typeface="+mj-lt"/>
                <a:ea typeface="ヒラギノ角ゴ Pro W3" charset="0"/>
                <a:cs typeface="ヒラギノ角ゴ Pro W3" charset="0"/>
              </a:rPr>
              <a:t>Porto, Portugal </a:t>
            </a:r>
          </a:p>
          <a:p>
            <a:pPr>
              <a:lnSpc>
                <a:spcPct val="40000"/>
              </a:lnSpc>
            </a:pPr>
            <a:r>
              <a:rPr lang="en-US" sz="1600" dirty="0" smtClean="0">
                <a:solidFill>
                  <a:srgbClr val="00408C"/>
                </a:solidFill>
                <a:latin typeface="+mj-lt"/>
                <a:ea typeface="ヒラギノ角ゴ Pro W3" charset="0"/>
                <a:cs typeface="ヒラギノ角ゴ Pro W3" charset="0"/>
              </a:rPr>
              <a:t>  </a:t>
            </a:r>
            <a:endParaRPr lang="en-US" sz="1600" dirty="0">
              <a:solidFill>
                <a:srgbClr val="00408C"/>
              </a:solidFill>
              <a:latin typeface="+mj-lt"/>
              <a:ea typeface="ヒラギノ角ゴ Pro W3" charset="0"/>
              <a:cs typeface="ヒラギノ角ゴ Pro W3" charset="0"/>
            </a:endParaRPr>
          </a:p>
          <a:p>
            <a:pPr>
              <a:lnSpc>
                <a:spcPct val="40000"/>
              </a:lnSpc>
            </a:pPr>
            <a:r>
              <a:rPr lang="en-US" sz="1600" dirty="0" smtClean="0">
                <a:solidFill>
                  <a:srgbClr val="00408C"/>
                </a:solidFill>
                <a:latin typeface="+mj-lt"/>
                <a:ea typeface="ヒラギノ角ゴ Pro W3" charset="0"/>
                <a:cs typeface="ヒラギノ角ゴ Pro W3" charset="0"/>
              </a:rPr>
              <a:t>May 08, 2014</a:t>
            </a:r>
            <a:endParaRPr lang="en-US" sz="16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14348" name="Picture 12" descr="D:\Users\gesto\Desktop\lopez.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005186"/>
            <a:ext cx="1296000" cy="1669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3" name="Picture 5" descr="D:\Users\gesto\Desktop\00013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186" y="3975654"/>
            <a:ext cx="1264029" cy="1685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2" descr="D:\Users\gesto\Desktop\00020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38" y="4015030"/>
            <a:ext cx="1243596" cy="1655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1" name="Picture 3" descr="D:\Users\gesto\Desktop\00013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98" y="4028254"/>
            <a:ext cx="1240957" cy="1645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7314029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7416824" cy="792088"/>
          </a:xfrm>
        </p:spPr>
        <p:txBody>
          <a:bodyPr/>
          <a:lstStyle/>
          <a:p>
            <a:pPr algn="ctr"/>
            <a:r>
              <a:rPr lang="en-US" dirty="0" smtClean="0"/>
              <a:t>	</a:t>
            </a:r>
            <a:r>
              <a:rPr lang="en-US" sz="2700" dirty="0" smtClean="0">
                <a:solidFill>
                  <a:srgbClr val="002060"/>
                </a:solidFill>
              </a:rPr>
              <a:t>GLOBAL IP INFRASTRUCTURE </a:t>
            </a:r>
            <a:endParaRPr lang="en-US" sz="2700" dirty="0">
              <a:solidFill>
                <a:srgbClr val="002060"/>
              </a:solidFill>
            </a:endParaRPr>
          </a:p>
        </p:txBody>
      </p:sp>
      <p:sp>
        <p:nvSpPr>
          <p:cNvPr id="3" name="Espace réservé du contenu 2"/>
          <p:cNvSpPr>
            <a:spLocks noGrp="1"/>
          </p:cNvSpPr>
          <p:nvPr>
            <p:ph idx="1"/>
          </p:nvPr>
        </p:nvSpPr>
        <p:spPr>
          <a:xfrm>
            <a:off x="179512" y="1124744"/>
            <a:ext cx="8784976" cy="4968553"/>
          </a:xfrm>
        </p:spPr>
        <p:txBody>
          <a:bodyPr/>
          <a:lstStyle/>
          <a:p>
            <a:pPr marL="0" indent="0" eaLnBrk="1" hangingPunct="1">
              <a:lnSpc>
                <a:spcPct val="90000"/>
              </a:lnSpc>
              <a:buNone/>
            </a:pPr>
            <a:endParaRPr lang="en-US" sz="1800" b="1" u="sng" dirty="0" smtClean="0">
              <a:solidFill>
                <a:srgbClr val="000090"/>
              </a:solidFill>
              <a:latin typeface="+mj-lt"/>
              <a:cs typeface="Arial" charset="0"/>
            </a:endParaRPr>
          </a:p>
          <a:p>
            <a:pPr eaLnBrk="1" hangingPunct="1">
              <a:lnSpc>
                <a:spcPct val="90000"/>
              </a:lnSpc>
            </a:pPr>
            <a:r>
              <a:rPr lang="en-US" sz="1800" dirty="0">
                <a:latin typeface="+mj-lt"/>
              </a:rPr>
              <a:t>WIPO coordinates with stakeholders to develop tools, services, platforms, standards, that enhance the performance of IP </a:t>
            </a:r>
            <a:r>
              <a:rPr lang="en-US" sz="1800" dirty="0" smtClean="0">
                <a:latin typeface="+mj-lt"/>
              </a:rPr>
              <a:t>institutions</a:t>
            </a:r>
          </a:p>
          <a:p>
            <a:pPr marL="0" indent="0" eaLnBrk="1" hangingPunct="1">
              <a:lnSpc>
                <a:spcPct val="90000"/>
              </a:lnSpc>
              <a:buNone/>
            </a:pPr>
            <a:endParaRPr lang="fr-CH" sz="1800" dirty="0">
              <a:latin typeface="+mj-lt"/>
            </a:endParaRPr>
          </a:p>
          <a:p>
            <a:pPr marL="0" indent="0" eaLnBrk="1" hangingPunct="1">
              <a:lnSpc>
                <a:spcPct val="90000"/>
              </a:lnSpc>
              <a:buNone/>
            </a:pPr>
            <a:endParaRPr lang="en-US" sz="1800" dirty="0">
              <a:latin typeface="+mj-lt"/>
            </a:endParaRPr>
          </a:p>
          <a:p>
            <a:pPr eaLnBrk="1" hangingPunct="1">
              <a:lnSpc>
                <a:spcPct val="90000"/>
              </a:lnSpc>
            </a:pPr>
            <a:r>
              <a:rPr lang="en-US" sz="1800" b="1" u="sng" dirty="0" smtClean="0">
                <a:solidFill>
                  <a:srgbClr val="000090"/>
                </a:solidFill>
                <a:latin typeface="Arial" charset="0"/>
                <a:cs typeface="Arial" charset="0"/>
              </a:rPr>
              <a:t>INFRASTRUCTURE INCLUDES : </a:t>
            </a:r>
            <a:r>
              <a:rPr lang="en-US" sz="1800" dirty="0" smtClean="0">
                <a:latin typeface="Arial" charset="0"/>
                <a:cs typeface="Arial" charset="0"/>
              </a:rPr>
              <a:t>	</a:t>
            </a:r>
          </a:p>
          <a:p>
            <a:pPr marL="0" indent="0" eaLnBrk="1" hangingPunct="1">
              <a:lnSpc>
                <a:spcPct val="90000"/>
              </a:lnSpc>
              <a:buNone/>
            </a:pPr>
            <a:endParaRPr lang="en-US" sz="1800" dirty="0" smtClean="0">
              <a:latin typeface="Arial" charset="0"/>
              <a:cs typeface="Arial" charset="0"/>
            </a:endParaRPr>
          </a:p>
          <a:p>
            <a:pPr lvl="0">
              <a:buFont typeface="Wingdings" panose="05000000000000000000" pitchFamily="2" charset="2"/>
              <a:buChar char="Ø"/>
            </a:pPr>
            <a:r>
              <a:rPr lang="en-US" sz="1700" dirty="0" smtClean="0">
                <a:latin typeface="Arial" charset="0"/>
                <a:cs typeface="Arial" charset="0"/>
              </a:rPr>
              <a:t> </a:t>
            </a:r>
            <a:r>
              <a:rPr lang="en-US" sz="1500" dirty="0"/>
              <a:t>Databases (PATENTSCOPE, Global Brand DB, Global Design DB (coming soon</a:t>
            </a:r>
            <a:r>
              <a:rPr lang="en-US" sz="1500" dirty="0" smtClean="0"/>
              <a:t>)) </a:t>
            </a:r>
          </a:p>
          <a:p>
            <a:pPr marL="0" lvl="0" indent="0">
              <a:buNone/>
            </a:pPr>
            <a:endParaRPr lang="en-US" sz="1500" dirty="0"/>
          </a:p>
          <a:p>
            <a:pPr lvl="0">
              <a:buFont typeface="Wingdings" panose="05000000000000000000" pitchFamily="2" charset="2"/>
              <a:buChar char="Ø"/>
            </a:pPr>
            <a:r>
              <a:rPr lang="en-US" sz="1500" dirty="0"/>
              <a:t>Common platform for e-data exchange among IPOs (WIPO CASE for Global Patent Dossier, the Digital Access Service). </a:t>
            </a:r>
            <a:endParaRPr lang="en-US" sz="1500" dirty="0" smtClean="0"/>
          </a:p>
          <a:p>
            <a:pPr marL="0" lvl="0" indent="0">
              <a:buNone/>
            </a:pPr>
            <a:endParaRPr lang="en-US" sz="1500" dirty="0"/>
          </a:p>
          <a:p>
            <a:pPr lvl="0">
              <a:buFont typeface="Wingdings" panose="05000000000000000000" pitchFamily="2" charset="2"/>
              <a:buChar char="Ø"/>
            </a:pPr>
            <a:r>
              <a:rPr lang="en-US" sz="1500" dirty="0"/>
              <a:t>Tools (international classifications in Patents, TMs, Design</a:t>
            </a:r>
            <a:r>
              <a:rPr lang="en-US" sz="1500" dirty="0" smtClean="0"/>
              <a:t>)</a:t>
            </a:r>
          </a:p>
          <a:p>
            <a:pPr marL="0" lvl="0" indent="0">
              <a:buNone/>
            </a:pPr>
            <a:endParaRPr lang="en-US" sz="1500" dirty="0"/>
          </a:p>
          <a:p>
            <a:pPr lvl="0">
              <a:buFont typeface="Wingdings" panose="05000000000000000000" pitchFamily="2" charset="2"/>
              <a:buChar char="Ø"/>
            </a:pPr>
            <a:r>
              <a:rPr lang="en-US" sz="1500" dirty="0"/>
              <a:t>Standards &amp; technical </a:t>
            </a:r>
            <a:r>
              <a:rPr lang="en-US" sz="1500" dirty="0" smtClean="0"/>
              <a:t>agreements</a:t>
            </a:r>
          </a:p>
          <a:p>
            <a:pPr marL="0" lvl="0" indent="0">
              <a:buNone/>
            </a:pPr>
            <a:endParaRPr lang="en-US" sz="1500" dirty="0"/>
          </a:p>
          <a:p>
            <a:pPr lvl="0">
              <a:buFont typeface="Wingdings" panose="05000000000000000000" pitchFamily="2" charset="2"/>
              <a:buChar char="Ø"/>
            </a:pPr>
            <a:r>
              <a:rPr lang="en-US" sz="1500" dirty="0"/>
              <a:t>Assistance &amp; Services for IPOs technical infrastructure (IPAS software)</a:t>
            </a:r>
          </a:p>
          <a:p>
            <a:pPr marL="0" indent="0">
              <a:buNone/>
            </a:pPr>
            <a:endParaRPr lang="en-US" dirty="0"/>
          </a:p>
        </p:txBody>
      </p:sp>
    </p:spTree>
    <p:extLst>
      <p:ext uri="{BB962C8B-B14F-4D97-AF65-F5344CB8AC3E}">
        <p14:creationId xmlns:p14="http://schemas.microsoft.com/office/powerpoint/2010/main" val="1799877389"/>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Screen Shot 2014-04-04 at 10.14.28.png"/>
          <p:cNvPicPr preferRelativeResize="0">
            <a:picLocks noChangeAspect="1"/>
          </p:cNvPicPr>
          <p:nvPr/>
        </p:nvPicPr>
        <p:blipFill>
          <a:blip r:embed="rId2">
            <a:extLst>
              <a:ext uri="{28A0092B-C50C-407E-A947-70E740481C1C}">
                <a14:useLocalDpi xmlns:a14="http://schemas.microsoft.com/office/drawing/2010/main" val="0"/>
              </a:ext>
            </a:extLst>
          </a:blip>
          <a:srcRect l="-2" t="2" r="-1483" b="-84950"/>
          <a:stretch>
            <a:fillRect/>
          </a:stretch>
        </p:blipFill>
        <p:spPr bwMode="auto">
          <a:xfrm>
            <a:off x="-900113" y="-315913"/>
            <a:ext cx="11736388" cy="142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407518"/>
      </p:ext>
    </p:extLst>
  </p:cSld>
  <p:clrMapOvr>
    <a:masterClrMapping/>
  </p:clrMapOvr>
  <p:transition spd="slow">
    <p:cover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23528" y="274638"/>
            <a:ext cx="8496944" cy="1143000"/>
          </a:xfrm>
        </p:spPr>
        <p:txBody>
          <a:bodyPr/>
          <a:lstStyle/>
          <a:p>
            <a:pPr algn="ctr"/>
            <a:r>
              <a:rPr lang="en-US" altLang="en-US" sz="2400" dirty="0" smtClean="0">
                <a:solidFill>
                  <a:srgbClr val="002060"/>
                </a:solidFill>
              </a:rPr>
              <a:t>EXAMPLE OF THE LIFE CYCLE OF AN INTERNATIONAL REGISTRATION</a:t>
            </a:r>
          </a:p>
        </p:txBody>
      </p:sp>
      <p:cxnSp>
        <p:nvCxnSpPr>
          <p:cNvPr id="16387" name="Straight Arrow Connector 6"/>
          <p:cNvCxnSpPr>
            <a:cxnSpLocks noChangeShapeType="1"/>
          </p:cNvCxnSpPr>
          <p:nvPr/>
        </p:nvCxnSpPr>
        <p:spPr bwMode="auto">
          <a:xfrm>
            <a:off x="0" y="5784850"/>
            <a:ext cx="9036050" cy="0"/>
          </a:xfrm>
          <a:prstGeom prst="straightConnector1">
            <a:avLst/>
          </a:prstGeom>
          <a:noFill/>
          <a:ln w="38100" algn="ctr">
            <a:solidFill>
              <a:srgbClr val="7030A0">
                <a:alpha val="65881"/>
              </a:srgbClr>
            </a:solidFill>
            <a:prstDash val="sysDot"/>
            <a:round/>
            <a:headEnd/>
            <a:tailEnd type="arrow" w="med" len="med"/>
          </a:ln>
          <a:extLst>
            <a:ext uri="{909E8E84-426E-40DD-AFC4-6F175D3DCCD1}">
              <a14:hiddenFill xmlns:a14="http://schemas.microsoft.com/office/drawing/2010/main">
                <a:noFill/>
              </a14:hiddenFill>
            </a:ext>
          </a:extLst>
        </p:spPr>
      </p:cxnSp>
      <p:graphicFrame>
        <p:nvGraphicFramePr>
          <p:cNvPr id="5" name="Diagram 4"/>
          <p:cNvGraphicFramePr/>
          <p:nvPr>
            <p:extLst>
              <p:ext uri="{D42A27DB-BD31-4B8C-83A1-F6EECF244321}">
                <p14:modId xmlns:p14="http://schemas.microsoft.com/office/powerpoint/2010/main" val="1568040438"/>
              </p:ext>
            </p:extLst>
          </p:nvPr>
        </p:nvGraphicFramePr>
        <p:xfrm>
          <a:off x="197545" y="1484784"/>
          <a:ext cx="8722618" cy="4042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389" name="Straight Arrow Connector 6"/>
          <p:cNvCxnSpPr>
            <a:cxnSpLocks noChangeShapeType="1"/>
          </p:cNvCxnSpPr>
          <p:nvPr/>
        </p:nvCxnSpPr>
        <p:spPr bwMode="auto">
          <a:xfrm flipV="1">
            <a:off x="107950" y="3775075"/>
            <a:ext cx="8856663" cy="0"/>
          </a:xfrm>
          <a:prstGeom prst="straightConnector1">
            <a:avLst/>
          </a:prstGeom>
          <a:noFill/>
          <a:ln w="63500">
            <a:solidFill>
              <a:srgbClr val="92D050"/>
            </a:solidFill>
            <a:round/>
            <a:headEnd/>
            <a:tailEnd type="arrow" w="med" len="med"/>
          </a:ln>
          <a:extLst>
            <a:ext uri="{909E8E84-426E-40DD-AFC4-6F175D3DCCD1}">
              <a14:hiddenFill xmlns:a14="http://schemas.microsoft.com/office/drawing/2010/main">
                <a:noFill/>
              </a14:hiddenFill>
            </a:ext>
          </a:extLst>
        </p:spPr>
      </p:cxnSp>
      <p:sp>
        <p:nvSpPr>
          <p:cNvPr id="16390" name="TextBox 13"/>
          <p:cNvSpPr txBox="1">
            <a:spLocks noChangeArrowheads="1"/>
          </p:cNvSpPr>
          <p:nvPr/>
        </p:nvSpPr>
        <p:spPr bwMode="auto">
          <a:xfrm>
            <a:off x="134938" y="359886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900">
                <a:solidFill>
                  <a:schemeClr val="bg1"/>
                </a:solidFill>
                <a:ea typeface="MS PGothic" pitchFamily="34" charset="-128"/>
              </a:rPr>
              <a:t>Registration date</a:t>
            </a:r>
          </a:p>
        </p:txBody>
      </p:sp>
      <p:sp>
        <p:nvSpPr>
          <p:cNvPr id="16391" name="TextBox 14"/>
          <p:cNvSpPr txBox="1">
            <a:spLocks noChangeArrowheads="1"/>
          </p:cNvSpPr>
          <p:nvPr/>
        </p:nvSpPr>
        <p:spPr bwMode="auto">
          <a:xfrm>
            <a:off x="5291138"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000">
                <a:solidFill>
                  <a:schemeClr val="bg1"/>
                </a:solidFill>
                <a:ea typeface="MS PGothic" pitchFamily="34" charset="-128"/>
              </a:rPr>
              <a:t>10 </a:t>
            </a:r>
            <a:r>
              <a:rPr lang="en-US" altLang="en-US" sz="1100">
                <a:solidFill>
                  <a:schemeClr val="bg1"/>
                </a:solidFill>
                <a:ea typeface="MS PGothic" pitchFamily="34" charset="-128"/>
              </a:rPr>
              <a:t>years</a:t>
            </a:r>
          </a:p>
        </p:txBody>
      </p:sp>
      <p:sp>
        <p:nvSpPr>
          <p:cNvPr id="16392" name="TextBox 15"/>
          <p:cNvSpPr txBox="1">
            <a:spLocks noChangeArrowheads="1"/>
          </p:cNvSpPr>
          <p:nvPr/>
        </p:nvSpPr>
        <p:spPr bwMode="auto">
          <a:xfrm>
            <a:off x="7019925" y="3614738"/>
            <a:ext cx="1152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100">
                <a:solidFill>
                  <a:schemeClr val="bg1"/>
                </a:solidFill>
                <a:ea typeface="MS PGothic" pitchFamily="34" charset="-128"/>
              </a:rPr>
              <a:t>10 years</a:t>
            </a:r>
          </a:p>
        </p:txBody>
      </p:sp>
      <p:sp>
        <p:nvSpPr>
          <p:cNvPr id="16393" name="TextBox 2"/>
          <p:cNvSpPr txBox="1">
            <a:spLocks noChangeArrowheads="1"/>
          </p:cNvSpPr>
          <p:nvPr/>
        </p:nvSpPr>
        <p:spPr bwMode="auto">
          <a:xfrm>
            <a:off x="134938" y="5497513"/>
            <a:ext cx="878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8"/>
              </a:buBlip>
              <a:defRPr sz="2400">
                <a:solidFill>
                  <a:schemeClr val="tx1"/>
                </a:solidFill>
                <a:latin typeface="Arial" pitchFamily="34" charset="0"/>
                <a:cs typeface="Arial" pitchFamily="34" charset="0"/>
              </a:defRPr>
            </a:lvl1pPr>
            <a:lvl2pPr marL="742950" indent="-285750" eaLnBrk="0" hangingPunct="0">
              <a:spcBef>
                <a:spcPct val="20000"/>
              </a:spcBef>
              <a:buBlip>
                <a:blip r:embed="rId8"/>
              </a:buBlip>
              <a:defRPr sz="2400">
                <a:solidFill>
                  <a:schemeClr val="tx1"/>
                </a:solidFill>
                <a:latin typeface="Arial" pitchFamily="34" charset="0"/>
                <a:cs typeface="Arial" pitchFamily="34" charset="0"/>
              </a:defRPr>
            </a:lvl2pPr>
            <a:lvl3pPr marL="1143000" indent="-228600" eaLnBrk="0" hangingPunct="0">
              <a:spcBef>
                <a:spcPct val="20000"/>
              </a:spcBef>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8"/>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8"/>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7030A0"/>
                </a:solidFill>
                <a:ea typeface="MS PGothic" pitchFamily="34" charset="-128"/>
              </a:rPr>
              <a:t>The Madrid customer service and the Madrid teams are always available by phone or e-mail</a:t>
            </a:r>
          </a:p>
        </p:txBody>
      </p:sp>
    </p:spTree>
    <p:extLst>
      <p:ext uri="{BB962C8B-B14F-4D97-AF65-F5344CB8AC3E}">
        <p14:creationId xmlns:p14="http://schemas.microsoft.com/office/powerpoint/2010/main" val="3721286226"/>
      </p:ext>
    </p:extLst>
  </p:cSld>
  <p:clrMapOvr>
    <a:masterClrMapping/>
  </p:clrMapOvr>
  <p:transition spd="slow">
    <p:cover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075240" cy="1143000"/>
          </a:xfrm>
        </p:spPr>
        <p:txBody>
          <a:bodyPr/>
          <a:lstStyle/>
          <a:p>
            <a:pPr algn="ctr"/>
            <a:r>
              <a:rPr lang="fr-CH" altLang="en-US" sz="3000" dirty="0" smtClean="0">
                <a:solidFill>
                  <a:srgbClr val="002060"/>
                </a:solidFill>
              </a:rPr>
              <a:t>MADRID SYSTEM</a:t>
            </a:r>
            <a:r>
              <a:rPr lang="en-US" altLang="en-US" sz="3000" dirty="0" smtClean="0">
                <a:solidFill>
                  <a:srgbClr val="002060"/>
                </a:solidFill>
              </a:rPr>
              <a:t> – I</a:t>
            </a:r>
          </a:p>
        </p:txBody>
      </p:sp>
      <p:sp>
        <p:nvSpPr>
          <p:cNvPr id="7171" name="Content Placeholder 2"/>
          <p:cNvSpPr>
            <a:spLocks noGrp="1"/>
          </p:cNvSpPr>
          <p:nvPr>
            <p:ph idx="1"/>
          </p:nvPr>
        </p:nvSpPr>
        <p:spPr>
          <a:xfrm>
            <a:off x="323528" y="1628800"/>
            <a:ext cx="8568952" cy="4352925"/>
          </a:xfrm>
        </p:spPr>
        <p:txBody>
          <a:bodyPr/>
          <a:lstStyle/>
          <a:p>
            <a:pPr>
              <a:spcBef>
                <a:spcPts val="1800"/>
              </a:spcBef>
              <a:defRPr/>
            </a:pPr>
            <a:r>
              <a:rPr lang="en-US" sz="1800" dirty="0"/>
              <a:t>A registration system for 92 Contracting </a:t>
            </a:r>
            <a:r>
              <a:rPr lang="en-US" sz="1800" dirty="0" smtClean="0"/>
              <a:t>Parties</a:t>
            </a:r>
          </a:p>
          <a:p>
            <a:pPr marL="0" indent="0">
              <a:spcBef>
                <a:spcPts val="1800"/>
              </a:spcBef>
              <a:buNone/>
              <a:defRPr/>
            </a:pPr>
            <a:endParaRPr lang="en-US" sz="1800" dirty="0"/>
          </a:p>
          <a:p>
            <a:pPr>
              <a:spcBef>
                <a:spcPts val="1800"/>
              </a:spcBef>
              <a:defRPr/>
            </a:pPr>
            <a:r>
              <a:rPr lang="en-US" sz="1800" dirty="0"/>
              <a:t>One application – one language – one set of </a:t>
            </a:r>
            <a:r>
              <a:rPr lang="en-US" sz="1800" dirty="0" smtClean="0"/>
              <a:t>fees</a:t>
            </a:r>
          </a:p>
          <a:p>
            <a:pPr marL="0" indent="0">
              <a:spcBef>
                <a:spcPts val="1800"/>
              </a:spcBef>
              <a:buNone/>
              <a:defRPr/>
            </a:pPr>
            <a:endParaRPr lang="en-US" sz="1800" dirty="0"/>
          </a:p>
          <a:p>
            <a:pPr>
              <a:spcBef>
                <a:spcPts val="1800"/>
              </a:spcBef>
              <a:defRPr/>
            </a:pPr>
            <a:r>
              <a:rPr lang="en-US" sz="1800" dirty="0"/>
              <a:t> Three main stages </a:t>
            </a:r>
          </a:p>
          <a:p>
            <a:pPr lvl="1">
              <a:lnSpc>
                <a:spcPct val="150000"/>
              </a:lnSpc>
              <a:spcBef>
                <a:spcPts val="1800"/>
              </a:spcBef>
              <a:buFont typeface="Wingdings" panose="05000000000000000000" pitchFamily="2" charset="2"/>
              <a:buChar char="Ø"/>
              <a:defRPr/>
            </a:pPr>
            <a:r>
              <a:rPr lang="en-US" sz="1600" dirty="0">
                <a:ea typeface="+mn-ea"/>
              </a:rPr>
              <a:t>Basic application/basic registration &gt; International </a:t>
            </a:r>
            <a:r>
              <a:rPr lang="en-US" sz="1600" dirty="0" smtClean="0">
                <a:ea typeface="+mn-ea"/>
              </a:rPr>
              <a:t>application</a:t>
            </a:r>
            <a:endParaRPr lang="en-US" sz="1600" dirty="0">
              <a:ea typeface="+mn-ea"/>
            </a:endParaRPr>
          </a:p>
          <a:p>
            <a:pPr lvl="1">
              <a:lnSpc>
                <a:spcPct val="150000"/>
              </a:lnSpc>
              <a:spcBef>
                <a:spcPts val="1800"/>
              </a:spcBef>
              <a:buFont typeface="Wingdings" panose="05000000000000000000" pitchFamily="2" charset="2"/>
              <a:buChar char="Ø"/>
              <a:defRPr/>
            </a:pPr>
            <a:r>
              <a:rPr lang="en-US" sz="1600" dirty="0">
                <a:ea typeface="+mn-ea"/>
              </a:rPr>
              <a:t>Formal examination by </a:t>
            </a:r>
            <a:r>
              <a:rPr lang="en-US" sz="1600" dirty="0" smtClean="0">
                <a:ea typeface="+mn-ea"/>
              </a:rPr>
              <a:t>WIPO</a:t>
            </a:r>
            <a:endParaRPr lang="en-US" sz="1600" dirty="0">
              <a:ea typeface="+mn-ea"/>
            </a:endParaRPr>
          </a:p>
          <a:p>
            <a:pPr lvl="1">
              <a:lnSpc>
                <a:spcPct val="150000"/>
              </a:lnSpc>
              <a:spcBef>
                <a:spcPts val="1800"/>
              </a:spcBef>
              <a:buFont typeface="Wingdings" panose="05000000000000000000" pitchFamily="2" charset="2"/>
              <a:buChar char="Ø"/>
              <a:defRPr/>
            </a:pPr>
            <a:r>
              <a:rPr lang="en-US" sz="1600" dirty="0">
                <a:ea typeface="+mn-ea"/>
              </a:rPr>
              <a:t>Substantive examination by </a:t>
            </a:r>
            <a:r>
              <a:rPr lang="en-US" sz="1600" dirty="0" smtClean="0">
                <a:ea typeface="+mn-ea"/>
              </a:rPr>
              <a:t>the Offices of the designated Contracting Parties</a:t>
            </a:r>
            <a:endParaRPr lang="en-US" sz="1600" dirty="0">
              <a:ea typeface="+mn-ea"/>
            </a:endParaRPr>
          </a:p>
          <a:p>
            <a:pPr lvl="1">
              <a:defRPr/>
            </a:pPr>
            <a:endParaRPr lang="en-US" dirty="0" smtClean="0"/>
          </a:p>
        </p:txBody>
      </p:sp>
    </p:spTree>
    <p:extLst>
      <p:ext uri="{BB962C8B-B14F-4D97-AF65-F5344CB8AC3E}">
        <p14:creationId xmlns:p14="http://schemas.microsoft.com/office/powerpoint/2010/main" val="75020887"/>
      </p:ext>
    </p:extLst>
  </p:cSld>
  <p:clrMapOvr>
    <a:masterClrMapping/>
  </p:clrMapOvr>
  <p:transition spd="slow">
    <p:cover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9552" y="404664"/>
            <a:ext cx="8229600" cy="1143000"/>
          </a:xfrm>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II</a:t>
            </a:r>
            <a:endParaRPr lang="en-US" altLang="en-US" sz="3000" dirty="0" smtClean="0">
              <a:solidFill>
                <a:srgbClr val="002060"/>
              </a:solidFill>
            </a:endParaRPr>
          </a:p>
        </p:txBody>
      </p:sp>
      <p:sp>
        <p:nvSpPr>
          <p:cNvPr id="8195" name="Content Placeholder 2"/>
          <p:cNvSpPr>
            <a:spLocks noGrp="1"/>
          </p:cNvSpPr>
          <p:nvPr>
            <p:ph idx="1"/>
          </p:nvPr>
        </p:nvSpPr>
        <p:spPr>
          <a:xfrm>
            <a:off x="467544" y="2060848"/>
            <a:ext cx="8424167" cy="4352925"/>
          </a:xfrm>
        </p:spPr>
        <p:txBody>
          <a:bodyPr/>
          <a:lstStyle/>
          <a:p>
            <a:pPr>
              <a:lnSpc>
                <a:spcPct val="150000"/>
              </a:lnSpc>
              <a:defRPr/>
            </a:pPr>
            <a:r>
              <a:rPr lang="en-US" sz="1800" dirty="0"/>
              <a:t>One registration covering multiple </a:t>
            </a:r>
            <a:r>
              <a:rPr lang="en-US" sz="1800" dirty="0" smtClean="0"/>
              <a:t>territories</a:t>
            </a:r>
          </a:p>
          <a:p>
            <a:pPr marL="0" indent="0">
              <a:lnSpc>
                <a:spcPct val="150000"/>
              </a:lnSpc>
              <a:buNone/>
              <a:defRPr/>
            </a:pPr>
            <a:endParaRPr lang="en-US" sz="1800" dirty="0"/>
          </a:p>
          <a:p>
            <a:pPr>
              <a:lnSpc>
                <a:spcPct val="150000"/>
              </a:lnSpc>
              <a:defRPr/>
            </a:pPr>
            <a:r>
              <a:rPr lang="en-US" sz="1800" dirty="0"/>
              <a:t>Manage a portfolio of trademarks via a single centralized </a:t>
            </a:r>
            <a:r>
              <a:rPr lang="en-US" sz="1800" dirty="0" smtClean="0"/>
              <a:t>system</a:t>
            </a:r>
          </a:p>
          <a:p>
            <a:pPr marL="0" indent="0">
              <a:lnSpc>
                <a:spcPct val="150000"/>
              </a:lnSpc>
              <a:buNone/>
              <a:defRPr/>
            </a:pPr>
            <a:endParaRPr lang="en-US" sz="1800" dirty="0"/>
          </a:p>
          <a:p>
            <a:pPr>
              <a:lnSpc>
                <a:spcPct val="150000"/>
              </a:lnSpc>
              <a:defRPr/>
            </a:pPr>
            <a:r>
              <a:rPr lang="en-US" sz="1800" dirty="0"/>
              <a:t>Renew in all </a:t>
            </a:r>
            <a:r>
              <a:rPr lang="en-US" sz="1800" dirty="0" smtClean="0"/>
              <a:t>designated Contracting Parties </a:t>
            </a:r>
            <a:r>
              <a:rPr lang="en-US" sz="1800" dirty="0"/>
              <a:t>with one </a:t>
            </a:r>
            <a:r>
              <a:rPr lang="en-US" sz="1800" dirty="0" smtClean="0"/>
              <a:t>request</a:t>
            </a:r>
          </a:p>
          <a:p>
            <a:pPr marL="0" indent="0">
              <a:lnSpc>
                <a:spcPct val="150000"/>
              </a:lnSpc>
              <a:buNone/>
              <a:defRPr/>
            </a:pPr>
            <a:endParaRPr lang="en-US" sz="1800" dirty="0"/>
          </a:p>
          <a:p>
            <a:pPr>
              <a:lnSpc>
                <a:spcPct val="150000"/>
              </a:lnSpc>
              <a:defRPr/>
            </a:pPr>
            <a:r>
              <a:rPr lang="en-US" sz="1800" dirty="0"/>
              <a:t>Expand protection to </a:t>
            </a:r>
            <a:r>
              <a:rPr lang="en-US" sz="1800" dirty="0" smtClean="0"/>
              <a:t>new </a:t>
            </a:r>
            <a:r>
              <a:rPr lang="en-US" sz="1800" dirty="0"/>
              <a:t>Contracting Parties </a:t>
            </a:r>
          </a:p>
          <a:p>
            <a:pPr marL="0" indent="0">
              <a:buFontTx/>
              <a:buNone/>
              <a:defRPr/>
            </a:pPr>
            <a:r>
              <a:rPr lang="en-US" dirty="0" smtClean="0"/>
              <a:t> </a:t>
            </a:r>
          </a:p>
        </p:txBody>
      </p:sp>
    </p:spTree>
    <p:extLst>
      <p:ext uri="{BB962C8B-B14F-4D97-AF65-F5344CB8AC3E}">
        <p14:creationId xmlns:p14="http://schemas.microsoft.com/office/powerpoint/2010/main" val="398845327"/>
      </p:ext>
    </p:extLst>
  </p:cSld>
  <p:clrMapOvr>
    <a:masterClrMapping/>
  </p:clrMapOvr>
  <p:transition spd="slow">
    <p:cover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III</a:t>
            </a:r>
            <a:endParaRPr lang="en-US" altLang="en-US" sz="3000" dirty="0" smtClean="0">
              <a:solidFill>
                <a:srgbClr val="002060"/>
              </a:solidFill>
            </a:endParaRPr>
          </a:p>
        </p:txBody>
      </p:sp>
      <p:sp>
        <p:nvSpPr>
          <p:cNvPr id="19459" name="Content Placeholder 2"/>
          <p:cNvSpPr>
            <a:spLocks noGrp="1"/>
          </p:cNvSpPr>
          <p:nvPr>
            <p:ph idx="1"/>
          </p:nvPr>
        </p:nvSpPr>
        <p:spPr>
          <a:xfrm>
            <a:off x="395536" y="1556792"/>
            <a:ext cx="8435975" cy="4497388"/>
          </a:xfrm>
        </p:spPr>
        <p:txBody>
          <a:bodyPr/>
          <a:lstStyle/>
          <a:p>
            <a:pPr>
              <a:lnSpc>
                <a:spcPct val="200000"/>
              </a:lnSpc>
              <a:spcBef>
                <a:spcPts val="1200"/>
              </a:spcBef>
            </a:pPr>
            <a:r>
              <a:rPr lang="en-US" altLang="en-US" sz="1800" dirty="0" smtClean="0"/>
              <a:t>All transactions are done with the appropriate form.</a:t>
            </a:r>
            <a:endParaRPr lang="en-US" altLang="en-US" dirty="0" smtClean="0"/>
          </a:p>
          <a:p>
            <a:pPr lvl="1">
              <a:lnSpc>
                <a:spcPct val="200000"/>
              </a:lnSpc>
              <a:spcBef>
                <a:spcPts val="1200"/>
              </a:spcBef>
              <a:buFont typeface="Wingdings" panose="05000000000000000000" pitchFamily="2" charset="2"/>
              <a:buChar char="Ø"/>
            </a:pPr>
            <a:r>
              <a:rPr lang="en-US" altLang="en-US" sz="1600" dirty="0" smtClean="0"/>
              <a:t>19 forms for applying for a registration and managing the registration</a:t>
            </a:r>
          </a:p>
          <a:p>
            <a:pPr lvl="1">
              <a:lnSpc>
                <a:spcPct val="200000"/>
              </a:lnSpc>
              <a:spcBef>
                <a:spcPts val="1200"/>
              </a:spcBef>
              <a:buFont typeface="Wingdings" panose="05000000000000000000" pitchFamily="2" charset="2"/>
              <a:buChar char="Ø"/>
            </a:pPr>
            <a:r>
              <a:rPr lang="en-US" altLang="en-US" sz="1600" dirty="0" smtClean="0"/>
              <a:t>available in the three working languages (E/F/S)</a:t>
            </a:r>
          </a:p>
          <a:p>
            <a:pPr lvl="1">
              <a:lnSpc>
                <a:spcPct val="200000"/>
              </a:lnSpc>
              <a:spcBef>
                <a:spcPts val="1200"/>
              </a:spcBef>
              <a:buFont typeface="Wingdings" panose="05000000000000000000" pitchFamily="2" charset="2"/>
              <a:buChar char="Ø"/>
            </a:pPr>
            <a:r>
              <a:rPr lang="en-US" altLang="en-US" sz="1600" dirty="0" smtClean="0"/>
              <a:t>can be sent to the IB by e-mail to </a:t>
            </a:r>
            <a:r>
              <a:rPr lang="en-US" altLang="en-US" sz="1600" dirty="0" smtClean="0">
                <a:hlinkClick r:id="rId2"/>
              </a:rPr>
              <a:t>interg.mail@wipo.int</a:t>
            </a:r>
            <a:endParaRPr lang="en-US" altLang="en-US" sz="1600" dirty="0" smtClean="0"/>
          </a:p>
          <a:p>
            <a:pPr lvl="1">
              <a:lnSpc>
                <a:spcPct val="200000"/>
              </a:lnSpc>
              <a:spcBef>
                <a:spcPts val="1200"/>
              </a:spcBef>
              <a:buFont typeface="Wingdings" panose="05000000000000000000" pitchFamily="2" charset="2"/>
              <a:buChar char="Ø"/>
            </a:pPr>
            <a:r>
              <a:rPr lang="en-US" altLang="en-US" sz="1600" dirty="0" smtClean="0"/>
              <a:t>some forms are already available through e-filing:</a:t>
            </a:r>
          </a:p>
          <a:p>
            <a:pPr lvl="2">
              <a:lnSpc>
                <a:spcPct val="150000"/>
              </a:lnSpc>
              <a:spcBef>
                <a:spcPts val="1200"/>
              </a:spcBef>
              <a:buFont typeface="Wingdings" panose="05000000000000000000" pitchFamily="2" charset="2"/>
              <a:buChar char="v"/>
            </a:pPr>
            <a:r>
              <a:rPr lang="en-US" altLang="en-US" sz="1500" dirty="0" smtClean="0"/>
              <a:t> </a:t>
            </a:r>
            <a:r>
              <a:rPr lang="en-US" altLang="en-US" sz="1500" dirty="0" smtClean="0">
                <a:hlinkClick r:id="rId3"/>
              </a:rPr>
              <a:t>E-subsequent designation</a:t>
            </a:r>
            <a:endParaRPr lang="en-US" altLang="en-US" sz="1500" dirty="0" smtClean="0"/>
          </a:p>
          <a:p>
            <a:pPr lvl="2">
              <a:lnSpc>
                <a:spcPct val="150000"/>
              </a:lnSpc>
              <a:spcBef>
                <a:spcPts val="1200"/>
              </a:spcBef>
              <a:buFont typeface="Wingdings" panose="05000000000000000000" pitchFamily="2" charset="2"/>
              <a:buChar char="v"/>
            </a:pPr>
            <a:r>
              <a:rPr lang="en-US" altLang="en-US" sz="1500" dirty="0" smtClean="0"/>
              <a:t> </a:t>
            </a:r>
            <a:r>
              <a:rPr lang="en-US" altLang="en-US" sz="1500" dirty="0" smtClean="0">
                <a:hlinkClick r:id="rId4"/>
              </a:rPr>
              <a:t>E-renewal</a:t>
            </a:r>
            <a:endParaRPr lang="en-US" altLang="en-US" sz="1500" dirty="0" smtClean="0"/>
          </a:p>
        </p:txBody>
      </p:sp>
    </p:spTree>
    <p:extLst>
      <p:ext uri="{BB962C8B-B14F-4D97-AF65-F5344CB8AC3E}">
        <p14:creationId xmlns:p14="http://schemas.microsoft.com/office/powerpoint/2010/main" val="953277327"/>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7544" y="260648"/>
            <a:ext cx="8003232" cy="1143000"/>
          </a:xfrm>
        </p:spPr>
        <p:txBody>
          <a:bodyPr/>
          <a:lstStyle/>
          <a:p>
            <a:pPr algn="ctr"/>
            <a:r>
              <a:rPr lang="fr-CH" altLang="en-US" sz="3000" dirty="0" smtClean="0">
                <a:solidFill>
                  <a:srgbClr val="002060"/>
                </a:solidFill>
              </a:rPr>
              <a:t>MADRID SYSTEM </a:t>
            </a:r>
            <a:r>
              <a:rPr lang="en-US" altLang="en-US" sz="3000" dirty="0" smtClean="0">
                <a:solidFill>
                  <a:srgbClr val="002060"/>
                </a:solidFill>
              </a:rPr>
              <a:t>–</a:t>
            </a:r>
            <a:r>
              <a:rPr lang="fr-CH" altLang="en-US" sz="3000" dirty="0" smtClean="0">
                <a:solidFill>
                  <a:srgbClr val="002060"/>
                </a:solidFill>
              </a:rPr>
              <a:t> IV</a:t>
            </a:r>
            <a:endParaRPr lang="en-US" altLang="en-US" sz="3000" dirty="0" smtClean="0">
              <a:solidFill>
                <a:srgbClr val="002060"/>
              </a:solidFill>
            </a:endParaRPr>
          </a:p>
        </p:txBody>
      </p:sp>
      <p:sp>
        <p:nvSpPr>
          <p:cNvPr id="3" name="Content Placeholder 2"/>
          <p:cNvSpPr>
            <a:spLocks noGrp="1"/>
          </p:cNvSpPr>
          <p:nvPr>
            <p:ph idx="1"/>
          </p:nvPr>
        </p:nvSpPr>
        <p:spPr>
          <a:xfrm>
            <a:off x="250825" y="1700808"/>
            <a:ext cx="8893175" cy="4895850"/>
          </a:xfrm>
        </p:spPr>
        <p:txBody>
          <a:bodyPr/>
          <a:lstStyle/>
          <a:p>
            <a:pPr>
              <a:spcBef>
                <a:spcPts val="1200"/>
              </a:spcBef>
              <a:defRPr/>
            </a:pPr>
            <a:r>
              <a:rPr lang="en-US" sz="1800" dirty="0"/>
              <a:t>F</a:t>
            </a:r>
            <a:r>
              <a:rPr lang="en-US" sz="1800" dirty="0" smtClean="0"/>
              <a:t>ees can easily be paid by:</a:t>
            </a:r>
          </a:p>
          <a:p>
            <a:pPr marL="0" indent="0">
              <a:spcBef>
                <a:spcPts val="1200"/>
              </a:spcBef>
              <a:buNone/>
              <a:defRPr/>
            </a:pPr>
            <a:endParaRPr lang="en-US" sz="1800" dirty="0" smtClean="0"/>
          </a:p>
          <a:p>
            <a:pPr lvl="1">
              <a:spcBef>
                <a:spcPts val="1200"/>
              </a:spcBef>
              <a:buFont typeface="Wingdings" panose="05000000000000000000" pitchFamily="2" charset="2"/>
              <a:buChar char="Ø"/>
              <a:defRPr/>
            </a:pPr>
            <a:r>
              <a:rPr lang="en-US" sz="1600" dirty="0" smtClean="0">
                <a:ea typeface="+mn-ea"/>
              </a:rPr>
              <a:t>Credit card using </a:t>
            </a:r>
            <a:r>
              <a:rPr lang="en-US" sz="1600" dirty="0" smtClean="0">
                <a:ea typeface="+mn-ea"/>
                <a:hlinkClick r:id="rId2"/>
              </a:rPr>
              <a:t>E-payment</a:t>
            </a:r>
            <a:r>
              <a:rPr lang="en-US" sz="1600" dirty="0" smtClean="0">
                <a:ea typeface="+mn-ea"/>
              </a:rPr>
              <a:t> / </a:t>
            </a:r>
            <a:r>
              <a:rPr lang="en-US" sz="1600" dirty="0" smtClean="0">
                <a:ea typeface="+mn-ea"/>
                <a:hlinkClick r:id="rId3"/>
              </a:rPr>
              <a:t>E-subsequent designation</a:t>
            </a:r>
            <a:r>
              <a:rPr lang="en-US" sz="1600" dirty="0" smtClean="0">
                <a:ea typeface="+mn-ea"/>
              </a:rPr>
              <a:t> / </a:t>
            </a:r>
            <a:r>
              <a:rPr lang="en-US" sz="1600" dirty="0" smtClean="0">
                <a:ea typeface="+mn-ea"/>
                <a:hlinkClick r:id="rId4"/>
              </a:rPr>
              <a:t>E-renewal</a:t>
            </a:r>
            <a:endParaRPr lang="en-US" sz="1600" dirty="0">
              <a:ea typeface="+mn-ea"/>
            </a:endParaRPr>
          </a:p>
          <a:p>
            <a:pPr lvl="1">
              <a:spcBef>
                <a:spcPts val="1200"/>
              </a:spcBef>
              <a:buFont typeface="Wingdings" panose="05000000000000000000" pitchFamily="2" charset="2"/>
              <a:buChar char="Ø"/>
              <a:defRPr/>
            </a:pPr>
            <a:r>
              <a:rPr lang="en-US" sz="1600" dirty="0" smtClean="0"/>
              <a:t> WIPO current account</a:t>
            </a:r>
          </a:p>
          <a:p>
            <a:pPr lvl="1">
              <a:spcBef>
                <a:spcPts val="1200"/>
              </a:spcBef>
              <a:buFont typeface="Wingdings" panose="05000000000000000000" pitchFamily="2" charset="2"/>
              <a:buChar char="Ø"/>
              <a:defRPr/>
            </a:pPr>
            <a:r>
              <a:rPr lang="en-US" sz="1600" dirty="0" smtClean="0"/>
              <a:t> Bank transfer</a:t>
            </a:r>
          </a:p>
          <a:p>
            <a:pPr marL="457200" lvl="1" indent="0">
              <a:spcBef>
                <a:spcPts val="1200"/>
              </a:spcBef>
              <a:buNone/>
              <a:defRPr/>
            </a:pPr>
            <a:endParaRPr lang="en-US" sz="1600" dirty="0"/>
          </a:p>
          <a:p>
            <a:pPr>
              <a:spcBef>
                <a:spcPts val="1200"/>
              </a:spcBef>
              <a:defRPr/>
            </a:pPr>
            <a:r>
              <a:rPr lang="en-US" sz="1800" dirty="0"/>
              <a:t>More information about the payment of fees is available at: </a:t>
            </a:r>
            <a:r>
              <a:rPr lang="en-US" sz="1800" dirty="0">
                <a:hlinkClick r:id="rId5"/>
              </a:rPr>
              <a:t>http://</a:t>
            </a:r>
            <a:r>
              <a:rPr lang="en-US" sz="1800" dirty="0" smtClean="0">
                <a:hlinkClick r:id="rId5"/>
              </a:rPr>
              <a:t>www.wipo.int/about-wipo/en/finance/madrid.html</a:t>
            </a:r>
            <a:endParaRPr lang="en-US" sz="1800" dirty="0" smtClean="0"/>
          </a:p>
          <a:p>
            <a:pPr marL="0" indent="0">
              <a:spcBef>
                <a:spcPts val="1200"/>
              </a:spcBef>
              <a:buNone/>
              <a:defRPr/>
            </a:pPr>
            <a:endParaRPr lang="en-US" sz="1800" dirty="0" smtClean="0"/>
          </a:p>
          <a:p>
            <a:pPr>
              <a:spcBef>
                <a:spcPts val="1200"/>
              </a:spcBef>
              <a:defRPr/>
            </a:pPr>
            <a:r>
              <a:rPr lang="en-US" sz="1800" dirty="0" smtClean="0"/>
              <a:t>One can calculate the cost of an application, subsequent designation or a renewal at: </a:t>
            </a:r>
            <a:r>
              <a:rPr lang="en-US" sz="1800" dirty="0" smtClean="0">
                <a:hlinkClick r:id="rId6"/>
              </a:rPr>
              <a:t>http://www.wipo.int/madrid/en/fees/calculator.jsp</a:t>
            </a:r>
            <a:endParaRPr lang="en-US" sz="1800" dirty="0" smtClean="0"/>
          </a:p>
          <a:p>
            <a:pPr marL="0" indent="0">
              <a:spcBef>
                <a:spcPts val="1200"/>
              </a:spcBef>
              <a:buFontTx/>
              <a:buNone/>
              <a:defRPr/>
            </a:pPr>
            <a:endParaRPr lang="en-US" dirty="0" smtClean="0"/>
          </a:p>
          <a:p>
            <a:pPr>
              <a:spcBef>
                <a:spcPts val="1200"/>
              </a:spcBef>
              <a:defRPr/>
            </a:pPr>
            <a:endParaRPr lang="en-US" dirty="0"/>
          </a:p>
          <a:p>
            <a:pPr marL="0" indent="0">
              <a:buFontTx/>
              <a:buNone/>
              <a:defRPr/>
            </a:pPr>
            <a:endParaRPr lang="en-US" dirty="0"/>
          </a:p>
        </p:txBody>
      </p:sp>
    </p:spTree>
    <p:extLst>
      <p:ext uri="{BB962C8B-B14F-4D97-AF65-F5344CB8AC3E}">
        <p14:creationId xmlns:p14="http://schemas.microsoft.com/office/powerpoint/2010/main" val="1334923598"/>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idx="4294967295"/>
          </p:nvPr>
        </p:nvSpPr>
        <p:spPr>
          <a:xfrm>
            <a:off x="683568" y="404664"/>
            <a:ext cx="8569325" cy="941387"/>
          </a:xfrm>
        </p:spPr>
        <p:txBody>
          <a:bodyPr/>
          <a:lstStyle/>
          <a:p>
            <a:pPr eaLnBrk="1" hangingPunct="1"/>
            <a:r>
              <a:rPr lang="en-US" altLang="en-US" sz="2600" dirty="0" smtClean="0">
                <a:solidFill>
                  <a:srgbClr val="002060"/>
                </a:solidFill>
              </a:rPr>
              <a:t>THE NATIONAL ROUTE VS. THE MADRID ROUTE</a:t>
            </a:r>
          </a:p>
        </p:txBody>
      </p:sp>
      <p:sp>
        <p:nvSpPr>
          <p:cNvPr id="21507" name="Rectangle 5"/>
          <p:cNvSpPr>
            <a:spLocks noGrp="1" noChangeArrowheads="1"/>
          </p:cNvSpPr>
          <p:nvPr>
            <p:ph type="body" sz="half" idx="4294967295"/>
          </p:nvPr>
        </p:nvSpPr>
        <p:spPr>
          <a:xfrm>
            <a:off x="755576" y="1844824"/>
            <a:ext cx="4037013" cy="4352925"/>
          </a:xfrm>
        </p:spPr>
        <p:txBody>
          <a:bodyPr/>
          <a:lstStyle/>
          <a:p>
            <a:pPr eaLnBrk="1" hangingPunct="1">
              <a:lnSpc>
                <a:spcPct val="150000"/>
              </a:lnSpc>
            </a:pPr>
            <a:r>
              <a:rPr lang="en-US" altLang="en-US" sz="1800" dirty="0" smtClean="0"/>
              <a:t>Filing in several Offices </a:t>
            </a:r>
          </a:p>
          <a:p>
            <a:pPr eaLnBrk="1" hangingPunct="1">
              <a:lnSpc>
                <a:spcPct val="150000"/>
              </a:lnSpc>
            </a:pPr>
            <a:r>
              <a:rPr lang="en-US" altLang="en-US" sz="1800" dirty="0" smtClean="0"/>
              <a:t>Many application forms</a:t>
            </a:r>
          </a:p>
          <a:p>
            <a:pPr eaLnBrk="1" hangingPunct="1">
              <a:lnSpc>
                <a:spcPct val="150000"/>
              </a:lnSpc>
            </a:pPr>
            <a:r>
              <a:rPr lang="en-US" altLang="en-US" sz="1800" dirty="0" smtClean="0"/>
              <a:t>Several languages</a:t>
            </a:r>
          </a:p>
          <a:p>
            <a:pPr eaLnBrk="1" hangingPunct="1">
              <a:lnSpc>
                <a:spcPct val="150000"/>
              </a:lnSpc>
            </a:pPr>
            <a:r>
              <a:rPr lang="en-US" altLang="en-US" sz="1800" dirty="0" smtClean="0"/>
              <a:t>Several currencies</a:t>
            </a:r>
          </a:p>
          <a:p>
            <a:pPr eaLnBrk="1" hangingPunct="1">
              <a:lnSpc>
                <a:spcPct val="150000"/>
              </a:lnSpc>
            </a:pPr>
            <a:r>
              <a:rPr lang="en-US" altLang="en-US" sz="1800" dirty="0" smtClean="0"/>
              <a:t>Several registrations</a:t>
            </a:r>
          </a:p>
          <a:p>
            <a:pPr eaLnBrk="1" hangingPunct="1">
              <a:lnSpc>
                <a:spcPct val="150000"/>
              </a:lnSpc>
            </a:pPr>
            <a:r>
              <a:rPr lang="en-US" altLang="en-US" sz="1800" dirty="0" smtClean="0"/>
              <a:t>Several renewals</a:t>
            </a:r>
          </a:p>
          <a:p>
            <a:pPr eaLnBrk="1" hangingPunct="1">
              <a:lnSpc>
                <a:spcPct val="150000"/>
              </a:lnSpc>
            </a:pPr>
            <a:r>
              <a:rPr lang="en-US" altLang="en-US" sz="1800" dirty="0" smtClean="0"/>
              <a:t>Several modifications</a:t>
            </a:r>
          </a:p>
          <a:p>
            <a:pPr eaLnBrk="1" hangingPunct="1">
              <a:lnSpc>
                <a:spcPct val="150000"/>
              </a:lnSpc>
            </a:pPr>
            <a:r>
              <a:rPr lang="en-US" altLang="en-US" sz="1800" dirty="0" smtClean="0"/>
              <a:t>Foreign attorney needed from filing</a:t>
            </a:r>
          </a:p>
        </p:txBody>
      </p:sp>
      <p:sp>
        <p:nvSpPr>
          <p:cNvPr id="21508" name="Rectangle 6"/>
          <p:cNvSpPr>
            <a:spLocks noGrp="1" noChangeArrowheads="1"/>
          </p:cNvSpPr>
          <p:nvPr>
            <p:ph type="body" sz="half" idx="4294967295"/>
          </p:nvPr>
        </p:nvSpPr>
        <p:spPr>
          <a:xfrm>
            <a:off x="4559673" y="1772816"/>
            <a:ext cx="4608513" cy="4114800"/>
          </a:xfrm>
        </p:spPr>
        <p:txBody>
          <a:bodyPr/>
          <a:lstStyle/>
          <a:p>
            <a:pPr eaLnBrk="1" hangingPunct="1">
              <a:lnSpc>
                <a:spcPct val="150000"/>
              </a:lnSpc>
            </a:pPr>
            <a:r>
              <a:rPr lang="en-US" altLang="en-US" sz="1800" dirty="0" smtClean="0"/>
              <a:t>Filing in one Office</a:t>
            </a:r>
          </a:p>
          <a:p>
            <a:pPr eaLnBrk="1" hangingPunct="1">
              <a:lnSpc>
                <a:spcPct val="150000"/>
              </a:lnSpc>
            </a:pPr>
            <a:r>
              <a:rPr lang="en-US" altLang="en-US" sz="1800" dirty="0" smtClean="0"/>
              <a:t>One application form</a:t>
            </a:r>
          </a:p>
          <a:p>
            <a:pPr eaLnBrk="1" hangingPunct="1">
              <a:lnSpc>
                <a:spcPct val="150000"/>
              </a:lnSpc>
            </a:pPr>
            <a:r>
              <a:rPr lang="en-US" altLang="en-US" sz="1800" dirty="0" smtClean="0"/>
              <a:t>One language (E/F/S)</a:t>
            </a:r>
          </a:p>
          <a:p>
            <a:pPr eaLnBrk="1" hangingPunct="1">
              <a:lnSpc>
                <a:spcPct val="150000"/>
              </a:lnSpc>
            </a:pPr>
            <a:r>
              <a:rPr lang="en-US" altLang="en-US" sz="1800" dirty="0" smtClean="0"/>
              <a:t>One currency (CHF)</a:t>
            </a:r>
          </a:p>
          <a:p>
            <a:pPr eaLnBrk="1" hangingPunct="1">
              <a:lnSpc>
                <a:spcPct val="150000"/>
              </a:lnSpc>
            </a:pPr>
            <a:r>
              <a:rPr lang="en-US" altLang="en-US" sz="1800" dirty="0" smtClean="0"/>
              <a:t>One international registration</a:t>
            </a:r>
          </a:p>
          <a:p>
            <a:pPr eaLnBrk="1" hangingPunct="1">
              <a:lnSpc>
                <a:spcPct val="150000"/>
              </a:lnSpc>
            </a:pPr>
            <a:r>
              <a:rPr lang="en-US" altLang="en-US" sz="1800" dirty="0" smtClean="0"/>
              <a:t>One renewal</a:t>
            </a:r>
          </a:p>
          <a:p>
            <a:pPr eaLnBrk="1" hangingPunct="1">
              <a:lnSpc>
                <a:spcPct val="150000"/>
              </a:lnSpc>
            </a:pPr>
            <a:r>
              <a:rPr lang="en-US" altLang="en-US" sz="1800" dirty="0" smtClean="0"/>
              <a:t>One modification</a:t>
            </a:r>
          </a:p>
          <a:p>
            <a:pPr eaLnBrk="1" hangingPunct="1">
              <a:lnSpc>
                <a:spcPct val="150000"/>
              </a:lnSpc>
            </a:pPr>
            <a:r>
              <a:rPr lang="en-US" altLang="en-US" sz="1800" dirty="0" smtClean="0"/>
              <a:t>Foreign attorney first needed in case of refusal</a:t>
            </a:r>
          </a:p>
        </p:txBody>
      </p:sp>
    </p:spTree>
    <p:extLst>
      <p:ext uri="{BB962C8B-B14F-4D97-AF65-F5344CB8AC3E}">
        <p14:creationId xmlns:p14="http://schemas.microsoft.com/office/powerpoint/2010/main" val="3296594065"/>
      </p:ext>
    </p:extLst>
  </p:cSld>
  <p:clrMapOvr>
    <a:masterClrMapping/>
  </p:clrMapOvr>
  <p:transition spd="slow">
    <p:cover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3352298632"/>
              </p:ext>
            </p:extLst>
          </p:nvPr>
        </p:nvGraphicFramePr>
        <p:xfrm>
          <a:off x="323528" y="1700808"/>
          <a:ext cx="8568952" cy="3528419"/>
        </p:xfrm>
        <a:graphic>
          <a:graphicData uri="http://schemas.openxmlformats.org/drawingml/2006/table">
            <a:tbl>
              <a:tblPr/>
              <a:tblGrid>
                <a:gridCol w="5297743"/>
                <a:gridCol w="3271209"/>
              </a:tblGrid>
              <a:tr h="651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7959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1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2.5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1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 CHF 2,926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41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70%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22545" name="Rectangle 30"/>
          <p:cNvSpPr>
            <a:spLocks noChangeArrowheads="1"/>
          </p:cNvSpPr>
          <p:nvPr/>
        </p:nvSpPr>
        <p:spPr bwMode="auto">
          <a:xfrm>
            <a:off x="1090580" y="486416"/>
            <a:ext cx="70561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50000"/>
              </a:spcBef>
              <a:buFontTx/>
              <a:buNone/>
            </a:pPr>
            <a:r>
              <a:rPr lang="en-US" altLang="en-US" sz="2800" b="0" dirty="0" smtClean="0">
                <a:solidFill>
                  <a:srgbClr val="002060"/>
                </a:solidFill>
                <a:latin typeface="+mj-lt"/>
                <a:ea typeface="ヒラギノ角ゴ Pro W3"/>
                <a:cs typeface="ヒラギノ角ゴ Pro W3"/>
              </a:rPr>
              <a:t>GENERAL PROFILE 2013</a:t>
            </a:r>
            <a:endParaRPr lang="en-US" altLang="en-US" sz="2800" b="0" dirty="0">
              <a:solidFill>
                <a:srgbClr val="002060"/>
              </a:solidFill>
              <a:latin typeface="+mj-lt"/>
              <a:ea typeface="ヒラギノ角ゴ Pro W3"/>
              <a:cs typeface="ヒラギノ角ゴ Pro W3"/>
            </a:endParaRPr>
          </a:p>
        </p:txBody>
      </p:sp>
    </p:spTree>
    <p:extLst>
      <p:ext uri="{BB962C8B-B14F-4D97-AF65-F5344CB8AC3E}">
        <p14:creationId xmlns:p14="http://schemas.microsoft.com/office/powerpoint/2010/main" val="4005578371"/>
      </p:ext>
    </p:extLst>
  </p:cSld>
  <p:clrMapOvr>
    <a:masterClrMapping/>
  </p:clrMapOvr>
  <p:transition spd="slow">
    <p:cover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23528" y="274638"/>
            <a:ext cx="8640960" cy="1143000"/>
          </a:xfrm>
        </p:spPr>
        <p:txBody>
          <a:bodyPr/>
          <a:lstStyle/>
          <a:p>
            <a:pPr eaLnBrk="1" hangingPunct="1"/>
            <a:r>
              <a:rPr lang="en-US" altLang="en-US" sz="2500" dirty="0" smtClean="0">
                <a:solidFill>
                  <a:srgbClr val="002060"/>
                </a:solidFill>
              </a:rPr>
              <a:t>INTERNATIONAL APPLICATIONS AND REGISTRATIONS 			FROM PORTUGAL</a:t>
            </a:r>
          </a:p>
        </p:txBody>
      </p:sp>
      <p:graphicFrame>
        <p:nvGraphicFramePr>
          <p:cNvPr id="6" name="Chart 5"/>
          <p:cNvGraphicFramePr>
            <a:graphicFrameLocks/>
          </p:cNvGraphicFramePr>
          <p:nvPr/>
        </p:nvGraphicFramePr>
        <p:xfrm>
          <a:off x="251520" y="1556792"/>
          <a:ext cx="8568952"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9937422"/>
      </p:ext>
    </p:extLst>
  </p:cSld>
  <p:clrMapOvr>
    <a:masterClrMapping/>
  </p:clrMapOvr>
  <p:transition spd="slow">
    <p:cover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507413" cy="1143000"/>
          </a:xfrm>
        </p:spPr>
        <p:txBody>
          <a:bodyPr/>
          <a:lstStyle/>
          <a:p>
            <a:pPr algn="ctr" eaLnBrk="1" hangingPunct="1"/>
            <a:r>
              <a:rPr lang="en-US" altLang="en-US" sz="2400" dirty="0" smtClean="0">
                <a:solidFill>
                  <a:srgbClr val="002060"/>
                </a:solidFill>
              </a:rPr>
              <a:t>DESIGNATIONS IN INTERNATIONAL REGISTRATIONS AND SUBSEQUENT DESIGNATIONS – DCP: PORTUGAL</a:t>
            </a:r>
          </a:p>
        </p:txBody>
      </p:sp>
      <p:graphicFrame>
        <p:nvGraphicFramePr>
          <p:cNvPr id="6" name="Chart 5"/>
          <p:cNvGraphicFramePr>
            <a:graphicFrameLocks/>
          </p:cNvGraphicFramePr>
          <p:nvPr/>
        </p:nvGraphicFramePr>
        <p:xfrm>
          <a:off x="251520" y="1556792"/>
          <a:ext cx="849694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6256416"/>
      </p:ext>
    </p:extLst>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95536" y="2382577"/>
            <a:ext cx="8568630" cy="4509120"/>
          </a:xfrm>
        </p:spPr>
        <p:txBody>
          <a:bodyPr/>
          <a:lstStyle/>
          <a:p>
            <a:pPr eaLnBrk="1" hangingPunct="1">
              <a:lnSpc>
                <a:spcPct val="120000"/>
              </a:lnSpc>
              <a:defRPr/>
            </a:pPr>
            <a:endParaRPr lang="en-US" sz="1800" dirty="0" smtClean="0">
              <a:ea typeface="Arial Unicode MS" pitchFamily="34" charset="-128"/>
              <a:cs typeface="Arial Unicode MS" pitchFamily="34" charset="-128"/>
            </a:endParaRPr>
          </a:p>
          <a:p>
            <a:pPr eaLnBrk="1" hangingPunct="1">
              <a:lnSpc>
                <a:spcPct val="120000"/>
              </a:lnSpc>
              <a:defRPr/>
            </a:pPr>
            <a:r>
              <a:rPr lang="en-US" sz="1800" dirty="0" smtClean="0">
                <a:ea typeface="Arial Unicode MS" pitchFamily="34" charset="-128"/>
                <a:cs typeface="Arial Unicode MS" pitchFamily="34" charset="-128"/>
              </a:rPr>
              <a:t>AIM </a:t>
            </a:r>
            <a:r>
              <a:rPr lang="en-US" sz="1800" dirty="0" smtClean="0">
                <a:ea typeface="Arial Unicode MS" pitchFamily="34" charset="-128"/>
                <a:cs typeface="Arial Unicode MS" pitchFamily="34" charset="-128"/>
                <a:sym typeface="Wingdings"/>
              </a:rPr>
              <a:t> </a:t>
            </a:r>
            <a:r>
              <a:rPr lang="en-US" sz="18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balanced/responsive </a:t>
            </a:r>
            <a:r>
              <a:rPr lang="en-US" sz="16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600" b="1" dirty="0" smtClean="0">
                <a:solidFill>
                  <a:srgbClr val="262673"/>
                </a:solidFill>
                <a:ea typeface="Arial Unicode MS" pitchFamily="34" charset="-128"/>
                <a:cs typeface="Arial Unicode MS" pitchFamily="34" charset="-128"/>
              </a:rPr>
              <a:t>effective</a:t>
            </a:r>
            <a:r>
              <a:rPr lang="en-US" sz="16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600" b="1" dirty="0" smtClean="0">
                <a:solidFill>
                  <a:schemeClr val="accent2">
                    <a:lumMod val="75000"/>
                  </a:schemeClr>
                </a:solidFill>
                <a:ea typeface="Arial Unicode MS" pitchFamily="34" charset="-128"/>
                <a:cs typeface="Arial Unicode MS" pitchFamily="34" charset="-128"/>
              </a:rPr>
              <a:t>sufficiently flexible </a:t>
            </a:r>
            <a:r>
              <a:rPr lang="en-US" sz="1600" dirty="0" smtClean="0">
                <a:ea typeface="Arial Unicode MS" pitchFamily="34" charset="-128"/>
                <a:cs typeface="Arial Unicode MS" pitchFamily="34" charset="-128"/>
              </a:rPr>
              <a:t>to accommodate national policy objectives</a:t>
            </a:r>
          </a:p>
          <a:p>
            <a:pPr marL="457200" lvl="1" indent="0" algn="just" eaLnBrk="1" hangingPunct="1">
              <a:lnSpc>
                <a:spcPct val="130000"/>
              </a:lnSpc>
              <a:buNone/>
              <a:defRPr/>
            </a:pPr>
            <a:endParaRPr lang="en-US" sz="1600" dirty="0" smtClean="0">
              <a:ea typeface="Arial Unicode MS" pitchFamily="34" charset="-128"/>
              <a:cs typeface="Arial Unicode MS" pitchFamily="34" charset="-128"/>
            </a:endParaRP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18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5527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600" dirty="0" smtClean="0">
                <a:solidFill>
                  <a:srgbClr val="00408C"/>
                </a:solidFill>
                <a:ea typeface="ヒラギノ角ゴ Pro W3" charset="0"/>
                <a:cs typeface="ヒラギノ角ゴ Pro W3" charset="0"/>
              </a:rPr>
              <a:t>              </a:t>
            </a:r>
            <a:r>
              <a:rPr lang="en-US" sz="3600" dirty="0" smtClean="0">
                <a:solidFill>
                  <a:srgbClr val="002060"/>
                </a:solidFill>
                <a:ea typeface="ヒラギノ角ゴ Pro W3" charset="0"/>
                <a:cs typeface="ヒラギノ角ゴ Pro W3" charset="0"/>
              </a:rPr>
              <a:t>NORM SETTING </a:t>
            </a:r>
            <a:endParaRPr lang="en-US" sz="3600" dirty="0">
              <a:solidFill>
                <a:srgbClr val="002060"/>
              </a:solidFill>
              <a:ea typeface="ヒラギノ角ゴ Pro W3" charset="0"/>
              <a:cs typeface="ヒラギノ角ゴ Pro W3" charset="0"/>
            </a:endParaRPr>
          </a:p>
          <a:p>
            <a:pPr algn="ctr" fontAlgn="base">
              <a:spcBef>
                <a:spcPct val="50000"/>
              </a:spcBef>
              <a:spcAft>
                <a:spcPct val="0"/>
              </a:spcAft>
              <a:defRPr/>
            </a:pPr>
            <a:endParaRPr lang="en-US" sz="3600" dirty="0" smtClean="0">
              <a:solidFill>
                <a:srgbClr val="002060"/>
              </a:solidFill>
              <a:latin typeface="Arial"/>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23644847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7" dur="500"/>
                                        <p:tgtEl>
                                          <p:spTgt spid="1126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2" dur="500"/>
                                        <p:tgtEl>
                                          <p:spTgt spid="1126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17"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7950" y="0"/>
            <a:ext cx="9036050" cy="1228998"/>
          </a:xfrm>
        </p:spPr>
        <p:txBody>
          <a:bodyPr/>
          <a:lstStyle/>
          <a:p>
            <a:pPr algn="ctr"/>
            <a:r>
              <a:rPr lang="en-US" altLang="en-US" sz="1800" dirty="0" smtClean="0">
                <a:solidFill>
                  <a:srgbClr val="002060"/>
                </a:solidFill>
              </a:rPr>
              <a:t>DESIGNATIONS IN INTERNATIONAL REGISTRATIONS AND SUBSEQUENT DESIGNATIONS DCP: PORTUGAL</a:t>
            </a:r>
          </a:p>
        </p:txBody>
      </p:sp>
      <p:sp>
        <p:nvSpPr>
          <p:cNvPr id="25603" name="TextBox 6"/>
          <p:cNvSpPr txBox="1">
            <a:spLocks noChangeArrowheads="1"/>
          </p:cNvSpPr>
          <p:nvPr/>
        </p:nvSpPr>
        <p:spPr bwMode="auto">
          <a:xfrm>
            <a:off x="2051050" y="1484313"/>
            <a:ext cx="5113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a:t>Total number of designations: 1,872</a:t>
            </a:r>
          </a:p>
        </p:txBody>
      </p:sp>
      <p:graphicFrame>
        <p:nvGraphicFramePr>
          <p:cNvPr id="7" name="Chart 6"/>
          <p:cNvGraphicFramePr>
            <a:graphicFrameLocks/>
          </p:cNvGraphicFramePr>
          <p:nvPr>
            <p:extLst>
              <p:ext uri="{D42A27DB-BD31-4B8C-83A1-F6EECF244321}">
                <p14:modId xmlns:p14="http://schemas.microsoft.com/office/powerpoint/2010/main" val="3747939997"/>
              </p:ext>
            </p:extLst>
          </p:nvPr>
        </p:nvGraphicFramePr>
        <p:xfrm>
          <a:off x="251520" y="1484313"/>
          <a:ext cx="8352927" cy="51125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7065086"/>
      </p:ext>
    </p:extLst>
  </p:cSld>
  <p:clrMapOvr>
    <a:masterClrMapping/>
  </p:clrMapOvr>
  <p:transition spd="slow">
    <p:cover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67544" y="188640"/>
            <a:ext cx="8229600" cy="1143000"/>
          </a:xfrm>
        </p:spPr>
        <p:txBody>
          <a:bodyPr/>
          <a:lstStyle/>
          <a:p>
            <a:pPr algn="ctr" eaLnBrk="1" hangingPunct="1"/>
            <a:r>
              <a:rPr lang="fr-CH" altLang="en-US" sz="3000" dirty="0" smtClean="0"/>
              <a:t>ONLINE INFORMATION SERVICES</a:t>
            </a:r>
            <a:endParaRPr lang="en-US" altLang="en-US" sz="3000" dirty="0" smtClean="0"/>
          </a:p>
        </p:txBody>
      </p:sp>
      <p:sp>
        <p:nvSpPr>
          <p:cNvPr id="26627" name="Rectangle 3"/>
          <p:cNvSpPr>
            <a:spLocks noGrp="1" noChangeArrowheads="1"/>
          </p:cNvSpPr>
          <p:nvPr>
            <p:ph type="body" idx="4294967295"/>
          </p:nvPr>
        </p:nvSpPr>
        <p:spPr>
          <a:xfrm>
            <a:off x="467544" y="1556792"/>
            <a:ext cx="8351837" cy="4448175"/>
          </a:xfrm>
        </p:spPr>
        <p:txBody>
          <a:bodyPr/>
          <a:lstStyle/>
          <a:p>
            <a:pPr eaLnBrk="1" hangingPunct="1">
              <a:lnSpc>
                <a:spcPct val="200000"/>
              </a:lnSpc>
            </a:pPr>
            <a:r>
              <a:rPr lang="en-GB" altLang="en-US" sz="1800" dirty="0" smtClean="0"/>
              <a:t>Legal texts, Guide and Information Notices</a:t>
            </a:r>
          </a:p>
          <a:p>
            <a:pPr eaLnBrk="1" hangingPunct="1">
              <a:lnSpc>
                <a:spcPct val="200000"/>
              </a:lnSpc>
            </a:pPr>
            <a:r>
              <a:rPr lang="en-GB" altLang="en-US" sz="1800" dirty="0" smtClean="0"/>
              <a:t>WIPO Gazette of International Marks</a:t>
            </a:r>
          </a:p>
          <a:p>
            <a:pPr eaLnBrk="1" hangingPunct="1">
              <a:lnSpc>
                <a:spcPct val="200000"/>
              </a:lnSpc>
            </a:pPr>
            <a:r>
              <a:rPr lang="en-GB" altLang="en-US" sz="1800" dirty="0" smtClean="0"/>
              <a:t>ROMARIN: Online search database</a:t>
            </a:r>
          </a:p>
          <a:p>
            <a:pPr eaLnBrk="1" hangingPunct="1">
              <a:lnSpc>
                <a:spcPct val="200000"/>
              </a:lnSpc>
            </a:pPr>
            <a:r>
              <a:rPr lang="en-GB" altLang="en-US" sz="1800" dirty="0" smtClean="0"/>
              <a:t>E-Forms: e-renewal and e-subsequent designations</a:t>
            </a:r>
          </a:p>
          <a:p>
            <a:pPr eaLnBrk="1" hangingPunct="1">
              <a:lnSpc>
                <a:spcPct val="200000"/>
              </a:lnSpc>
            </a:pPr>
            <a:r>
              <a:rPr lang="en-GB" altLang="en-US" sz="1800" dirty="0" smtClean="0"/>
              <a:t>Fee Calculator: Costing service</a:t>
            </a:r>
          </a:p>
          <a:p>
            <a:pPr eaLnBrk="1" hangingPunct="1">
              <a:lnSpc>
                <a:spcPct val="200000"/>
              </a:lnSpc>
            </a:pPr>
            <a:r>
              <a:rPr lang="en-US" altLang="en-US" sz="1800" dirty="0" smtClean="0"/>
              <a:t>Dynamic Madrid Statistics </a:t>
            </a:r>
            <a:endParaRPr lang="en-GB" altLang="en-US" sz="1800" dirty="0" smtClean="0"/>
          </a:p>
          <a:p>
            <a:pPr eaLnBrk="1" hangingPunct="1">
              <a:lnSpc>
                <a:spcPct val="200000"/>
              </a:lnSpc>
              <a:buFontTx/>
              <a:buNone/>
            </a:pPr>
            <a:r>
              <a:rPr lang="en-GB" altLang="en-US" sz="1800" dirty="0" smtClean="0"/>
              <a:t>	free access at </a:t>
            </a:r>
            <a:r>
              <a:rPr lang="en-US" altLang="en-US" sz="1800" dirty="0" smtClean="0">
                <a:solidFill>
                  <a:srgbClr val="0A0A0A"/>
                </a:solidFill>
                <a:hlinkClick r:id="rId3"/>
              </a:rPr>
              <a:t>http://www.wipo.int/madrid/en/</a:t>
            </a:r>
            <a:endParaRPr lang="en-US" altLang="en-US" sz="18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882452421"/>
      </p:ext>
    </p:extLst>
  </p:cSld>
  <p:clrMapOvr>
    <a:masterClrMapping/>
  </p:clrMapOvr>
  <p:transition spd="slow">
    <p:cover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7544" y="-2115"/>
            <a:ext cx="8064896" cy="1143000"/>
          </a:xfrm>
        </p:spPr>
        <p:txBody>
          <a:bodyPr/>
          <a:lstStyle/>
          <a:p>
            <a:pPr algn="ctr"/>
            <a:r>
              <a:rPr lang="fr-CH" altLang="en-US" sz="3000" dirty="0" smtClean="0"/>
              <a:t>ONLINE TOOLS</a:t>
            </a:r>
            <a:endParaRPr lang="en-US" altLang="en-US" sz="3000" dirty="0" smtClean="0"/>
          </a:p>
        </p:txBody>
      </p:sp>
      <p:sp>
        <p:nvSpPr>
          <p:cNvPr id="27651" name="Rectangle 3"/>
          <p:cNvSpPr>
            <a:spLocks noGrp="1" noChangeArrowheads="1"/>
          </p:cNvSpPr>
          <p:nvPr>
            <p:ph type="body" idx="1"/>
          </p:nvPr>
        </p:nvSpPr>
        <p:spPr>
          <a:xfrm>
            <a:off x="323528" y="1124744"/>
            <a:ext cx="8362950" cy="4929758"/>
          </a:xfrm>
        </p:spPr>
        <p:txBody>
          <a:bodyPr/>
          <a:lstStyle/>
          <a:p>
            <a:pPr eaLnBrk="1" hangingPunct="1">
              <a:spcBef>
                <a:spcPts val="600"/>
              </a:spcBef>
              <a:spcAft>
                <a:spcPts val="1200"/>
              </a:spcAft>
            </a:pPr>
            <a:r>
              <a:rPr lang="en-US" altLang="en-US" sz="1800" b="1" dirty="0" smtClean="0"/>
              <a:t>MGS (Madrid Goods and Services Manager): </a:t>
            </a:r>
            <a:r>
              <a:rPr lang="en-US" altLang="en-US" sz="1600" dirty="0" smtClean="0"/>
              <a:t>To use correct specifications of goods and services</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MRS (Madrid Real-Time Status): </a:t>
            </a:r>
            <a:r>
              <a:rPr lang="en-US" altLang="en-US" sz="1600" dirty="0" smtClean="0"/>
              <a:t>To check the status of an international application/registration </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MPM (Madrid Portfolio Manager): </a:t>
            </a:r>
            <a:r>
              <a:rPr lang="en-US" altLang="en-US" sz="1600" dirty="0" smtClean="0"/>
              <a:t>To enable holders and representatives to view and modify their portfolio</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b="1" dirty="0" smtClean="0"/>
              <a:t>MEA (Madrid Electronic Alert): </a:t>
            </a:r>
            <a:r>
              <a:rPr lang="en-US" altLang="en-US" sz="1600" dirty="0" smtClean="0"/>
              <a:t>To enable users to submit a list of IRs to monitor and to be informed by email when any of them change </a:t>
            </a:r>
          </a:p>
          <a:p>
            <a:pPr marL="0" indent="0" eaLnBrk="1" hangingPunct="1">
              <a:spcBef>
                <a:spcPts val="600"/>
              </a:spcBef>
              <a:spcAft>
                <a:spcPts val="1200"/>
              </a:spcAft>
              <a:buNone/>
            </a:pPr>
            <a:endParaRPr lang="en-US" altLang="en-US" sz="1800" dirty="0" smtClean="0"/>
          </a:p>
          <a:p>
            <a:pPr eaLnBrk="1" hangingPunct="1">
              <a:spcBef>
                <a:spcPts val="600"/>
              </a:spcBef>
              <a:spcAft>
                <a:spcPts val="1200"/>
              </a:spcAft>
            </a:pPr>
            <a:r>
              <a:rPr lang="en-US" altLang="en-US" sz="1800" dirty="0" smtClean="0"/>
              <a:t>Accessible from </a:t>
            </a:r>
            <a:r>
              <a:rPr lang="en-US" altLang="en-US" sz="1600" dirty="0" smtClean="0">
                <a:hlinkClick r:id="rId3"/>
              </a:rPr>
              <a:t>http://www.wipo.int/madrid/en/services/</a:t>
            </a:r>
            <a:endParaRPr lang="en-US" altLang="en-US" sz="1600" dirty="0" smtClean="0"/>
          </a:p>
          <a:p>
            <a:endParaRPr lang="en-US" altLang="en-US" dirty="0" smtClean="0"/>
          </a:p>
        </p:txBody>
      </p:sp>
    </p:spTree>
    <p:extLst>
      <p:ext uri="{BB962C8B-B14F-4D97-AF65-F5344CB8AC3E}">
        <p14:creationId xmlns:p14="http://schemas.microsoft.com/office/powerpoint/2010/main" val="324411235"/>
      </p:ext>
    </p:extLst>
  </p:cSld>
  <p:clrMapOvr>
    <a:masterClrMapping/>
  </p:clrMapOvr>
  <p:transition spd="slow">
    <p:cover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611560" y="0"/>
            <a:ext cx="8229600" cy="1143000"/>
          </a:xfrm>
        </p:spPr>
        <p:txBody>
          <a:bodyPr/>
          <a:lstStyle/>
          <a:p>
            <a:pPr algn="ctr"/>
            <a:r>
              <a:rPr lang="en-US" altLang="en-US" sz="3000" dirty="0" smtClean="0"/>
              <a:t/>
            </a:r>
            <a:br>
              <a:rPr lang="en-US" altLang="en-US" sz="3000" dirty="0" smtClean="0"/>
            </a:br>
            <a:r>
              <a:rPr lang="en-US" altLang="en-US" sz="3000" dirty="0" smtClean="0"/>
              <a:t>E - SUBSEQUENT DESIGNATION</a:t>
            </a:r>
          </a:p>
        </p:txBody>
      </p:sp>
      <p:pic>
        <p:nvPicPr>
          <p:cNvPr id="52227" name="Picture 3"/>
          <p:cNvPicPr>
            <a:picLocks noChangeAspect="1" noChangeArrowheads="1"/>
          </p:cNvPicPr>
          <p:nvPr/>
        </p:nvPicPr>
        <p:blipFill>
          <a:blip r:embed="rId2"/>
          <a:srcRect/>
          <a:stretch>
            <a:fillRect/>
          </a:stretch>
        </p:blipFill>
        <p:spPr bwMode="auto">
          <a:xfrm>
            <a:off x="250825" y="1700213"/>
            <a:ext cx="8667750" cy="4032250"/>
          </a:xfrm>
          <a:prstGeom prst="rect">
            <a:avLst/>
          </a:prstGeom>
          <a:noFill/>
          <a:ln>
            <a:noFill/>
          </a:ln>
          <a:effectLst/>
          <a:extLst>
            <a:ext uri="{909E8E84-426E-40DD-AFC4-6F175D3DCCD1}">
              <a14:hiddenFill xmlns:a14="http://schemas.microsoft.com/office/drawing/2010/main">
                <a:solidFill>
                  <a:srgbClr val="21ACB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5156770"/>
      </p:ext>
    </p:extLst>
  </p:cSld>
  <p:clrMapOvr>
    <a:masterClrMapping/>
  </p:clrMapOvr>
  <p:transition spd="slow">
    <p:cover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96838"/>
            <a:ext cx="5383212"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1113"/>
            <a:ext cx="540385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a:spLocks noChangeArrowheads="1"/>
          </p:cNvSpPr>
          <p:nvPr/>
        </p:nvSpPr>
        <p:spPr bwMode="auto">
          <a:xfrm rot="6584903">
            <a:off x="6834981" y="3355182"/>
            <a:ext cx="128587" cy="133350"/>
          </a:xfrm>
          <a:prstGeom prst="downArrow">
            <a:avLst>
              <a:gd name="adj1" fmla="val 50000"/>
              <a:gd name="adj2" fmla="val 50556"/>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a:ea typeface="MS PGothic" pitchFamily="34" charset="-128"/>
            </a:endParaRPr>
          </a:p>
        </p:txBody>
      </p:sp>
    </p:spTree>
    <p:extLst>
      <p:ext uri="{BB962C8B-B14F-4D97-AF65-F5344CB8AC3E}">
        <p14:creationId xmlns:p14="http://schemas.microsoft.com/office/powerpoint/2010/main" val="302938440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9"/>
                                          </p:stCondLst>
                                        </p:cTn>
                                        <p:tgtEl>
                                          <p:spTgt spid="2051"/>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95536" y="1268760"/>
            <a:ext cx="822960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2060"/>
                </a:solidFill>
              </a:rPr>
              <a:t>THE HAGUE SYSTEM</a:t>
            </a:r>
            <a:endParaRPr lang="en-US" altLang="en-US" sz="3600" dirty="0" smtClean="0">
              <a:solidFill>
                <a:srgbClr val="002060"/>
              </a:solidFill>
            </a:endParaRPr>
          </a:p>
        </p:txBody>
      </p:sp>
    </p:spTree>
    <p:extLst>
      <p:ext uri="{BB962C8B-B14F-4D97-AF65-F5344CB8AC3E}">
        <p14:creationId xmlns:p14="http://schemas.microsoft.com/office/powerpoint/2010/main" val="3930084798"/>
      </p:ext>
    </p:extLst>
  </p:cSld>
  <p:clrMapOvr>
    <a:masterClrMapping/>
  </p:clrMapOvr>
  <p:transition spd="slow">
    <p:cover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1" y="188640"/>
            <a:ext cx="8229600" cy="1143000"/>
          </a:xfrm>
        </p:spPr>
        <p:txBody>
          <a:bodyPr/>
          <a:lstStyle/>
          <a:p>
            <a:pPr algn="ctr"/>
            <a:r>
              <a:rPr lang="en-US" altLang="en-US" sz="3000" dirty="0" smtClean="0">
                <a:solidFill>
                  <a:srgbClr val="002060"/>
                </a:solidFill>
              </a:rPr>
              <a:t>HAGUE UNION</a:t>
            </a:r>
          </a:p>
        </p:txBody>
      </p:sp>
      <p:sp>
        <p:nvSpPr>
          <p:cNvPr id="31747" name="Rectangle 1971"/>
          <p:cNvSpPr>
            <a:spLocks noGrp="1" noChangeArrowheads="1"/>
          </p:cNvSpPr>
          <p:nvPr>
            <p:ph type="body" idx="1"/>
          </p:nvPr>
        </p:nvSpPr>
        <p:spPr>
          <a:xfrm>
            <a:off x="2843213" y="5734050"/>
            <a:ext cx="4465637" cy="936625"/>
          </a:xfrm>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a:spcBef>
                <a:spcPct val="0"/>
              </a:spcBef>
              <a:buFontTx/>
              <a:buNone/>
              <a:tabLst>
                <a:tab pos="2857500" algn="l"/>
              </a:tabLst>
            </a:pPr>
            <a:r>
              <a:rPr lang="en-US" altLang="en-US" sz="1500" b="1" smtClean="0">
                <a:solidFill>
                  <a:srgbClr val="0033CC"/>
                </a:solidFill>
              </a:rPr>
              <a:t>47 Geneva Act (1999) </a:t>
            </a:r>
            <a:r>
              <a:rPr lang="en-US" altLang="en-US" sz="1200" b="1" smtClean="0">
                <a:solidFill>
                  <a:srgbClr val="0033CC"/>
                </a:solidFill>
              </a:rPr>
              <a:t>(including EU and OAPI)</a:t>
            </a:r>
            <a:r>
              <a:rPr lang="en-US" altLang="en-US" sz="1500" b="1" smtClean="0">
                <a:solidFill>
                  <a:srgbClr val="0033CC"/>
                </a:solidFill>
              </a:rPr>
              <a:t> </a:t>
            </a:r>
          </a:p>
          <a:p>
            <a:pPr marL="0" indent="0">
              <a:spcBef>
                <a:spcPct val="0"/>
              </a:spcBef>
              <a:buFontTx/>
              <a:buNone/>
              <a:tabLst>
                <a:tab pos="2857500" algn="l"/>
              </a:tabLst>
            </a:pPr>
            <a:r>
              <a:rPr lang="en-US" altLang="en-US" sz="1500" b="1" smtClean="0">
                <a:solidFill>
                  <a:srgbClr val="CC0000"/>
                </a:solidFill>
              </a:rPr>
              <a:t>15 Hague Act (1960)</a:t>
            </a:r>
            <a:br>
              <a:rPr lang="en-US" altLang="en-US" sz="1500" b="1" smtClean="0">
                <a:solidFill>
                  <a:srgbClr val="CC0000"/>
                </a:solidFill>
              </a:rPr>
            </a:br>
            <a:endParaRPr lang="en-US" altLang="en-US" sz="800" b="1" smtClean="0">
              <a:solidFill>
                <a:srgbClr val="CC0000"/>
              </a:solidFill>
            </a:endParaRPr>
          </a:p>
          <a:p>
            <a:pPr marL="0" indent="0">
              <a:spcBef>
                <a:spcPct val="0"/>
              </a:spcBef>
              <a:buFontTx/>
              <a:buNone/>
              <a:tabLst>
                <a:tab pos="2857500" algn="l"/>
              </a:tabLst>
            </a:pPr>
            <a:r>
              <a:rPr lang="fr-CH" altLang="en-US" sz="1500" b="1" smtClean="0"/>
              <a:t>62 Contracting Parties</a:t>
            </a:r>
            <a:endParaRPr lang="en-US" altLang="en-US" sz="1500" b="1" smtClean="0"/>
          </a:p>
        </p:txBody>
      </p:sp>
      <p:sp>
        <p:nvSpPr>
          <p:cNvPr id="31748"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1749" name="Group 4291"/>
          <p:cNvGrpSpPr>
            <a:grpSpLocks/>
          </p:cNvGrpSpPr>
          <p:nvPr/>
        </p:nvGrpSpPr>
        <p:grpSpPr bwMode="auto">
          <a:xfrm>
            <a:off x="179388" y="1458913"/>
            <a:ext cx="8785225" cy="4654550"/>
            <a:chOff x="113" y="919"/>
            <a:chExt cx="5534" cy="2932"/>
          </a:xfrm>
        </p:grpSpPr>
        <p:sp>
          <p:nvSpPr>
            <p:cNvPr id="31750" name="Freeform 4292"/>
            <p:cNvSpPr>
              <a:spLocks/>
            </p:cNvSpPr>
            <p:nvPr/>
          </p:nvSpPr>
          <p:spPr bwMode="auto">
            <a:xfrm>
              <a:off x="4447" y="2495"/>
              <a:ext cx="167" cy="133"/>
            </a:xfrm>
            <a:custGeom>
              <a:avLst/>
              <a:gdLst>
                <a:gd name="T0" fmla="*/ 252 w 149"/>
                <a:gd name="T1" fmla="*/ 0 h 107"/>
                <a:gd name="T2" fmla="*/ 275 w 149"/>
                <a:gd name="T3" fmla="*/ 32 h 107"/>
                <a:gd name="T4" fmla="*/ 269 w 149"/>
                <a:gd name="T5" fmla="*/ 88 h 107"/>
                <a:gd name="T6" fmla="*/ 282 w 149"/>
                <a:gd name="T7" fmla="*/ 62 h 107"/>
                <a:gd name="T8" fmla="*/ 282 w 149"/>
                <a:gd name="T9" fmla="*/ 88 h 107"/>
                <a:gd name="T10" fmla="*/ 290 w 149"/>
                <a:gd name="T11" fmla="*/ 96 h 107"/>
                <a:gd name="T12" fmla="*/ 331 w 149"/>
                <a:gd name="T13" fmla="*/ 134 h 107"/>
                <a:gd name="T14" fmla="*/ 299 w 149"/>
                <a:gd name="T15" fmla="*/ 167 h 107"/>
                <a:gd name="T16" fmla="*/ 305 w 149"/>
                <a:gd name="T17" fmla="*/ 196 h 107"/>
                <a:gd name="T18" fmla="*/ 279 w 149"/>
                <a:gd name="T19" fmla="*/ 214 h 107"/>
                <a:gd name="T20" fmla="*/ 275 w 149"/>
                <a:gd name="T21" fmla="*/ 229 h 107"/>
                <a:gd name="T22" fmla="*/ 247 w 149"/>
                <a:gd name="T23" fmla="*/ 214 h 107"/>
                <a:gd name="T24" fmla="*/ 217 w 149"/>
                <a:gd name="T25" fmla="*/ 208 h 107"/>
                <a:gd name="T26" fmla="*/ 207 w 149"/>
                <a:gd name="T27" fmla="*/ 268 h 107"/>
                <a:gd name="T28" fmla="*/ 200 w 149"/>
                <a:gd name="T29" fmla="*/ 323 h 107"/>
                <a:gd name="T30" fmla="*/ 187 w 149"/>
                <a:gd name="T31" fmla="*/ 357 h 107"/>
                <a:gd name="T32" fmla="*/ 174 w 149"/>
                <a:gd name="T33" fmla="*/ 436 h 107"/>
                <a:gd name="T34" fmla="*/ 148 w 149"/>
                <a:gd name="T35" fmla="*/ 452 h 107"/>
                <a:gd name="T36" fmla="*/ 101 w 149"/>
                <a:gd name="T37" fmla="*/ 436 h 107"/>
                <a:gd name="T38" fmla="*/ 90 w 149"/>
                <a:gd name="T39" fmla="*/ 469 h 107"/>
                <a:gd name="T40" fmla="*/ 43 w 149"/>
                <a:gd name="T41" fmla="*/ 490 h 107"/>
                <a:gd name="T42" fmla="*/ 12 w 149"/>
                <a:gd name="T43" fmla="*/ 444 h 107"/>
                <a:gd name="T44" fmla="*/ 0 w 149"/>
                <a:gd name="T45" fmla="*/ 393 h 107"/>
                <a:gd name="T46" fmla="*/ 0 w 149"/>
                <a:gd name="T47" fmla="*/ 401 h 107"/>
                <a:gd name="T48" fmla="*/ 27 w 149"/>
                <a:gd name="T49" fmla="*/ 436 h 107"/>
                <a:gd name="T50" fmla="*/ 58 w 149"/>
                <a:gd name="T51" fmla="*/ 444 h 107"/>
                <a:gd name="T52" fmla="*/ 54 w 149"/>
                <a:gd name="T53" fmla="*/ 444 h 107"/>
                <a:gd name="T54" fmla="*/ 54 w 149"/>
                <a:gd name="T55" fmla="*/ 436 h 107"/>
                <a:gd name="T56" fmla="*/ 58 w 149"/>
                <a:gd name="T57" fmla="*/ 393 h 107"/>
                <a:gd name="T58" fmla="*/ 58 w 149"/>
                <a:gd name="T59" fmla="*/ 380 h 107"/>
                <a:gd name="T60" fmla="*/ 65 w 149"/>
                <a:gd name="T61" fmla="*/ 346 h 107"/>
                <a:gd name="T62" fmla="*/ 90 w 149"/>
                <a:gd name="T63" fmla="*/ 323 h 107"/>
                <a:gd name="T64" fmla="*/ 113 w 149"/>
                <a:gd name="T65" fmla="*/ 317 h 107"/>
                <a:gd name="T66" fmla="*/ 131 w 149"/>
                <a:gd name="T67" fmla="*/ 254 h 107"/>
                <a:gd name="T68" fmla="*/ 152 w 149"/>
                <a:gd name="T69" fmla="*/ 196 h 107"/>
                <a:gd name="T70" fmla="*/ 167 w 149"/>
                <a:gd name="T71" fmla="*/ 229 h 107"/>
                <a:gd name="T72" fmla="*/ 179 w 149"/>
                <a:gd name="T73" fmla="*/ 196 h 107"/>
                <a:gd name="T74" fmla="*/ 185 w 149"/>
                <a:gd name="T75" fmla="*/ 167 h 107"/>
                <a:gd name="T76" fmla="*/ 196 w 149"/>
                <a:gd name="T77" fmla="*/ 208 h 107"/>
                <a:gd name="T78" fmla="*/ 196 w 149"/>
                <a:gd name="T79" fmla="*/ 172 h 107"/>
                <a:gd name="T80" fmla="*/ 200 w 149"/>
                <a:gd name="T81" fmla="*/ 150 h 107"/>
                <a:gd name="T82" fmla="*/ 196 w 149"/>
                <a:gd name="T83" fmla="*/ 134 h 107"/>
                <a:gd name="T84" fmla="*/ 207 w 149"/>
                <a:gd name="T85" fmla="*/ 109 h 107"/>
                <a:gd name="T86" fmla="*/ 222 w 149"/>
                <a:gd name="T87" fmla="*/ 57 h 107"/>
                <a:gd name="T88" fmla="*/ 236 w 149"/>
                <a:gd name="T89" fmla="*/ 0 h 107"/>
                <a:gd name="T90" fmla="*/ 243 w 149"/>
                <a:gd name="T91" fmla="*/ 21 h 107"/>
                <a:gd name="T92" fmla="*/ 252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31751" name="Freeform 4293"/>
            <p:cNvSpPr>
              <a:spLocks/>
            </p:cNvSpPr>
            <p:nvPr/>
          </p:nvSpPr>
          <p:spPr bwMode="auto">
            <a:xfrm>
              <a:off x="1488" y="3804"/>
              <a:ext cx="65" cy="47"/>
            </a:xfrm>
            <a:custGeom>
              <a:avLst/>
              <a:gdLst>
                <a:gd name="T0" fmla="*/ 12 w 59"/>
                <a:gd name="T1" fmla="*/ 32 h 38"/>
                <a:gd name="T2" fmla="*/ 0 w 59"/>
                <a:gd name="T3" fmla="*/ 0 h 38"/>
                <a:gd name="T4" fmla="*/ 14 w 59"/>
                <a:gd name="T5" fmla="*/ 88 h 38"/>
                <a:gd name="T6" fmla="*/ 32 w 59"/>
                <a:gd name="T7" fmla="*/ 168 h 38"/>
                <a:gd name="T8" fmla="*/ 75 w 59"/>
                <a:gd name="T9" fmla="*/ 168 h 38"/>
                <a:gd name="T10" fmla="*/ 117 w 59"/>
                <a:gd name="T11" fmla="*/ 168 h 38"/>
                <a:gd name="T12" fmla="*/ 112 w 59"/>
                <a:gd name="T13" fmla="*/ 147 h 38"/>
                <a:gd name="T14" fmla="*/ 52 w 59"/>
                <a:gd name="T15" fmla="*/ 109 h 38"/>
                <a:gd name="T16" fmla="*/ 12 w 59"/>
                <a:gd name="T17" fmla="*/ 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1752" name="Freeform 4294"/>
            <p:cNvSpPr>
              <a:spLocks/>
            </p:cNvSpPr>
            <p:nvPr/>
          </p:nvSpPr>
          <p:spPr bwMode="auto">
            <a:xfrm>
              <a:off x="1452" y="3802"/>
              <a:ext cx="53" cy="49"/>
            </a:xfrm>
            <a:custGeom>
              <a:avLst/>
              <a:gdLst>
                <a:gd name="T0" fmla="*/ 71 w 47"/>
                <a:gd name="T1" fmla="*/ 2 h 40"/>
                <a:gd name="T2" fmla="*/ 88 w 47"/>
                <a:gd name="T3" fmla="*/ 88 h 40"/>
                <a:gd name="T4" fmla="*/ 111 w 47"/>
                <a:gd name="T5" fmla="*/ 167 h 40"/>
                <a:gd name="T6" fmla="*/ 99 w 47"/>
                <a:gd name="T7" fmla="*/ 167 h 40"/>
                <a:gd name="T8" fmla="*/ 86 w 47"/>
                <a:gd name="T9" fmla="*/ 167 h 40"/>
                <a:gd name="T10" fmla="*/ 43 w 47"/>
                <a:gd name="T11" fmla="*/ 151 h 40"/>
                <a:gd name="T12" fmla="*/ 33 w 47"/>
                <a:gd name="T13" fmla="*/ 151 h 40"/>
                <a:gd name="T14" fmla="*/ 0 w 47"/>
                <a:gd name="T15" fmla="*/ 147 h 40"/>
                <a:gd name="T16" fmla="*/ 3 w 47"/>
                <a:gd name="T17" fmla="*/ 147 h 40"/>
                <a:gd name="T18" fmla="*/ 29 w 47"/>
                <a:gd name="T19" fmla="*/ 136 h 40"/>
                <a:gd name="T20" fmla="*/ 38 w 47"/>
                <a:gd name="T21" fmla="*/ 147 h 40"/>
                <a:gd name="T22" fmla="*/ 48 w 47"/>
                <a:gd name="T23" fmla="*/ 147 h 40"/>
                <a:gd name="T24" fmla="*/ 29 w 47"/>
                <a:gd name="T25" fmla="*/ 123 h 40"/>
                <a:gd name="T26" fmla="*/ 54 w 47"/>
                <a:gd name="T27" fmla="*/ 136 h 40"/>
                <a:gd name="T28" fmla="*/ 60 w 47"/>
                <a:gd name="T29" fmla="*/ 136 h 40"/>
                <a:gd name="T30" fmla="*/ 86 w 47"/>
                <a:gd name="T31" fmla="*/ 147 h 40"/>
                <a:gd name="T32" fmla="*/ 88 w 47"/>
                <a:gd name="T33" fmla="*/ 147 h 40"/>
                <a:gd name="T34" fmla="*/ 43 w 47"/>
                <a:gd name="T35" fmla="*/ 93 h 40"/>
                <a:gd name="T36" fmla="*/ 60 w 47"/>
                <a:gd name="T37" fmla="*/ 71 h 40"/>
                <a:gd name="T38" fmla="*/ 33 w 47"/>
                <a:gd name="T39" fmla="*/ 71 h 40"/>
                <a:gd name="T40" fmla="*/ 29 w 47"/>
                <a:gd name="T41" fmla="*/ 16 h 40"/>
                <a:gd name="T42" fmla="*/ 38 w 47"/>
                <a:gd name="T43" fmla="*/ 0 h 40"/>
                <a:gd name="T44" fmla="*/ 7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31753" name="Freeform 4295"/>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754" name="Freeform 4296"/>
            <p:cNvSpPr>
              <a:spLocks/>
            </p:cNvSpPr>
            <p:nvPr/>
          </p:nvSpPr>
          <p:spPr bwMode="auto">
            <a:xfrm>
              <a:off x="4433" y="2551"/>
              <a:ext cx="179" cy="187"/>
            </a:xfrm>
            <a:custGeom>
              <a:avLst/>
              <a:gdLst>
                <a:gd name="T0" fmla="*/ 365 w 159"/>
                <a:gd name="T1" fmla="*/ 277 h 151"/>
                <a:gd name="T2" fmla="*/ 332 w 159"/>
                <a:gd name="T3" fmla="*/ 277 h 151"/>
                <a:gd name="T4" fmla="*/ 326 w 159"/>
                <a:gd name="T5" fmla="*/ 277 h 151"/>
                <a:gd name="T6" fmla="*/ 310 w 159"/>
                <a:gd name="T7" fmla="*/ 378 h 151"/>
                <a:gd name="T8" fmla="*/ 315 w 159"/>
                <a:gd name="T9" fmla="*/ 378 h 151"/>
                <a:gd name="T10" fmla="*/ 310 w 159"/>
                <a:gd name="T11" fmla="*/ 425 h 151"/>
                <a:gd name="T12" fmla="*/ 290 w 159"/>
                <a:gd name="T13" fmla="*/ 443 h 151"/>
                <a:gd name="T14" fmla="*/ 272 w 159"/>
                <a:gd name="T15" fmla="*/ 495 h 151"/>
                <a:gd name="T16" fmla="*/ 272 w 159"/>
                <a:gd name="T17" fmla="*/ 526 h 151"/>
                <a:gd name="T18" fmla="*/ 276 w 159"/>
                <a:gd name="T19" fmla="*/ 526 h 151"/>
                <a:gd name="T20" fmla="*/ 272 w 159"/>
                <a:gd name="T21" fmla="*/ 549 h 151"/>
                <a:gd name="T22" fmla="*/ 260 w 159"/>
                <a:gd name="T23" fmla="*/ 580 h 151"/>
                <a:gd name="T24" fmla="*/ 258 w 159"/>
                <a:gd name="T25" fmla="*/ 639 h 151"/>
                <a:gd name="T26" fmla="*/ 205 w 159"/>
                <a:gd name="T27" fmla="*/ 675 h 151"/>
                <a:gd name="T28" fmla="*/ 202 w 159"/>
                <a:gd name="T29" fmla="*/ 623 h 151"/>
                <a:gd name="T30" fmla="*/ 190 w 159"/>
                <a:gd name="T31" fmla="*/ 613 h 151"/>
                <a:gd name="T32" fmla="*/ 169 w 159"/>
                <a:gd name="T33" fmla="*/ 613 h 151"/>
                <a:gd name="T34" fmla="*/ 145 w 159"/>
                <a:gd name="T35" fmla="*/ 589 h 151"/>
                <a:gd name="T36" fmla="*/ 127 w 159"/>
                <a:gd name="T37" fmla="*/ 613 h 151"/>
                <a:gd name="T38" fmla="*/ 102 w 159"/>
                <a:gd name="T39" fmla="*/ 623 h 151"/>
                <a:gd name="T40" fmla="*/ 99 w 159"/>
                <a:gd name="T41" fmla="*/ 580 h 151"/>
                <a:gd name="T42" fmla="*/ 68 w 159"/>
                <a:gd name="T43" fmla="*/ 589 h 151"/>
                <a:gd name="T44" fmla="*/ 71 w 159"/>
                <a:gd name="T45" fmla="*/ 580 h 151"/>
                <a:gd name="T46" fmla="*/ 68 w 159"/>
                <a:gd name="T47" fmla="*/ 589 h 151"/>
                <a:gd name="T48" fmla="*/ 43 w 159"/>
                <a:gd name="T49" fmla="*/ 580 h 151"/>
                <a:gd name="T50" fmla="*/ 38 w 159"/>
                <a:gd name="T51" fmla="*/ 495 h 151"/>
                <a:gd name="T52" fmla="*/ 38 w 159"/>
                <a:gd name="T53" fmla="*/ 436 h 151"/>
                <a:gd name="T54" fmla="*/ 18 w 159"/>
                <a:gd name="T55" fmla="*/ 400 h 151"/>
                <a:gd name="T56" fmla="*/ 18 w 159"/>
                <a:gd name="T57" fmla="*/ 400 h 151"/>
                <a:gd name="T58" fmla="*/ 12 w 159"/>
                <a:gd name="T59" fmla="*/ 358 h 151"/>
                <a:gd name="T60" fmla="*/ 12 w 159"/>
                <a:gd name="T61" fmla="*/ 337 h 151"/>
                <a:gd name="T62" fmla="*/ 0 w 159"/>
                <a:gd name="T63" fmla="*/ 285 h 151"/>
                <a:gd name="T64" fmla="*/ 12 w 159"/>
                <a:gd name="T65" fmla="*/ 230 h 151"/>
                <a:gd name="T66" fmla="*/ 3 w 159"/>
                <a:gd name="T67" fmla="*/ 230 h 151"/>
                <a:gd name="T68" fmla="*/ 29 w 159"/>
                <a:gd name="T69" fmla="*/ 181 h 151"/>
                <a:gd name="T70" fmla="*/ 38 w 159"/>
                <a:gd name="T71" fmla="*/ 230 h 151"/>
                <a:gd name="T72" fmla="*/ 71 w 159"/>
                <a:gd name="T73" fmla="*/ 277 h 151"/>
                <a:gd name="T74" fmla="*/ 118 w 159"/>
                <a:gd name="T75" fmla="*/ 256 h 151"/>
                <a:gd name="T76" fmla="*/ 129 w 159"/>
                <a:gd name="T77" fmla="*/ 224 h 151"/>
                <a:gd name="T78" fmla="*/ 181 w 159"/>
                <a:gd name="T79" fmla="*/ 244 h 151"/>
                <a:gd name="T80" fmla="*/ 205 w 159"/>
                <a:gd name="T81" fmla="*/ 224 h 151"/>
                <a:gd name="T82" fmla="*/ 221 w 159"/>
                <a:gd name="T83" fmla="*/ 149 h 151"/>
                <a:gd name="T84" fmla="*/ 233 w 159"/>
                <a:gd name="T85" fmla="*/ 118 h 151"/>
                <a:gd name="T86" fmla="*/ 241 w 159"/>
                <a:gd name="T87" fmla="*/ 62 h 151"/>
                <a:gd name="T88" fmla="*/ 249 w 159"/>
                <a:gd name="T89" fmla="*/ 0 h 151"/>
                <a:gd name="T90" fmla="*/ 280 w 159"/>
                <a:gd name="T91" fmla="*/ 2 h 151"/>
                <a:gd name="T92" fmla="*/ 310 w 159"/>
                <a:gd name="T93" fmla="*/ 21 h 151"/>
                <a:gd name="T94" fmla="*/ 310 w 159"/>
                <a:gd name="T95" fmla="*/ 21 h 151"/>
                <a:gd name="T96" fmla="*/ 310 w 159"/>
                <a:gd name="T97" fmla="*/ 32 h 151"/>
                <a:gd name="T98" fmla="*/ 315 w 159"/>
                <a:gd name="T99" fmla="*/ 62 h 151"/>
                <a:gd name="T100" fmla="*/ 310 w 159"/>
                <a:gd name="T101" fmla="*/ 62 h 151"/>
                <a:gd name="T102" fmla="*/ 298 w 159"/>
                <a:gd name="T103" fmla="*/ 62 h 151"/>
                <a:gd name="T104" fmla="*/ 305 w 159"/>
                <a:gd name="T105" fmla="*/ 95 h 151"/>
                <a:gd name="T106" fmla="*/ 332 w 159"/>
                <a:gd name="T107" fmla="*/ 168 h 151"/>
                <a:gd name="T108" fmla="*/ 326 w 159"/>
                <a:gd name="T109" fmla="*/ 199 h 151"/>
                <a:gd name="T110" fmla="*/ 342 w 159"/>
                <a:gd name="T111" fmla="*/ 230 h 151"/>
                <a:gd name="T112" fmla="*/ 365 w 159"/>
                <a:gd name="T113" fmla="*/ 27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31755" name="Freeform 4297"/>
            <p:cNvSpPr>
              <a:spLocks/>
            </p:cNvSpPr>
            <p:nvPr/>
          </p:nvSpPr>
          <p:spPr bwMode="auto">
            <a:xfrm>
              <a:off x="4191" y="2525"/>
              <a:ext cx="193" cy="251"/>
            </a:xfrm>
            <a:custGeom>
              <a:avLst/>
              <a:gdLst>
                <a:gd name="T0" fmla="*/ 385 w 172"/>
                <a:gd name="T1" fmla="*/ 692 h 203"/>
                <a:gd name="T2" fmla="*/ 380 w 172"/>
                <a:gd name="T3" fmla="*/ 696 h 203"/>
                <a:gd name="T4" fmla="*/ 378 w 172"/>
                <a:gd name="T5" fmla="*/ 790 h 203"/>
                <a:gd name="T6" fmla="*/ 369 w 172"/>
                <a:gd name="T7" fmla="*/ 896 h 203"/>
                <a:gd name="T8" fmla="*/ 353 w 172"/>
                <a:gd name="T9" fmla="*/ 864 h 203"/>
                <a:gd name="T10" fmla="*/ 349 w 172"/>
                <a:gd name="T11" fmla="*/ 890 h 203"/>
                <a:gd name="T12" fmla="*/ 333 w 172"/>
                <a:gd name="T13" fmla="*/ 878 h 203"/>
                <a:gd name="T14" fmla="*/ 333 w 172"/>
                <a:gd name="T15" fmla="*/ 896 h 203"/>
                <a:gd name="T16" fmla="*/ 301 w 172"/>
                <a:gd name="T17" fmla="*/ 833 h 203"/>
                <a:gd name="T18" fmla="*/ 278 w 172"/>
                <a:gd name="T19" fmla="*/ 790 h 203"/>
                <a:gd name="T20" fmla="*/ 259 w 172"/>
                <a:gd name="T21" fmla="*/ 751 h 203"/>
                <a:gd name="T22" fmla="*/ 238 w 172"/>
                <a:gd name="T23" fmla="*/ 711 h 203"/>
                <a:gd name="T24" fmla="*/ 221 w 172"/>
                <a:gd name="T25" fmla="*/ 674 h 203"/>
                <a:gd name="T26" fmla="*/ 206 w 172"/>
                <a:gd name="T27" fmla="*/ 615 h 203"/>
                <a:gd name="T28" fmla="*/ 195 w 172"/>
                <a:gd name="T29" fmla="*/ 554 h 203"/>
                <a:gd name="T30" fmla="*/ 185 w 172"/>
                <a:gd name="T31" fmla="*/ 528 h 203"/>
                <a:gd name="T32" fmla="*/ 169 w 172"/>
                <a:gd name="T33" fmla="*/ 481 h 203"/>
                <a:gd name="T34" fmla="*/ 151 w 172"/>
                <a:gd name="T35" fmla="*/ 414 h 203"/>
                <a:gd name="T36" fmla="*/ 135 w 172"/>
                <a:gd name="T37" fmla="*/ 367 h 203"/>
                <a:gd name="T38" fmla="*/ 128 w 172"/>
                <a:gd name="T39" fmla="*/ 315 h 203"/>
                <a:gd name="T40" fmla="*/ 101 w 172"/>
                <a:gd name="T41" fmla="*/ 258 h 203"/>
                <a:gd name="T42" fmla="*/ 79 w 172"/>
                <a:gd name="T43" fmla="*/ 199 h 203"/>
                <a:gd name="T44" fmla="*/ 48 w 172"/>
                <a:gd name="T45" fmla="*/ 147 h 203"/>
                <a:gd name="T46" fmla="*/ 19 w 172"/>
                <a:gd name="T47" fmla="*/ 93 h 203"/>
                <a:gd name="T48" fmla="*/ 0 w 172"/>
                <a:gd name="T49" fmla="*/ 0 h 203"/>
                <a:gd name="T50" fmla="*/ 27 w 172"/>
                <a:gd name="T51" fmla="*/ 2 h 203"/>
                <a:gd name="T52" fmla="*/ 53 w 172"/>
                <a:gd name="T53" fmla="*/ 21 h 203"/>
                <a:gd name="T54" fmla="*/ 79 w 172"/>
                <a:gd name="T55" fmla="*/ 32 h 203"/>
                <a:gd name="T56" fmla="*/ 104 w 172"/>
                <a:gd name="T57" fmla="*/ 101 h 203"/>
                <a:gd name="T58" fmla="*/ 116 w 172"/>
                <a:gd name="T59" fmla="*/ 115 h 203"/>
                <a:gd name="T60" fmla="*/ 144 w 172"/>
                <a:gd name="T61" fmla="*/ 168 h 203"/>
                <a:gd name="T62" fmla="*/ 176 w 172"/>
                <a:gd name="T63" fmla="*/ 229 h 203"/>
                <a:gd name="T64" fmla="*/ 206 w 172"/>
                <a:gd name="T65" fmla="*/ 283 h 203"/>
                <a:gd name="T66" fmla="*/ 202 w 172"/>
                <a:gd name="T67" fmla="*/ 258 h 203"/>
                <a:gd name="T68" fmla="*/ 233 w 172"/>
                <a:gd name="T69" fmla="*/ 315 h 203"/>
                <a:gd name="T70" fmla="*/ 248 w 172"/>
                <a:gd name="T71" fmla="*/ 354 h 203"/>
                <a:gd name="T72" fmla="*/ 288 w 172"/>
                <a:gd name="T73" fmla="*/ 394 h 203"/>
                <a:gd name="T74" fmla="*/ 288 w 172"/>
                <a:gd name="T75" fmla="*/ 394 h 203"/>
                <a:gd name="T76" fmla="*/ 311 w 172"/>
                <a:gd name="T77" fmla="*/ 438 h 203"/>
                <a:gd name="T78" fmla="*/ 291 w 172"/>
                <a:gd name="T79" fmla="*/ 464 h 203"/>
                <a:gd name="T80" fmla="*/ 296 w 172"/>
                <a:gd name="T81" fmla="*/ 466 h 203"/>
                <a:gd name="T82" fmla="*/ 291 w 172"/>
                <a:gd name="T83" fmla="*/ 481 h 203"/>
                <a:gd name="T84" fmla="*/ 301 w 172"/>
                <a:gd name="T85" fmla="*/ 502 h 203"/>
                <a:gd name="T86" fmla="*/ 327 w 172"/>
                <a:gd name="T87" fmla="*/ 523 h 203"/>
                <a:gd name="T88" fmla="*/ 333 w 172"/>
                <a:gd name="T89" fmla="*/ 575 h 203"/>
                <a:gd name="T90" fmla="*/ 338 w 172"/>
                <a:gd name="T91" fmla="*/ 595 h 203"/>
                <a:gd name="T92" fmla="*/ 338 w 172"/>
                <a:gd name="T93" fmla="*/ 632 h 203"/>
                <a:gd name="T94" fmla="*/ 369 w 172"/>
                <a:gd name="T95" fmla="*/ 632 h 203"/>
                <a:gd name="T96" fmla="*/ 385 w 172"/>
                <a:gd name="T97" fmla="*/ 69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31756" name="Freeform 4298"/>
            <p:cNvSpPr>
              <a:spLocks/>
            </p:cNvSpPr>
            <p:nvPr/>
          </p:nvSpPr>
          <p:spPr bwMode="auto">
            <a:xfrm>
              <a:off x="4826" y="2656"/>
              <a:ext cx="170" cy="194"/>
            </a:xfrm>
            <a:custGeom>
              <a:avLst/>
              <a:gdLst>
                <a:gd name="T0" fmla="*/ 247 w 153"/>
                <a:gd name="T1" fmla="*/ 609 h 156"/>
                <a:gd name="T2" fmla="*/ 258 w 153"/>
                <a:gd name="T3" fmla="*/ 627 h 156"/>
                <a:gd name="T4" fmla="*/ 289 w 153"/>
                <a:gd name="T5" fmla="*/ 662 h 156"/>
                <a:gd name="T6" fmla="*/ 311 w 153"/>
                <a:gd name="T7" fmla="*/ 655 h 156"/>
                <a:gd name="T8" fmla="*/ 318 w 153"/>
                <a:gd name="T9" fmla="*/ 527 h 156"/>
                <a:gd name="T10" fmla="*/ 320 w 153"/>
                <a:gd name="T11" fmla="*/ 381 h 156"/>
                <a:gd name="T12" fmla="*/ 320 w 153"/>
                <a:gd name="T13" fmla="*/ 254 h 156"/>
                <a:gd name="T14" fmla="*/ 301 w 153"/>
                <a:gd name="T15" fmla="*/ 173 h 156"/>
                <a:gd name="T16" fmla="*/ 222 w 153"/>
                <a:gd name="T17" fmla="*/ 88 h 156"/>
                <a:gd name="T18" fmla="*/ 168 w 153"/>
                <a:gd name="T19" fmla="*/ 167 h 156"/>
                <a:gd name="T20" fmla="*/ 123 w 153"/>
                <a:gd name="T21" fmla="*/ 215 h 156"/>
                <a:gd name="T22" fmla="*/ 109 w 153"/>
                <a:gd name="T23" fmla="*/ 196 h 156"/>
                <a:gd name="T24" fmla="*/ 98 w 153"/>
                <a:gd name="T25" fmla="*/ 62 h 156"/>
                <a:gd name="T26" fmla="*/ 70 w 153"/>
                <a:gd name="T27" fmla="*/ 14 h 156"/>
                <a:gd name="T28" fmla="*/ 2 w 153"/>
                <a:gd name="T29" fmla="*/ 57 h 156"/>
                <a:gd name="T30" fmla="*/ 22 w 153"/>
                <a:gd name="T31" fmla="*/ 109 h 156"/>
                <a:gd name="T32" fmla="*/ 70 w 153"/>
                <a:gd name="T33" fmla="*/ 150 h 156"/>
                <a:gd name="T34" fmla="*/ 88 w 153"/>
                <a:gd name="T35" fmla="*/ 167 h 156"/>
                <a:gd name="T36" fmla="*/ 82 w 153"/>
                <a:gd name="T37" fmla="*/ 173 h 156"/>
                <a:gd name="T38" fmla="*/ 44 w 153"/>
                <a:gd name="T39" fmla="*/ 196 h 156"/>
                <a:gd name="T40" fmla="*/ 58 w 153"/>
                <a:gd name="T41" fmla="*/ 261 h 156"/>
                <a:gd name="T42" fmla="*/ 70 w 153"/>
                <a:gd name="T43" fmla="*/ 303 h 156"/>
                <a:gd name="T44" fmla="*/ 82 w 153"/>
                <a:gd name="T45" fmla="*/ 271 h 156"/>
                <a:gd name="T46" fmla="*/ 119 w 153"/>
                <a:gd name="T47" fmla="*/ 293 h 156"/>
                <a:gd name="T48" fmla="*/ 141 w 153"/>
                <a:gd name="T49" fmla="*/ 337 h 156"/>
                <a:gd name="T50" fmla="*/ 192 w 153"/>
                <a:gd name="T51" fmla="*/ 381 h 156"/>
                <a:gd name="T52" fmla="*/ 224 w 153"/>
                <a:gd name="T53" fmla="*/ 439 h 156"/>
                <a:gd name="T54" fmla="*/ 249 w 153"/>
                <a:gd name="T55" fmla="*/ 546 h 156"/>
                <a:gd name="T56" fmla="*/ 258 w 153"/>
                <a:gd name="T57" fmla="*/ 558 h 156"/>
                <a:gd name="T58" fmla="*/ 247 w 153"/>
                <a:gd name="T59" fmla="*/ 589 h 156"/>
                <a:gd name="T60" fmla="*/ 202 w 153"/>
                <a:gd name="T61" fmla="*/ 655 h 156"/>
                <a:gd name="T62" fmla="*/ 247 w 153"/>
                <a:gd name="T63" fmla="*/ 598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31757" name="Freeform 4299"/>
            <p:cNvSpPr>
              <a:spLocks/>
            </p:cNvSpPr>
            <p:nvPr/>
          </p:nvSpPr>
          <p:spPr bwMode="auto">
            <a:xfrm>
              <a:off x="4610" y="2613"/>
              <a:ext cx="113" cy="161"/>
            </a:xfrm>
            <a:custGeom>
              <a:avLst/>
              <a:gdLst>
                <a:gd name="T0" fmla="*/ 222 w 101"/>
                <a:gd name="T1" fmla="*/ 2 h 130"/>
                <a:gd name="T2" fmla="*/ 213 w 101"/>
                <a:gd name="T3" fmla="*/ 0 h 130"/>
                <a:gd name="T4" fmla="*/ 177 w 101"/>
                <a:gd name="T5" fmla="*/ 62 h 130"/>
                <a:gd name="T6" fmla="*/ 133 w 101"/>
                <a:gd name="T7" fmla="*/ 57 h 130"/>
                <a:gd name="T8" fmla="*/ 87 w 101"/>
                <a:gd name="T9" fmla="*/ 32 h 130"/>
                <a:gd name="T10" fmla="*/ 72 w 101"/>
                <a:gd name="T11" fmla="*/ 32 h 130"/>
                <a:gd name="T12" fmla="*/ 56 w 101"/>
                <a:gd name="T13" fmla="*/ 62 h 130"/>
                <a:gd name="T14" fmla="*/ 50 w 101"/>
                <a:gd name="T15" fmla="*/ 62 h 130"/>
                <a:gd name="T16" fmla="*/ 31 w 101"/>
                <a:gd name="T17" fmla="*/ 126 h 130"/>
                <a:gd name="T18" fmla="*/ 35 w 101"/>
                <a:gd name="T19" fmla="*/ 186 h 130"/>
                <a:gd name="T20" fmla="*/ 31 w 101"/>
                <a:gd name="T21" fmla="*/ 186 h 130"/>
                <a:gd name="T22" fmla="*/ 15 w 101"/>
                <a:gd name="T23" fmla="*/ 261 h 130"/>
                <a:gd name="T24" fmla="*/ 0 w 101"/>
                <a:gd name="T25" fmla="*/ 334 h 130"/>
                <a:gd name="T26" fmla="*/ 2 w 101"/>
                <a:gd name="T27" fmla="*/ 412 h 130"/>
                <a:gd name="T28" fmla="*/ 19 w 101"/>
                <a:gd name="T29" fmla="*/ 417 h 130"/>
                <a:gd name="T30" fmla="*/ 19 w 101"/>
                <a:gd name="T31" fmla="*/ 472 h 130"/>
                <a:gd name="T32" fmla="*/ 19 w 101"/>
                <a:gd name="T33" fmla="*/ 526 h 130"/>
                <a:gd name="T34" fmla="*/ 19 w 101"/>
                <a:gd name="T35" fmla="*/ 580 h 130"/>
                <a:gd name="T36" fmla="*/ 50 w 101"/>
                <a:gd name="T37" fmla="*/ 560 h 130"/>
                <a:gd name="T38" fmla="*/ 50 w 101"/>
                <a:gd name="T39" fmla="*/ 472 h 130"/>
                <a:gd name="T40" fmla="*/ 45 w 101"/>
                <a:gd name="T41" fmla="*/ 367 h 130"/>
                <a:gd name="T42" fmla="*/ 72 w 101"/>
                <a:gd name="T43" fmla="*/ 334 h 130"/>
                <a:gd name="T44" fmla="*/ 72 w 101"/>
                <a:gd name="T45" fmla="*/ 378 h 130"/>
                <a:gd name="T46" fmla="*/ 77 w 101"/>
                <a:gd name="T47" fmla="*/ 417 h 130"/>
                <a:gd name="T48" fmla="*/ 87 w 101"/>
                <a:gd name="T49" fmla="*/ 464 h 130"/>
                <a:gd name="T50" fmla="*/ 97 w 101"/>
                <a:gd name="T51" fmla="*/ 503 h 130"/>
                <a:gd name="T52" fmla="*/ 107 w 101"/>
                <a:gd name="T53" fmla="*/ 503 h 130"/>
                <a:gd name="T54" fmla="*/ 130 w 101"/>
                <a:gd name="T55" fmla="*/ 472 h 130"/>
                <a:gd name="T56" fmla="*/ 136 w 101"/>
                <a:gd name="T57" fmla="*/ 464 h 130"/>
                <a:gd name="T58" fmla="*/ 115 w 101"/>
                <a:gd name="T59" fmla="*/ 400 h 130"/>
                <a:gd name="T60" fmla="*/ 122 w 101"/>
                <a:gd name="T61" fmla="*/ 378 h 130"/>
                <a:gd name="T62" fmla="*/ 107 w 101"/>
                <a:gd name="T63" fmla="*/ 323 h 130"/>
                <a:gd name="T64" fmla="*/ 87 w 101"/>
                <a:gd name="T65" fmla="*/ 272 h 130"/>
                <a:gd name="T66" fmla="*/ 97 w 101"/>
                <a:gd name="T67" fmla="*/ 272 h 130"/>
                <a:gd name="T68" fmla="*/ 122 w 101"/>
                <a:gd name="T69" fmla="*/ 244 h 130"/>
                <a:gd name="T70" fmla="*/ 149 w 101"/>
                <a:gd name="T71" fmla="*/ 199 h 130"/>
                <a:gd name="T72" fmla="*/ 161 w 101"/>
                <a:gd name="T73" fmla="*/ 199 h 130"/>
                <a:gd name="T74" fmla="*/ 154 w 101"/>
                <a:gd name="T75" fmla="*/ 168 h 130"/>
                <a:gd name="T76" fmla="*/ 136 w 101"/>
                <a:gd name="T77" fmla="*/ 181 h 130"/>
                <a:gd name="T78" fmla="*/ 97 w 101"/>
                <a:gd name="T79" fmla="*/ 199 h 130"/>
                <a:gd name="T80" fmla="*/ 72 w 101"/>
                <a:gd name="T81" fmla="*/ 244 h 130"/>
                <a:gd name="T82" fmla="*/ 39 w 101"/>
                <a:gd name="T83" fmla="*/ 156 h 130"/>
                <a:gd name="T84" fmla="*/ 56 w 101"/>
                <a:gd name="T85" fmla="*/ 88 h 130"/>
                <a:gd name="T86" fmla="*/ 104 w 101"/>
                <a:gd name="T87" fmla="*/ 95 h 130"/>
                <a:gd name="T88" fmla="*/ 149 w 101"/>
                <a:gd name="T89" fmla="*/ 102 h 130"/>
                <a:gd name="T90" fmla="*/ 201 w 101"/>
                <a:gd name="T91" fmla="*/ 88 h 130"/>
                <a:gd name="T92" fmla="*/ 222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31758" name="Freeform 4300"/>
            <p:cNvSpPr>
              <a:spLocks/>
            </p:cNvSpPr>
            <p:nvPr/>
          </p:nvSpPr>
          <p:spPr bwMode="auto">
            <a:xfrm>
              <a:off x="4367" y="2779"/>
              <a:ext cx="160" cy="62"/>
            </a:xfrm>
            <a:custGeom>
              <a:avLst/>
              <a:gdLst>
                <a:gd name="T0" fmla="*/ 328 w 142"/>
                <a:gd name="T1" fmla="*/ 224 h 50"/>
                <a:gd name="T2" fmla="*/ 328 w 142"/>
                <a:gd name="T3" fmla="*/ 217 h 50"/>
                <a:gd name="T4" fmla="*/ 328 w 142"/>
                <a:gd name="T5" fmla="*/ 151 h 50"/>
                <a:gd name="T6" fmla="*/ 301 w 142"/>
                <a:gd name="T7" fmla="*/ 151 h 50"/>
                <a:gd name="T8" fmla="*/ 274 w 142"/>
                <a:gd name="T9" fmla="*/ 136 h 50"/>
                <a:gd name="T10" fmla="*/ 261 w 142"/>
                <a:gd name="T11" fmla="*/ 88 h 50"/>
                <a:gd name="T12" fmla="*/ 219 w 142"/>
                <a:gd name="T13" fmla="*/ 71 h 50"/>
                <a:gd name="T14" fmla="*/ 203 w 142"/>
                <a:gd name="T15" fmla="*/ 46 h 50"/>
                <a:gd name="T16" fmla="*/ 192 w 142"/>
                <a:gd name="T17" fmla="*/ 77 h 50"/>
                <a:gd name="T18" fmla="*/ 160 w 142"/>
                <a:gd name="T19" fmla="*/ 77 h 50"/>
                <a:gd name="T20" fmla="*/ 131 w 142"/>
                <a:gd name="T21" fmla="*/ 77 h 50"/>
                <a:gd name="T22" fmla="*/ 119 w 142"/>
                <a:gd name="T23" fmla="*/ 46 h 50"/>
                <a:gd name="T24" fmla="*/ 71 w 142"/>
                <a:gd name="T25" fmla="*/ 14 h 50"/>
                <a:gd name="T26" fmla="*/ 29 w 142"/>
                <a:gd name="T27" fmla="*/ 0 h 50"/>
                <a:gd name="T28" fmla="*/ 12 w 142"/>
                <a:gd name="T29" fmla="*/ 57 h 50"/>
                <a:gd name="T30" fmla="*/ 0 w 142"/>
                <a:gd name="T31" fmla="*/ 71 h 50"/>
                <a:gd name="T32" fmla="*/ 38 w 142"/>
                <a:gd name="T33" fmla="*/ 88 h 50"/>
                <a:gd name="T34" fmla="*/ 38 w 142"/>
                <a:gd name="T35" fmla="*/ 97 h 50"/>
                <a:gd name="T36" fmla="*/ 71 w 142"/>
                <a:gd name="T37" fmla="*/ 118 h 50"/>
                <a:gd name="T38" fmla="*/ 112 w 142"/>
                <a:gd name="T39" fmla="*/ 136 h 50"/>
                <a:gd name="T40" fmla="*/ 148 w 142"/>
                <a:gd name="T41" fmla="*/ 151 h 50"/>
                <a:gd name="T42" fmla="*/ 180 w 142"/>
                <a:gd name="T43" fmla="*/ 169 h 50"/>
                <a:gd name="T44" fmla="*/ 224 w 142"/>
                <a:gd name="T45" fmla="*/ 185 h 50"/>
                <a:gd name="T46" fmla="*/ 274 w 142"/>
                <a:gd name="T47" fmla="*/ 193 h 50"/>
                <a:gd name="T48" fmla="*/ 301 w 142"/>
                <a:gd name="T49" fmla="*/ 205 h 50"/>
                <a:gd name="T50" fmla="*/ 328 w 142"/>
                <a:gd name="T51" fmla="*/ 224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31759" name="Freeform 4301"/>
            <p:cNvSpPr>
              <a:spLocks/>
            </p:cNvSpPr>
            <p:nvPr/>
          </p:nvSpPr>
          <p:spPr bwMode="auto">
            <a:xfrm>
              <a:off x="4684" y="2835"/>
              <a:ext cx="67" cy="40"/>
            </a:xfrm>
            <a:custGeom>
              <a:avLst/>
              <a:gdLst>
                <a:gd name="T0" fmla="*/ 119 w 61"/>
                <a:gd name="T1" fmla="*/ 0 h 33"/>
                <a:gd name="T2" fmla="*/ 75 w 61"/>
                <a:gd name="T3" fmla="*/ 0 h 33"/>
                <a:gd name="T4" fmla="*/ 44 w 61"/>
                <a:gd name="T5" fmla="*/ 40 h 33"/>
                <a:gd name="T6" fmla="*/ 14 w 61"/>
                <a:gd name="T7" fmla="*/ 64 h 33"/>
                <a:gd name="T8" fmla="*/ 2 w 61"/>
                <a:gd name="T9" fmla="*/ 110 h 33"/>
                <a:gd name="T10" fmla="*/ 0 w 61"/>
                <a:gd name="T11" fmla="*/ 120 h 33"/>
                <a:gd name="T12" fmla="*/ 2 w 61"/>
                <a:gd name="T13" fmla="*/ 125 h 33"/>
                <a:gd name="T14" fmla="*/ 40 w 61"/>
                <a:gd name="T15" fmla="*/ 91 h 33"/>
                <a:gd name="T16" fmla="*/ 82 w 61"/>
                <a:gd name="T17" fmla="*/ 48 h 33"/>
                <a:gd name="T18" fmla="*/ 119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31760" name="Freeform 4302"/>
            <p:cNvSpPr>
              <a:spLocks/>
            </p:cNvSpPr>
            <p:nvPr/>
          </p:nvSpPr>
          <p:spPr bwMode="auto">
            <a:xfrm>
              <a:off x="4762" y="2600"/>
              <a:ext cx="24" cy="69"/>
            </a:xfrm>
            <a:custGeom>
              <a:avLst/>
              <a:gdLst>
                <a:gd name="T0" fmla="*/ 53 w 21"/>
                <a:gd name="T1" fmla="*/ 173 h 55"/>
                <a:gd name="T2" fmla="*/ 35 w 21"/>
                <a:gd name="T3" fmla="*/ 109 h 55"/>
                <a:gd name="T4" fmla="*/ 49 w 21"/>
                <a:gd name="T5" fmla="*/ 70 h 55"/>
                <a:gd name="T6" fmla="*/ 35 w 21"/>
                <a:gd name="T7" fmla="*/ 49 h 55"/>
                <a:gd name="T8" fmla="*/ 22 w 21"/>
                <a:gd name="T9" fmla="*/ 80 h 55"/>
                <a:gd name="T10" fmla="*/ 11 w 21"/>
                <a:gd name="T11" fmla="*/ 118 h 55"/>
                <a:gd name="T12" fmla="*/ 11 w 21"/>
                <a:gd name="T13" fmla="*/ 94 h 55"/>
                <a:gd name="T14" fmla="*/ 17 w 21"/>
                <a:gd name="T15" fmla="*/ 36 h 55"/>
                <a:gd name="T16" fmla="*/ 17 w 21"/>
                <a:gd name="T17" fmla="*/ 0 h 55"/>
                <a:gd name="T18" fmla="*/ 0 w 21"/>
                <a:gd name="T19" fmla="*/ 60 h 55"/>
                <a:gd name="T20" fmla="*/ 2 w 21"/>
                <a:gd name="T21" fmla="*/ 118 h 55"/>
                <a:gd name="T22" fmla="*/ 2 w 21"/>
                <a:gd name="T23" fmla="*/ 186 h 55"/>
                <a:gd name="T24" fmla="*/ 35 w 21"/>
                <a:gd name="T25" fmla="*/ 271 h 55"/>
                <a:gd name="T26" fmla="*/ 17 w 21"/>
                <a:gd name="T27" fmla="*/ 157 h 55"/>
                <a:gd name="T28" fmla="*/ 53 w 21"/>
                <a:gd name="T29" fmla="*/ 17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31761" name="Freeform 4303"/>
            <p:cNvSpPr>
              <a:spLocks/>
            </p:cNvSpPr>
            <p:nvPr/>
          </p:nvSpPr>
          <p:spPr bwMode="auto">
            <a:xfrm>
              <a:off x="4770" y="2709"/>
              <a:ext cx="49" cy="24"/>
            </a:xfrm>
            <a:custGeom>
              <a:avLst/>
              <a:gdLst>
                <a:gd name="T0" fmla="*/ 82 w 45"/>
                <a:gd name="T1" fmla="*/ 81 h 19"/>
                <a:gd name="T2" fmla="*/ 76 w 45"/>
                <a:gd name="T3" fmla="*/ 97 h 19"/>
                <a:gd name="T4" fmla="*/ 42 w 45"/>
                <a:gd name="T5" fmla="*/ 47 h 19"/>
                <a:gd name="T6" fmla="*/ 21 w 45"/>
                <a:gd name="T7" fmla="*/ 61 h 19"/>
                <a:gd name="T8" fmla="*/ 0 w 45"/>
                <a:gd name="T9" fmla="*/ 37 h 19"/>
                <a:gd name="T10" fmla="*/ 0 w 45"/>
                <a:gd name="T11" fmla="*/ 61 h 19"/>
                <a:gd name="T12" fmla="*/ 0 w 45"/>
                <a:gd name="T13" fmla="*/ 20 h 19"/>
                <a:gd name="T14" fmla="*/ 16 w 45"/>
                <a:gd name="T15" fmla="*/ 0 h 19"/>
                <a:gd name="T16" fmla="*/ 42 w 45"/>
                <a:gd name="T17" fmla="*/ 13 h 19"/>
                <a:gd name="T18" fmla="*/ 69 w 45"/>
                <a:gd name="T19" fmla="*/ 20 h 19"/>
                <a:gd name="T20" fmla="*/ 82 w 45"/>
                <a:gd name="T21" fmla="*/ 8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31762" name="Freeform 4304"/>
            <p:cNvSpPr>
              <a:spLocks/>
            </p:cNvSpPr>
            <p:nvPr/>
          </p:nvSpPr>
          <p:spPr bwMode="auto">
            <a:xfrm>
              <a:off x="4620" y="2830"/>
              <a:ext cx="57" cy="14"/>
            </a:xfrm>
            <a:custGeom>
              <a:avLst/>
              <a:gdLst>
                <a:gd name="T0" fmla="*/ 99 w 52"/>
                <a:gd name="T1" fmla="*/ 13 h 11"/>
                <a:gd name="T2" fmla="*/ 90 w 52"/>
                <a:gd name="T3" fmla="*/ 0 h 11"/>
                <a:gd name="T4" fmla="*/ 82 w 52"/>
                <a:gd name="T5" fmla="*/ 22 h 11"/>
                <a:gd name="T6" fmla="*/ 62 w 52"/>
                <a:gd name="T7" fmla="*/ 22 h 11"/>
                <a:gd name="T8" fmla="*/ 39 w 52"/>
                <a:gd name="T9" fmla="*/ 13 h 11"/>
                <a:gd name="T10" fmla="*/ 14 w 52"/>
                <a:gd name="T11" fmla="*/ 13 h 11"/>
                <a:gd name="T12" fmla="*/ 0 w 52"/>
                <a:gd name="T13" fmla="*/ 47 h 11"/>
                <a:gd name="T14" fmla="*/ 14 w 52"/>
                <a:gd name="T15" fmla="*/ 60 h 11"/>
                <a:gd name="T16" fmla="*/ 46 w 52"/>
                <a:gd name="T17" fmla="*/ 47 h 11"/>
                <a:gd name="T18" fmla="*/ 72 w 52"/>
                <a:gd name="T19" fmla="*/ 47 h 11"/>
                <a:gd name="T20" fmla="*/ 99 w 52"/>
                <a:gd name="T21" fmla="*/ 1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31763" name="Freeform 4305"/>
            <p:cNvSpPr>
              <a:spLocks/>
            </p:cNvSpPr>
            <p:nvPr/>
          </p:nvSpPr>
          <p:spPr bwMode="auto">
            <a:xfrm>
              <a:off x="4367" y="2683"/>
              <a:ext cx="29" cy="31"/>
            </a:xfrm>
            <a:custGeom>
              <a:avLst/>
              <a:gdLst>
                <a:gd name="T0" fmla="*/ 56 w 26"/>
                <a:gd name="T1" fmla="*/ 60 h 26"/>
                <a:gd name="T2" fmla="*/ 51 w 26"/>
                <a:gd name="T3" fmla="*/ 88 h 26"/>
                <a:gd name="T4" fmla="*/ 26 w 26"/>
                <a:gd name="T5" fmla="*/ 60 h 26"/>
                <a:gd name="T6" fmla="*/ 15 w 26"/>
                <a:gd name="T7" fmla="*/ 35 h 26"/>
                <a:gd name="T8" fmla="*/ 0 w 26"/>
                <a:gd name="T9" fmla="*/ 17 h 26"/>
                <a:gd name="T10" fmla="*/ 15 w 26"/>
                <a:gd name="T11" fmla="*/ 12 h 26"/>
                <a:gd name="T12" fmla="*/ 26 w 26"/>
                <a:gd name="T13" fmla="*/ 0 h 26"/>
                <a:gd name="T14" fmla="*/ 36 w 26"/>
                <a:gd name="T15" fmla="*/ 51 h 26"/>
                <a:gd name="T16" fmla="*/ 56 w 26"/>
                <a:gd name="T17" fmla="*/ 6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31764" name="Freeform 4306"/>
            <p:cNvSpPr>
              <a:spLocks/>
            </p:cNvSpPr>
            <p:nvPr/>
          </p:nvSpPr>
          <p:spPr bwMode="auto">
            <a:xfrm>
              <a:off x="4567" y="2826"/>
              <a:ext cx="43" cy="21"/>
            </a:xfrm>
            <a:custGeom>
              <a:avLst/>
              <a:gdLst>
                <a:gd name="T0" fmla="*/ 89 w 38"/>
                <a:gd name="T1" fmla="*/ 43 h 17"/>
                <a:gd name="T2" fmla="*/ 85 w 38"/>
                <a:gd name="T3" fmla="*/ 21 h 17"/>
                <a:gd name="T4" fmla="*/ 70 w 38"/>
                <a:gd name="T5" fmla="*/ 32 h 17"/>
                <a:gd name="T6" fmla="*/ 37 w 38"/>
                <a:gd name="T7" fmla="*/ 0 h 17"/>
                <a:gd name="T8" fmla="*/ 54 w 38"/>
                <a:gd name="T9" fmla="*/ 43 h 17"/>
                <a:gd name="T10" fmla="*/ 37 w 38"/>
                <a:gd name="T11" fmla="*/ 43 h 17"/>
                <a:gd name="T12" fmla="*/ 2 w 38"/>
                <a:gd name="T13" fmla="*/ 32 h 17"/>
                <a:gd name="T14" fmla="*/ 0 w 38"/>
                <a:gd name="T15" fmla="*/ 75 h 17"/>
                <a:gd name="T16" fmla="*/ 29 w 38"/>
                <a:gd name="T17" fmla="*/ 61 h 17"/>
                <a:gd name="T18" fmla="*/ 61 w 38"/>
                <a:gd name="T19" fmla="*/ 53 h 17"/>
                <a:gd name="T20" fmla="*/ 70 w 38"/>
                <a:gd name="T21" fmla="*/ 53 h 17"/>
                <a:gd name="T22" fmla="*/ 70 w 38"/>
                <a:gd name="T23" fmla="*/ 53 h 17"/>
                <a:gd name="T24" fmla="*/ 89 w 38"/>
                <a:gd name="T25" fmla="*/ 4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31765" name="Freeform 4307"/>
            <p:cNvSpPr>
              <a:spLocks/>
            </p:cNvSpPr>
            <p:nvPr/>
          </p:nvSpPr>
          <p:spPr bwMode="auto">
            <a:xfrm>
              <a:off x="4605" y="2855"/>
              <a:ext cx="29" cy="20"/>
            </a:xfrm>
            <a:custGeom>
              <a:avLst/>
              <a:gdLst>
                <a:gd name="T0" fmla="*/ 56 w 26"/>
                <a:gd name="T1" fmla="*/ 60 h 16"/>
                <a:gd name="T2" fmla="*/ 36 w 26"/>
                <a:gd name="T3" fmla="*/ 76 h 16"/>
                <a:gd name="T4" fmla="*/ 3 w 26"/>
                <a:gd name="T5" fmla="*/ 36 h 16"/>
                <a:gd name="T6" fmla="*/ 0 w 26"/>
                <a:gd name="T7" fmla="*/ 0 h 16"/>
                <a:gd name="T8" fmla="*/ 36 w 26"/>
                <a:gd name="T9" fmla="*/ 0 h 16"/>
                <a:gd name="T10" fmla="*/ 56 w 26"/>
                <a:gd name="T11" fmla="*/ 6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31766" name="Freeform 4308"/>
            <p:cNvSpPr>
              <a:spLocks/>
            </p:cNvSpPr>
            <p:nvPr/>
          </p:nvSpPr>
          <p:spPr bwMode="auto">
            <a:xfrm>
              <a:off x="4734" y="2714"/>
              <a:ext cx="22" cy="19"/>
            </a:xfrm>
            <a:custGeom>
              <a:avLst/>
              <a:gdLst>
                <a:gd name="T0" fmla="*/ 28 w 21"/>
                <a:gd name="T1" fmla="*/ 41 h 15"/>
                <a:gd name="T2" fmla="*/ 21 w 21"/>
                <a:gd name="T3" fmla="*/ 77 h 15"/>
                <a:gd name="T4" fmla="*/ 0 w 21"/>
                <a:gd name="T5" fmla="*/ 25 h 15"/>
                <a:gd name="T6" fmla="*/ 9 w 21"/>
                <a:gd name="T7" fmla="*/ 0 h 15"/>
                <a:gd name="T8" fmla="*/ 28 w 21"/>
                <a:gd name="T9" fmla="*/ 41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31767" name="Freeform 4309"/>
            <p:cNvSpPr>
              <a:spLocks/>
            </p:cNvSpPr>
            <p:nvPr/>
          </p:nvSpPr>
          <p:spPr bwMode="auto">
            <a:xfrm>
              <a:off x="4527" y="2826"/>
              <a:ext cx="21" cy="15"/>
            </a:xfrm>
            <a:custGeom>
              <a:avLst/>
              <a:gdLst>
                <a:gd name="T0" fmla="*/ 38 w 19"/>
                <a:gd name="T1" fmla="*/ 25 h 12"/>
                <a:gd name="T2" fmla="*/ 34 w 19"/>
                <a:gd name="T3" fmla="*/ 16 h 12"/>
                <a:gd name="T4" fmla="*/ 0 w 19"/>
                <a:gd name="T5" fmla="*/ 0 h 12"/>
                <a:gd name="T6" fmla="*/ 19 w 19"/>
                <a:gd name="T7" fmla="*/ 60 h 12"/>
                <a:gd name="T8" fmla="*/ 38 w 19"/>
                <a:gd name="T9" fmla="*/ 2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1768" name="Freeform 4310"/>
            <p:cNvSpPr>
              <a:spLocks/>
            </p:cNvSpPr>
            <p:nvPr/>
          </p:nvSpPr>
          <p:spPr bwMode="auto">
            <a:xfrm>
              <a:off x="4228" y="2616"/>
              <a:ext cx="13" cy="20"/>
            </a:xfrm>
            <a:custGeom>
              <a:avLst/>
              <a:gdLst>
                <a:gd name="T0" fmla="*/ 20 w 12"/>
                <a:gd name="T1" fmla="*/ 31 h 17"/>
                <a:gd name="T2" fmla="*/ 20 w 12"/>
                <a:gd name="T3" fmla="*/ 54 h 17"/>
                <a:gd name="T4" fmla="*/ 0 w 12"/>
                <a:gd name="T5" fmla="*/ 0 h 17"/>
                <a:gd name="T6" fmla="*/ 2 w 12"/>
                <a:gd name="T7" fmla="*/ 0 h 17"/>
                <a:gd name="T8" fmla="*/ 20 w 12"/>
                <a:gd name="T9" fmla="*/ 3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31769" name="Freeform 4311"/>
            <p:cNvSpPr>
              <a:spLocks/>
            </p:cNvSpPr>
            <p:nvPr/>
          </p:nvSpPr>
          <p:spPr bwMode="auto">
            <a:xfrm>
              <a:off x="4552" y="2830"/>
              <a:ext cx="15" cy="17"/>
            </a:xfrm>
            <a:custGeom>
              <a:avLst/>
              <a:gdLst>
                <a:gd name="T0" fmla="*/ 60 w 12"/>
                <a:gd name="T1" fmla="*/ 2 h 14"/>
                <a:gd name="T2" fmla="*/ 36 w 12"/>
                <a:gd name="T3" fmla="*/ 0 h 14"/>
                <a:gd name="T4" fmla="*/ 0 w 12"/>
                <a:gd name="T5" fmla="*/ 34 h 14"/>
                <a:gd name="T6" fmla="*/ 25 w 12"/>
                <a:gd name="T7" fmla="*/ 57 h 14"/>
                <a:gd name="T8" fmla="*/ 60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1770" name="Freeform 4312"/>
            <p:cNvSpPr>
              <a:spLocks/>
            </p:cNvSpPr>
            <p:nvPr/>
          </p:nvSpPr>
          <p:spPr bwMode="auto">
            <a:xfrm>
              <a:off x="4413" y="2706"/>
              <a:ext cx="11" cy="12"/>
            </a:xfrm>
            <a:custGeom>
              <a:avLst/>
              <a:gdLst>
                <a:gd name="T0" fmla="*/ 35 w 9"/>
                <a:gd name="T1" fmla="*/ 12 h 10"/>
                <a:gd name="T2" fmla="*/ 2 w 9"/>
                <a:gd name="T3" fmla="*/ 35 h 10"/>
                <a:gd name="T4" fmla="*/ 0 w 9"/>
                <a:gd name="T5" fmla="*/ 35 h 10"/>
                <a:gd name="T6" fmla="*/ 0 w 9"/>
                <a:gd name="T7" fmla="*/ 0 h 10"/>
                <a:gd name="T8" fmla="*/ 35 w 9"/>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31771" name="Freeform 4313"/>
            <p:cNvSpPr>
              <a:spLocks/>
            </p:cNvSpPr>
            <p:nvPr/>
          </p:nvSpPr>
          <p:spPr bwMode="auto">
            <a:xfrm>
              <a:off x="4671" y="2746"/>
              <a:ext cx="14" cy="28"/>
            </a:xfrm>
            <a:custGeom>
              <a:avLst/>
              <a:gdLst>
                <a:gd name="T0" fmla="*/ 35 w 12"/>
                <a:gd name="T1" fmla="*/ 81 h 22"/>
                <a:gd name="T2" fmla="*/ 21 w 12"/>
                <a:gd name="T3" fmla="*/ 64 h 22"/>
                <a:gd name="T4" fmla="*/ 30 w 12"/>
                <a:gd name="T5" fmla="*/ 28 h 22"/>
                <a:gd name="T6" fmla="*/ 30 w 12"/>
                <a:gd name="T7" fmla="*/ 0 h 22"/>
                <a:gd name="T8" fmla="*/ 0 w 12"/>
                <a:gd name="T9" fmla="*/ 121 h 22"/>
                <a:gd name="T10" fmla="*/ 35 w 12"/>
                <a:gd name="T11" fmla="*/ 8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31772" name="Freeform 4314"/>
            <p:cNvSpPr>
              <a:spLocks/>
            </p:cNvSpPr>
            <p:nvPr/>
          </p:nvSpPr>
          <p:spPr bwMode="auto">
            <a:xfrm>
              <a:off x="4879" y="2770"/>
              <a:ext cx="6" cy="19"/>
            </a:xfrm>
            <a:custGeom>
              <a:avLst/>
              <a:gdLst>
                <a:gd name="T0" fmla="*/ 3 w 7"/>
                <a:gd name="T1" fmla="*/ 52 h 15"/>
                <a:gd name="T2" fmla="*/ 3 w 7"/>
                <a:gd name="T3" fmla="*/ 0 h 15"/>
                <a:gd name="T4" fmla="*/ 0 w 7"/>
                <a:gd name="T5" fmla="*/ 16 h 15"/>
                <a:gd name="T6" fmla="*/ 0 w 7"/>
                <a:gd name="T7" fmla="*/ 77 h 15"/>
                <a:gd name="T8" fmla="*/ 3 w 7"/>
                <a:gd name="T9" fmla="*/ 5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31773" name="Freeform 4315"/>
            <p:cNvSpPr>
              <a:spLocks/>
            </p:cNvSpPr>
            <p:nvPr/>
          </p:nvSpPr>
          <p:spPr bwMode="auto">
            <a:xfrm>
              <a:off x="4254" y="2669"/>
              <a:ext cx="11" cy="17"/>
            </a:xfrm>
            <a:custGeom>
              <a:avLst/>
              <a:gdLst>
                <a:gd name="T0" fmla="*/ 35 w 9"/>
                <a:gd name="T1" fmla="*/ 57 h 14"/>
                <a:gd name="T2" fmla="*/ 2 w 9"/>
                <a:gd name="T3" fmla="*/ 57 h 14"/>
                <a:gd name="T4" fmla="*/ 0 w 9"/>
                <a:gd name="T5" fmla="*/ 0 h 14"/>
                <a:gd name="T6" fmla="*/ 35 w 9"/>
                <a:gd name="T7" fmla="*/ 5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31774" name="Freeform 4316"/>
            <p:cNvSpPr>
              <a:spLocks/>
            </p:cNvSpPr>
            <p:nvPr/>
          </p:nvSpPr>
          <p:spPr bwMode="auto">
            <a:xfrm>
              <a:off x="4670" y="2750"/>
              <a:ext cx="7" cy="18"/>
            </a:xfrm>
            <a:custGeom>
              <a:avLst/>
              <a:gdLst>
                <a:gd name="T0" fmla="*/ 7 w 7"/>
                <a:gd name="T1" fmla="*/ 40 h 14"/>
                <a:gd name="T2" fmla="*/ 7 w 7"/>
                <a:gd name="T3" fmla="*/ 0 h 14"/>
                <a:gd name="T4" fmla="*/ 2 w 7"/>
                <a:gd name="T5" fmla="*/ 13 h 14"/>
                <a:gd name="T6" fmla="*/ 0 w 7"/>
                <a:gd name="T7" fmla="*/ 82 h 14"/>
                <a:gd name="T8" fmla="*/ 7 w 7"/>
                <a:gd name="T9" fmla="*/ 4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1775" name="Freeform 4317"/>
            <p:cNvSpPr>
              <a:spLocks/>
            </p:cNvSpPr>
            <p:nvPr/>
          </p:nvSpPr>
          <p:spPr bwMode="auto">
            <a:xfrm>
              <a:off x="4706" y="2686"/>
              <a:ext cx="17" cy="2"/>
            </a:xfrm>
            <a:custGeom>
              <a:avLst/>
              <a:gdLst>
                <a:gd name="T0" fmla="*/ 57 w 14"/>
                <a:gd name="T1" fmla="*/ 2 h 2"/>
                <a:gd name="T2" fmla="*/ 28 w 14"/>
                <a:gd name="T3" fmla="*/ 0 h 2"/>
                <a:gd name="T4" fmla="*/ 0 w 14"/>
                <a:gd name="T5" fmla="*/ 2 h 2"/>
                <a:gd name="T6" fmla="*/ 57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31776" name="Freeform 4318"/>
            <p:cNvSpPr>
              <a:spLocks/>
            </p:cNvSpPr>
            <p:nvPr/>
          </p:nvSpPr>
          <p:spPr bwMode="auto">
            <a:xfrm>
              <a:off x="4874" y="2789"/>
              <a:ext cx="7" cy="10"/>
            </a:xfrm>
            <a:custGeom>
              <a:avLst/>
              <a:gdLst>
                <a:gd name="T0" fmla="*/ 55 w 5"/>
                <a:gd name="T1" fmla="*/ 4 h 9"/>
                <a:gd name="T2" fmla="*/ 0 w 5"/>
                <a:gd name="T3" fmla="*/ 18 h 9"/>
                <a:gd name="T4" fmla="*/ 0 w 5"/>
                <a:gd name="T5" fmla="*/ 0 h 9"/>
                <a:gd name="T6" fmla="*/ 55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31777" name="Freeform 4319"/>
            <p:cNvSpPr>
              <a:spLocks/>
            </p:cNvSpPr>
            <p:nvPr/>
          </p:nvSpPr>
          <p:spPr bwMode="auto">
            <a:xfrm>
              <a:off x="4497" y="2802"/>
              <a:ext cx="25" cy="4"/>
            </a:xfrm>
            <a:custGeom>
              <a:avLst/>
              <a:gdLst>
                <a:gd name="T0" fmla="*/ 53 w 22"/>
                <a:gd name="T1" fmla="*/ 0 h 3"/>
                <a:gd name="T2" fmla="*/ 17 w 22"/>
                <a:gd name="T3" fmla="*/ 21 h 3"/>
                <a:gd name="T4" fmla="*/ 0 w 22"/>
                <a:gd name="T5" fmla="*/ 0 h 3"/>
                <a:gd name="T6" fmla="*/ 53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31778" name="Freeform 4320"/>
            <p:cNvSpPr>
              <a:spLocks/>
            </p:cNvSpPr>
            <p:nvPr/>
          </p:nvSpPr>
          <p:spPr bwMode="auto">
            <a:xfrm>
              <a:off x="4523" y="2540"/>
              <a:ext cx="17" cy="17"/>
            </a:xfrm>
            <a:custGeom>
              <a:avLst/>
              <a:gdLst>
                <a:gd name="T0" fmla="*/ 28 w 14"/>
                <a:gd name="T1" fmla="*/ 57 h 14"/>
                <a:gd name="T2" fmla="*/ 0 w 14"/>
                <a:gd name="T3" fmla="*/ 28 h 14"/>
                <a:gd name="T4" fmla="*/ 57 w 14"/>
                <a:gd name="T5" fmla="*/ 0 h 14"/>
                <a:gd name="T6" fmla="*/ 57 w 14"/>
                <a:gd name="T7" fmla="*/ 0 h 14"/>
                <a:gd name="T8" fmla="*/ 49 w 14"/>
                <a:gd name="T9" fmla="*/ 28 h 14"/>
                <a:gd name="T10" fmla="*/ 28 w 14"/>
                <a:gd name="T11" fmla="*/ 5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31779" name="Freeform 4321"/>
            <p:cNvSpPr>
              <a:spLocks/>
            </p:cNvSpPr>
            <p:nvPr/>
          </p:nvSpPr>
          <p:spPr bwMode="auto">
            <a:xfrm>
              <a:off x="5296" y="2495"/>
              <a:ext cx="2" cy="4"/>
            </a:xfrm>
            <a:custGeom>
              <a:avLst/>
              <a:gdLst>
                <a:gd name="T0" fmla="*/ 0 w 2"/>
                <a:gd name="T1" fmla="*/ 0 h 3"/>
                <a:gd name="T2" fmla="*/ 0 w 2"/>
                <a:gd name="T3" fmla="*/ 0 h 3"/>
                <a:gd name="T4" fmla="*/ 0 w 2"/>
                <a:gd name="T5" fmla="*/ 21 h 3"/>
                <a:gd name="T6" fmla="*/ 2 w 2"/>
                <a:gd name="T7" fmla="*/ 21 h 3"/>
                <a:gd name="T8" fmla="*/ 2 w 2"/>
                <a:gd name="T9" fmla="*/ 21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0" name="Freeform 4322"/>
            <p:cNvSpPr>
              <a:spLocks/>
            </p:cNvSpPr>
            <p:nvPr/>
          </p:nvSpPr>
          <p:spPr bwMode="auto">
            <a:xfrm>
              <a:off x="5385" y="2527"/>
              <a:ext cx="1" cy="4"/>
            </a:xfrm>
            <a:custGeom>
              <a:avLst/>
              <a:gdLst>
                <a:gd name="T0" fmla="*/ 1 w 2"/>
                <a:gd name="T1" fmla="*/ 21 h 3"/>
                <a:gd name="T2" fmla="*/ 0 w 2"/>
                <a:gd name="T3" fmla="*/ 21 h 3"/>
                <a:gd name="T4" fmla="*/ 0 w 2"/>
                <a:gd name="T5" fmla="*/ 0 h 3"/>
                <a:gd name="T6" fmla="*/ 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781" name="Freeform 4323"/>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782" name="Freeform 4324"/>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3" name="Freeform 4325"/>
            <p:cNvSpPr>
              <a:spLocks/>
            </p:cNvSpPr>
            <p:nvPr/>
          </p:nvSpPr>
          <p:spPr bwMode="auto">
            <a:xfrm>
              <a:off x="4275" y="2504"/>
              <a:ext cx="77" cy="112"/>
            </a:xfrm>
            <a:custGeom>
              <a:avLst/>
              <a:gdLst>
                <a:gd name="T0" fmla="*/ 142 w 68"/>
                <a:gd name="T1" fmla="*/ 416 h 90"/>
                <a:gd name="T2" fmla="*/ 96 w 68"/>
                <a:gd name="T3" fmla="*/ 362 h 90"/>
                <a:gd name="T4" fmla="*/ 51 w 68"/>
                <a:gd name="T5" fmla="*/ 297 h 90"/>
                <a:gd name="T6" fmla="*/ 26 w 68"/>
                <a:gd name="T7" fmla="*/ 198 h 90"/>
                <a:gd name="T8" fmla="*/ 16 w 68"/>
                <a:gd name="T9" fmla="*/ 110 h 90"/>
                <a:gd name="T10" fmla="*/ 0 w 68"/>
                <a:gd name="T11" fmla="*/ 14 h 90"/>
                <a:gd name="T12" fmla="*/ 2 w 68"/>
                <a:gd name="T13" fmla="*/ 0 h 90"/>
                <a:gd name="T14" fmla="*/ 33 w 68"/>
                <a:gd name="T15" fmla="*/ 21 h 90"/>
                <a:gd name="T16" fmla="*/ 33 w 68"/>
                <a:gd name="T17" fmla="*/ 57 h 90"/>
                <a:gd name="T18" fmla="*/ 61 w 68"/>
                <a:gd name="T19" fmla="*/ 57 h 90"/>
                <a:gd name="T20" fmla="*/ 74 w 68"/>
                <a:gd name="T21" fmla="*/ 21 h 90"/>
                <a:gd name="T22" fmla="*/ 100 w 68"/>
                <a:gd name="T23" fmla="*/ 77 h 90"/>
                <a:gd name="T24" fmla="*/ 125 w 68"/>
                <a:gd name="T25" fmla="*/ 119 h 90"/>
                <a:gd name="T26" fmla="*/ 128 w 68"/>
                <a:gd name="T27" fmla="*/ 198 h 90"/>
                <a:gd name="T28" fmla="*/ 128 w 68"/>
                <a:gd name="T29" fmla="*/ 271 h 90"/>
                <a:gd name="T30" fmla="*/ 149 w 68"/>
                <a:gd name="T31" fmla="*/ 353 h 90"/>
                <a:gd name="T32" fmla="*/ 163 w 68"/>
                <a:gd name="T33" fmla="*/ 416 h 90"/>
                <a:gd name="T34" fmla="*/ 149 w 68"/>
                <a:gd name="T35" fmla="*/ 409 h 90"/>
                <a:gd name="T36" fmla="*/ 142 w 68"/>
                <a:gd name="T37" fmla="*/ 41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31784" name="Freeform 4326"/>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31785" name="Freeform 4327"/>
            <p:cNvSpPr>
              <a:spLocks/>
            </p:cNvSpPr>
            <p:nvPr/>
          </p:nvSpPr>
          <p:spPr bwMode="auto">
            <a:xfrm>
              <a:off x="5536" y="2489"/>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6" name="Freeform 4328"/>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87" name="Freeform 4329"/>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88" name="Freeform 4330"/>
            <p:cNvSpPr>
              <a:spLocks/>
            </p:cNvSpPr>
            <p:nvPr/>
          </p:nvSpPr>
          <p:spPr bwMode="auto">
            <a:xfrm>
              <a:off x="4879" y="2478"/>
              <a:ext cx="2" cy="6"/>
            </a:xfrm>
            <a:custGeom>
              <a:avLst/>
              <a:gdLst>
                <a:gd name="T0" fmla="*/ 0 w 2"/>
                <a:gd name="T1" fmla="*/ 17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17 h 5"/>
                <a:gd name="T16" fmla="*/ 2 w 2"/>
                <a:gd name="T17" fmla="*/ 17 h 5"/>
                <a:gd name="T18" fmla="*/ 0 w 2"/>
                <a:gd name="T19" fmla="*/ 17 h 5"/>
                <a:gd name="T20" fmla="*/ 0 w 2"/>
                <a:gd name="T21" fmla="*/ 1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789" name="Freeform 4331"/>
            <p:cNvSpPr>
              <a:spLocks/>
            </p:cNvSpPr>
            <p:nvPr/>
          </p:nvSpPr>
          <p:spPr bwMode="auto">
            <a:xfrm>
              <a:off x="4879" y="2486"/>
              <a:ext cx="1" cy="3"/>
            </a:xfrm>
            <a:custGeom>
              <a:avLst/>
              <a:gdLst>
                <a:gd name="T0" fmla="*/ 0 w 1"/>
                <a:gd name="T1" fmla="*/ 41 h 2"/>
                <a:gd name="T2" fmla="*/ 0 w 1"/>
                <a:gd name="T3" fmla="*/ 0 h 2"/>
                <a:gd name="T4" fmla="*/ 0 w 1"/>
                <a:gd name="T5" fmla="*/ 41 h 2"/>
                <a:gd name="T6" fmla="*/ 0 w 1"/>
                <a:gd name="T7" fmla="*/ 0 h 2"/>
                <a:gd name="T8" fmla="*/ 0 w 1"/>
                <a:gd name="T9" fmla="*/ 0 h 2"/>
                <a:gd name="T10" fmla="*/ 0 w 1"/>
                <a:gd name="T11" fmla="*/ 41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790" name="Freeform 4332"/>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791" name="Freeform 4333"/>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92" name="Freeform 4334"/>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93" name="Freeform 4335"/>
            <p:cNvSpPr>
              <a:spLocks/>
            </p:cNvSpPr>
            <p:nvPr/>
          </p:nvSpPr>
          <p:spPr bwMode="auto">
            <a:xfrm>
              <a:off x="4989" y="2703"/>
              <a:ext cx="172" cy="179"/>
            </a:xfrm>
            <a:custGeom>
              <a:avLst/>
              <a:gdLst>
                <a:gd name="T0" fmla="*/ 333 w 154"/>
                <a:gd name="T1" fmla="*/ 638 h 144"/>
                <a:gd name="T2" fmla="*/ 322 w 154"/>
                <a:gd name="T3" fmla="*/ 650 h 144"/>
                <a:gd name="T4" fmla="*/ 322 w 154"/>
                <a:gd name="T5" fmla="*/ 661 h 144"/>
                <a:gd name="T6" fmla="*/ 302 w 154"/>
                <a:gd name="T7" fmla="*/ 650 h 144"/>
                <a:gd name="T8" fmla="*/ 271 w 154"/>
                <a:gd name="T9" fmla="*/ 638 h 144"/>
                <a:gd name="T10" fmla="*/ 239 w 154"/>
                <a:gd name="T11" fmla="*/ 622 h 144"/>
                <a:gd name="T12" fmla="*/ 222 w 154"/>
                <a:gd name="T13" fmla="*/ 587 h 144"/>
                <a:gd name="T14" fmla="*/ 204 w 154"/>
                <a:gd name="T15" fmla="*/ 542 h 144"/>
                <a:gd name="T16" fmla="*/ 183 w 154"/>
                <a:gd name="T17" fmla="*/ 489 h 144"/>
                <a:gd name="T18" fmla="*/ 169 w 154"/>
                <a:gd name="T19" fmla="*/ 444 h 144"/>
                <a:gd name="T20" fmla="*/ 122 w 154"/>
                <a:gd name="T21" fmla="*/ 413 h 144"/>
                <a:gd name="T22" fmla="*/ 122 w 154"/>
                <a:gd name="T23" fmla="*/ 436 h 144"/>
                <a:gd name="T24" fmla="*/ 105 w 154"/>
                <a:gd name="T25" fmla="*/ 413 h 144"/>
                <a:gd name="T26" fmla="*/ 105 w 154"/>
                <a:gd name="T27" fmla="*/ 452 h 144"/>
                <a:gd name="T28" fmla="*/ 94 w 154"/>
                <a:gd name="T29" fmla="*/ 452 h 144"/>
                <a:gd name="T30" fmla="*/ 94 w 154"/>
                <a:gd name="T31" fmla="*/ 475 h 144"/>
                <a:gd name="T32" fmla="*/ 45 w 154"/>
                <a:gd name="T33" fmla="*/ 469 h 144"/>
                <a:gd name="T34" fmla="*/ 87 w 154"/>
                <a:gd name="T35" fmla="*/ 511 h 144"/>
                <a:gd name="T36" fmla="*/ 68 w 154"/>
                <a:gd name="T37" fmla="*/ 542 h 144"/>
                <a:gd name="T38" fmla="*/ 36 w 154"/>
                <a:gd name="T39" fmla="*/ 542 h 144"/>
                <a:gd name="T40" fmla="*/ 0 w 154"/>
                <a:gd name="T41" fmla="*/ 542 h 144"/>
                <a:gd name="T42" fmla="*/ 3 w 154"/>
                <a:gd name="T43" fmla="*/ 475 h 144"/>
                <a:gd name="T44" fmla="*/ 12 w 154"/>
                <a:gd name="T45" fmla="*/ 413 h 144"/>
                <a:gd name="T46" fmla="*/ 12 w 154"/>
                <a:gd name="T47" fmla="*/ 346 h 144"/>
                <a:gd name="T48" fmla="*/ 15 w 154"/>
                <a:gd name="T49" fmla="*/ 269 h 144"/>
                <a:gd name="T50" fmla="*/ 15 w 154"/>
                <a:gd name="T51" fmla="*/ 208 h 144"/>
                <a:gd name="T52" fmla="*/ 15 w 154"/>
                <a:gd name="T53" fmla="*/ 144 h 144"/>
                <a:gd name="T54" fmla="*/ 15 w 154"/>
                <a:gd name="T55" fmla="*/ 77 h 144"/>
                <a:gd name="T56" fmla="*/ 15 w 154"/>
                <a:gd name="T57" fmla="*/ 0 h 144"/>
                <a:gd name="T58" fmla="*/ 52 w 154"/>
                <a:gd name="T59" fmla="*/ 40 h 144"/>
                <a:gd name="T60" fmla="*/ 87 w 154"/>
                <a:gd name="T61" fmla="*/ 77 h 144"/>
                <a:gd name="T62" fmla="*/ 118 w 154"/>
                <a:gd name="T63" fmla="*/ 96 h 144"/>
                <a:gd name="T64" fmla="*/ 150 w 154"/>
                <a:gd name="T65" fmla="*/ 132 h 144"/>
                <a:gd name="T66" fmla="*/ 181 w 154"/>
                <a:gd name="T67" fmla="*/ 208 h 144"/>
                <a:gd name="T68" fmla="*/ 181 w 154"/>
                <a:gd name="T69" fmla="*/ 246 h 144"/>
                <a:gd name="T70" fmla="*/ 211 w 154"/>
                <a:gd name="T71" fmla="*/ 269 h 144"/>
                <a:gd name="T72" fmla="*/ 239 w 154"/>
                <a:gd name="T73" fmla="*/ 303 h 144"/>
                <a:gd name="T74" fmla="*/ 239 w 154"/>
                <a:gd name="T75" fmla="*/ 346 h 144"/>
                <a:gd name="T76" fmla="*/ 217 w 154"/>
                <a:gd name="T77" fmla="*/ 357 h 144"/>
                <a:gd name="T78" fmla="*/ 235 w 154"/>
                <a:gd name="T79" fmla="*/ 421 h 144"/>
                <a:gd name="T80" fmla="*/ 252 w 154"/>
                <a:gd name="T81" fmla="*/ 475 h 144"/>
                <a:gd name="T82" fmla="*/ 266 w 154"/>
                <a:gd name="T83" fmla="*/ 542 h 144"/>
                <a:gd name="T84" fmla="*/ 288 w 154"/>
                <a:gd name="T85" fmla="*/ 542 h 144"/>
                <a:gd name="T86" fmla="*/ 288 w 154"/>
                <a:gd name="T87" fmla="*/ 572 h 144"/>
                <a:gd name="T88" fmla="*/ 309 w 154"/>
                <a:gd name="T89" fmla="*/ 598 h 144"/>
                <a:gd name="T90" fmla="*/ 297 w 154"/>
                <a:gd name="T91" fmla="*/ 608 h 144"/>
                <a:gd name="T92" fmla="*/ 333 w 154"/>
                <a:gd name="T93" fmla="*/ 638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31794" name="Freeform 4336"/>
            <p:cNvSpPr>
              <a:spLocks/>
            </p:cNvSpPr>
            <p:nvPr/>
          </p:nvSpPr>
          <p:spPr bwMode="auto">
            <a:xfrm>
              <a:off x="5127" y="2744"/>
              <a:ext cx="71" cy="45"/>
            </a:xfrm>
            <a:custGeom>
              <a:avLst/>
              <a:gdLst>
                <a:gd name="T0" fmla="*/ 134 w 64"/>
                <a:gd name="T1" fmla="*/ 0 h 36"/>
                <a:gd name="T2" fmla="*/ 122 w 64"/>
                <a:gd name="T3" fmla="*/ 60 h 36"/>
                <a:gd name="T4" fmla="*/ 120 w 64"/>
                <a:gd name="T5" fmla="*/ 70 h 36"/>
                <a:gd name="T6" fmla="*/ 122 w 64"/>
                <a:gd name="T7" fmla="*/ 94 h 36"/>
                <a:gd name="T8" fmla="*/ 99 w 64"/>
                <a:gd name="T9" fmla="*/ 118 h 36"/>
                <a:gd name="T10" fmla="*/ 54 w 64"/>
                <a:gd name="T11" fmla="*/ 173 h 36"/>
                <a:gd name="T12" fmla="*/ 24 w 64"/>
                <a:gd name="T13" fmla="*/ 149 h 36"/>
                <a:gd name="T14" fmla="*/ 3 w 64"/>
                <a:gd name="T15" fmla="*/ 125 h 36"/>
                <a:gd name="T16" fmla="*/ 0 w 64"/>
                <a:gd name="T17" fmla="*/ 94 h 36"/>
                <a:gd name="T18" fmla="*/ 44 w 64"/>
                <a:gd name="T19" fmla="*/ 100 h 36"/>
                <a:gd name="T20" fmla="*/ 54 w 64"/>
                <a:gd name="T21" fmla="*/ 60 h 36"/>
                <a:gd name="T22" fmla="*/ 54 w 64"/>
                <a:gd name="T23" fmla="*/ 80 h 36"/>
                <a:gd name="T24" fmla="*/ 74 w 64"/>
                <a:gd name="T25" fmla="*/ 100 h 36"/>
                <a:gd name="T26" fmla="*/ 102 w 64"/>
                <a:gd name="T27" fmla="*/ 49 h 36"/>
                <a:gd name="T28" fmla="*/ 102 w 64"/>
                <a:gd name="T29" fmla="*/ 0 h 36"/>
                <a:gd name="T30" fmla="*/ 122 w 64"/>
                <a:gd name="T31" fmla="*/ 0 h 36"/>
                <a:gd name="T32" fmla="*/ 134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31795" name="Freeform 4337"/>
            <p:cNvSpPr>
              <a:spLocks/>
            </p:cNvSpPr>
            <p:nvPr/>
          </p:nvSpPr>
          <p:spPr bwMode="auto">
            <a:xfrm>
              <a:off x="5238" y="2768"/>
              <a:ext cx="20" cy="31"/>
            </a:xfrm>
            <a:custGeom>
              <a:avLst/>
              <a:gdLst>
                <a:gd name="T0" fmla="*/ 37 w 18"/>
                <a:gd name="T1" fmla="*/ 86 h 26"/>
                <a:gd name="T2" fmla="*/ 30 w 18"/>
                <a:gd name="T3" fmla="*/ 88 h 26"/>
                <a:gd name="T4" fmla="*/ 2 w 18"/>
                <a:gd name="T5" fmla="*/ 50 h 26"/>
                <a:gd name="T6" fmla="*/ 0 w 18"/>
                <a:gd name="T7" fmla="*/ 0 h 26"/>
                <a:gd name="T8" fmla="*/ 18 w 18"/>
                <a:gd name="T9" fmla="*/ 42 h 26"/>
                <a:gd name="T10" fmla="*/ 37 w 18"/>
                <a:gd name="T11" fmla="*/ 86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31796" name="Freeform 4338"/>
            <p:cNvSpPr>
              <a:spLocks/>
            </p:cNvSpPr>
            <p:nvPr/>
          </p:nvSpPr>
          <p:spPr bwMode="auto">
            <a:xfrm>
              <a:off x="5174" y="2709"/>
              <a:ext cx="37" cy="43"/>
            </a:xfrm>
            <a:custGeom>
              <a:avLst/>
              <a:gdLst>
                <a:gd name="T0" fmla="*/ 73 w 33"/>
                <a:gd name="T1" fmla="*/ 119 h 35"/>
                <a:gd name="T2" fmla="*/ 62 w 33"/>
                <a:gd name="T3" fmla="*/ 147 h 35"/>
                <a:gd name="T4" fmla="*/ 35 w 33"/>
                <a:gd name="T5" fmla="*/ 59 h 35"/>
                <a:gd name="T6" fmla="*/ 15 w 33"/>
                <a:gd name="T7" fmla="*/ 32 h 35"/>
                <a:gd name="T8" fmla="*/ 0 w 33"/>
                <a:gd name="T9" fmla="*/ 0 h 35"/>
                <a:gd name="T10" fmla="*/ 27 w 33"/>
                <a:gd name="T11" fmla="*/ 32 h 35"/>
                <a:gd name="T12" fmla="*/ 52 w 33"/>
                <a:gd name="T13" fmla="*/ 71 h 35"/>
                <a:gd name="T14" fmla="*/ 73 w 33"/>
                <a:gd name="T15" fmla="*/ 11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31797" name="Freeform 4339"/>
            <p:cNvSpPr>
              <a:spLocks/>
            </p:cNvSpPr>
            <p:nvPr/>
          </p:nvSpPr>
          <p:spPr bwMode="auto">
            <a:xfrm>
              <a:off x="5164" y="2864"/>
              <a:ext cx="4" cy="6"/>
            </a:xfrm>
            <a:custGeom>
              <a:avLst/>
              <a:gdLst>
                <a:gd name="T0" fmla="*/ 2 w 5"/>
                <a:gd name="T1" fmla="*/ 2 h 5"/>
                <a:gd name="T2" fmla="*/ 2 w 5"/>
                <a:gd name="T3" fmla="*/ 17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798" name="Freeform 4340"/>
            <p:cNvSpPr>
              <a:spLocks/>
            </p:cNvSpPr>
            <p:nvPr/>
          </p:nvSpPr>
          <p:spPr bwMode="auto">
            <a:xfrm>
              <a:off x="5058" y="2310"/>
              <a:ext cx="2" cy="4"/>
            </a:xfrm>
            <a:custGeom>
              <a:avLst/>
              <a:gdLst>
                <a:gd name="T0" fmla="*/ 2 w 2"/>
                <a:gd name="T1" fmla="*/ 0 h 3"/>
                <a:gd name="T2" fmla="*/ 0 w 2"/>
                <a:gd name="T3" fmla="*/ 0 h 3"/>
                <a:gd name="T4" fmla="*/ 0 w 2"/>
                <a:gd name="T5" fmla="*/ 21 h 3"/>
                <a:gd name="T6" fmla="*/ 0 w 2"/>
                <a:gd name="T7" fmla="*/ 21 h 3"/>
                <a:gd name="T8" fmla="*/ 2 w 2"/>
                <a:gd name="T9" fmla="*/ 21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99" name="Freeform 4341"/>
            <p:cNvSpPr>
              <a:spLocks/>
            </p:cNvSpPr>
            <p:nvPr/>
          </p:nvSpPr>
          <p:spPr bwMode="auto">
            <a:xfrm>
              <a:off x="5055" y="2314"/>
              <a:ext cx="3" cy="5"/>
            </a:xfrm>
            <a:custGeom>
              <a:avLst/>
              <a:gdLst>
                <a:gd name="T0" fmla="*/ 0 w 3"/>
                <a:gd name="T1" fmla="*/ 0 h 4"/>
                <a:gd name="T2" fmla="*/ 0 w 3"/>
                <a:gd name="T3" fmla="*/ 13 h 4"/>
                <a:gd name="T4" fmla="*/ 0 w 3"/>
                <a:gd name="T5" fmla="*/ 20 h 4"/>
                <a:gd name="T6" fmla="*/ 3 w 3"/>
                <a:gd name="T7" fmla="*/ 1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00" name="Freeform 4342"/>
            <p:cNvSpPr>
              <a:spLocks/>
            </p:cNvSpPr>
            <p:nvPr/>
          </p:nvSpPr>
          <p:spPr bwMode="auto">
            <a:xfrm>
              <a:off x="5049" y="2334"/>
              <a:ext cx="4" cy="4"/>
            </a:xfrm>
            <a:custGeom>
              <a:avLst/>
              <a:gdLst>
                <a:gd name="T0" fmla="*/ 0 w 2"/>
                <a:gd name="T1" fmla="*/ 21 h 3"/>
                <a:gd name="T2" fmla="*/ 0 w 2"/>
                <a:gd name="T3" fmla="*/ 0 h 3"/>
                <a:gd name="T4" fmla="*/ 0 w 2"/>
                <a:gd name="T5" fmla="*/ 0 h 3"/>
                <a:gd name="T6" fmla="*/ 256 w 2"/>
                <a:gd name="T7" fmla="*/ 0 h 3"/>
                <a:gd name="T8" fmla="*/ 0 w 2"/>
                <a:gd name="T9" fmla="*/ 2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01" name="Freeform 4343"/>
            <p:cNvSpPr>
              <a:spLocks/>
            </p:cNvSpPr>
            <p:nvPr/>
          </p:nvSpPr>
          <p:spPr bwMode="auto">
            <a:xfrm>
              <a:off x="5047" y="2247"/>
              <a:ext cx="0" cy="4"/>
            </a:xfrm>
            <a:custGeom>
              <a:avLst/>
              <a:gdLst>
                <a:gd name="T0" fmla="*/ 0 h 3"/>
                <a:gd name="T1" fmla="*/ 21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02" name="Rectangle 4344"/>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03" name="Freeform 4345"/>
            <p:cNvSpPr>
              <a:spLocks/>
            </p:cNvSpPr>
            <p:nvPr/>
          </p:nvSpPr>
          <p:spPr bwMode="auto">
            <a:xfrm>
              <a:off x="5049" y="2285"/>
              <a:ext cx="4" cy="2"/>
            </a:xfrm>
            <a:custGeom>
              <a:avLst/>
              <a:gdLst>
                <a:gd name="T0" fmla="*/ 256 w 2"/>
                <a:gd name="T1" fmla="*/ 0 h 2"/>
                <a:gd name="T2" fmla="*/ 0 w 2"/>
                <a:gd name="T3" fmla="*/ 2 h 2"/>
                <a:gd name="T4" fmla="*/ 0 w 2"/>
                <a:gd name="T5" fmla="*/ 0 h 2"/>
                <a:gd name="T6" fmla="*/ 25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04" name="Freeform 4346"/>
            <p:cNvSpPr>
              <a:spLocks/>
            </p:cNvSpPr>
            <p:nvPr/>
          </p:nvSpPr>
          <p:spPr bwMode="auto">
            <a:xfrm>
              <a:off x="4024" y="2059"/>
              <a:ext cx="89" cy="129"/>
            </a:xfrm>
            <a:custGeom>
              <a:avLst/>
              <a:gdLst>
                <a:gd name="T0" fmla="*/ 72 w 78"/>
                <a:gd name="T1" fmla="*/ 382 h 104"/>
                <a:gd name="T2" fmla="*/ 72 w 78"/>
                <a:gd name="T3" fmla="*/ 394 h 104"/>
                <a:gd name="T4" fmla="*/ 58 w 78"/>
                <a:gd name="T5" fmla="*/ 376 h 104"/>
                <a:gd name="T6" fmla="*/ 58 w 78"/>
                <a:gd name="T7" fmla="*/ 376 h 104"/>
                <a:gd name="T8" fmla="*/ 49 w 78"/>
                <a:gd name="T9" fmla="*/ 319 h 104"/>
                <a:gd name="T10" fmla="*/ 40 w 78"/>
                <a:gd name="T11" fmla="*/ 257 h 104"/>
                <a:gd name="T12" fmla="*/ 35 w 78"/>
                <a:gd name="T13" fmla="*/ 210 h 104"/>
                <a:gd name="T14" fmla="*/ 2 w 78"/>
                <a:gd name="T15" fmla="*/ 158 h 104"/>
                <a:gd name="T16" fmla="*/ 17 w 78"/>
                <a:gd name="T17" fmla="*/ 127 h 104"/>
                <a:gd name="T18" fmla="*/ 31 w 78"/>
                <a:gd name="T19" fmla="*/ 119 h 104"/>
                <a:gd name="T20" fmla="*/ 0 w 78"/>
                <a:gd name="T21" fmla="*/ 62 h 104"/>
                <a:gd name="T22" fmla="*/ 0 w 78"/>
                <a:gd name="T23" fmla="*/ 0 h 104"/>
                <a:gd name="T24" fmla="*/ 31 w 78"/>
                <a:gd name="T25" fmla="*/ 21 h 104"/>
                <a:gd name="T26" fmla="*/ 40 w 78"/>
                <a:gd name="T27" fmla="*/ 57 h 104"/>
                <a:gd name="T28" fmla="*/ 49 w 78"/>
                <a:gd name="T29" fmla="*/ 40 h 104"/>
                <a:gd name="T30" fmla="*/ 72 w 78"/>
                <a:gd name="T31" fmla="*/ 109 h 104"/>
                <a:gd name="T32" fmla="*/ 107 w 78"/>
                <a:gd name="T33" fmla="*/ 109 h 104"/>
                <a:gd name="T34" fmla="*/ 147 w 78"/>
                <a:gd name="T35" fmla="*/ 119 h 104"/>
                <a:gd name="T36" fmla="*/ 167 w 78"/>
                <a:gd name="T37" fmla="*/ 149 h 104"/>
                <a:gd name="T38" fmla="*/ 167 w 78"/>
                <a:gd name="T39" fmla="*/ 184 h 104"/>
                <a:gd name="T40" fmla="*/ 137 w 78"/>
                <a:gd name="T41" fmla="*/ 210 h 104"/>
                <a:gd name="T42" fmla="*/ 144 w 78"/>
                <a:gd name="T43" fmla="*/ 277 h 104"/>
                <a:gd name="T44" fmla="*/ 147 w 78"/>
                <a:gd name="T45" fmla="*/ 288 h 104"/>
                <a:gd name="T46" fmla="*/ 167 w 78"/>
                <a:gd name="T47" fmla="*/ 237 h 104"/>
                <a:gd name="T48" fmla="*/ 183 w 78"/>
                <a:gd name="T49" fmla="*/ 305 h 104"/>
                <a:gd name="T50" fmla="*/ 196 w 78"/>
                <a:gd name="T51" fmla="*/ 376 h 104"/>
                <a:gd name="T52" fmla="*/ 196 w 78"/>
                <a:gd name="T53" fmla="*/ 427 h 104"/>
                <a:gd name="T54" fmla="*/ 191 w 78"/>
                <a:gd name="T55" fmla="*/ 437 h 104"/>
                <a:gd name="T56" fmla="*/ 196 w 78"/>
                <a:gd name="T57" fmla="*/ 469 h 104"/>
                <a:gd name="T58" fmla="*/ 172 w 78"/>
                <a:gd name="T59" fmla="*/ 382 h 104"/>
                <a:gd name="T60" fmla="*/ 147 w 78"/>
                <a:gd name="T61" fmla="*/ 305 h 104"/>
                <a:gd name="T62" fmla="*/ 123 w 78"/>
                <a:gd name="T63" fmla="*/ 305 h 104"/>
                <a:gd name="T64" fmla="*/ 107 w 78"/>
                <a:gd name="T65" fmla="*/ 257 h 104"/>
                <a:gd name="T66" fmla="*/ 72 w 78"/>
                <a:gd name="T67" fmla="*/ 210 h 104"/>
                <a:gd name="T68" fmla="*/ 58 w 78"/>
                <a:gd name="T69" fmla="*/ 210 h 104"/>
                <a:gd name="T70" fmla="*/ 99 w 78"/>
                <a:gd name="T71" fmla="*/ 268 h 104"/>
                <a:gd name="T72" fmla="*/ 112 w 78"/>
                <a:gd name="T73" fmla="*/ 305 h 104"/>
                <a:gd name="T74" fmla="*/ 120 w 78"/>
                <a:gd name="T75" fmla="*/ 332 h 104"/>
                <a:gd name="T76" fmla="*/ 107 w 78"/>
                <a:gd name="T77" fmla="*/ 394 h 104"/>
                <a:gd name="T78" fmla="*/ 99 w 78"/>
                <a:gd name="T79" fmla="*/ 363 h 104"/>
                <a:gd name="T80" fmla="*/ 87 w 78"/>
                <a:gd name="T81" fmla="*/ 376 h 104"/>
                <a:gd name="T82" fmla="*/ 83 w 78"/>
                <a:gd name="T83" fmla="*/ 382 h 104"/>
                <a:gd name="T84" fmla="*/ 72 w 78"/>
                <a:gd name="T85" fmla="*/ 382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31805" name="Freeform 4347"/>
            <p:cNvSpPr>
              <a:spLocks/>
            </p:cNvSpPr>
            <p:nvPr/>
          </p:nvSpPr>
          <p:spPr bwMode="auto">
            <a:xfrm>
              <a:off x="4031" y="2025"/>
              <a:ext cx="54" cy="32"/>
            </a:xfrm>
            <a:custGeom>
              <a:avLst/>
              <a:gdLst>
                <a:gd name="T0" fmla="*/ 64 w 49"/>
                <a:gd name="T1" fmla="*/ 2 h 26"/>
                <a:gd name="T2" fmla="*/ 21 w 49"/>
                <a:gd name="T3" fmla="*/ 0 h 26"/>
                <a:gd name="T4" fmla="*/ 0 w 49"/>
                <a:gd name="T5" fmla="*/ 71 h 26"/>
                <a:gd name="T6" fmla="*/ 2 w 49"/>
                <a:gd name="T7" fmla="*/ 97 h 26"/>
                <a:gd name="T8" fmla="*/ 45 w 49"/>
                <a:gd name="T9" fmla="*/ 111 h 26"/>
                <a:gd name="T10" fmla="*/ 74 w 49"/>
                <a:gd name="T11" fmla="*/ 97 h 26"/>
                <a:gd name="T12" fmla="*/ 97 w 49"/>
                <a:gd name="T13" fmla="*/ 97 h 26"/>
                <a:gd name="T14" fmla="*/ 93 w 49"/>
                <a:gd name="T15" fmla="*/ 59 h 26"/>
                <a:gd name="T16" fmla="*/ 83 w 49"/>
                <a:gd name="T17" fmla="*/ 39 h 26"/>
                <a:gd name="T18" fmla="*/ 6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1806" name="Freeform 4348"/>
            <p:cNvSpPr>
              <a:spLocks/>
            </p:cNvSpPr>
            <p:nvPr/>
          </p:nvSpPr>
          <p:spPr bwMode="auto">
            <a:xfrm>
              <a:off x="4306" y="2323"/>
              <a:ext cx="88" cy="93"/>
            </a:xfrm>
            <a:custGeom>
              <a:avLst/>
              <a:gdLst>
                <a:gd name="T0" fmla="*/ 117 w 80"/>
                <a:gd name="T1" fmla="*/ 254 h 75"/>
                <a:gd name="T2" fmla="*/ 122 w 80"/>
                <a:gd name="T3" fmla="*/ 319 h 75"/>
                <a:gd name="T4" fmla="*/ 101 w 80"/>
                <a:gd name="T5" fmla="*/ 305 h 75"/>
                <a:gd name="T6" fmla="*/ 92 w 80"/>
                <a:gd name="T7" fmla="*/ 319 h 75"/>
                <a:gd name="T8" fmla="*/ 74 w 80"/>
                <a:gd name="T9" fmla="*/ 337 h 75"/>
                <a:gd name="T10" fmla="*/ 55 w 80"/>
                <a:gd name="T11" fmla="*/ 337 h 75"/>
                <a:gd name="T12" fmla="*/ 45 w 80"/>
                <a:gd name="T13" fmla="*/ 319 h 75"/>
                <a:gd name="T14" fmla="*/ 41 w 80"/>
                <a:gd name="T15" fmla="*/ 288 h 75"/>
                <a:gd name="T16" fmla="*/ 32 w 80"/>
                <a:gd name="T17" fmla="*/ 305 h 75"/>
                <a:gd name="T18" fmla="*/ 28 w 80"/>
                <a:gd name="T19" fmla="*/ 254 h 75"/>
                <a:gd name="T20" fmla="*/ 21 w 80"/>
                <a:gd name="T21" fmla="*/ 244 h 75"/>
                <a:gd name="T22" fmla="*/ 4 w 80"/>
                <a:gd name="T23" fmla="*/ 181 h 75"/>
                <a:gd name="T24" fmla="*/ 0 w 80"/>
                <a:gd name="T25" fmla="*/ 118 h 75"/>
                <a:gd name="T26" fmla="*/ 17 w 80"/>
                <a:gd name="T27" fmla="*/ 32 h 75"/>
                <a:gd name="T28" fmla="*/ 52 w 80"/>
                <a:gd name="T29" fmla="*/ 32 h 75"/>
                <a:gd name="T30" fmla="*/ 83 w 80"/>
                <a:gd name="T31" fmla="*/ 32 h 75"/>
                <a:gd name="T32" fmla="*/ 110 w 80"/>
                <a:gd name="T33" fmla="*/ 62 h 75"/>
                <a:gd name="T34" fmla="*/ 110 w 80"/>
                <a:gd name="T35" fmla="*/ 40 h 75"/>
                <a:gd name="T36" fmla="*/ 119 w 80"/>
                <a:gd name="T37" fmla="*/ 17 h 75"/>
                <a:gd name="T38" fmla="*/ 133 w 80"/>
                <a:gd name="T39" fmla="*/ 32 h 75"/>
                <a:gd name="T40" fmla="*/ 155 w 80"/>
                <a:gd name="T41" fmla="*/ 0 h 75"/>
                <a:gd name="T42" fmla="*/ 157 w 80"/>
                <a:gd name="T43" fmla="*/ 72 h 75"/>
                <a:gd name="T44" fmla="*/ 157 w 80"/>
                <a:gd name="T45" fmla="*/ 135 h 75"/>
                <a:gd name="T46" fmla="*/ 157 w 80"/>
                <a:gd name="T47" fmla="*/ 205 h 75"/>
                <a:gd name="T48" fmla="*/ 130 w 80"/>
                <a:gd name="T49" fmla="*/ 232 h 75"/>
                <a:gd name="T50" fmla="*/ 117 w 80"/>
                <a:gd name="T51" fmla="*/ 25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31807" name="Freeform 4349"/>
            <p:cNvSpPr>
              <a:spLocks/>
            </p:cNvSpPr>
            <p:nvPr/>
          </p:nvSpPr>
          <p:spPr bwMode="auto">
            <a:xfrm>
              <a:off x="5046" y="2349"/>
              <a:ext cx="3" cy="7"/>
            </a:xfrm>
            <a:custGeom>
              <a:avLst/>
              <a:gdLst>
                <a:gd name="T0" fmla="*/ 0 w 5"/>
                <a:gd name="T1" fmla="*/ 55 h 5"/>
                <a:gd name="T2" fmla="*/ 0 w 5"/>
                <a:gd name="T3" fmla="*/ 21 h 5"/>
                <a:gd name="T4" fmla="*/ 1 w 5"/>
                <a:gd name="T5" fmla="*/ 0 h 5"/>
                <a:gd name="T6" fmla="*/ 1 w 5"/>
                <a:gd name="T7" fmla="*/ 0 h 5"/>
                <a:gd name="T8" fmla="*/ 0 w 5"/>
                <a:gd name="T9" fmla="*/ 5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808" name="Freeform 4350"/>
            <p:cNvSpPr>
              <a:spLocks/>
            </p:cNvSpPr>
            <p:nvPr/>
          </p:nvSpPr>
          <p:spPr bwMode="auto">
            <a:xfrm>
              <a:off x="4479" y="2153"/>
              <a:ext cx="3" cy="5"/>
            </a:xfrm>
            <a:custGeom>
              <a:avLst/>
              <a:gdLst>
                <a:gd name="T0" fmla="*/ 41 w 2"/>
                <a:gd name="T1" fmla="*/ 0 h 4"/>
                <a:gd name="T2" fmla="*/ 0 w 2"/>
                <a:gd name="T3" fmla="*/ 20 h 4"/>
                <a:gd name="T4" fmla="*/ 0 w 2"/>
                <a:gd name="T5" fmla="*/ 13 h 4"/>
                <a:gd name="T6" fmla="*/ 4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1809" name="Freeform 4351"/>
            <p:cNvSpPr>
              <a:spLocks/>
            </p:cNvSpPr>
            <p:nvPr/>
          </p:nvSpPr>
          <p:spPr bwMode="auto">
            <a:xfrm>
              <a:off x="4246" y="2153"/>
              <a:ext cx="146" cy="188"/>
            </a:xfrm>
            <a:custGeom>
              <a:avLst/>
              <a:gdLst>
                <a:gd name="T0" fmla="*/ 156 w 131"/>
                <a:gd name="T1" fmla="*/ 186 h 151"/>
                <a:gd name="T2" fmla="*/ 148 w 131"/>
                <a:gd name="T3" fmla="*/ 151 h 151"/>
                <a:gd name="T4" fmla="*/ 133 w 131"/>
                <a:gd name="T5" fmla="*/ 120 h 151"/>
                <a:gd name="T6" fmla="*/ 113 w 131"/>
                <a:gd name="T7" fmla="*/ 132 h 151"/>
                <a:gd name="T8" fmla="*/ 91 w 131"/>
                <a:gd name="T9" fmla="*/ 81 h 151"/>
                <a:gd name="T10" fmla="*/ 80 w 131"/>
                <a:gd name="T11" fmla="*/ 50 h 151"/>
                <a:gd name="T12" fmla="*/ 57 w 131"/>
                <a:gd name="T13" fmla="*/ 0 h 151"/>
                <a:gd name="T14" fmla="*/ 40 w 131"/>
                <a:gd name="T15" fmla="*/ 0 h 151"/>
                <a:gd name="T16" fmla="*/ 48 w 131"/>
                <a:gd name="T17" fmla="*/ 96 h 151"/>
                <a:gd name="T18" fmla="*/ 36 w 131"/>
                <a:gd name="T19" fmla="*/ 81 h 151"/>
                <a:gd name="T20" fmla="*/ 32 w 131"/>
                <a:gd name="T21" fmla="*/ 76 h 151"/>
                <a:gd name="T22" fmla="*/ 16 w 131"/>
                <a:gd name="T23" fmla="*/ 132 h 151"/>
                <a:gd name="T24" fmla="*/ 0 w 131"/>
                <a:gd name="T25" fmla="*/ 164 h 151"/>
                <a:gd name="T26" fmla="*/ 16 w 131"/>
                <a:gd name="T27" fmla="*/ 186 h 151"/>
                <a:gd name="T28" fmla="*/ 16 w 131"/>
                <a:gd name="T29" fmla="*/ 228 h 151"/>
                <a:gd name="T30" fmla="*/ 40 w 131"/>
                <a:gd name="T31" fmla="*/ 228 h 151"/>
                <a:gd name="T32" fmla="*/ 48 w 131"/>
                <a:gd name="T33" fmla="*/ 316 h 151"/>
                <a:gd name="T34" fmla="*/ 48 w 131"/>
                <a:gd name="T35" fmla="*/ 401 h 151"/>
                <a:gd name="T36" fmla="*/ 77 w 131"/>
                <a:gd name="T37" fmla="*/ 346 h 151"/>
                <a:gd name="T38" fmla="*/ 96 w 131"/>
                <a:gd name="T39" fmla="*/ 362 h 151"/>
                <a:gd name="T40" fmla="*/ 113 w 131"/>
                <a:gd name="T41" fmla="*/ 346 h 151"/>
                <a:gd name="T42" fmla="*/ 133 w 131"/>
                <a:gd name="T43" fmla="*/ 322 h 151"/>
                <a:gd name="T44" fmla="*/ 167 w 131"/>
                <a:gd name="T45" fmla="*/ 401 h 151"/>
                <a:gd name="T46" fmla="*/ 172 w 131"/>
                <a:gd name="T47" fmla="*/ 457 h 151"/>
                <a:gd name="T48" fmla="*/ 206 w 131"/>
                <a:gd name="T49" fmla="*/ 549 h 151"/>
                <a:gd name="T50" fmla="*/ 214 w 131"/>
                <a:gd name="T51" fmla="*/ 621 h 151"/>
                <a:gd name="T52" fmla="*/ 204 w 131"/>
                <a:gd name="T53" fmla="*/ 669 h 151"/>
                <a:gd name="T54" fmla="*/ 231 w 131"/>
                <a:gd name="T55" fmla="*/ 700 h 151"/>
                <a:gd name="T56" fmla="*/ 231 w 131"/>
                <a:gd name="T57" fmla="*/ 679 h 151"/>
                <a:gd name="T58" fmla="*/ 243 w 131"/>
                <a:gd name="T59" fmla="*/ 656 h 151"/>
                <a:gd name="T60" fmla="*/ 257 w 131"/>
                <a:gd name="T61" fmla="*/ 669 h 151"/>
                <a:gd name="T62" fmla="*/ 281 w 131"/>
                <a:gd name="T63" fmla="*/ 637 h 151"/>
                <a:gd name="T64" fmla="*/ 273 w 131"/>
                <a:gd name="T65" fmla="*/ 565 h 151"/>
                <a:gd name="T66" fmla="*/ 269 w 131"/>
                <a:gd name="T67" fmla="*/ 549 h 151"/>
                <a:gd name="T68" fmla="*/ 269 w 131"/>
                <a:gd name="T69" fmla="*/ 527 h 151"/>
                <a:gd name="T70" fmla="*/ 240 w 131"/>
                <a:gd name="T71" fmla="*/ 469 h 151"/>
                <a:gd name="T72" fmla="*/ 225 w 131"/>
                <a:gd name="T73" fmla="*/ 412 h 151"/>
                <a:gd name="T74" fmla="*/ 198 w 131"/>
                <a:gd name="T75" fmla="*/ 362 h 151"/>
                <a:gd name="T76" fmla="*/ 184 w 131"/>
                <a:gd name="T77" fmla="*/ 305 h 151"/>
                <a:gd name="T78" fmla="*/ 135 w 131"/>
                <a:gd name="T79" fmla="*/ 243 h 151"/>
                <a:gd name="T80" fmla="*/ 145 w 131"/>
                <a:gd name="T81" fmla="*/ 219 h 151"/>
                <a:gd name="T82" fmla="*/ 164 w 131"/>
                <a:gd name="T83" fmla="*/ 204 h 151"/>
                <a:gd name="T84" fmla="*/ 156 w 131"/>
                <a:gd name="T85" fmla="*/ 186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31810" name="Freeform 4352"/>
            <p:cNvSpPr>
              <a:spLocks/>
            </p:cNvSpPr>
            <p:nvPr/>
          </p:nvSpPr>
          <p:spPr bwMode="auto">
            <a:xfrm>
              <a:off x="4108" y="2015"/>
              <a:ext cx="155" cy="407"/>
            </a:xfrm>
            <a:custGeom>
              <a:avLst/>
              <a:gdLst>
                <a:gd name="T0" fmla="*/ 165 w 138"/>
                <a:gd name="T1" fmla="*/ 367 h 329"/>
                <a:gd name="T2" fmla="*/ 165 w 138"/>
                <a:gd name="T3" fmla="*/ 304 h 329"/>
                <a:gd name="T4" fmla="*/ 185 w 138"/>
                <a:gd name="T5" fmla="*/ 209 h 329"/>
                <a:gd name="T6" fmla="*/ 179 w 138"/>
                <a:gd name="T7" fmla="*/ 88 h 329"/>
                <a:gd name="T8" fmla="*/ 129 w 138"/>
                <a:gd name="T9" fmla="*/ 0 h 329"/>
                <a:gd name="T10" fmla="*/ 126 w 138"/>
                <a:gd name="T11" fmla="*/ 75 h 329"/>
                <a:gd name="T12" fmla="*/ 126 w 138"/>
                <a:gd name="T13" fmla="*/ 115 h 329"/>
                <a:gd name="T14" fmla="*/ 67 w 138"/>
                <a:gd name="T15" fmla="*/ 182 h 329"/>
                <a:gd name="T16" fmla="*/ 61 w 138"/>
                <a:gd name="T17" fmla="*/ 277 h 329"/>
                <a:gd name="T18" fmla="*/ 27 w 138"/>
                <a:gd name="T19" fmla="*/ 367 h 329"/>
                <a:gd name="T20" fmla="*/ 21 w 138"/>
                <a:gd name="T21" fmla="*/ 527 h 329"/>
                <a:gd name="T22" fmla="*/ 3 w 138"/>
                <a:gd name="T23" fmla="*/ 575 h 329"/>
                <a:gd name="T24" fmla="*/ 21 w 138"/>
                <a:gd name="T25" fmla="*/ 661 h 329"/>
                <a:gd name="T26" fmla="*/ 34 w 138"/>
                <a:gd name="T27" fmla="*/ 652 h 329"/>
                <a:gd name="T28" fmla="*/ 43 w 138"/>
                <a:gd name="T29" fmla="*/ 693 h 329"/>
                <a:gd name="T30" fmla="*/ 70 w 138"/>
                <a:gd name="T31" fmla="*/ 729 h 329"/>
                <a:gd name="T32" fmla="*/ 70 w 138"/>
                <a:gd name="T33" fmla="*/ 768 h 329"/>
                <a:gd name="T34" fmla="*/ 88 w 138"/>
                <a:gd name="T35" fmla="*/ 799 h 329"/>
                <a:gd name="T36" fmla="*/ 99 w 138"/>
                <a:gd name="T37" fmla="*/ 936 h 329"/>
                <a:gd name="T38" fmla="*/ 113 w 138"/>
                <a:gd name="T39" fmla="*/ 956 h 329"/>
                <a:gd name="T40" fmla="*/ 126 w 138"/>
                <a:gd name="T41" fmla="*/ 1024 h 329"/>
                <a:gd name="T42" fmla="*/ 142 w 138"/>
                <a:gd name="T43" fmla="*/ 998 h 329"/>
                <a:gd name="T44" fmla="*/ 161 w 138"/>
                <a:gd name="T45" fmla="*/ 975 h 329"/>
                <a:gd name="T46" fmla="*/ 179 w 138"/>
                <a:gd name="T47" fmla="*/ 967 h 329"/>
                <a:gd name="T48" fmla="*/ 198 w 138"/>
                <a:gd name="T49" fmla="*/ 936 h 329"/>
                <a:gd name="T50" fmla="*/ 231 w 138"/>
                <a:gd name="T51" fmla="*/ 1073 h 329"/>
                <a:gd name="T52" fmla="*/ 245 w 138"/>
                <a:gd name="T53" fmla="*/ 1164 h 329"/>
                <a:gd name="T54" fmla="*/ 271 w 138"/>
                <a:gd name="T55" fmla="*/ 1284 h 329"/>
                <a:gd name="T56" fmla="*/ 274 w 138"/>
                <a:gd name="T57" fmla="*/ 1405 h 329"/>
                <a:gd name="T58" fmla="*/ 276 w 138"/>
                <a:gd name="T59" fmla="*/ 1452 h 329"/>
                <a:gd name="T60" fmla="*/ 307 w 138"/>
                <a:gd name="T61" fmla="*/ 1343 h 329"/>
                <a:gd name="T62" fmla="*/ 285 w 138"/>
                <a:gd name="T63" fmla="*/ 1196 h 329"/>
                <a:gd name="T64" fmla="*/ 245 w 138"/>
                <a:gd name="T65" fmla="*/ 1103 h 329"/>
                <a:gd name="T66" fmla="*/ 254 w 138"/>
                <a:gd name="T67" fmla="*/ 1024 h 329"/>
                <a:gd name="T68" fmla="*/ 254 w 138"/>
                <a:gd name="T69" fmla="*/ 967 h 329"/>
                <a:gd name="T70" fmla="*/ 194 w 138"/>
                <a:gd name="T71" fmla="*/ 799 h 329"/>
                <a:gd name="T72" fmla="*/ 216 w 138"/>
                <a:gd name="T73" fmla="*/ 711 h 329"/>
                <a:gd name="T74" fmla="*/ 257 w 138"/>
                <a:gd name="T75" fmla="*/ 661 h 329"/>
                <a:gd name="T76" fmla="*/ 295 w 138"/>
                <a:gd name="T77" fmla="*/ 621 h 329"/>
                <a:gd name="T78" fmla="*/ 299 w 138"/>
                <a:gd name="T79" fmla="*/ 544 h 329"/>
                <a:gd name="T80" fmla="*/ 257 w 138"/>
                <a:gd name="T81" fmla="*/ 515 h 329"/>
                <a:gd name="T82" fmla="*/ 243 w 138"/>
                <a:gd name="T83" fmla="*/ 443 h 329"/>
                <a:gd name="T84" fmla="*/ 208 w 138"/>
                <a:gd name="T85" fmla="*/ 36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31811" name="Freeform 4353"/>
            <p:cNvSpPr>
              <a:spLocks/>
            </p:cNvSpPr>
            <p:nvPr/>
          </p:nvSpPr>
          <p:spPr bwMode="auto">
            <a:xfrm>
              <a:off x="4603" y="2235"/>
              <a:ext cx="85" cy="135"/>
            </a:xfrm>
            <a:custGeom>
              <a:avLst/>
              <a:gdLst>
                <a:gd name="T0" fmla="*/ 31 w 76"/>
                <a:gd name="T1" fmla="*/ 303 h 109"/>
                <a:gd name="T2" fmla="*/ 31 w 76"/>
                <a:gd name="T3" fmla="*/ 334 h 109"/>
                <a:gd name="T4" fmla="*/ 2 w 76"/>
                <a:gd name="T5" fmla="*/ 246 h 109"/>
                <a:gd name="T6" fmla="*/ 0 w 76"/>
                <a:gd name="T7" fmla="*/ 199 h 109"/>
                <a:gd name="T8" fmla="*/ 19 w 76"/>
                <a:gd name="T9" fmla="*/ 199 h 109"/>
                <a:gd name="T10" fmla="*/ 15 w 76"/>
                <a:gd name="T11" fmla="*/ 118 h 109"/>
                <a:gd name="T12" fmla="*/ 12 w 76"/>
                <a:gd name="T13" fmla="*/ 40 h 109"/>
                <a:gd name="T14" fmla="*/ 15 w 76"/>
                <a:gd name="T15" fmla="*/ 0 h 109"/>
                <a:gd name="T16" fmla="*/ 62 w 76"/>
                <a:gd name="T17" fmla="*/ 17 h 109"/>
                <a:gd name="T18" fmla="*/ 69 w 76"/>
                <a:gd name="T19" fmla="*/ 40 h 109"/>
                <a:gd name="T20" fmla="*/ 77 w 76"/>
                <a:gd name="T21" fmla="*/ 102 h 109"/>
                <a:gd name="T22" fmla="*/ 84 w 76"/>
                <a:gd name="T23" fmla="*/ 149 h 109"/>
                <a:gd name="T24" fmla="*/ 72 w 76"/>
                <a:gd name="T25" fmla="*/ 199 h 109"/>
                <a:gd name="T26" fmla="*/ 62 w 76"/>
                <a:gd name="T27" fmla="*/ 230 h 109"/>
                <a:gd name="T28" fmla="*/ 62 w 76"/>
                <a:gd name="T29" fmla="*/ 285 h 109"/>
                <a:gd name="T30" fmla="*/ 84 w 76"/>
                <a:gd name="T31" fmla="*/ 374 h 109"/>
                <a:gd name="T32" fmla="*/ 93 w 76"/>
                <a:gd name="T33" fmla="*/ 374 h 109"/>
                <a:gd name="T34" fmla="*/ 93 w 76"/>
                <a:gd name="T35" fmla="*/ 358 h 109"/>
                <a:gd name="T36" fmla="*/ 115 w 76"/>
                <a:gd name="T37" fmla="*/ 358 h 109"/>
                <a:gd name="T38" fmla="*/ 130 w 76"/>
                <a:gd name="T39" fmla="*/ 391 h 109"/>
                <a:gd name="T40" fmla="*/ 133 w 76"/>
                <a:gd name="T41" fmla="*/ 374 h 109"/>
                <a:gd name="T42" fmla="*/ 149 w 76"/>
                <a:gd name="T43" fmla="*/ 400 h 109"/>
                <a:gd name="T44" fmla="*/ 143 w 76"/>
                <a:gd name="T45" fmla="*/ 412 h 109"/>
                <a:gd name="T46" fmla="*/ 154 w 76"/>
                <a:gd name="T47" fmla="*/ 443 h 109"/>
                <a:gd name="T48" fmla="*/ 167 w 76"/>
                <a:gd name="T49" fmla="*/ 452 h 109"/>
                <a:gd name="T50" fmla="*/ 154 w 76"/>
                <a:gd name="T51" fmla="*/ 487 h 109"/>
                <a:gd name="T52" fmla="*/ 154 w 76"/>
                <a:gd name="T53" fmla="*/ 464 h 109"/>
                <a:gd name="T54" fmla="*/ 133 w 76"/>
                <a:gd name="T55" fmla="*/ 443 h 109"/>
                <a:gd name="T56" fmla="*/ 117 w 76"/>
                <a:gd name="T57" fmla="*/ 400 h 109"/>
                <a:gd name="T58" fmla="*/ 104 w 76"/>
                <a:gd name="T59" fmla="*/ 391 h 109"/>
                <a:gd name="T60" fmla="*/ 108 w 76"/>
                <a:gd name="T61" fmla="*/ 443 h 109"/>
                <a:gd name="T62" fmla="*/ 72 w 76"/>
                <a:gd name="T63" fmla="*/ 378 h 109"/>
                <a:gd name="T64" fmla="*/ 50 w 76"/>
                <a:gd name="T65" fmla="*/ 400 h 109"/>
                <a:gd name="T66" fmla="*/ 40 w 76"/>
                <a:gd name="T67" fmla="*/ 391 h 109"/>
                <a:gd name="T68" fmla="*/ 40 w 76"/>
                <a:gd name="T69" fmla="*/ 352 h 109"/>
                <a:gd name="T70" fmla="*/ 45 w 76"/>
                <a:gd name="T71" fmla="*/ 317 h 109"/>
                <a:gd name="T72" fmla="*/ 31 w 76"/>
                <a:gd name="T73" fmla="*/ 303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812" name="Freeform 4354"/>
            <p:cNvSpPr>
              <a:spLocks/>
            </p:cNvSpPr>
            <p:nvPr/>
          </p:nvSpPr>
          <p:spPr bwMode="auto">
            <a:xfrm>
              <a:off x="4660" y="2434"/>
              <a:ext cx="80" cy="91"/>
            </a:xfrm>
            <a:custGeom>
              <a:avLst/>
              <a:gdLst>
                <a:gd name="T0" fmla="*/ 105 w 73"/>
                <a:gd name="T1" fmla="*/ 340 h 73"/>
                <a:gd name="T2" fmla="*/ 102 w 73"/>
                <a:gd name="T3" fmla="*/ 307 h 73"/>
                <a:gd name="T4" fmla="*/ 99 w 73"/>
                <a:gd name="T5" fmla="*/ 320 h 73"/>
                <a:gd name="T6" fmla="*/ 62 w 73"/>
                <a:gd name="T7" fmla="*/ 261 h 73"/>
                <a:gd name="T8" fmla="*/ 66 w 73"/>
                <a:gd name="T9" fmla="*/ 196 h 73"/>
                <a:gd name="T10" fmla="*/ 54 w 73"/>
                <a:gd name="T11" fmla="*/ 156 h 73"/>
                <a:gd name="T12" fmla="*/ 43 w 73"/>
                <a:gd name="T13" fmla="*/ 172 h 73"/>
                <a:gd name="T14" fmla="*/ 34 w 73"/>
                <a:gd name="T15" fmla="*/ 172 h 73"/>
                <a:gd name="T16" fmla="*/ 31 w 73"/>
                <a:gd name="T17" fmla="*/ 187 h 73"/>
                <a:gd name="T18" fmla="*/ 20 w 73"/>
                <a:gd name="T19" fmla="*/ 156 h 73"/>
                <a:gd name="T20" fmla="*/ 4 w 73"/>
                <a:gd name="T21" fmla="*/ 207 h 73"/>
                <a:gd name="T22" fmla="*/ 0 w 73"/>
                <a:gd name="T23" fmla="*/ 228 h 73"/>
                <a:gd name="T24" fmla="*/ 2 w 73"/>
                <a:gd name="T25" fmla="*/ 166 h 73"/>
                <a:gd name="T26" fmla="*/ 31 w 73"/>
                <a:gd name="T27" fmla="*/ 120 h 73"/>
                <a:gd name="T28" fmla="*/ 43 w 73"/>
                <a:gd name="T29" fmla="*/ 81 h 73"/>
                <a:gd name="T30" fmla="*/ 54 w 73"/>
                <a:gd name="T31" fmla="*/ 133 h 73"/>
                <a:gd name="T32" fmla="*/ 66 w 73"/>
                <a:gd name="T33" fmla="*/ 120 h 73"/>
                <a:gd name="T34" fmla="*/ 77 w 73"/>
                <a:gd name="T35" fmla="*/ 96 h 73"/>
                <a:gd name="T36" fmla="*/ 79 w 73"/>
                <a:gd name="T37" fmla="*/ 62 h 73"/>
                <a:gd name="T38" fmla="*/ 93 w 73"/>
                <a:gd name="T39" fmla="*/ 62 h 73"/>
                <a:gd name="T40" fmla="*/ 99 w 73"/>
                <a:gd name="T41" fmla="*/ 62 h 73"/>
                <a:gd name="T42" fmla="*/ 99 w 73"/>
                <a:gd name="T43" fmla="*/ 0 h 73"/>
                <a:gd name="T44" fmla="*/ 121 w 73"/>
                <a:gd name="T45" fmla="*/ 32 h 73"/>
                <a:gd name="T46" fmla="*/ 125 w 73"/>
                <a:gd name="T47" fmla="*/ 96 h 73"/>
                <a:gd name="T48" fmla="*/ 138 w 73"/>
                <a:gd name="T49" fmla="*/ 196 h 73"/>
                <a:gd name="T50" fmla="*/ 129 w 73"/>
                <a:gd name="T51" fmla="*/ 244 h 73"/>
                <a:gd name="T52" fmla="*/ 129 w 73"/>
                <a:gd name="T53" fmla="*/ 277 h 73"/>
                <a:gd name="T54" fmla="*/ 115 w 73"/>
                <a:gd name="T55" fmla="*/ 207 h 73"/>
                <a:gd name="T56" fmla="*/ 102 w 73"/>
                <a:gd name="T57" fmla="*/ 228 h 73"/>
                <a:gd name="T58" fmla="*/ 112 w 73"/>
                <a:gd name="T59" fmla="*/ 277 h 73"/>
                <a:gd name="T60" fmla="*/ 105 w 73"/>
                <a:gd name="T61" fmla="*/ 34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31813" name="Freeform 4355"/>
            <p:cNvSpPr>
              <a:spLocks/>
            </p:cNvSpPr>
            <p:nvPr/>
          </p:nvSpPr>
          <p:spPr bwMode="auto">
            <a:xfrm>
              <a:off x="4663" y="2408"/>
              <a:ext cx="16" cy="38"/>
            </a:xfrm>
            <a:custGeom>
              <a:avLst/>
              <a:gdLst>
                <a:gd name="T0" fmla="*/ 35 w 14"/>
                <a:gd name="T1" fmla="*/ 0 h 31"/>
                <a:gd name="T2" fmla="*/ 31 w 14"/>
                <a:gd name="T3" fmla="*/ 99 h 31"/>
                <a:gd name="T4" fmla="*/ 31 w 14"/>
                <a:gd name="T5" fmla="*/ 131 h 31"/>
                <a:gd name="T6" fmla="*/ 0 w 14"/>
                <a:gd name="T7" fmla="*/ 91 h 31"/>
                <a:gd name="T8" fmla="*/ 3 w 14"/>
                <a:gd name="T9" fmla="*/ 72 h 31"/>
                <a:gd name="T10" fmla="*/ 17 w 14"/>
                <a:gd name="T11" fmla="*/ 0 h 31"/>
                <a:gd name="T12" fmla="*/ 35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1814" name="Freeform 4356"/>
            <p:cNvSpPr>
              <a:spLocks/>
            </p:cNvSpPr>
            <p:nvPr/>
          </p:nvSpPr>
          <p:spPr bwMode="auto">
            <a:xfrm>
              <a:off x="4691" y="2370"/>
              <a:ext cx="28" cy="35"/>
            </a:xfrm>
            <a:custGeom>
              <a:avLst/>
              <a:gdLst>
                <a:gd name="T0" fmla="*/ 32 w 26"/>
                <a:gd name="T1" fmla="*/ 125 h 28"/>
                <a:gd name="T2" fmla="*/ 19 w 26"/>
                <a:gd name="T3" fmla="*/ 88 h 28"/>
                <a:gd name="T4" fmla="*/ 0 w 26"/>
                <a:gd name="T5" fmla="*/ 13 h 28"/>
                <a:gd name="T6" fmla="*/ 22 w 26"/>
                <a:gd name="T7" fmla="*/ 0 h 28"/>
                <a:gd name="T8" fmla="*/ 32 w 26"/>
                <a:gd name="T9" fmla="*/ 56 h 28"/>
                <a:gd name="T10" fmla="*/ 43 w 26"/>
                <a:gd name="T11" fmla="*/ 135 h 28"/>
                <a:gd name="T12" fmla="*/ 32 w 26"/>
                <a:gd name="T13" fmla="*/ 12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31815" name="Freeform 4357"/>
            <p:cNvSpPr>
              <a:spLocks/>
            </p:cNvSpPr>
            <p:nvPr/>
          </p:nvSpPr>
          <p:spPr bwMode="auto">
            <a:xfrm>
              <a:off x="4651" y="2387"/>
              <a:ext cx="20" cy="29"/>
            </a:xfrm>
            <a:custGeom>
              <a:avLst/>
              <a:gdLst>
                <a:gd name="T0" fmla="*/ 26 w 19"/>
                <a:gd name="T1" fmla="*/ 20 h 23"/>
                <a:gd name="T2" fmla="*/ 3 w 19"/>
                <a:gd name="T3" fmla="*/ 0 h 23"/>
                <a:gd name="T4" fmla="*/ 0 w 19"/>
                <a:gd name="T5" fmla="*/ 0 h 23"/>
                <a:gd name="T6" fmla="*/ 5 w 19"/>
                <a:gd name="T7" fmla="*/ 117 h 23"/>
                <a:gd name="T8" fmla="*/ 26 w 19"/>
                <a:gd name="T9" fmla="*/ 37 h 23"/>
                <a:gd name="T10" fmla="*/ 26 w 19"/>
                <a:gd name="T11" fmla="*/ 2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31816" name="Freeform 4358"/>
            <p:cNvSpPr>
              <a:spLocks/>
            </p:cNvSpPr>
            <p:nvPr/>
          </p:nvSpPr>
          <p:spPr bwMode="auto">
            <a:xfrm>
              <a:off x="4575" y="2399"/>
              <a:ext cx="39" cy="62"/>
            </a:xfrm>
            <a:custGeom>
              <a:avLst/>
              <a:gdLst>
                <a:gd name="T0" fmla="*/ 74 w 35"/>
                <a:gd name="T1" fmla="*/ 62 h 50"/>
                <a:gd name="T2" fmla="*/ 45 w 35"/>
                <a:gd name="T3" fmla="*/ 133 h 50"/>
                <a:gd name="T4" fmla="*/ 25 w 35"/>
                <a:gd name="T5" fmla="*/ 169 h 50"/>
                <a:gd name="T6" fmla="*/ 0 w 35"/>
                <a:gd name="T7" fmla="*/ 224 h 50"/>
                <a:gd name="T8" fmla="*/ 0 w 35"/>
                <a:gd name="T9" fmla="*/ 210 h 50"/>
                <a:gd name="T10" fmla="*/ 25 w 35"/>
                <a:gd name="T11" fmla="*/ 149 h 50"/>
                <a:gd name="T12" fmla="*/ 50 w 35"/>
                <a:gd name="T13" fmla="*/ 88 h 50"/>
                <a:gd name="T14" fmla="*/ 59 w 35"/>
                <a:gd name="T15" fmla="*/ 32 h 50"/>
                <a:gd name="T16" fmla="*/ 66 w 35"/>
                <a:gd name="T17" fmla="*/ 0 h 50"/>
                <a:gd name="T18" fmla="*/ 74 w 35"/>
                <a:gd name="T19" fmla="*/ 6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31817" name="Freeform 4359"/>
            <p:cNvSpPr>
              <a:spLocks/>
            </p:cNvSpPr>
            <p:nvPr/>
          </p:nvSpPr>
          <p:spPr bwMode="auto">
            <a:xfrm>
              <a:off x="4620" y="2352"/>
              <a:ext cx="21" cy="27"/>
            </a:xfrm>
            <a:custGeom>
              <a:avLst/>
              <a:gdLst>
                <a:gd name="T0" fmla="*/ 38 w 19"/>
                <a:gd name="T1" fmla="*/ 61 h 22"/>
                <a:gd name="T2" fmla="*/ 34 w 19"/>
                <a:gd name="T3" fmla="*/ 92 h 22"/>
                <a:gd name="T4" fmla="*/ 14 w 19"/>
                <a:gd name="T5" fmla="*/ 41 h 22"/>
                <a:gd name="T6" fmla="*/ 0 w 19"/>
                <a:gd name="T7" fmla="*/ 0 h 22"/>
                <a:gd name="T8" fmla="*/ 34 w 19"/>
                <a:gd name="T9" fmla="*/ 0 h 22"/>
                <a:gd name="T10" fmla="*/ 38 w 19"/>
                <a:gd name="T11" fmla="*/ 6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31818" name="Freeform 4360"/>
            <p:cNvSpPr>
              <a:spLocks/>
            </p:cNvSpPr>
            <p:nvPr/>
          </p:nvSpPr>
          <p:spPr bwMode="auto">
            <a:xfrm>
              <a:off x="4694" y="2396"/>
              <a:ext cx="18" cy="28"/>
            </a:xfrm>
            <a:custGeom>
              <a:avLst/>
              <a:gdLst>
                <a:gd name="T0" fmla="*/ 19 w 17"/>
                <a:gd name="T1" fmla="*/ 2 h 23"/>
                <a:gd name="T2" fmla="*/ 24 w 17"/>
                <a:gd name="T3" fmla="*/ 84 h 23"/>
                <a:gd name="T4" fmla="*/ 19 w 17"/>
                <a:gd name="T5" fmla="*/ 84 h 23"/>
                <a:gd name="T6" fmla="*/ 19 w 17"/>
                <a:gd name="T7" fmla="*/ 90 h 23"/>
                <a:gd name="T8" fmla="*/ 5 w 17"/>
                <a:gd name="T9" fmla="*/ 34 h 23"/>
                <a:gd name="T10" fmla="*/ 0 w 17"/>
                <a:gd name="T11" fmla="*/ 0 h 23"/>
                <a:gd name="T12" fmla="*/ 19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1819" name="Freeform 4361"/>
            <p:cNvSpPr>
              <a:spLocks/>
            </p:cNvSpPr>
            <p:nvPr/>
          </p:nvSpPr>
          <p:spPr bwMode="auto">
            <a:xfrm>
              <a:off x="4671" y="2372"/>
              <a:ext cx="17" cy="15"/>
            </a:xfrm>
            <a:custGeom>
              <a:avLst/>
              <a:gdLst>
                <a:gd name="T0" fmla="*/ 36 w 15"/>
                <a:gd name="T1" fmla="*/ 60 h 12"/>
                <a:gd name="T2" fmla="*/ 3 w 15"/>
                <a:gd name="T3" fmla="*/ 36 h 12"/>
                <a:gd name="T4" fmla="*/ 0 w 15"/>
                <a:gd name="T5" fmla="*/ 36 h 12"/>
                <a:gd name="T6" fmla="*/ 0 w 15"/>
                <a:gd name="T7" fmla="*/ 0 h 12"/>
                <a:gd name="T8" fmla="*/ 36 w 15"/>
                <a:gd name="T9" fmla="*/ 60 h 12"/>
                <a:gd name="T10" fmla="*/ 36 w 15"/>
                <a:gd name="T11" fmla="*/ 6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31820" name="Freeform 4362"/>
            <p:cNvSpPr>
              <a:spLocks/>
            </p:cNvSpPr>
            <p:nvPr/>
          </p:nvSpPr>
          <p:spPr bwMode="auto">
            <a:xfrm>
              <a:off x="4688" y="2424"/>
              <a:ext cx="16" cy="7"/>
            </a:xfrm>
            <a:custGeom>
              <a:avLst/>
              <a:gdLst>
                <a:gd name="T0" fmla="*/ 35 w 14"/>
                <a:gd name="T1" fmla="*/ 55 h 5"/>
                <a:gd name="T2" fmla="*/ 22 w 14"/>
                <a:gd name="T3" fmla="*/ 0 h 5"/>
                <a:gd name="T4" fmla="*/ 0 w 14"/>
                <a:gd name="T5" fmla="*/ 55 h 5"/>
                <a:gd name="T6" fmla="*/ 35 w 14"/>
                <a:gd name="T7" fmla="*/ 5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31821" name="Freeform 4363"/>
            <p:cNvSpPr>
              <a:spLocks/>
            </p:cNvSpPr>
            <p:nvPr/>
          </p:nvSpPr>
          <p:spPr bwMode="auto">
            <a:xfrm>
              <a:off x="4679" y="2399"/>
              <a:ext cx="12" cy="40"/>
            </a:xfrm>
            <a:custGeom>
              <a:avLst/>
              <a:gdLst>
                <a:gd name="T0" fmla="*/ 35 w 10"/>
                <a:gd name="T1" fmla="*/ 0 h 33"/>
                <a:gd name="T2" fmla="*/ 35 w 10"/>
                <a:gd name="T3" fmla="*/ 40 h 33"/>
                <a:gd name="T4" fmla="*/ 17 w 10"/>
                <a:gd name="T5" fmla="*/ 78 h 33"/>
                <a:gd name="T6" fmla="*/ 0 w 10"/>
                <a:gd name="T7" fmla="*/ 125 h 33"/>
                <a:gd name="T8" fmla="*/ 17 w 10"/>
                <a:gd name="T9" fmla="*/ 64 h 33"/>
                <a:gd name="T10" fmla="*/ 35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822" name="Freeform 4364"/>
            <p:cNvSpPr>
              <a:spLocks/>
            </p:cNvSpPr>
            <p:nvPr/>
          </p:nvSpPr>
          <p:spPr bwMode="auto">
            <a:xfrm>
              <a:off x="4205" y="2197"/>
              <a:ext cx="152" cy="322"/>
            </a:xfrm>
            <a:custGeom>
              <a:avLst/>
              <a:gdLst>
                <a:gd name="T0" fmla="*/ 92 w 137"/>
                <a:gd name="T1" fmla="*/ 821 h 260"/>
                <a:gd name="T2" fmla="*/ 109 w 137"/>
                <a:gd name="T3" fmla="*/ 692 h 260"/>
                <a:gd name="T4" fmla="*/ 109 w 137"/>
                <a:gd name="T5" fmla="*/ 560 h 260"/>
                <a:gd name="T6" fmla="*/ 139 w 137"/>
                <a:gd name="T7" fmla="*/ 613 h 260"/>
                <a:gd name="T8" fmla="*/ 194 w 137"/>
                <a:gd name="T9" fmla="*/ 669 h 260"/>
                <a:gd name="T10" fmla="*/ 194 w 137"/>
                <a:gd name="T11" fmla="*/ 635 h 260"/>
                <a:gd name="T12" fmla="*/ 204 w 137"/>
                <a:gd name="T13" fmla="*/ 487 h 260"/>
                <a:gd name="T14" fmla="*/ 273 w 137"/>
                <a:gd name="T15" fmla="*/ 487 h 260"/>
                <a:gd name="T16" fmla="*/ 277 w 137"/>
                <a:gd name="T17" fmla="*/ 374 h 260"/>
                <a:gd name="T18" fmla="*/ 240 w 137"/>
                <a:gd name="T19" fmla="*/ 230 h 260"/>
                <a:gd name="T20" fmla="*/ 186 w 137"/>
                <a:gd name="T21" fmla="*/ 181 h 260"/>
                <a:gd name="T22" fmla="*/ 151 w 137"/>
                <a:gd name="T23" fmla="*/ 181 h 260"/>
                <a:gd name="T24" fmla="*/ 122 w 137"/>
                <a:gd name="T25" fmla="*/ 149 h 260"/>
                <a:gd name="T26" fmla="*/ 92 w 137"/>
                <a:gd name="T27" fmla="*/ 62 h 260"/>
                <a:gd name="T28" fmla="*/ 75 w 137"/>
                <a:gd name="T29" fmla="*/ 0 h 260"/>
                <a:gd name="T30" fmla="*/ 49 w 137"/>
                <a:gd name="T31" fmla="*/ 57 h 260"/>
                <a:gd name="T32" fmla="*/ 4 w 137"/>
                <a:gd name="T33" fmla="*/ 149 h 260"/>
                <a:gd name="T34" fmla="*/ 22 w 137"/>
                <a:gd name="T35" fmla="*/ 230 h 260"/>
                <a:gd name="T36" fmla="*/ 61 w 137"/>
                <a:gd name="T37" fmla="*/ 323 h 260"/>
                <a:gd name="T38" fmla="*/ 49 w 137"/>
                <a:gd name="T39" fmla="*/ 400 h 260"/>
                <a:gd name="T40" fmla="*/ 68 w 137"/>
                <a:gd name="T41" fmla="*/ 510 h 260"/>
                <a:gd name="T42" fmla="*/ 92 w 137"/>
                <a:gd name="T43" fmla="*/ 623 h 260"/>
                <a:gd name="T44" fmla="*/ 92 w 137"/>
                <a:gd name="T45" fmla="*/ 752 h 260"/>
                <a:gd name="T46" fmla="*/ 75 w 137"/>
                <a:gd name="T47" fmla="*/ 815 h 260"/>
                <a:gd name="T48" fmla="*/ 68 w 137"/>
                <a:gd name="T49" fmla="*/ 973 h 260"/>
                <a:gd name="T50" fmla="*/ 92 w 137"/>
                <a:gd name="T51" fmla="*/ 1009 h 260"/>
                <a:gd name="T52" fmla="*/ 115 w 137"/>
                <a:gd name="T53" fmla="*/ 1070 h 260"/>
                <a:gd name="T54" fmla="*/ 136 w 137"/>
                <a:gd name="T55" fmla="*/ 1107 h 260"/>
                <a:gd name="T56" fmla="*/ 164 w 137"/>
                <a:gd name="T57" fmla="*/ 1163 h 260"/>
                <a:gd name="T58" fmla="*/ 194 w 137"/>
                <a:gd name="T59" fmla="*/ 1132 h 260"/>
                <a:gd name="T60" fmla="*/ 154 w 137"/>
                <a:gd name="T61" fmla="*/ 1075 h 260"/>
                <a:gd name="T62" fmla="*/ 134 w 137"/>
                <a:gd name="T63" fmla="*/ 973 h 260"/>
                <a:gd name="T64" fmla="*/ 101 w 137"/>
                <a:gd name="T65" fmla="*/ 898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31823" name="Freeform 4365"/>
            <p:cNvSpPr>
              <a:spLocks/>
            </p:cNvSpPr>
            <p:nvPr/>
          </p:nvSpPr>
          <p:spPr bwMode="auto">
            <a:xfrm>
              <a:off x="4275" y="2133"/>
              <a:ext cx="154" cy="322"/>
            </a:xfrm>
            <a:custGeom>
              <a:avLst/>
              <a:gdLst>
                <a:gd name="T0" fmla="*/ 94 w 137"/>
                <a:gd name="T1" fmla="*/ 224 h 260"/>
                <a:gd name="T2" fmla="*/ 60 w 137"/>
                <a:gd name="T3" fmla="*/ 199 h 260"/>
                <a:gd name="T4" fmla="*/ 24 w 137"/>
                <a:gd name="T5" fmla="*/ 126 h 260"/>
                <a:gd name="T6" fmla="*/ 4 w 137"/>
                <a:gd name="T7" fmla="*/ 57 h 260"/>
                <a:gd name="T8" fmla="*/ 35 w 137"/>
                <a:gd name="T9" fmla="*/ 57 h 260"/>
                <a:gd name="T10" fmla="*/ 60 w 137"/>
                <a:gd name="T11" fmla="*/ 57 h 260"/>
                <a:gd name="T12" fmla="*/ 75 w 137"/>
                <a:gd name="T13" fmla="*/ 57 h 260"/>
                <a:gd name="T14" fmla="*/ 112 w 137"/>
                <a:gd name="T15" fmla="*/ 2 h 260"/>
                <a:gd name="T16" fmla="*/ 160 w 137"/>
                <a:gd name="T17" fmla="*/ 95 h 260"/>
                <a:gd name="T18" fmla="*/ 207 w 137"/>
                <a:gd name="T19" fmla="*/ 149 h 260"/>
                <a:gd name="T20" fmla="*/ 170 w 137"/>
                <a:gd name="T21" fmla="*/ 193 h 260"/>
                <a:gd name="T22" fmla="*/ 160 w 137"/>
                <a:gd name="T23" fmla="*/ 261 h 260"/>
                <a:gd name="T24" fmla="*/ 170 w 137"/>
                <a:gd name="T25" fmla="*/ 412 h 260"/>
                <a:gd name="T26" fmla="*/ 202 w 137"/>
                <a:gd name="T27" fmla="*/ 487 h 260"/>
                <a:gd name="T28" fmla="*/ 253 w 137"/>
                <a:gd name="T29" fmla="*/ 580 h 260"/>
                <a:gd name="T30" fmla="*/ 295 w 137"/>
                <a:gd name="T31" fmla="*/ 742 h 260"/>
                <a:gd name="T32" fmla="*/ 309 w 137"/>
                <a:gd name="T33" fmla="*/ 877 h 260"/>
                <a:gd name="T34" fmla="*/ 306 w 137"/>
                <a:gd name="T35" fmla="*/ 939 h 260"/>
                <a:gd name="T36" fmla="*/ 253 w 137"/>
                <a:gd name="T37" fmla="*/ 1027 h 260"/>
                <a:gd name="T38" fmla="*/ 230 w 137"/>
                <a:gd name="T39" fmla="*/ 1035 h 260"/>
                <a:gd name="T40" fmla="*/ 225 w 137"/>
                <a:gd name="T41" fmla="*/ 1070 h 260"/>
                <a:gd name="T42" fmla="*/ 207 w 137"/>
                <a:gd name="T43" fmla="*/ 1101 h 260"/>
                <a:gd name="T44" fmla="*/ 164 w 137"/>
                <a:gd name="T45" fmla="*/ 1163 h 260"/>
                <a:gd name="T46" fmla="*/ 144 w 137"/>
                <a:gd name="T47" fmla="*/ 1027 h 260"/>
                <a:gd name="T48" fmla="*/ 178 w 137"/>
                <a:gd name="T49" fmla="*/ 994 h 260"/>
                <a:gd name="T50" fmla="*/ 193 w 137"/>
                <a:gd name="T51" fmla="*/ 939 h 260"/>
                <a:gd name="T52" fmla="*/ 242 w 137"/>
                <a:gd name="T53" fmla="*/ 889 h 260"/>
                <a:gd name="T54" fmla="*/ 242 w 137"/>
                <a:gd name="T55" fmla="*/ 759 h 260"/>
                <a:gd name="T56" fmla="*/ 230 w 137"/>
                <a:gd name="T57" fmla="*/ 622 h 260"/>
                <a:gd name="T58" fmla="*/ 225 w 137"/>
                <a:gd name="T59" fmla="*/ 580 h 260"/>
                <a:gd name="T60" fmla="*/ 178 w 137"/>
                <a:gd name="T61" fmla="*/ 472 h 260"/>
                <a:gd name="T62" fmla="*/ 133 w 137"/>
                <a:gd name="T63" fmla="*/ 374 h 260"/>
                <a:gd name="T64" fmla="*/ 91 w 137"/>
                <a:gd name="T65" fmla="*/ 285 h 260"/>
                <a:gd name="T66" fmla="*/ 106 w 137"/>
                <a:gd name="T67" fmla="*/ 256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31824" name="Freeform 4366"/>
            <p:cNvSpPr>
              <a:spLocks/>
            </p:cNvSpPr>
            <p:nvPr/>
          </p:nvSpPr>
          <p:spPr bwMode="auto">
            <a:xfrm>
              <a:off x="3388" y="2071"/>
              <a:ext cx="10" cy="31"/>
            </a:xfrm>
            <a:custGeom>
              <a:avLst/>
              <a:gdLst>
                <a:gd name="T0" fmla="*/ 14 w 9"/>
                <a:gd name="T1" fmla="*/ 88 h 26"/>
                <a:gd name="T2" fmla="*/ 4 w 9"/>
                <a:gd name="T3" fmla="*/ 88 h 26"/>
                <a:gd name="T4" fmla="*/ 0 w 9"/>
                <a:gd name="T5" fmla="*/ 86 h 26"/>
                <a:gd name="T6" fmla="*/ 0 w 9"/>
                <a:gd name="T7" fmla="*/ 24 h 26"/>
                <a:gd name="T8" fmla="*/ 4 w 9"/>
                <a:gd name="T9" fmla="*/ 0 h 26"/>
                <a:gd name="T10" fmla="*/ 18 w 9"/>
                <a:gd name="T11" fmla="*/ 51 h 26"/>
                <a:gd name="T12" fmla="*/ 14 w 9"/>
                <a:gd name="T13" fmla="*/ 8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31825" name="Freeform 4367"/>
            <p:cNvSpPr>
              <a:spLocks/>
            </p:cNvSpPr>
            <p:nvPr/>
          </p:nvSpPr>
          <p:spPr bwMode="auto">
            <a:xfrm>
              <a:off x="3237" y="1772"/>
              <a:ext cx="356" cy="320"/>
            </a:xfrm>
            <a:custGeom>
              <a:avLst/>
              <a:gdLst>
                <a:gd name="T0" fmla="*/ 76 w 319"/>
                <a:gd name="T1" fmla="*/ 469 h 258"/>
                <a:gd name="T2" fmla="*/ 81 w 319"/>
                <a:gd name="T3" fmla="*/ 352 h 258"/>
                <a:gd name="T4" fmla="*/ 61 w 319"/>
                <a:gd name="T5" fmla="*/ 288 h 258"/>
                <a:gd name="T6" fmla="*/ 12 w 319"/>
                <a:gd name="T7" fmla="*/ 136 h 258"/>
                <a:gd name="T8" fmla="*/ 0 w 319"/>
                <a:gd name="T9" fmla="*/ 21 h 258"/>
                <a:gd name="T10" fmla="*/ 15 w 319"/>
                <a:gd name="T11" fmla="*/ 0 h 258"/>
                <a:gd name="T12" fmla="*/ 56 w 319"/>
                <a:gd name="T13" fmla="*/ 62 h 258"/>
                <a:gd name="T14" fmla="*/ 117 w 319"/>
                <a:gd name="T15" fmla="*/ 0 h 258"/>
                <a:gd name="T16" fmla="*/ 122 w 319"/>
                <a:gd name="T17" fmla="*/ 57 h 258"/>
                <a:gd name="T18" fmla="*/ 169 w 319"/>
                <a:gd name="T19" fmla="*/ 169 h 258"/>
                <a:gd name="T20" fmla="*/ 237 w 319"/>
                <a:gd name="T21" fmla="*/ 228 h 258"/>
                <a:gd name="T22" fmla="*/ 297 w 319"/>
                <a:gd name="T23" fmla="*/ 232 h 258"/>
                <a:gd name="T24" fmla="*/ 320 w 319"/>
                <a:gd name="T25" fmla="*/ 217 h 258"/>
                <a:gd name="T26" fmla="*/ 333 w 319"/>
                <a:gd name="T27" fmla="*/ 184 h 258"/>
                <a:gd name="T28" fmla="*/ 387 w 319"/>
                <a:gd name="T29" fmla="*/ 133 h 258"/>
                <a:gd name="T30" fmla="*/ 466 w 319"/>
                <a:gd name="T31" fmla="*/ 165 h 258"/>
                <a:gd name="T32" fmla="*/ 526 w 319"/>
                <a:gd name="T33" fmla="*/ 232 h 258"/>
                <a:gd name="T34" fmla="*/ 565 w 319"/>
                <a:gd name="T35" fmla="*/ 319 h 258"/>
                <a:gd name="T36" fmla="*/ 561 w 319"/>
                <a:gd name="T37" fmla="*/ 428 h 258"/>
                <a:gd name="T38" fmla="*/ 571 w 319"/>
                <a:gd name="T39" fmla="*/ 491 h 258"/>
                <a:gd name="T40" fmla="*/ 577 w 319"/>
                <a:gd name="T41" fmla="*/ 564 h 258"/>
                <a:gd name="T42" fmla="*/ 613 w 319"/>
                <a:gd name="T43" fmla="*/ 661 h 258"/>
                <a:gd name="T44" fmla="*/ 598 w 319"/>
                <a:gd name="T45" fmla="*/ 785 h 258"/>
                <a:gd name="T46" fmla="*/ 644 w 319"/>
                <a:gd name="T47" fmla="*/ 898 h 258"/>
                <a:gd name="T48" fmla="*/ 676 w 319"/>
                <a:gd name="T49" fmla="*/ 993 h 258"/>
                <a:gd name="T50" fmla="*/ 686 w 319"/>
                <a:gd name="T51" fmla="*/ 1048 h 258"/>
                <a:gd name="T52" fmla="*/ 646 w 319"/>
                <a:gd name="T53" fmla="*/ 1103 h 258"/>
                <a:gd name="T54" fmla="*/ 613 w 319"/>
                <a:gd name="T55" fmla="*/ 1158 h 258"/>
                <a:gd name="T56" fmla="*/ 536 w 319"/>
                <a:gd name="T57" fmla="*/ 1121 h 258"/>
                <a:gd name="T58" fmla="*/ 490 w 319"/>
                <a:gd name="T59" fmla="*/ 1057 h 258"/>
                <a:gd name="T60" fmla="*/ 449 w 319"/>
                <a:gd name="T61" fmla="*/ 1036 h 258"/>
                <a:gd name="T62" fmla="*/ 367 w 319"/>
                <a:gd name="T63" fmla="*/ 1026 h 258"/>
                <a:gd name="T64" fmla="*/ 311 w 319"/>
                <a:gd name="T65" fmla="*/ 954 h 258"/>
                <a:gd name="T66" fmla="*/ 266 w 319"/>
                <a:gd name="T67" fmla="*/ 845 h 258"/>
                <a:gd name="T68" fmla="*/ 224 w 319"/>
                <a:gd name="T69" fmla="*/ 769 h 258"/>
                <a:gd name="T70" fmla="*/ 211 w 319"/>
                <a:gd name="T71" fmla="*/ 737 h 258"/>
                <a:gd name="T72" fmla="*/ 193 w 319"/>
                <a:gd name="T73" fmla="*/ 785 h 258"/>
                <a:gd name="T74" fmla="*/ 169 w 319"/>
                <a:gd name="T75" fmla="*/ 697 h 258"/>
                <a:gd name="T76" fmla="*/ 155 w 319"/>
                <a:gd name="T77" fmla="*/ 634 h 258"/>
                <a:gd name="T78" fmla="*/ 122 w 319"/>
                <a:gd name="T79" fmla="*/ 558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31826" name="Freeform 4368"/>
            <p:cNvSpPr>
              <a:spLocks/>
            </p:cNvSpPr>
            <p:nvPr/>
          </p:nvSpPr>
          <p:spPr bwMode="auto">
            <a:xfrm>
              <a:off x="3165" y="1825"/>
              <a:ext cx="173" cy="181"/>
            </a:xfrm>
            <a:custGeom>
              <a:avLst/>
              <a:gdLst>
                <a:gd name="T0" fmla="*/ 222 w 154"/>
                <a:gd name="T1" fmla="*/ 276 h 146"/>
                <a:gd name="T2" fmla="*/ 222 w 154"/>
                <a:gd name="T3" fmla="*/ 231 h 146"/>
                <a:gd name="T4" fmla="*/ 231 w 154"/>
                <a:gd name="T5" fmla="*/ 156 h 146"/>
                <a:gd name="T6" fmla="*/ 231 w 154"/>
                <a:gd name="T7" fmla="*/ 126 h 146"/>
                <a:gd name="T8" fmla="*/ 207 w 154"/>
                <a:gd name="T9" fmla="*/ 95 h 146"/>
                <a:gd name="T10" fmla="*/ 176 w 154"/>
                <a:gd name="T11" fmla="*/ 0 h 146"/>
                <a:gd name="T12" fmla="*/ 157 w 154"/>
                <a:gd name="T13" fmla="*/ 2 h 146"/>
                <a:gd name="T14" fmla="*/ 147 w 154"/>
                <a:gd name="T15" fmla="*/ 0 h 146"/>
                <a:gd name="T16" fmla="*/ 106 w 154"/>
                <a:gd name="T17" fmla="*/ 0 h 146"/>
                <a:gd name="T18" fmla="*/ 99 w 154"/>
                <a:gd name="T19" fmla="*/ 2 h 146"/>
                <a:gd name="T20" fmla="*/ 62 w 154"/>
                <a:gd name="T21" fmla="*/ 72 h 146"/>
                <a:gd name="T22" fmla="*/ 62 w 154"/>
                <a:gd name="T23" fmla="*/ 149 h 146"/>
                <a:gd name="T24" fmla="*/ 62 w 154"/>
                <a:gd name="T25" fmla="*/ 223 h 146"/>
                <a:gd name="T26" fmla="*/ 31 w 154"/>
                <a:gd name="T27" fmla="*/ 268 h 146"/>
                <a:gd name="T28" fmla="*/ 0 w 154"/>
                <a:gd name="T29" fmla="*/ 304 h 146"/>
                <a:gd name="T30" fmla="*/ 15 w 154"/>
                <a:gd name="T31" fmla="*/ 405 h 146"/>
                <a:gd name="T32" fmla="*/ 54 w 154"/>
                <a:gd name="T33" fmla="*/ 424 h 146"/>
                <a:gd name="T34" fmla="*/ 88 w 154"/>
                <a:gd name="T35" fmla="*/ 467 h 146"/>
                <a:gd name="T36" fmla="*/ 116 w 154"/>
                <a:gd name="T37" fmla="*/ 490 h 146"/>
                <a:gd name="T38" fmla="*/ 147 w 154"/>
                <a:gd name="T39" fmla="*/ 524 h 146"/>
                <a:gd name="T40" fmla="*/ 181 w 154"/>
                <a:gd name="T41" fmla="*/ 585 h 146"/>
                <a:gd name="T42" fmla="*/ 218 w 154"/>
                <a:gd name="T43" fmla="*/ 637 h 146"/>
                <a:gd name="T44" fmla="*/ 280 w 154"/>
                <a:gd name="T45" fmla="*/ 658 h 146"/>
                <a:gd name="T46" fmla="*/ 297 w 154"/>
                <a:gd name="T47" fmla="*/ 585 h 146"/>
                <a:gd name="T48" fmla="*/ 325 w 154"/>
                <a:gd name="T49" fmla="*/ 572 h 146"/>
                <a:gd name="T50" fmla="*/ 347 w 154"/>
                <a:gd name="T51" fmla="*/ 585 h 146"/>
                <a:gd name="T52" fmla="*/ 336 w 154"/>
                <a:gd name="T53" fmla="*/ 550 h 146"/>
                <a:gd name="T54" fmla="*/ 321 w 154"/>
                <a:gd name="T55" fmla="*/ 501 h 146"/>
                <a:gd name="T56" fmla="*/ 309 w 154"/>
                <a:gd name="T57" fmla="*/ 501 h 146"/>
                <a:gd name="T58" fmla="*/ 309 w 154"/>
                <a:gd name="T59" fmla="*/ 436 h 146"/>
                <a:gd name="T60" fmla="*/ 297 w 154"/>
                <a:gd name="T61" fmla="*/ 405 h 146"/>
                <a:gd name="T62" fmla="*/ 274 w 154"/>
                <a:gd name="T63" fmla="*/ 358 h 146"/>
                <a:gd name="T64" fmla="*/ 242 w 154"/>
                <a:gd name="T65" fmla="*/ 332 h 146"/>
                <a:gd name="T66" fmla="*/ 222 w 154"/>
                <a:gd name="T67" fmla="*/ 27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31827" name="Freeform 4369"/>
            <p:cNvSpPr>
              <a:spLocks/>
            </p:cNvSpPr>
            <p:nvPr/>
          </p:nvSpPr>
          <p:spPr bwMode="auto">
            <a:xfrm>
              <a:off x="3306" y="1983"/>
              <a:ext cx="32" cy="32"/>
            </a:xfrm>
            <a:custGeom>
              <a:avLst/>
              <a:gdLst>
                <a:gd name="T0" fmla="*/ 47 w 29"/>
                <a:gd name="T1" fmla="*/ 41 h 26"/>
                <a:gd name="T2" fmla="*/ 38 w 29"/>
                <a:gd name="T3" fmla="*/ 41 h 26"/>
                <a:gd name="T4" fmla="*/ 38 w 29"/>
                <a:gd name="T5" fmla="*/ 62 h 26"/>
                <a:gd name="T6" fmla="*/ 57 w 29"/>
                <a:gd name="T7" fmla="*/ 111 h 26"/>
                <a:gd name="T8" fmla="*/ 34 w 29"/>
                <a:gd name="T9" fmla="*/ 106 h 26"/>
                <a:gd name="T10" fmla="*/ 31 w 29"/>
                <a:gd name="T11" fmla="*/ 79 h 26"/>
                <a:gd name="T12" fmla="*/ 0 w 29"/>
                <a:gd name="T13" fmla="*/ 79 h 26"/>
                <a:gd name="T14" fmla="*/ 14 w 29"/>
                <a:gd name="T15" fmla="*/ 14 h 26"/>
                <a:gd name="T16" fmla="*/ 38 w 29"/>
                <a:gd name="T17" fmla="*/ 0 h 26"/>
                <a:gd name="T18" fmla="*/ 47 w 29"/>
                <a:gd name="T19" fmla="*/ 41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31828" name="Freeform 4370"/>
            <p:cNvSpPr>
              <a:spLocks/>
            </p:cNvSpPr>
            <p:nvPr/>
          </p:nvSpPr>
          <p:spPr bwMode="auto">
            <a:xfrm>
              <a:off x="3876" y="1974"/>
              <a:ext cx="144" cy="88"/>
            </a:xfrm>
            <a:custGeom>
              <a:avLst/>
              <a:gdLst>
                <a:gd name="T0" fmla="*/ 169 w 128"/>
                <a:gd name="T1" fmla="*/ 257 h 71"/>
                <a:gd name="T2" fmla="*/ 127 w 128"/>
                <a:gd name="T3" fmla="*/ 245 h 71"/>
                <a:gd name="T4" fmla="*/ 88 w 128"/>
                <a:gd name="T5" fmla="*/ 224 h 71"/>
                <a:gd name="T6" fmla="*/ 43 w 128"/>
                <a:gd name="T7" fmla="*/ 185 h 71"/>
                <a:gd name="T8" fmla="*/ 0 w 128"/>
                <a:gd name="T9" fmla="*/ 136 h 71"/>
                <a:gd name="T10" fmla="*/ 0 w 128"/>
                <a:gd name="T11" fmla="*/ 88 h 71"/>
                <a:gd name="T12" fmla="*/ 16 w 128"/>
                <a:gd name="T13" fmla="*/ 21 h 71"/>
                <a:gd name="T14" fmla="*/ 23 w 128"/>
                <a:gd name="T15" fmla="*/ 32 h 71"/>
                <a:gd name="T16" fmla="*/ 38 w 128"/>
                <a:gd name="T17" fmla="*/ 0 h 71"/>
                <a:gd name="T18" fmla="*/ 68 w 128"/>
                <a:gd name="T19" fmla="*/ 32 h 71"/>
                <a:gd name="T20" fmla="*/ 114 w 128"/>
                <a:gd name="T21" fmla="*/ 109 h 71"/>
                <a:gd name="T22" fmla="*/ 127 w 128"/>
                <a:gd name="T23" fmla="*/ 97 h 71"/>
                <a:gd name="T24" fmla="*/ 133 w 128"/>
                <a:gd name="T25" fmla="*/ 118 h 71"/>
                <a:gd name="T26" fmla="*/ 169 w 128"/>
                <a:gd name="T27" fmla="*/ 149 h 71"/>
                <a:gd name="T28" fmla="*/ 174 w 128"/>
                <a:gd name="T29" fmla="*/ 169 h 71"/>
                <a:gd name="T30" fmla="*/ 214 w 128"/>
                <a:gd name="T31" fmla="*/ 193 h 71"/>
                <a:gd name="T32" fmla="*/ 240 w 128"/>
                <a:gd name="T33" fmla="*/ 205 h 71"/>
                <a:gd name="T34" fmla="*/ 289 w 128"/>
                <a:gd name="T35" fmla="*/ 205 h 71"/>
                <a:gd name="T36" fmla="*/ 293 w 128"/>
                <a:gd name="T37" fmla="*/ 319 h 71"/>
                <a:gd name="T38" fmla="*/ 260 w 128"/>
                <a:gd name="T39" fmla="*/ 319 h 71"/>
                <a:gd name="T40" fmla="*/ 214 w 128"/>
                <a:gd name="T41" fmla="*/ 315 h 71"/>
                <a:gd name="T42" fmla="*/ 183 w 128"/>
                <a:gd name="T43" fmla="*/ 302 h 71"/>
                <a:gd name="T44" fmla="*/ 169 w 128"/>
                <a:gd name="T45" fmla="*/ 25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31829" name="Freeform 4371"/>
            <p:cNvSpPr>
              <a:spLocks/>
            </p:cNvSpPr>
            <p:nvPr/>
          </p:nvSpPr>
          <p:spPr bwMode="auto">
            <a:xfrm>
              <a:off x="3546" y="1831"/>
              <a:ext cx="259" cy="293"/>
            </a:xfrm>
            <a:custGeom>
              <a:avLst/>
              <a:gdLst>
                <a:gd name="T0" fmla="*/ 224 w 231"/>
                <a:gd name="T1" fmla="*/ 976 h 236"/>
                <a:gd name="T2" fmla="*/ 259 w 231"/>
                <a:gd name="T3" fmla="*/ 1052 h 236"/>
                <a:gd name="T4" fmla="*/ 298 w 231"/>
                <a:gd name="T5" fmla="*/ 1052 h 236"/>
                <a:gd name="T6" fmla="*/ 331 w 231"/>
                <a:gd name="T7" fmla="*/ 1029 h 236"/>
                <a:gd name="T8" fmla="*/ 374 w 231"/>
                <a:gd name="T9" fmla="*/ 1016 h 236"/>
                <a:gd name="T10" fmla="*/ 341 w 231"/>
                <a:gd name="T11" fmla="*/ 906 h 236"/>
                <a:gd name="T12" fmla="*/ 311 w 231"/>
                <a:gd name="T13" fmla="*/ 829 h 236"/>
                <a:gd name="T14" fmla="*/ 341 w 231"/>
                <a:gd name="T15" fmla="*/ 729 h 236"/>
                <a:gd name="T16" fmla="*/ 398 w 231"/>
                <a:gd name="T17" fmla="*/ 663 h 236"/>
                <a:gd name="T18" fmla="*/ 438 w 231"/>
                <a:gd name="T19" fmla="*/ 540 h 236"/>
                <a:gd name="T20" fmla="*/ 442 w 231"/>
                <a:gd name="T21" fmla="*/ 427 h 236"/>
                <a:gd name="T22" fmla="*/ 454 w 231"/>
                <a:gd name="T23" fmla="*/ 364 h 236"/>
                <a:gd name="T24" fmla="*/ 422 w 231"/>
                <a:gd name="T25" fmla="*/ 318 h 236"/>
                <a:gd name="T26" fmla="*/ 416 w 231"/>
                <a:gd name="T27" fmla="*/ 245 h 236"/>
                <a:gd name="T28" fmla="*/ 398 w 231"/>
                <a:gd name="T29" fmla="*/ 184 h 236"/>
                <a:gd name="T30" fmla="*/ 481 w 231"/>
                <a:gd name="T31" fmla="*/ 184 h 236"/>
                <a:gd name="T32" fmla="*/ 466 w 231"/>
                <a:gd name="T33" fmla="*/ 81 h 236"/>
                <a:gd name="T34" fmla="*/ 433 w 231"/>
                <a:gd name="T35" fmla="*/ 17 h 236"/>
                <a:gd name="T36" fmla="*/ 351 w 231"/>
                <a:gd name="T37" fmla="*/ 17 h 236"/>
                <a:gd name="T38" fmla="*/ 294 w 231"/>
                <a:gd name="T39" fmla="*/ 81 h 236"/>
                <a:gd name="T40" fmla="*/ 307 w 231"/>
                <a:gd name="T41" fmla="*/ 211 h 236"/>
                <a:gd name="T42" fmla="*/ 267 w 231"/>
                <a:gd name="T43" fmla="*/ 245 h 236"/>
                <a:gd name="T44" fmla="*/ 262 w 231"/>
                <a:gd name="T45" fmla="*/ 340 h 236"/>
                <a:gd name="T46" fmla="*/ 224 w 231"/>
                <a:gd name="T47" fmla="*/ 427 h 236"/>
                <a:gd name="T48" fmla="*/ 183 w 231"/>
                <a:gd name="T49" fmla="*/ 484 h 236"/>
                <a:gd name="T50" fmla="*/ 178 w 231"/>
                <a:gd name="T51" fmla="*/ 564 h 236"/>
                <a:gd name="T52" fmla="*/ 110 w 231"/>
                <a:gd name="T53" fmla="*/ 608 h 236"/>
                <a:gd name="T54" fmla="*/ 24 w 231"/>
                <a:gd name="T55" fmla="*/ 588 h 236"/>
                <a:gd name="T56" fmla="*/ 19 w 231"/>
                <a:gd name="T57" fmla="*/ 621 h 236"/>
                <a:gd name="T58" fmla="*/ 73 w 231"/>
                <a:gd name="T59" fmla="*/ 710 h 236"/>
                <a:gd name="T60" fmla="*/ 93 w 231"/>
                <a:gd name="T61" fmla="*/ 806 h 236"/>
                <a:gd name="T62" fmla="*/ 68 w 231"/>
                <a:gd name="T63" fmla="*/ 863 h 236"/>
                <a:gd name="T64" fmla="*/ 48 w 231"/>
                <a:gd name="T65" fmla="*/ 956 h 236"/>
                <a:gd name="T66" fmla="*/ 115 w 231"/>
                <a:gd name="T67" fmla="*/ 944 h 236"/>
                <a:gd name="T68" fmla="*/ 178 w 231"/>
                <a:gd name="T69" fmla="*/ 944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31830" name="Freeform 4372"/>
            <p:cNvSpPr>
              <a:spLocks/>
            </p:cNvSpPr>
            <p:nvPr/>
          </p:nvSpPr>
          <p:spPr bwMode="auto">
            <a:xfrm>
              <a:off x="2935" y="1948"/>
              <a:ext cx="196" cy="219"/>
            </a:xfrm>
            <a:custGeom>
              <a:avLst/>
              <a:gdLst>
                <a:gd name="T0" fmla="*/ 311 w 175"/>
                <a:gd name="T1" fmla="*/ 294 h 177"/>
                <a:gd name="T2" fmla="*/ 281 w 175"/>
                <a:gd name="T3" fmla="*/ 208 h 177"/>
                <a:gd name="T4" fmla="*/ 261 w 175"/>
                <a:gd name="T5" fmla="*/ 136 h 177"/>
                <a:gd name="T6" fmla="*/ 259 w 175"/>
                <a:gd name="T7" fmla="*/ 148 h 177"/>
                <a:gd name="T8" fmla="*/ 273 w 175"/>
                <a:gd name="T9" fmla="*/ 208 h 177"/>
                <a:gd name="T10" fmla="*/ 281 w 175"/>
                <a:gd name="T11" fmla="*/ 277 h 177"/>
                <a:gd name="T12" fmla="*/ 297 w 175"/>
                <a:gd name="T13" fmla="*/ 322 h 177"/>
                <a:gd name="T14" fmla="*/ 314 w 175"/>
                <a:gd name="T15" fmla="*/ 392 h 177"/>
                <a:gd name="T16" fmla="*/ 328 w 175"/>
                <a:gd name="T17" fmla="*/ 438 h 177"/>
                <a:gd name="T18" fmla="*/ 346 w 175"/>
                <a:gd name="T19" fmla="*/ 492 h 177"/>
                <a:gd name="T20" fmla="*/ 366 w 175"/>
                <a:gd name="T21" fmla="*/ 557 h 177"/>
                <a:gd name="T22" fmla="*/ 388 w 175"/>
                <a:gd name="T23" fmla="*/ 609 h 177"/>
                <a:gd name="T24" fmla="*/ 383 w 175"/>
                <a:gd name="T25" fmla="*/ 609 h 177"/>
                <a:gd name="T26" fmla="*/ 383 w 175"/>
                <a:gd name="T27" fmla="*/ 684 h 177"/>
                <a:gd name="T28" fmla="*/ 366 w 175"/>
                <a:gd name="T29" fmla="*/ 699 h 177"/>
                <a:gd name="T30" fmla="*/ 363 w 175"/>
                <a:gd name="T31" fmla="*/ 699 h 177"/>
                <a:gd name="T32" fmla="*/ 352 w 175"/>
                <a:gd name="T33" fmla="*/ 744 h 177"/>
                <a:gd name="T34" fmla="*/ 336 w 175"/>
                <a:gd name="T35" fmla="*/ 754 h 177"/>
                <a:gd name="T36" fmla="*/ 326 w 175"/>
                <a:gd name="T37" fmla="*/ 783 h 177"/>
                <a:gd name="T38" fmla="*/ 281 w 175"/>
                <a:gd name="T39" fmla="*/ 779 h 177"/>
                <a:gd name="T40" fmla="*/ 241 w 175"/>
                <a:gd name="T41" fmla="*/ 768 h 177"/>
                <a:gd name="T42" fmla="*/ 241 w 175"/>
                <a:gd name="T43" fmla="*/ 754 h 177"/>
                <a:gd name="T44" fmla="*/ 236 w 175"/>
                <a:gd name="T45" fmla="*/ 768 h 177"/>
                <a:gd name="T46" fmla="*/ 209 w 175"/>
                <a:gd name="T47" fmla="*/ 768 h 177"/>
                <a:gd name="T48" fmla="*/ 184 w 175"/>
                <a:gd name="T49" fmla="*/ 768 h 177"/>
                <a:gd name="T50" fmla="*/ 159 w 175"/>
                <a:gd name="T51" fmla="*/ 768 h 177"/>
                <a:gd name="T52" fmla="*/ 130 w 175"/>
                <a:gd name="T53" fmla="*/ 768 h 177"/>
                <a:gd name="T54" fmla="*/ 105 w 175"/>
                <a:gd name="T55" fmla="*/ 768 h 177"/>
                <a:gd name="T56" fmla="*/ 73 w 175"/>
                <a:gd name="T57" fmla="*/ 768 h 177"/>
                <a:gd name="T58" fmla="*/ 48 w 175"/>
                <a:gd name="T59" fmla="*/ 768 h 177"/>
                <a:gd name="T60" fmla="*/ 21 w 175"/>
                <a:gd name="T61" fmla="*/ 768 h 177"/>
                <a:gd name="T62" fmla="*/ 21 w 175"/>
                <a:gd name="T63" fmla="*/ 693 h 177"/>
                <a:gd name="T64" fmla="*/ 21 w 175"/>
                <a:gd name="T65" fmla="*/ 621 h 177"/>
                <a:gd name="T66" fmla="*/ 15 w 175"/>
                <a:gd name="T67" fmla="*/ 544 h 177"/>
                <a:gd name="T68" fmla="*/ 12 w 175"/>
                <a:gd name="T69" fmla="*/ 469 h 177"/>
                <a:gd name="T70" fmla="*/ 12 w 175"/>
                <a:gd name="T71" fmla="*/ 398 h 177"/>
                <a:gd name="T72" fmla="*/ 12 w 175"/>
                <a:gd name="T73" fmla="*/ 317 h 177"/>
                <a:gd name="T74" fmla="*/ 3 w 175"/>
                <a:gd name="T75" fmla="*/ 240 h 177"/>
                <a:gd name="T76" fmla="*/ 0 w 175"/>
                <a:gd name="T77" fmla="*/ 176 h 177"/>
                <a:gd name="T78" fmla="*/ 0 w 175"/>
                <a:gd name="T79" fmla="*/ 115 h 177"/>
                <a:gd name="T80" fmla="*/ 0 w 175"/>
                <a:gd name="T81" fmla="*/ 57 h 177"/>
                <a:gd name="T82" fmla="*/ 3 w 175"/>
                <a:gd name="T83" fmla="*/ 0 h 177"/>
                <a:gd name="T84" fmla="*/ 27 w 175"/>
                <a:gd name="T85" fmla="*/ 0 h 177"/>
                <a:gd name="T86" fmla="*/ 80 w 175"/>
                <a:gd name="T87" fmla="*/ 32 h 177"/>
                <a:gd name="T88" fmla="*/ 130 w 175"/>
                <a:gd name="T89" fmla="*/ 61 h 177"/>
                <a:gd name="T90" fmla="*/ 179 w 175"/>
                <a:gd name="T91" fmla="*/ 32 h 177"/>
                <a:gd name="T92" fmla="*/ 199 w 175"/>
                <a:gd name="T93" fmla="*/ 2 h 177"/>
                <a:gd name="T94" fmla="*/ 187 w 175"/>
                <a:gd name="T95" fmla="*/ 21 h 177"/>
                <a:gd name="T96" fmla="*/ 202 w 175"/>
                <a:gd name="T97" fmla="*/ 2 h 177"/>
                <a:gd name="T98" fmla="*/ 236 w 175"/>
                <a:gd name="T99" fmla="*/ 32 h 177"/>
                <a:gd name="T100" fmla="*/ 246 w 175"/>
                <a:gd name="T101" fmla="*/ 46 h 177"/>
                <a:gd name="T102" fmla="*/ 261 w 175"/>
                <a:gd name="T103" fmla="*/ 57 h 177"/>
                <a:gd name="T104" fmla="*/ 311 w 175"/>
                <a:gd name="T105" fmla="*/ 32 h 177"/>
                <a:gd name="T106" fmla="*/ 326 w 175"/>
                <a:gd name="T107" fmla="*/ 109 h 177"/>
                <a:gd name="T108" fmla="*/ 340 w 175"/>
                <a:gd name="T109" fmla="*/ 176 h 177"/>
                <a:gd name="T110" fmla="*/ 336 w 175"/>
                <a:gd name="T111" fmla="*/ 240 h 177"/>
                <a:gd name="T112" fmla="*/ 326 w 175"/>
                <a:gd name="T113" fmla="*/ 304 h 177"/>
                <a:gd name="T114" fmla="*/ 311 w 175"/>
                <a:gd name="T115" fmla="*/ 29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31831" name="Freeform 4373"/>
            <p:cNvSpPr>
              <a:spLocks/>
            </p:cNvSpPr>
            <p:nvPr/>
          </p:nvSpPr>
          <p:spPr bwMode="auto">
            <a:xfrm>
              <a:off x="3689" y="1864"/>
              <a:ext cx="481" cy="606"/>
            </a:xfrm>
            <a:custGeom>
              <a:avLst/>
              <a:gdLst>
                <a:gd name="T0" fmla="*/ 161 w 431"/>
                <a:gd name="T1" fmla="*/ 72 h 489"/>
                <a:gd name="T2" fmla="*/ 131 w 431"/>
                <a:gd name="T3" fmla="*/ 126 h 489"/>
                <a:gd name="T4" fmla="*/ 148 w 431"/>
                <a:gd name="T5" fmla="*/ 221 h 489"/>
                <a:gd name="T6" fmla="*/ 152 w 431"/>
                <a:gd name="T7" fmla="*/ 304 h 489"/>
                <a:gd name="T8" fmla="*/ 131 w 431"/>
                <a:gd name="T9" fmla="*/ 475 h 489"/>
                <a:gd name="T10" fmla="*/ 56 w 431"/>
                <a:gd name="T11" fmla="*/ 602 h 489"/>
                <a:gd name="T12" fmla="*/ 51 w 431"/>
                <a:gd name="T13" fmla="*/ 731 h 489"/>
                <a:gd name="T14" fmla="*/ 88 w 431"/>
                <a:gd name="T15" fmla="*/ 890 h 489"/>
                <a:gd name="T16" fmla="*/ 15 w 431"/>
                <a:gd name="T17" fmla="*/ 890 h 489"/>
                <a:gd name="T18" fmla="*/ 0 w 431"/>
                <a:gd name="T19" fmla="*/ 939 h 489"/>
                <a:gd name="T20" fmla="*/ 36 w 431"/>
                <a:gd name="T21" fmla="*/ 1015 h 489"/>
                <a:gd name="T22" fmla="*/ 49 w 431"/>
                <a:gd name="T23" fmla="*/ 1048 h 489"/>
                <a:gd name="T24" fmla="*/ 94 w 431"/>
                <a:gd name="T25" fmla="*/ 1176 h 489"/>
                <a:gd name="T26" fmla="*/ 146 w 431"/>
                <a:gd name="T27" fmla="*/ 1058 h 489"/>
                <a:gd name="T28" fmla="*/ 152 w 431"/>
                <a:gd name="T29" fmla="*/ 1103 h 489"/>
                <a:gd name="T30" fmla="*/ 164 w 431"/>
                <a:gd name="T31" fmla="*/ 1151 h 489"/>
                <a:gd name="T32" fmla="*/ 174 w 431"/>
                <a:gd name="T33" fmla="*/ 1317 h 489"/>
                <a:gd name="T34" fmla="*/ 204 w 431"/>
                <a:gd name="T35" fmla="*/ 1517 h 489"/>
                <a:gd name="T36" fmla="*/ 242 w 431"/>
                <a:gd name="T37" fmla="*/ 1708 h 489"/>
                <a:gd name="T38" fmla="*/ 292 w 431"/>
                <a:gd name="T39" fmla="*/ 1932 h 489"/>
                <a:gd name="T40" fmla="*/ 333 w 431"/>
                <a:gd name="T41" fmla="*/ 2109 h 489"/>
                <a:gd name="T42" fmla="*/ 385 w 431"/>
                <a:gd name="T43" fmla="*/ 2150 h 489"/>
                <a:gd name="T44" fmla="*/ 410 w 431"/>
                <a:gd name="T45" fmla="*/ 2078 h 489"/>
                <a:gd name="T46" fmla="*/ 432 w 431"/>
                <a:gd name="T47" fmla="*/ 1952 h 489"/>
                <a:gd name="T48" fmla="*/ 444 w 431"/>
                <a:gd name="T49" fmla="*/ 1767 h 489"/>
                <a:gd name="T50" fmla="*/ 453 w 431"/>
                <a:gd name="T51" fmla="*/ 1578 h 489"/>
                <a:gd name="T52" fmla="*/ 477 w 431"/>
                <a:gd name="T53" fmla="*/ 1535 h 489"/>
                <a:gd name="T54" fmla="*/ 537 w 431"/>
                <a:gd name="T55" fmla="*/ 1390 h 489"/>
                <a:gd name="T56" fmla="*/ 618 w 431"/>
                <a:gd name="T57" fmla="*/ 1239 h 489"/>
                <a:gd name="T58" fmla="*/ 668 w 431"/>
                <a:gd name="T59" fmla="*/ 1084 h 489"/>
                <a:gd name="T60" fmla="*/ 695 w 431"/>
                <a:gd name="T61" fmla="*/ 1103 h 489"/>
                <a:gd name="T62" fmla="*/ 690 w 431"/>
                <a:gd name="T63" fmla="*/ 1027 h 489"/>
                <a:gd name="T64" fmla="*/ 654 w 431"/>
                <a:gd name="T65" fmla="*/ 866 h 489"/>
                <a:gd name="T66" fmla="*/ 651 w 431"/>
                <a:gd name="T67" fmla="*/ 771 h 489"/>
                <a:gd name="T68" fmla="*/ 684 w 431"/>
                <a:gd name="T69" fmla="*/ 762 h 489"/>
                <a:gd name="T70" fmla="*/ 740 w 431"/>
                <a:gd name="T71" fmla="*/ 819 h 489"/>
                <a:gd name="T72" fmla="*/ 792 w 431"/>
                <a:gd name="T73" fmla="*/ 890 h 489"/>
                <a:gd name="T74" fmla="*/ 777 w 431"/>
                <a:gd name="T75" fmla="*/ 996 h 489"/>
                <a:gd name="T76" fmla="*/ 817 w 431"/>
                <a:gd name="T77" fmla="*/ 1084 h 489"/>
                <a:gd name="T78" fmla="*/ 837 w 431"/>
                <a:gd name="T79" fmla="*/ 920 h 489"/>
                <a:gd name="T80" fmla="*/ 869 w 431"/>
                <a:gd name="T81" fmla="*/ 792 h 489"/>
                <a:gd name="T82" fmla="*/ 927 w 431"/>
                <a:gd name="T83" fmla="*/ 662 h 489"/>
                <a:gd name="T84" fmla="*/ 927 w 431"/>
                <a:gd name="T85" fmla="*/ 584 h 489"/>
                <a:gd name="T86" fmla="*/ 884 w 431"/>
                <a:gd name="T87" fmla="*/ 516 h 489"/>
                <a:gd name="T88" fmla="*/ 852 w 431"/>
                <a:gd name="T89" fmla="*/ 516 h 489"/>
                <a:gd name="T90" fmla="*/ 777 w 431"/>
                <a:gd name="T91" fmla="*/ 595 h 489"/>
                <a:gd name="T92" fmla="*/ 764 w 431"/>
                <a:gd name="T93" fmla="*/ 687 h 489"/>
                <a:gd name="T94" fmla="*/ 666 w 431"/>
                <a:gd name="T95" fmla="*/ 687 h 489"/>
                <a:gd name="T96" fmla="*/ 633 w 431"/>
                <a:gd name="T97" fmla="*/ 602 h 489"/>
                <a:gd name="T98" fmla="*/ 562 w 431"/>
                <a:gd name="T99" fmla="*/ 710 h 489"/>
                <a:gd name="T100" fmla="*/ 481 w 431"/>
                <a:gd name="T101" fmla="*/ 647 h 489"/>
                <a:gd name="T102" fmla="*/ 362 w 431"/>
                <a:gd name="T103" fmla="*/ 540 h 489"/>
                <a:gd name="T104" fmla="*/ 347 w 431"/>
                <a:gd name="T105" fmla="*/ 380 h 489"/>
                <a:gd name="T106" fmla="*/ 278 w 431"/>
                <a:gd name="T107" fmla="*/ 231 h 489"/>
                <a:gd name="T108" fmla="*/ 280 w 431"/>
                <a:gd name="T109" fmla="*/ 149 h 489"/>
                <a:gd name="T110" fmla="*/ 280 w 431"/>
                <a:gd name="T111" fmla="*/ 95 h 489"/>
                <a:gd name="T112" fmla="*/ 266 w 431"/>
                <a:gd name="T113" fmla="*/ 50 h 489"/>
                <a:gd name="T114" fmla="*/ 237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31832" name="Freeform 4374"/>
            <p:cNvSpPr>
              <a:spLocks/>
            </p:cNvSpPr>
            <p:nvPr/>
          </p:nvSpPr>
          <p:spPr bwMode="auto">
            <a:xfrm>
              <a:off x="3092" y="1914"/>
              <a:ext cx="21" cy="83"/>
            </a:xfrm>
            <a:custGeom>
              <a:avLst/>
              <a:gdLst>
                <a:gd name="T0" fmla="*/ 28 w 19"/>
                <a:gd name="T1" fmla="*/ 272 h 68"/>
                <a:gd name="T2" fmla="*/ 14 w 19"/>
                <a:gd name="T3" fmla="*/ 209 h 68"/>
                <a:gd name="T4" fmla="*/ 0 w 19"/>
                <a:gd name="T5" fmla="*/ 140 h 68"/>
                <a:gd name="T6" fmla="*/ 4 w 19"/>
                <a:gd name="T7" fmla="*/ 76 h 68"/>
                <a:gd name="T8" fmla="*/ 23 w 19"/>
                <a:gd name="T9" fmla="*/ 2 h 68"/>
                <a:gd name="T10" fmla="*/ 38 w 19"/>
                <a:gd name="T11" fmla="*/ 0 h 68"/>
                <a:gd name="T12" fmla="*/ 38 w 19"/>
                <a:gd name="T13" fmla="*/ 35 h 68"/>
                <a:gd name="T14" fmla="*/ 38 w 19"/>
                <a:gd name="T15" fmla="*/ 93 h 68"/>
                <a:gd name="T16" fmla="*/ 33 w 19"/>
                <a:gd name="T17" fmla="*/ 150 h 68"/>
                <a:gd name="T18" fmla="*/ 28 w 19"/>
                <a:gd name="T19" fmla="*/ 209 h 68"/>
                <a:gd name="T20" fmla="*/ 28 w 19"/>
                <a:gd name="T21" fmla="*/ 270 h 68"/>
                <a:gd name="T22" fmla="*/ 28 w 19"/>
                <a:gd name="T23" fmla="*/ 272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833" name="Freeform 4375"/>
            <p:cNvSpPr>
              <a:spLocks/>
            </p:cNvSpPr>
            <p:nvPr/>
          </p:nvSpPr>
          <p:spPr bwMode="auto">
            <a:xfrm>
              <a:off x="3108" y="1910"/>
              <a:ext cx="66" cy="94"/>
            </a:xfrm>
            <a:custGeom>
              <a:avLst/>
              <a:gdLst>
                <a:gd name="T0" fmla="*/ 54 w 59"/>
                <a:gd name="T1" fmla="*/ 88 h 76"/>
                <a:gd name="T2" fmla="*/ 12 w 59"/>
                <a:gd name="T3" fmla="*/ 57 h 76"/>
                <a:gd name="T4" fmla="*/ 12 w 59"/>
                <a:gd name="T5" fmla="*/ 115 h 76"/>
                <a:gd name="T6" fmla="*/ 2 w 59"/>
                <a:gd name="T7" fmla="*/ 182 h 76"/>
                <a:gd name="T8" fmla="*/ 0 w 59"/>
                <a:gd name="T9" fmla="*/ 245 h 76"/>
                <a:gd name="T10" fmla="*/ 0 w 59"/>
                <a:gd name="T11" fmla="*/ 304 h 76"/>
                <a:gd name="T12" fmla="*/ 0 w 59"/>
                <a:gd name="T13" fmla="*/ 317 h 76"/>
                <a:gd name="T14" fmla="*/ 36 w 59"/>
                <a:gd name="T15" fmla="*/ 335 h 76"/>
                <a:gd name="T16" fmla="*/ 62 w 59"/>
                <a:gd name="T17" fmla="*/ 277 h 76"/>
                <a:gd name="T18" fmla="*/ 84 w 59"/>
                <a:gd name="T19" fmla="*/ 277 h 76"/>
                <a:gd name="T20" fmla="*/ 97 w 59"/>
                <a:gd name="T21" fmla="*/ 230 h 76"/>
                <a:gd name="T22" fmla="*/ 62 w 59"/>
                <a:gd name="T23" fmla="*/ 161 h 76"/>
                <a:gd name="T24" fmla="*/ 97 w 59"/>
                <a:gd name="T25" fmla="*/ 115 h 76"/>
                <a:gd name="T26" fmla="*/ 130 w 59"/>
                <a:gd name="T27" fmla="*/ 96 h 76"/>
                <a:gd name="T28" fmla="*/ 115 w 59"/>
                <a:gd name="T29" fmla="*/ 0 h 76"/>
                <a:gd name="T30" fmla="*/ 77 w 59"/>
                <a:gd name="T31" fmla="*/ 46 h 76"/>
                <a:gd name="T32" fmla="*/ 54 w 59"/>
                <a:gd name="T33" fmla="*/ 88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31834" name="Freeform 4376"/>
            <p:cNvSpPr>
              <a:spLocks/>
            </p:cNvSpPr>
            <p:nvPr/>
          </p:nvSpPr>
          <p:spPr bwMode="auto">
            <a:xfrm>
              <a:off x="3416" y="2094"/>
              <a:ext cx="130" cy="185"/>
            </a:xfrm>
            <a:custGeom>
              <a:avLst/>
              <a:gdLst>
                <a:gd name="T0" fmla="*/ 259 w 116"/>
                <a:gd name="T1" fmla="*/ 219 h 149"/>
                <a:gd name="T2" fmla="*/ 232 w 116"/>
                <a:gd name="T3" fmla="*/ 166 h 149"/>
                <a:gd name="T4" fmla="*/ 205 w 116"/>
                <a:gd name="T5" fmla="*/ 119 h 149"/>
                <a:gd name="T6" fmla="*/ 178 w 116"/>
                <a:gd name="T7" fmla="*/ 88 h 149"/>
                <a:gd name="T8" fmla="*/ 147 w 116"/>
                <a:gd name="T9" fmla="*/ 62 h 149"/>
                <a:gd name="T10" fmla="*/ 131 w 116"/>
                <a:gd name="T11" fmla="*/ 0 h 149"/>
                <a:gd name="T12" fmla="*/ 119 w 116"/>
                <a:gd name="T13" fmla="*/ 21 h 149"/>
                <a:gd name="T14" fmla="*/ 115 w 116"/>
                <a:gd name="T15" fmla="*/ 0 h 149"/>
                <a:gd name="T16" fmla="*/ 119 w 116"/>
                <a:gd name="T17" fmla="*/ 77 h 149"/>
                <a:gd name="T18" fmla="*/ 104 w 116"/>
                <a:gd name="T19" fmla="*/ 88 h 149"/>
                <a:gd name="T20" fmla="*/ 101 w 116"/>
                <a:gd name="T21" fmla="*/ 196 h 149"/>
                <a:gd name="T22" fmla="*/ 115 w 116"/>
                <a:gd name="T23" fmla="*/ 247 h 149"/>
                <a:gd name="T24" fmla="*/ 108 w 116"/>
                <a:gd name="T25" fmla="*/ 322 h 149"/>
                <a:gd name="T26" fmla="*/ 101 w 116"/>
                <a:gd name="T27" fmla="*/ 412 h 149"/>
                <a:gd name="T28" fmla="*/ 77 w 116"/>
                <a:gd name="T29" fmla="*/ 435 h 149"/>
                <a:gd name="T30" fmla="*/ 52 w 116"/>
                <a:gd name="T31" fmla="*/ 453 h 149"/>
                <a:gd name="T32" fmla="*/ 27 w 116"/>
                <a:gd name="T33" fmla="*/ 473 h 149"/>
                <a:gd name="T34" fmla="*/ 0 w 116"/>
                <a:gd name="T35" fmla="*/ 497 h 149"/>
                <a:gd name="T36" fmla="*/ 0 w 116"/>
                <a:gd name="T37" fmla="*/ 529 h 149"/>
                <a:gd name="T38" fmla="*/ 19 w 116"/>
                <a:gd name="T39" fmla="*/ 607 h 149"/>
                <a:gd name="T40" fmla="*/ 43 w 116"/>
                <a:gd name="T41" fmla="*/ 680 h 149"/>
                <a:gd name="T42" fmla="*/ 73 w 116"/>
                <a:gd name="T43" fmla="*/ 670 h 149"/>
                <a:gd name="T44" fmla="*/ 101 w 116"/>
                <a:gd name="T45" fmla="*/ 657 h 149"/>
                <a:gd name="T46" fmla="*/ 119 w 116"/>
                <a:gd name="T47" fmla="*/ 623 h 149"/>
                <a:gd name="T48" fmla="*/ 131 w 116"/>
                <a:gd name="T49" fmla="*/ 581 h 149"/>
                <a:gd name="T50" fmla="*/ 163 w 116"/>
                <a:gd name="T51" fmla="*/ 561 h 149"/>
                <a:gd name="T52" fmla="*/ 174 w 116"/>
                <a:gd name="T53" fmla="*/ 504 h 149"/>
                <a:gd name="T54" fmla="*/ 199 w 116"/>
                <a:gd name="T55" fmla="*/ 489 h 149"/>
                <a:gd name="T56" fmla="*/ 199 w 116"/>
                <a:gd name="T57" fmla="*/ 390 h 149"/>
                <a:gd name="T58" fmla="*/ 208 w 116"/>
                <a:gd name="T59" fmla="*/ 377 h 149"/>
                <a:gd name="T60" fmla="*/ 220 w 116"/>
                <a:gd name="T61" fmla="*/ 368 h 149"/>
                <a:gd name="T62" fmla="*/ 243 w 116"/>
                <a:gd name="T63" fmla="*/ 288 h 149"/>
                <a:gd name="T64" fmla="*/ 259 w 116"/>
                <a:gd name="T65" fmla="*/ 219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31835" name="Freeform 4377"/>
            <p:cNvSpPr>
              <a:spLocks/>
            </p:cNvSpPr>
            <p:nvPr/>
          </p:nvSpPr>
          <p:spPr bwMode="auto">
            <a:xfrm>
              <a:off x="3474" y="2068"/>
              <a:ext cx="6" cy="11"/>
            </a:xfrm>
            <a:custGeom>
              <a:avLst/>
              <a:gdLst>
                <a:gd name="T0" fmla="*/ 72 w 4"/>
                <a:gd name="T1" fmla="*/ 0 h 9"/>
                <a:gd name="T2" fmla="*/ 0 w 4"/>
                <a:gd name="T3" fmla="*/ 20 h 9"/>
                <a:gd name="T4" fmla="*/ 41 w 4"/>
                <a:gd name="T5" fmla="*/ 35 h 9"/>
                <a:gd name="T6" fmla="*/ 7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836" name="Freeform 4378"/>
            <p:cNvSpPr>
              <a:spLocks/>
            </p:cNvSpPr>
            <p:nvPr/>
          </p:nvSpPr>
          <p:spPr bwMode="auto">
            <a:xfrm>
              <a:off x="3105" y="1936"/>
              <a:ext cx="369" cy="366"/>
            </a:xfrm>
            <a:custGeom>
              <a:avLst/>
              <a:gdLst>
                <a:gd name="T0" fmla="*/ 154 w 331"/>
                <a:gd name="T1" fmla="*/ 808 h 295"/>
                <a:gd name="T2" fmla="*/ 134 w 331"/>
                <a:gd name="T3" fmla="*/ 682 h 295"/>
                <a:gd name="T4" fmla="*/ 89 w 331"/>
                <a:gd name="T5" fmla="*/ 597 h 295"/>
                <a:gd name="T6" fmla="*/ 40 w 331"/>
                <a:gd name="T7" fmla="*/ 427 h 295"/>
                <a:gd name="T8" fmla="*/ 0 w 331"/>
                <a:gd name="T9" fmla="*/ 333 h 295"/>
                <a:gd name="T10" fmla="*/ 40 w 331"/>
                <a:gd name="T11" fmla="*/ 244 h 295"/>
                <a:gd name="T12" fmla="*/ 86 w 331"/>
                <a:gd name="T13" fmla="*/ 184 h 295"/>
                <a:gd name="T14" fmla="*/ 64 w 331"/>
                <a:gd name="T15" fmla="*/ 62 h 295"/>
                <a:gd name="T16" fmla="*/ 132 w 331"/>
                <a:gd name="T17" fmla="*/ 0 h 295"/>
                <a:gd name="T18" fmla="*/ 197 w 331"/>
                <a:gd name="T19" fmla="*/ 62 h 295"/>
                <a:gd name="T20" fmla="*/ 256 w 331"/>
                <a:gd name="T21" fmla="*/ 119 h 295"/>
                <a:gd name="T22" fmla="*/ 322 w 331"/>
                <a:gd name="T23" fmla="*/ 237 h 295"/>
                <a:gd name="T24" fmla="*/ 415 w 331"/>
                <a:gd name="T25" fmla="*/ 254 h 295"/>
                <a:gd name="T26" fmla="*/ 446 w 331"/>
                <a:gd name="T27" fmla="*/ 285 h 295"/>
                <a:gd name="T28" fmla="*/ 480 w 331"/>
                <a:gd name="T29" fmla="*/ 382 h 295"/>
                <a:gd name="T30" fmla="*/ 511 w 331"/>
                <a:gd name="T31" fmla="*/ 490 h 295"/>
                <a:gd name="T32" fmla="*/ 541 w 331"/>
                <a:gd name="T33" fmla="*/ 597 h 295"/>
                <a:gd name="T34" fmla="*/ 555 w 331"/>
                <a:gd name="T35" fmla="*/ 608 h 295"/>
                <a:gd name="T36" fmla="*/ 561 w 331"/>
                <a:gd name="T37" fmla="*/ 627 h 295"/>
                <a:gd name="T38" fmla="*/ 561 w 331"/>
                <a:gd name="T39" fmla="*/ 651 h 295"/>
                <a:gd name="T40" fmla="*/ 586 w 331"/>
                <a:gd name="T41" fmla="*/ 737 h 295"/>
                <a:gd name="T42" fmla="*/ 687 w 331"/>
                <a:gd name="T43" fmla="*/ 778 h 295"/>
                <a:gd name="T44" fmla="*/ 708 w 331"/>
                <a:gd name="T45" fmla="*/ 824 h 295"/>
                <a:gd name="T46" fmla="*/ 691 w 331"/>
                <a:gd name="T47" fmla="*/ 983 h 295"/>
                <a:gd name="T48" fmla="*/ 648 w 331"/>
                <a:gd name="T49" fmla="*/ 1027 h 295"/>
                <a:gd name="T50" fmla="*/ 596 w 331"/>
                <a:gd name="T51" fmla="*/ 1072 h 295"/>
                <a:gd name="T52" fmla="*/ 545 w 331"/>
                <a:gd name="T53" fmla="*/ 1089 h 295"/>
                <a:gd name="T54" fmla="*/ 496 w 331"/>
                <a:gd name="T55" fmla="*/ 1124 h 295"/>
                <a:gd name="T56" fmla="*/ 454 w 331"/>
                <a:gd name="T57" fmla="*/ 1223 h 295"/>
                <a:gd name="T58" fmla="*/ 420 w 331"/>
                <a:gd name="T59" fmla="*/ 1335 h 295"/>
                <a:gd name="T60" fmla="*/ 386 w 331"/>
                <a:gd name="T61" fmla="*/ 1220 h 295"/>
                <a:gd name="T62" fmla="*/ 313 w 331"/>
                <a:gd name="T63" fmla="*/ 1184 h 295"/>
                <a:gd name="T64" fmla="*/ 299 w 331"/>
                <a:gd name="T65" fmla="*/ 1272 h 295"/>
                <a:gd name="T66" fmla="*/ 264 w 331"/>
                <a:gd name="T67" fmla="*/ 1164 h 295"/>
                <a:gd name="T68" fmla="*/ 206 w 331"/>
                <a:gd name="T69" fmla="*/ 98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31837" name="Freeform 4379"/>
            <p:cNvSpPr>
              <a:spLocks/>
            </p:cNvSpPr>
            <p:nvPr/>
          </p:nvSpPr>
          <p:spPr bwMode="auto">
            <a:xfrm>
              <a:off x="3398" y="2074"/>
              <a:ext cx="85" cy="75"/>
            </a:xfrm>
            <a:custGeom>
              <a:avLst/>
              <a:gdLst>
                <a:gd name="T0" fmla="*/ 0 w 76"/>
                <a:gd name="T1" fmla="*/ 139 h 61"/>
                <a:gd name="T2" fmla="*/ 12 w 76"/>
                <a:gd name="T3" fmla="*/ 162 h 61"/>
                <a:gd name="T4" fmla="*/ 26 w 76"/>
                <a:gd name="T5" fmla="*/ 221 h 61"/>
                <a:gd name="T6" fmla="*/ 78 w 76"/>
                <a:gd name="T7" fmla="*/ 240 h 61"/>
                <a:gd name="T8" fmla="*/ 130 w 76"/>
                <a:gd name="T9" fmla="*/ 258 h 61"/>
                <a:gd name="T10" fmla="*/ 134 w 76"/>
                <a:gd name="T11" fmla="*/ 252 h 61"/>
                <a:gd name="T12" fmla="*/ 143 w 76"/>
                <a:gd name="T13" fmla="*/ 148 h 61"/>
                <a:gd name="T14" fmla="*/ 154 w 76"/>
                <a:gd name="T15" fmla="*/ 139 h 61"/>
                <a:gd name="T16" fmla="*/ 150 w 76"/>
                <a:gd name="T17" fmla="*/ 71 h 61"/>
                <a:gd name="T18" fmla="*/ 154 w 76"/>
                <a:gd name="T19" fmla="*/ 90 h 61"/>
                <a:gd name="T20" fmla="*/ 167 w 76"/>
                <a:gd name="T21" fmla="*/ 71 h 61"/>
                <a:gd name="T22" fmla="*/ 154 w 76"/>
                <a:gd name="T23" fmla="*/ 17 h 61"/>
                <a:gd name="T24" fmla="*/ 150 w 76"/>
                <a:gd name="T25" fmla="*/ 0 h 61"/>
                <a:gd name="T26" fmla="*/ 120 w 76"/>
                <a:gd name="T27" fmla="*/ 71 h 61"/>
                <a:gd name="T28" fmla="*/ 87 w 76"/>
                <a:gd name="T29" fmla="*/ 139 h 61"/>
                <a:gd name="T30" fmla="*/ 36 w 76"/>
                <a:gd name="T31" fmla="*/ 148 h 61"/>
                <a:gd name="T32" fmla="*/ 12 w 76"/>
                <a:gd name="T33" fmla="*/ 139 h 61"/>
                <a:gd name="T34" fmla="*/ 0 w 76"/>
                <a:gd name="T35" fmla="*/ 127 h 61"/>
                <a:gd name="T36" fmla="*/ 0 w 76"/>
                <a:gd name="T37" fmla="*/ 139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31838" name="Freeform 4380"/>
            <p:cNvSpPr>
              <a:spLocks/>
            </p:cNvSpPr>
            <p:nvPr/>
          </p:nvSpPr>
          <p:spPr bwMode="auto">
            <a:xfrm>
              <a:off x="3260" y="2229"/>
              <a:ext cx="179" cy="137"/>
            </a:xfrm>
            <a:custGeom>
              <a:avLst/>
              <a:gdLst>
                <a:gd name="T0" fmla="*/ 12 w 159"/>
                <a:gd name="T1" fmla="*/ 170 h 111"/>
                <a:gd name="T2" fmla="*/ 0 w 159"/>
                <a:gd name="T3" fmla="*/ 197 h 111"/>
                <a:gd name="T4" fmla="*/ 0 w 159"/>
                <a:gd name="T5" fmla="*/ 286 h 111"/>
                <a:gd name="T6" fmla="*/ 16 w 159"/>
                <a:gd name="T7" fmla="*/ 392 h 111"/>
                <a:gd name="T8" fmla="*/ 33 w 159"/>
                <a:gd name="T9" fmla="*/ 484 h 111"/>
                <a:gd name="T10" fmla="*/ 77 w 159"/>
                <a:gd name="T11" fmla="*/ 484 h 111"/>
                <a:gd name="T12" fmla="*/ 118 w 159"/>
                <a:gd name="T13" fmla="*/ 433 h 111"/>
                <a:gd name="T14" fmla="*/ 159 w 159"/>
                <a:gd name="T15" fmla="*/ 404 h 111"/>
                <a:gd name="T16" fmla="*/ 195 w 159"/>
                <a:gd name="T17" fmla="*/ 386 h 111"/>
                <a:gd name="T18" fmla="*/ 221 w 159"/>
                <a:gd name="T19" fmla="*/ 363 h 111"/>
                <a:gd name="T20" fmla="*/ 256 w 159"/>
                <a:gd name="T21" fmla="*/ 331 h 111"/>
                <a:gd name="T22" fmla="*/ 280 w 159"/>
                <a:gd name="T23" fmla="*/ 318 h 111"/>
                <a:gd name="T24" fmla="*/ 310 w 159"/>
                <a:gd name="T25" fmla="*/ 286 h 111"/>
                <a:gd name="T26" fmla="*/ 335 w 159"/>
                <a:gd name="T27" fmla="*/ 267 h 111"/>
                <a:gd name="T28" fmla="*/ 335 w 159"/>
                <a:gd name="T29" fmla="*/ 227 h 111"/>
                <a:gd name="T30" fmla="*/ 365 w 159"/>
                <a:gd name="T31" fmla="*/ 170 h 111"/>
                <a:gd name="T32" fmla="*/ 342 w 159"/>
                <a:gd name="T33" fmla="*/ 106 h 111"/>
                <a:gd name="T34" fmla="*/ 321 w 159"/>
                <a:gd name="T35" fmla="*/ 32 h 111"/>
                <a:gd name="T36" fmla="*/ 321 w 159"/>
                <a:gd name="T37" fmla="*/ 0 h 111"/>
                <a:gd name="T38" fmla="*/ 293 w 159"/>
                <a:gd name="T39" fmla="*/ 2 h 111"/>
                <a:gd name="T40" fmla="*/ 265 w 159"/>
                <a:gd name="T41" fmla="*/ 21 h 111"/>
                <a:gd name="T42" fmla="*/ 240 w 159"/>
                <a:gd name="T43" fmla="*/ 39 h 111"/>
                <a:gd name="T44" fmla="*/ 213 w 159"/>
                <a:gd name="T45" fmla="*/ 53 h 111"/>
                <a:gd name="T46" fmla="*/ 190 w 159"/>
                <a:gd name="T47" fmla="*/ 106 h 111"/>
                <a:gd name="T48" fmla="*/ 168 w 159"/>
                <a:gd name="T49" fmla="*/ 151 h 111"/>
                <a:gd name="T50" fmla="*/ 145 w 159"/>
                <a:gd name="T51" fmla="*/ 207 h 111"/>
                <a:gd name="T52" fmla="*/ 129 w 159"/>
                <a:gd name="T53" fmla="*/ 258 h 111"/>
                <a:gd name="T54" fmla="*/ 127 w 159"/>
                <a:gd name="T55" fmla="*/ 170 h 111"/>
                <a:gd name="T56" fmla="*/ 91 w 159"/>
                <a:gd name="T57" fmla="*/ 146 h 111"/>
                <a:gd name="T58" fmla="*/ 60 w 159"/>
                <a:gd name="T59" fmla="*/ 122 h 111"/>
                <a:gd name="T60" fmla="*/ 16 w 159"/>
                <a:gd name="T61" fmla="*/ 111 h 111"/>
                <a:gd name="T62" fmla="*/ 12 w 159"/>
                <a:gd name="T63" fmla="*/ 17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31839" name="Freeform 4381"/>
            <p:cNvSpPr>
              <a:spLocks/>
            </p:cNvSpPr>
            <p:nvPr/>
          </p:nvSpPr>
          <p:spPr bwMode="auto">
            <a:xfrm>
              <a:off x="3916" y="2431"/>
              <a:ext cx="37" cy="86"/>
            </a:xfrm>
            <a:custGeom>
              <a:avLst/>
              <a:gdLst>
                <a:gd name="T0" fmla="*/ 15 w 33"/>
                <a:gd name="T1" fmla="*/ 14 h 69"/>
                <a:gd name="T2" fmla="*/ 31 w 33"/>
                <a:gd name="T3" fmla="*/ 57 h 69"/>
                <a:gd name="T4" fmla="*/ 48 w 33"/>
                <a:gd name="T5" fmla="*/ 110 h 69"/>
                <a:gd name="T6" fmla="*/ 62 w 33"/>
                <a:gd name="T7" fmla="*/ 168 h 69"/>
                <a:gd name="T8" fmla="*/ 73 w 33"/>
                <a:gd name="T9" fmla="*/ 233 h 69"/>
                <a:gd name="T10" fmla="*/ 58 w 33"/>
                <a:gd name="T11" fmla="*/ 302 h 69"/>
                <a:gd name="T12" fmla="*/ 19 w 33"/>
                <a:gd name="T13" fmla="*/ 322 h 69"/>
                <a:gd name="T14" fmla="*/ 2 w 33"/>
                <a:gd name="T15" fmla="*/ 209 h 69"/>
                <a:gd name="T16" fmla="*/ 0 w 33"/>
                <a:gd name="T17" fmla="*/ 135 h 69"/>
                <a:gd name="T18" fmla="*/ 2 w 33"/>
                <a:gd name="T19" fmla="*/ 147 h 69"/>
                <a:gd name="T20" fmla="*/ 2 w 33"/>
                <a:gd name="T21" fmla="*/ 77 h 69"/>
                <a:gd name="T22" fmla="*/ 15 w 33"/>
                <a:gd name="T23" fmla="*/ 21 h 69"/>
                <a:gd name="T24" fmla="*/ 15 w 33"/>
                <a:gd name="T25" fmla="*/ 21 h 69"/>
                <a:gd name="T26" fmla="*/ 2 w 33"/>
                <a:gd name="T27" fmla="*/ 0 h 69"/>
                <a:gd name="T28" fmla="*/ 15 w 33"/>
                <a:gd name="T29" fmla="*/ 14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31840" name="Freeform 4382"/>
            <p:cNvSpPr>
              <a:spLocks/>
            </p:cNvSpPr>
            <p:nvPr/>
          </p:nvSpPr>
          <p:spPr bwMode="auto">
            <a:xfrm>
              <a:off x="3026" y="2671"/>
              <a:ext cx="33" cy="38"/>
            </a:xfrm>
            <a:custGeom>
              <a:avLst/>
              <a:gdLst>
                <a:gd name="T0" fmla="*/ 21 w 30"/>
                <a:gd name="T1" fmla="*/ 31 h 31"/>
                <a:gd name="T2" fmla="*/ 2 w 30"/>
                <a:gd name="T3" fmla="*/ 77 h 31"/>
                <a:gd name="T4" fmla="*/ 0 w 30"/>
                <a:gd name="T5" fmla="*/ 115 h 31"/>
                <a:gd name="T6" fmla="*/ 0 w 30"/>
                <a:gd name="T7" fmla="*/ 131 h 31"/>
                <a:gd name="T8" fmla="*/ 2 w 30"/>
                <a:gd name="T9" fmla="*/ 131 h 31"/>
                <a:gd name="T10" fmla="*/ 28 w 30"/>
                <a:gd name="T11" fmla="*/ 115 h 31"/>
                <a:gd name="T12" fmla="*/ 32 w 30"/>
                <a:gd name="T13" fmla="*/ 99 h 31"/>
                <a:gd name="T14" fmla="*/ 52 w 30"/>
                <a:gd name="T15" fmla="*/ 99 h 31"/>
                <a:gd name="T16" fmla="*/ 58 w 30"/>
                <a:gd name="T17" fmla="*/ 99 h 31"/>
                <a:gd name="T18" fmla="*/ 45 w 30"/>
                <a:gd name="T19" fmla="*/ 0 h 31"/>
                <a:gd name="T20" fmla="*/ 28 w 30"/>
                <a:gd name="T21" fmla="*/ 31 h 31"/>
                <a:gd name="T22" fmla="*/ 21 w 30"/>
                <a:gd name="T23" fmla="*/ 3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31841" name="Rectangle 4383"/>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42" name="Freeform 4384"/>
            <p:cNvSpPr>
              <a:spLocks/>
            </p:cNvSpPr>
            <p:nvPr/>
          </p:nvSpPr>
          <p:spPr bwMode="auto">
            <a:xfrm>
              <a:off x="3815" y="2656"/>
              <a:ext cx="3" cy="1"/>
            </a:xfrm>
            <a:custGeom>
              <a:avLst/>
              <a:gdLst>
                <a:gd name="T0" fmla="*/ 0 w 2"/>
                <a:gd name="T1" fmla="*/ 0 h 1"/>
                <a:gd name="T2" fmla="*/ 4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43" name="Freeform 4385"/>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44" name="Freeform 4386"/>
            <p:cNvSpPr>
              <a:spLocks/>
            </p:cNvSpPr>
            <p:nvPr/>
          </p:nvSpPr>
          <p:spPr bwMode="auto">
            <a:xfrm>
              <a:off x="3805" y="2662"/>
              <a:ext cx="3" cy="3"/>
            </a:xfrm>
            <a:custGeom>
              <a:avLst/>
              <a:gdLst>
                <a:gd name="T0" fmla="*/ 3 w 3"/>
                <a:gd name="T1" fmla="*/ 0 h 2"/>
                <a:gd name="T2" fmla="*/ 0 w 3"/>
                <a:gd name="T3" fmla="*/ 41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845" name="Freeform 4387"/>
            <p:cNvSpPr>
              <a:spLocks/>
            </p:cNvSpPr>
            <p:nvPr/>
          </p:nvSpPr>
          <p:spPr bwMode="auto">
            <a:xfrm>
              <a:off x="3808" y="2665"/>
              <a:ext cx="1" cy="4"/>
            </a:xfrm>
            <a:custGeom>
              <a:avLst/>
              <a:gdLst>
                <a:gd name="T0" fmla="*/ 0 w 1"/>
                <a:gd name="T1" fmla="*/ 21 h 3"/>
                <a:gd name="T2" fmla="*/ 0 w 1"/>
                <a:gd name="T3" fmla="*/ 0 h 3"/>
                <a:gd name="T4" fmla="*/ 0 w 1"/>
                <a:gd name="T5" fmla="*/ 21 h 3"/>
                <a:gd name="T6" fmla="*/ 0 w 1"/>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46" name="Freeform 4388"/>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847" name="Freeform 4389"/>
            <p:cNvSpPr>
              <a:spLocks/>
            </p:cNvSpPr>
            <p:nvPr/>
          </p:nvSpPr>
          <p:spPr bwMode="auto">
            <a:xfrm>
              <a:off x="3810" y="2662"/>
              <a:ext cx="3" cy="3"/>
            </a:xfrm>
            <a:custGeom>
              <a:avLst/>
              <a:gdLst>
                <a:gd name="T0" fmla="*/ 0 w 3"/>
                <a:gd name="T1" fmla="*/ 41 h 2"/>
                <a:gd name="T2" fmla="*/ 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48" name="Freeform 4390"/>
            <p:cNvSpPr>
              <a:spLocks/>
            </p:cNvSpPr>
            <p:nvPr/>
          </p:nvSpPr>
          <p:spPr bwMode="auto">
            <a:xfrm>
              <a:off x="3815" y="2600"/>
              <a:ext cx="3" cy="2"/>
            </a:xfrm>
            <a:custGeom>
              <a:avLst/>
              <a:gdLst>
                <a:gd name="T0" fmla="*/ 41 w 2"/>
                <a:gd name="T1" fmla="*/ 0 h 2"/>
                <a:gd name="T2" fmla="*/ 41 w 2"/>
                <a:gd name="T3" fmla="*/ 0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49" name="Freeform 4391"/>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0" name="Freeform 4392"/>
            <p:cNvSpPr>
              <a:spLocks/>
            </p:cNvSpPr>
            <p:nvPr/>
          </p:nvSpPr>
          <p:spPr bwMode="auto">
            <a:xfrm>
              <a:off x="3808" y="2607"/>
              <a:ext cx="2" cy="6"/>
            </a:xfrm>
            <a:custGeom>
              <a:avLst/>
              <a:gdLst>
                <a:gd name="T0" fmla="*/ 2 w 2"/>
                <a:gd name="T1" fmla="*/ 2 h 5"/>
                <a:gd name="T2" fmla="*/ 2 w 2"/>
                <a:gd name="T3" fmla="*/ 0 h 5"/>
                <a:gd name="T4" fmla="*/ 0 w 2"/>
                <a:gd name="T5" fmla="*/ 17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1" name="Freeform 4393"/>
            <p:cNvSpPr>
              <a:spLocks/>
            </p:cNvSpPr>
            <p:nvPr/>
          </p:nvSpPr>
          <p:spPr bwMode="auto">
            <a:xfrm>
              <a:off x="3813" y="2595"/>
              <a:ext cx="1" cy="3"/>
            </a:xfrm>
            <a:custGeom>
              <a:avLst/>
              <a:gdLst>
                <a:gd name="T0" fmla="*/ 0 w 1"/>
                <a:gd name="T1" fmla="*/ 41 h 2"/>
                <a:gd name="T2" fmla="*/ 0 w 1"/>
                <a:gd name="T3" fmla="*/ 0 h 2"/>
                <a:gd name="T4" fmla="*/ 0 w 1"/>
                <a:gd name="T5" fmla="*/ 41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52" name="Freeform 4394"/>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3" name="Freeform 4395"/>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54" name="Freeform 4396"/>
            <p:cNvSpPr>
              <a:spLocks/>
            </p:cNvSpPr>
            <p:nvPr/>
          </p:nvSpPr>
          <p:spPr bwMode="auto">
            <a:xfrm>
              <a:off x="3796" y="2585"/>
              <a:ext cx="4" cy="2"/>
            </a:xfrm>
            <a:custGeom>
              <a:avLst/>
              <a:gdLst>
                <a:gd name="T0" fmla="*/ 21 w 3"/>
                <a:gd name="T1" fmla="*/ 0 h 2"/>
                <a:gd name="T2" fmla="*/ 0 w 3"/>
                <a:gd name="T3" fmla="*/ 0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855" name="Freeform 4397"/>
            <p:cNvSpPr>
              <a:spLocks/>
            </p:cNvSpPr>
            <p:nvPr/>
          </p:nvSpPr>
          <p:spPr bwMode="auto">
            <a:xfrm>
              <a:off x="3800" y="2489"/>
              <a:ext cx="3" cy="4"/>
            </a:xfrm>
            <a:custGeom>
              <a:avLst/>
              <a:gdLst>
                <a:gd name="T0" fmla="*/ 41 w 2"/>
                <a:gd name="T1" fmla="*/ 21 h 3"/>
                <a:gd name="T2" fmla="*/ 41 w 2"/>
                <a:gd name="T3" fmla="*/ 0 h 3"/>
                <a:gd name="T4" fmla="*/ 0 w 2"/>
                <a:gd name="T5" fmla="*/ 21 h 3"/>
                <a:gd name="T6" fmla="*/ 41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856" name="Freeform 4398"/>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7" name="Rectangle 4399"/>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58" name="Freeform 4400"/>
            <p:cNvSpPr>
              <a:spLocks/>
            </p:cNvSpPr>
            <p:nvPr/>
          </p:nvSpPr>
          <p:spPr bwMode="auto">
            <a:xfrm>
              <a:off x="3800" y="2495"/>
              <a:ext cx="3" cy="1"/>
            </a:xfrm>
            <a:custGeom>
              <a:avLst/>
              <a:gdLst>
                <a:gd name="T0" fmla="*/ 0 w 2"/>
                <a:gd name="T1" fmla="*/ 0 h 1"/>
                <a:gd name="T2" fmla="*/ 41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59" name="Freeform 4401"/>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60" name="Freeform 4402"/>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61" name="Freeform 4403"/>
            <p:cNvSpPr>
              <a:spLocks/>
            </p:cNvSpPr>
            <p:nvPr/>
          </p:nvSpPr>
          <p:spPr bwMode="auto">
            <a:xfrm>
              <a:off x="3491" y="2746"/>
              <a:ext cx="3" cy="6"/>
            </a:xfrm>
            <a:custGeom>
              <a:avLst/>
              <a:gdLst>
                <a:gd name="T0" fmla="*/ 41 w 2"/>
                <a:gd name="T1" fmla="*/ 17 h 5"/>
                <a:gd name="T2" fmla="*/ 0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862" name="Freeform 4404"/>
            <p:cNvSpPr>
              <a:spLocks/>
            </p:cNvSpPr>
            <p:nvPr/>
          </p:nvSpPr>
          <p:spPr bwMode="auto">
            <a:xfrm>
              <a:off x="3326" y="2855"/>
              <a:ext cx="6" cy="1"/>
            </a:xfrm>
            <a:custGeom>
              <a:avLst/>
              <a:gdLst>
                <a:gd name="T0" fmla="*/ 17 w 5"/>
                <a:gd name="T1" fmla="*/ 0 h 1"/>
                <a:gd name="T2" fmla="*/ 0 w 5"/>
                <a:gd name="T3" fmla="*/ 0 h 1"/>
                <a:gd name="T4" fmla="*/ 17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1863" name="Freeform 4405"/>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64" name="Freeform 4406"/>
            <p:cNvSpPr>
              <a:spLocks/>
            </p:cNvSpPr>
            <p:nvPr/>
          </p:nvSpPr>
          <p:spPr bwMode="auto">
            <a:xfrm>
              <a:off x="2753" y="2130"/>
              <a:ext cx="180" cy="350"/>
            </a:xfrm>
            <a:custGeom>
              <a:avLst/>
              <a:gdLst>
                <a:gd name="T0" fmla="*/ 352 w 161"/>
                <a:gd name="T1" fmla="*/ 317 h 283"/>
                <a:gd name="T2" fmla="*/ 315 w 161"/>
                <a:gd name="T3" fmla="*/ 270 h 283"/>
                <a:gd name="T4" fmla="*/ 280 w 161"/>
                <a:gd name="T5" fmla="*/ 230 h 283"/>
                <a:gd name="T6" fmla="*/ 248 w 161"/>
                <a:gd name="T7" fmla="*/ 186 h 283"/>
                <a:gd name="T8" fmla="*/ 211 w 161"/>
                <a:gd name="T9" fmla="*/ 155 h 283"/>
                <a:gd name="T10" fmla="*/ 176 w 161"/>
                <a:gd name="T11" fmla="*/ 115 h 283"/>
                <a:gd name="T12" fmla="*/ 145 w 161"/>
                <a:gd name="T13" fmla="*/ 72 h 283"/>
                <a:gd name="T14" fmla="*/ 108 w 161"/>
                <a:gd name="T15" fmla="*/ 32 h 283"/>
                <a:gd name="T16" fmla="*/ 72 w 161"/>
                <a:gd name="T17" fmla="*/ 0 h 283"/>
                <a:gd name="T18" fmla="*/ 40 w 161"/>
                <a:gd name="T19" fmla="*/ 32 h 283"/>
                <a:gd name="T20" fmla="*/ 45 w 161"/>
                <a:gd name="T21" fmla="*/ 93 h 283"/>
                <a:gd name="T22" fmla="*/ 45 w 161"/>
                <a:gd name="T23" fmla="*/ 155 h 283"/>
                <a:gd name="T24" fmla="*/ 76 w 161"/>
                <a:gd name="T25" fmla="*/ 240 h 283"/>
                <a:gd name="T26" fmla="*/ 68 w 161"/>
                <a:gd name="T27" fmla="*/ 270 h 283"/>
                <a:gd name="T28" fmla="*/ 68 w 161"/>
                <a:gd name="T29" fmla="*/ 334 h 283"/>
                <a:gd name="T30" fmla="*/ 68 w 161"/>
                <a:gd name="T31" fmla="*/ 393 h 283"/>
                <a:gd name="T32" fmla="*/ 68 w 161"/>
                <a:gd name="T33" fmla="*/ 464 h 283"/>
                <a:gd name="T34" fmla="*/ 61 w 161"/>
                <a:gd name="T35" fmla="*/ 524 h 283"/>
                <a:gd name="T36" fmla="*/ 45 w 161"/>
                <a:gd name="T37" fmla="*/ 561 h 283"/>
                <a:gd name="T38" fmla="*/ 31 w 161"/>
                <a:gd name="T39" fmla="*/ 605 h 283"/>
                <a:gd name="T40" fmla="*/ 15 w 161"/>
                <a:gd name="T41" fmla="*/ 660 h 283"/>
                <a:gd name="T42" fmla="*/ 0 w 161"/>
                <a:gd name="T43" fmla="*/ 710 h 283"/>
                <a:gd name="T44" fmla="*/ 0 w 161"/>
                <a:gd name="T45" fmla="*/ 761 h 283"/>
                <a:gd name="T46" fmla="*/ 15 w 161"/>
                <a:gd name="T47" fmla="*/ 816 h 283"/>
                <a:gd name="T48" fmla="*/ 31 w 161"/>
                <a:gd name="T49" fmla="*/ 816 h 283"/>
                <a:gd name="T50" fmla="*/ 45 w 161"/>
                <a:gd name="T51" fmla="*/ 897 h 283"/>
                <a:gd name="T52" fmla="*/ 53 w 161"/>
                <a:gd name="T53" fmla="*/ 982 h 283"/>
                <a:gd name="T54" fmla="*/ 72 w 161"/>
                <a:gd name="T55" fmla="*/ 1054 h 283"/>
                <a:gd name="T56" fmla="*/ 31 w 161"/>
                <a:gd name="T57" fmla="*/ 1054 h 283"/>
                <a:gd name="T58" fmla="*/ 15 w 161"/>
                <a:gd name="T59" fmla="*/ 1077 h 283"/>
                <a:gd name="T60" fmla="*/ 45 w 161"/>
                <a:gd name="T61" fmla="*/ 1159 h 283"/>
                <a:gd name="T62" fmla="*/ 68 w 161"/>
                <a:gd name="T63" fmla="*/ 1254 h 283"/>
                <a:gd name="T64" fmla="*/ 97 w 161"/>
                <a:gd name="T65" fmla="*/ 1236 h 283"/>
                <a:gd name="T66" fmla="*/ 108 w 161"/>
                <a:gd name="T67" fmla="*/ 1245 h 283"/>
                <a:gd name="T68" fmla="*/ 125 w 161"/>
                <a:gd name="T69" fmla="*/ 1236 h 283"/>
                <a:gd name="T70" fmla="*/ 176 w 161"/>
                <a:gd name="T71" fmla="*/ 1213 h 283"/>
                <a:gd name="T72" fmla="*/ 192 w 161"/>
                <a:gd name="T73" fmla="*/ 1182 h 283"/>
                <a:gd name="T74" fmla="*/ 187 w 161"/>
                <a:gd name="T75" fmla="*/ 1150 h 283"/>
                <a:gd name="T76" fmla="*/ 234 w 161"/>
                <a:gd name="T77" fmla="*/ 1127 h 283"/>
                <a:gd name="T78" fmla="*/ 257 w 161"/>
                <a:gd name="T79" fmla="*/ 1067 h 283"/>
                <a:gd name="T80" fmla="*/ 283 w 161"/>
                <a:gd name="T81" fmla="*/ 1007 h 283"/>
                <a:gd name="T82" fmla="*/ 320 w 161"/>
                <a:gd name="T83" fmla="*/ 991 h 283"/>
                <a:gd name="T84" fmla="*/ 315 w 161"/>
                <a:gd name="T85" fmla="*/ 951 h 283"/>
                <a:gd name="T86" fmla="*/ 310 w 161"/>
                <a:gd name="T87" fmla="*/ 897 h 283"/>
                <a:gd name="T88" fmla="*/ 295 w 161"/>
                <a:gd name="T89" fmla="*/ 845 h 283"/>
                <a:gd name="T90" fmla="*/ 280 w 161"/>
                <a:gd name="T91" fmla="*/ 837 h 283"/>
                <a:gd name="T92" fmla="*/ 295 w 161"/>
                <a:gd name="T93" fmla="*/ 783 h 283"/>
                <a:gd name="T94" fmla="*/ 299 w 161"/>
                <a:gd name="T95" fmla="*/ 743 h 283"/>
                <a:gd name="T96" fmla="*/ 299 w 161"/>
                <a:gd name="T97" fmla="*/ 722 h 283"/>
                <a:gd name="T98" fmla="*/ 299 w 161"/>
                <a:gd name="T99" fmla="*/ 693 h 283"/>
                <a:gd name="T100" fmla="*/ 320 w 161"/>
                <a:gd name="T101" fmla="*/ 636 h 283"/>
                <a:gd name="T102" fmla="*/ 330 w 161"/>
                <a:gd name="T103" fmla="*/ 615 h 283"/>
                <a:gd name="T104" fmla="*/ 352 w 161"/>
                <a:gd name="T105" fmla="*/ 605 h 283"/>
                <a:gd name="T106" fmla="*/ 352 w 161"/>
                <a:gd name="T107" fmla="*/ 529 h 283"/>
                <a:gd name="T108" fmla="*/ 352 w 161"/>
                <a:gd name="T109" fmla="*/ 464 h 283"/>
                <a:gd name="T110" fmla="*/ 352 w 161"/>
                <a:gd name="T111" fmla="*/ 388 h 283"/>
                <a:gd name="T112" fmla="*/ 352 w 161"/>
                <a:gd name="T113" fmla="*/ 31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31865" name="Freeform 4407"/>
            <p:cNvSpPr>
              <a:spLocks/>
            </p:cNvSpPr>
            <p:nvPr/>
          </p:nvSpPr>
          <p:spPr bwMode="auto">
            <a:xfrm>
              <a:off x="3247" y="2370"/>
              <a:ext cx="27" cy="35"/>
            </a:xfrm>
            <a:custGeom>
              <a:avLst/>
              <a:gdLst>
                <a:gd name="T0" fmla="*/ 0 w 24"/>
                <a:gd name="T1" fmla="*/ 135 h 28"/>
                <a:gd name="T2" fmla="*/ 43 w 24"/>
                <a:gd name="T3" fmla="*/ 135 h 28"/>
                <a:gd name="T4" fmla="*/ 54 w 24"/>
                <a:gd name="T5" fmla="*/ 88 h 28"/>
                <a:gd name="T6" fmla="*/ 38 w 24"/>
                <a:gd name="T7" fmla="*/ 0 h 28"/>
                <a:gd name="T8" fmla="*/ 29 w 24"/>
                <a:gd name="T9" fmla="*/ 13 h 28"/>
                <a:gd name="T10" fmla="*/ 0 w 24"/>
                <a:gd name="T11" fmla="*/ 13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31866" name="Freeform 4408"/>
            <p:cNvSpPr>
              <a:spLocks/>
            </p:cNvSpPr>
            <p:nvPr/>
          </p:nvSpPr>
          <p:spPr bwMode="auto">
            <a:xfrm>
              <a:off x="3150" y="2251"/>
              <a:ext cx="117" cy="128"/>
            </a:xfrm>
            <a:custGeom>
              <a:avLst/>
              <a:gdLst>
                <a:gd name="T0" fmla="*/ 0 w 104"/>
                <a:gd name="T1" fmla="*/ 341 h 104"/>
                <a:gd name="T2" fmla="*/ 2 w 104"/>
                <a:gd name="T3" fmla="*/ 270 h 104"/>
                <a:gd name="T4" fmla="*/ 12 w 104"/>
                <a:gd name="T5" fmla="*/ 170 h 104"/>
                <a:gd name="T6" fmla="*/ 20 w 104"/>
                <a:gd name="T7" fmla="*/ 71 h 104"/>
                <a:gd name="T8" fmla="*/ 48 w 104"/>
                <a:gd name="T9" fmla="*/ 39 h 104"/>
                <a:gd name="T10" fmla="*/ 71 w 104"/>
                <a:gd name="T11" fmla="*/ 2 h 104"/>
                <a:gd name="T12" fmla="*/ 77 w 104"/>
                <a:gd name="T13" fmla="*/ 0 h 104"/>
                <a:gd name="T14" fmla="*/ 88 w 104"/>
                <a:gd name="T15" fmla="*/ 48 h 104"/>
                <a:gd name="T16" fmla="*/ 98 w 104"/>
                <a:gd name="T17" fmla="*/ 111 h 104"/>
                <a:gd name="T18" fmla="*/ 110 w 104"/>
                <a:gd name="T19" fmla="*/ 170 h 104"/>
                <a:gd name="T20" fmla="*/ 118 w 104"/>
                <a:gd name="T21" fmla="*/ 222 h 104"/>
                <a:gd name="T22" fmla="*/ 125 w 104"/>
                <a:gd name="T23" fmla="*/ 199 h 104"/>
                <a:gd name="T24" fmla="*/ 129 w 104"/>
                <a:gd name="T25" fmla="*/ 209 h 104"/>
                <a:gd name="T26" fmla="*/ 158 w 104"/>
                <a:gd name="T27" fmla="*/ 256 h 104"/>
                <a:gd name="T28" fmla="*/ 200 w 104"/>
                <a:gd name="T29" fmla="*/ 318 h 104"/>
                <a:gd name="T30" fmla="*/ 240 w 104"/>
                <a:gd name="T31" fmla="*/ 391 h 104"/>
                <a:gd name="T32" fmla="*/ 240 w 104"/>
                <a:gd name="T33" fmla="*/ 405 h 104"/>
                <a:gd name="T34" fmla="*/ 240 w 104"/>
                <a:gd name="T35" fmla="*/ 414 h 104"/>
                <a:gd name="T36" fmla="*/ 226 w 104"/>
                <a:gd name="T37" fmla="*/ 426 h 104"/>
                <a:gd name="T38" fmla="*/ 205 w 104"/>
                <a:gd name="T39" fmla="*/ 446 h 104"/>
                <a:gd name="T40" fmla="*/ 205 w 104"/>
                <a:gd name="T41" fmla="*/ 426 h 104"/>
                <a:gd name="T42" fmla="*/ 174 w 104"/>
                <a:gd name="T43" fmla="*/ 405 h 104"/>
                <a:gd name="T44" fmla="*/ 150 w 104"/>
                <a:gd name="T45" fmla="*/ 350 h 104"/>
                <a:gd name="T46" fmla="*/ 141 w 104"/>
                <a:gd name="T47" fmla="*/ 318 h 104"/>
                <a:gd name="T48" fmla="*/ 118 w 104"/>
                <a:gd name="T49" fmla="*/ 302 h 104"/>
                <a:gd name="T50" fmla="*/ 98 w 104"/>
                <a:gd name="T51" fmla="*/ 302 h 104"/>
                <a:gd name="T52" fmla="*/ 77 w 104"/>
                <a:gd name="T53" fmla="*/ 302 h 104"/>
                <a:gd name="T54" fmla="*/ 60 w 104"/>
                <a:gd name="T55" fmla="*/ 270 h 104"/>
                <a:gd name="T56" fmla="*/ 48 w 104"/>
                <a:gd name="T57" fmla="*/ 332 h 104"/>
                <a:gd name="T58" fmla="*/ 33 w 104"/>
                <a:gd name="T59" fmla="*/ 302 h 104"/>
                <a:gd name="T60" fmla="*/ 20 w 104"/>
                <a:gd name="T61" fmla="*/ 341 h 104"/>
                <a:gd name="T62" fmla="*/ 0 w 104"/>
                <a:gd name="T63" fmla="*/ 34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31867" name="Freeform 4409"/>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31868" name="Freeform 4410"/>
            <p:cNvSpPr>
              <a:spLocks/>
            </p:cNvSpPr>
            <p:nvPr/>
          </p:nvSpPr>
          <p:spPr bwMode="auto">
            <a:xfrm>
              <a:off x="3237" y="2384"/>
              <a:ext cx="177" cy="302"/>
            </a:xfrm>
            <a:custGeom>
              <a:avLst/>
              <a:gdLst>
                <a:gd name="T0" fmla="*/ 342 w 158"/>
                <a:gd name="T1" fmla="*/ 149 h 244"/>
                <a:gd name="T2" fmla="*/ 329 w 158"/>
                <a:gd name="T3" fmla="*/ 245 h 244"/>
                <a:gd name="T4" fmla="*/ 302 w 158"/>
                <a:gd name="T5" fmla="*/ 333 h 244"/>
                <a:gd name="T6" fmla="*/ 282 w 158"/>
                <a:gd name="T7" fmla="*/ 425 h 244"/>
                <a:gd name="T8" fmla="*/ 261 w 158"/>
                <a:gd name="T9" fmla="*/ 516 h 244"/>
                <a:gd name="T10" fmla="*/ 234 w 158"/>
                <a:gd name="T11" fmla="*/ 611 h 244"/>
                <a:gd name="T12" fmla="*/ 215 w 158"/>
                <a:gd name="T13" fmla="*/ 662 h 244"/>
                <a:gd name="T14" fmla="*/ 192 w 158"/>
                <a:gd name="T15" fmla="*/ 709 h 244"/>
                <a:gd name="T16" fmla="*/ 171 w 158"/>
                <a:gd name="T17" fmla="*/ 748 h 244"/>
                <a:gd name="T18" fmla="*/ 149 w 158"/>
                <a:gd name="T19" fmla="*/ 791 h 244"/>
                <a:gd name="T20" fmla="*/ 128 w 158"/>
                <a:gd name="T21" fmla="*/ 831 h 244"/>
                <a:gd name="T22" fmla="*/ 104 w 158"/>
                <a:gd name="T23" fmla="*/ 882 h 244"/>
                <a:gd name="T24" fmla="*/ 77 w 158"/>
                <a:gd name="T25" fmla="*/ 939 h 244"/>
                <a:gd name="T26" fmla="*/ 54 w 158"/>
                <a:gd name="T27" fmla="*/ 979 h 244"/>
                <a:gd name="T28" fmla="*/ 35 w 158"/>
                <a:gd name="T29" fmla="*/ 1030 h 244"/>
                <a:gd name="T30" fmla="*/ 19 w 158"/>
                <a:gd name="T31" fmla="*/ 1087 h 244"/>
                <a:gd name="T32" fmla="*/ 0 w 158"/>
                <a:gd name="T33" fmla="*/ 1011 h 244"/>
                <a:gd name="T34" fmla="*/ 0 w 158"/>
                <a:gd name="T35" fmla="*/ 939 h 244"/>
                <a:gd name="T36" fmla="*/ 0 w 158"/>
                <a:gd name="T37" fmla="*/ 878 h 244"/>
                <a:gd name="T38" fmla="*/ 0 w 158"/>
                <a:gd name="T39" fmla="*/ 803 h 244"/>
                <a:gd name="T40" fmla="*/ 0 w 158"/>
                <a:gd name="T41" fmla="*/ 724 h 244"/>
                <a:gd name="T42" fmla="*/ 15 w 158"/>
                <a:gd name="T43" fmla="*/ 676 h 244"/>
                <a:gd name="T44" fmla="*/ 31 w 158"/>
                <a:gd name="T45" fmla="*/ 632 h 244"/>
                <a:gd name="T46" fmla="*/ 54 w 158"/>
                <a:gd name="T47" fmla="*/ 611 h 244"/>
                <a:gd name="T48" fmla="*/ 84 w 158"/>
                <a:gd name="T49" fmla="*/ 572 h 244"/>
                <a:gd name="T50" fmla="*/ 113 w 158"/>
                <a:gd name="T51" fmla="*/ 572 h 244"/>
                <a:gd name="T52" fmla="*/ 133 w 158"/>
                <a:gd name="T53" fmla="*/ 561 h 244"/>
                <a:gd name="T54" fmla="*/ 162 w 158"/>
                <a:gd name="T55" fmla="*/ 494 h 244"/>
                <a:gd name="T56" fmla="*/ 187 w 158"/>
                <a:gd name="T57" fmla="*/ 432 h 244"/>
                <a:gd name="T58" fmla="*/ 215 w 158"/>
                <a:gd name="T59" fmla="*/ 376 h 244"/>
                <a:gd name="T60" fmla="*/ 241 w 158"/>
                <a:gd name="T61" fmla="*/ 304 h 244"/>
                <a:gd name="T62" fmla="*/ 208 w 158"/>
                <a:gd name="T63" fmla="*/ 304 h 244"/>
                <a:gd name="T64" fmla="*/ 185 w 158"/>
                <a:gd name="T65" fmla="*/ 297 h 244"/>
                <a:gd name="T66" fmla="*/ 159 w 158"/>
                <a:gd name="T67" fmla="*/ 277 h 244"/>
                <a:gd name="T68" fmla="*/ 131 w 158"/>
                <a:gd name="T69" fmla="*/ 256 h 244"/>
                <a:gd name="T70" fmla="*/ 104 w 158"/>
                <a:gd name="T71" fmla="*/ 230 h 244"/>
                <a:gd name="T72" fmla="*/ 77 w 158"/>
                <a:gd name="T73" fmla="*/ 184 h 244"/>
                <a:gd name="T74" fmla="*/ 56 w 158"/>
                <a:gd name="T75" fmla="*/ 118 h 244"/>
                <a:gd name="T76" fmla="*/ 62 w 158"/>
                <a:gd name="T77" fmla="*/ 77 h 244"/>
                <a:gd name="T78" fmla="*/ 73 w 158"/>
                <a:gd name="T79" fmla="*/ 32 h 244"/>
                <a:gd name="T80" fmla="*/ 93 w 158"/>
                <a:gd name="T81" fmla="*/ 88 h 244"/>
                <a:gd name="T82" fmla="*/ 115 w 158"/>
                <a:gd name="T83" fmla="*/ 118 h 244"/>
                <a:gd name="T84" fmla="*/ 159 w 158"/>
                <a:gd name="T85" fmla="*/ 88 h 244"/>
                <a:gd name="T86" fmla="*/ 187 w 158"/>
                <a:gd name="T87" fmla="*/ 97 h 244"/>
                <a:gd name="T88" fmla="*/ 225 w 158"/>
                <a:gd name="T89" fmla="*/ 71 h 244"/>
                <a:gd name="T90" fmla="*/ 273 w 158"/>
                <a:gd name="T91" fmla="*/ 46 h 244"/>
                <a:gd name="T92" fmla="*/ 317 w 158"/>
                <a:gd name="T93" fmla="*/ 21 h 244"/>
                <a:gd name="T94" fmla="*/ 342 w 158"/>
                <a:gd name="T95" fmla="*/ 0 h 244"/>
                <a:gd name="T96" fmla="*/ 346 w 158"/>
                <a:gd name="T97" fmla="*/ 21 h 244"/>
                <a:gd name="T98" fmla="*/ 346 w 158"/>
                <a:gd name="T99" fmla="*/ 118 h 244"/>
                <a:gd name="T100" fmla="*/ 351 w 158"/>
                <a:gd name="T101" fmla="*/ 118 h 244"/>
                <a:gd name="T102" fmla="*/ 342 w 158"/>
                <a:gd name="T103" fmla="*/ 14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31869" name="Freeform 4411"/>
            <p:cNvSpPr>
              <a:spLocks/>
            </p:cNvSpPr>
            <p:nvPr/>
          </p:nvSpPr>
          <p:spPr bwMode="auto">
            <a:xfrm>
              <a:off x="3026" y="2701"/>
              <a:ext cx="33" cy="45"/>
            </a:xfrm>
            <a:custGeom>
              <a:avLst/>
              <a:gdLst>
                <a:gd name="T0" fmla="*/ 52 w 30"/>
                <a:gd name="T1" fmla="*/ 34 h 37"/>
                <a:gd name="T2" fmla="*/ 52 w 30"/>
                <a:gd name="T3" fmla="*/ 0 h 37"/>
                <a:gd name="T4" fmla="*/ 32 w 30"/>
                <a:gd name="T5" fmla="*/ 0 h 37"/>
                <a:gd name="T6" fmla="*/ 28 w 30"/>
                <a:gd name="T7" fmla="*/ 16 h 37"/>
                <a:gd name="T8" fmla="*/ 2 w 30"/>
                <a:gd name="T9" fmla="*/ 28 h 37"/>
                <a:gd name="T10" fmla="*/ 0 w 30"/>
                <a:gd name="T11" fmla="*/ 28 h 37"/>
                <a:gd name="T12" fmla="*/ 2 w 30"/>
                <a:gd name="T13" fmla="*/ 28 h 37"/>
                <a:gd name="T14" fmla="*/ 4 w 30"/>
                <a:gd name="T15" fmla="*/ 90 h 37"/>
                <a:gd name="T16" fmla="*/ 14 w 30"/>
                <a:gd name="T17" fmla="*/ 146 h 37"/>
                <a:gd name="T18" fmla="*/ 21 w 30"/>
                <a:gd name="T19" fmla="*/ 146 h 37"/>
                <a:gd name="T20" fmla="*/ 37 w 30"/>
                <a:gd name="T21" fmla="*/ 102 h 37"/>
                <a:gd name="T22" fmla="*/ 58 w 30"/>
                <a:gd name="T23" fmla="*/ 57 h 37"/>
                <a:gd name="T24" fmla="*/ 52 w 30"/>
                <a:gd name="T25" fmla="*/ 34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31870" name="Freeform 4412"/>
            <p:cNvSpPr>
              <a:spLocks/>
            </p:cNvSpPr>
            <p:nvPr/>
          </p:nvSpPr>
          <p:spPr bwMode="auto">
            <a:xfrm>
              <a:off x="2711" y="2569"/>
              <a:ext cx="132" cy="190"/>
            </a:xfrm>
            <a:custGeom>
              <a:avLst/>
              <a:gdLst>
                <a:gd name="T0" fmla="*/ 45 w 118"/>
                <a:gd name="T1" fmla="*/ 466 h 154"/>
                <a:gd name="T2" fmla="*/ 21 w 118"/>
                <a:gd name="T3" fmla="*/ 474 h 154"/>
                <a:gd name="T4" fmla="*/ 21 w 118"/>
                <a:gd name="T5" fmla="*/ 497 h 154"/>
                <a:gd name="T6" fmla="*/ 21 w 118"/>
                <a:gd name="T7" fmla="*/ 514 h 154"/>
                <a:gd name="T8" fmla="*/ 26 w 118"/>
                <a:gd name="T9" fmla="*/ 547 h 154"/>
                <a:gd name="T10" fmla="*/ 21 w 118"/>
                <a:gd name="T11" fmla="*/ 563 h 154"/>
                <a:gd name="T12" fmla="*/ 12 w 118"/>
                <a:gd name="T13" fmla="*/ 547 h 154"/>
                <a:gd name="T14" fmla="*/ 0 w 118"/>
                <a:gd name="T15" fmla="*/ 587 h 154"/>
                <a:gd name="T16" fmla="*/ 31 w 118"/>
                <a:gd name="T17" fmla="*/ 670 h 154"/>
                <a:gd name="T18" fmla="*/ 54 w 118"/>
                <a:gd name="T19" fmla="*/ 627 h 154"/>
                <a:gd name="T20" fmla="*/ 69 w 118"/>
                <a:gd name="T21" fmla="*/ 637 h 154"/>
                <a:gd name="T22" fmla="*/ 87 w 118"/>
                <a:gd name="T23" fmla="*/ 649 h 154"/>
                <a:gd name="T24" fmla="*/ 97 w 118"/>
                <a:gd name="T25" fmla="*/ 627 h 154"/>
                <a:gd name="T26" fmla="*/ 115 w 118"/>
                <a:gd name="T27" fmla="*/ 627 h 154"/>
                <a:gd name="T28" fmla="*/ 120 w 118"/>
                <a:gd name="T29" fmla="*/ 664 h 154"/>
                <a:gd name="T30" fmla="*/ 150 w 118"/>
                <a:gd name="T31" fmla="*/ 609 h 154"/>
                <a:gd name="T32" fmla="*/ 179 w 118"/>
                <a:gd name="T33" fmla="*/ 558 h 154"/>
                <a:gd name="T34" fmla="*/ 179 w 118"/>
                <a:gd name="T35" fmla="*/ 497 h 154"/>
                <a:gd name="T36" fmla="*/ 181 w 118"/>
                <a:gd name="T37" fmla="*/ 436 h 154"/>
                <a:gd name="T38" fmla="*/ 209 w 118"/>
                <a:gd name="T39" fmla="*/ 370 h 154"/>
                <a:gd name="T40" fmla="*/ 226 w 118"/>
                <a:gd name="T41" fmla="*/ 311 h 154"/>
                <a:gd name="T42" fmla="*/ 235 w 118"/>
                <a:gd name="T43" fmla="*/ 258 h 154"/>
                <a:gd name="T44" fmla="*/ 243 w 118"/>
                <a:gd name="T45" fmla="*/ 197 h 154"/>
                <a:gd name="T46" fmla="*/ 243 w 118"/>
                <a:gd name="T47" fmla="*/ 136 h 154"/>
                <a:gd name="T48" fmla="*/ 253 w 118"/>
                <a:gd name="T49" fmla="*/ 73 h 154"/>
                <a:gd name="T50" fmla="*/ 261 w 118"/>
                <a:gd name="T51" fmla="*/ 14 h 154"/>
                <a:gd name="T52" fmla="*/ 235 w 118"/>
                <a:gd name="T53" fmla="*/ 0 h 154"/>
                <a:gd name="T54" fmla="*/ 209 w 118"/>
                <a:gd name="T55" fmla="*/ 0 h 154"/>
                <a:gd name="T56" fmla="*/ 187 w 118"/>
                <a:gd name="T57" fmla="*/ 21 h 154"/>
                <a:gd name="T58" fmla="*/ 179 w 118"/>
                <a:gd name="T59" fmla="*/ 106 h 154"/>
                <a:gd name="T60" fmla="*/ 170 w 118"/>
                <a:gd name="T61" fmla="*/ 146 h 154"/>
                <a:gd name="T62" fmla="*/ 143 w 118"/>
                <a:gd name="T63" fmla="*/ 126 h 154"/>
                <a:gd name="T64" fmla="*/ 109 w 118"/>
                <a:gd name="T65" fmla="*/ 111 h 154"/>
                <a:gd name="T66" fmla="*/ 78 w 118"/>
                <a:gd name="T67" fmla="*/ 111 h 154"/>
                <a:gd name="T68" fmla="*/ 72 w 118"/>
                <a:gd name="T69" fmla="*/ 186 h 154"/>
                <a:gd name="T70" fmla="*/ 115 w 118"/>
                <a:gd name="T71" fmla="*/ 170 h 154"/>
                <a:gd name="T72" fmla="*/ 115 w 118"/>
                <a:gd name="T73" fmla="*/ 226 h 154"/>
                <a:gd name="T74" fmla="*/ 97 w 118"/>
                <a:gd name="T75" fmla="*/ 268 h 154"/>
                <a:gd name="T76" fmla="*/ 120 w 118"/>
                <a:gd name="T77" fmla="*/ 338 h 154"/>
                <a:gd name="T78" fmla="*/ 109 w 118"/>
                <a:gd name="T79" fmla="*/ 452 h 154"/>
                <a:gd name="T80" fmla="*/ 97 w 118"/>
                <a:gd name="T81" fmla="*/ 474 h 154"/>
                <a:gd name="T82" fmla="*/ 87 w 118"/>
                <a:gd name="T83" fmla="*/ 443 h 154"/>
                <a:gd name="T84" fmla="*/ 72 w 118"/>
                <a:gd name="T85" fmla="*/ 466 h 154"/>
                <a:gd name="T86" fmla="*/ 54 w 118"/>
                <a:gd name="T87" fmla="*/ 424 h 154"/>
                <a:gd name="T88" fmla="*/ 45 w 118"/>
                <a:gd name="T89" fmla="*/ 46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31871" name="Freeform 4413"/>
            <p:cNvSpPr>
              <a:spLocks/>
            </p:cNvSpPr>
            <p:nvPr/>
          </p:nvSpPr>
          <p:spPr bwMode="auto">
            <a:xfrm>
              <a:off x="3113" y="2545"/>
              <a:ext cx="140" cy="205"/>
            </a:xfrm>
            <a:custGeom>
              <a:avLst/>
              <a:gdLst>
                <a:gd name="T0" fmla="*/ 130 w 125"/>
                <a:gd name="T1" fmla="*/ 601 h 166"/>
                <a:gd name="T2" fmla="*/ 93 w 125"/>
                <a:gd name="T3" fmla="*/ 561 h 166"/>
                <a:gd name="T4" fmla="*/ 62 w 125"/>
                <a:gd name="T5" fmla="*/ 524 h 166"/>
                <a:gd name="T6" fmla="*/ 35 w 125"/>
                <a:gd name="T7" fmla="*/ 479 h 166"/>
                <a:gd name="T8" fmla="*/ 0 w 125"/>
                <a:gd name="T9" fmla="*/ 448 h 166"/>
                <a:gd name="T10" fmla="*/ 0 w 125"/>
                <a:gd name="T11" fmla="*/ 354 h 166"/>
                <a:gd name="T12" fmla="*/ 27 w 125"/>
                <a:gd name="T13" fmla="*/ 280 h 166"/>
                <a:gd name="T14" fmla="*/ 35 w 125"/>
                <a:gd name="T15" fmla="*/ 220 h 166"/>
                <a:gd name="T16" fmla="*/ 27 w 125"/>
                <a:gd name="T17" fmla="*/ 157 h 166"/>
                <a:gd name="T18" fmla="*/ 15 w 125"/>
                <a:gd name="T19" fmla="*/ 96 h 166"/>
                <a:gd name="T20" fmla="*/ 0 w 125"/>
                <a:gd name="T21" fmla="*/ 32 h 166"/>
                <a:gd name="T22" fmla="*/ 15 w 125"/>
                <a:gd name="T23" fmla="*/ 0 h 166"/>
                <a:gd name="T24" fmla="*/ 43 w 125"/>
                <a:gd name="T25" fmla="*/ 0 h 166"/>
                <a:gd name="T26" fmla="*/ 67 w 125"/>
                <a:gd name="T27" fmla="*/ 0 h 166"/>
                <a:gd name="T28" fmla="*/ 101 w 125"/>
                <a:gd name="T29" fmla="*/ 14 h 166"/>
                <a:gd name="T30" fmla="*/ 143 w 125"/>
                <a:gd name="T31" fmla="*/ 75 h 166"/>
                <a:gd name="T32" fmla="*/ 192 w 125"/>
                <a:gd name="T33" fmla="*/ 96 h 166"/>
                <a:gd name="T34" fmla="*/ 208 w 125"/>
                <a:gd name="T35" fmla="*/ 65 h 166"/>
                <a:gd name="T36" fmla="*/ 246 w 125"/>
                <a:gd name="T37" fmla="*/ 43 h 166"/>
                <a:gd name="T38" fmla="*/ 278 w 125"/>
                <a:gd name="T39" fmla="*/ 53 h 166"/>
                <a:gd name="T40" fmla="*/ 261 w 125"/>
                <a:gd name="T41" fmla="*/ 96 h 166"/>
                <a:gd name="T42" fmla="*/ 246 w 125"/>
                <a:gd name="T43" fmla="*/ 147 h 166"/>
                <a:gd name="T44" fmla="*/ 246 w 125"/>
                <a:gd name="T45" fmla="*/ 220 h 166"/>
                <a:gd name="T46" fmla="*/ 246 w 125"/>
                <a:gd name="T47" fmla="*/ 296 h 166"/>
                <a:gd name="T48" fmla="*/ 246 w 125"/>
                <a:gd name="T49" fmla="*/ 354 h 166"/>
                <a:gd name="T50" fmla="*/ 246 w 125"/>
                <a:gd name="T51" fmla="*/ 426 h 166"/>
                <a:gd name="T52" fmla="*/ 264 w 125"/>
                <a:gd name="T53" fmla="*/ 500 h 166"/>
                <a:gd name="T54" fmla="*/ 246 w 125"/>
                <a:gd name="T55" fmla="*/ 508 h 166"/>
                <a:gd name="T56" fmla="*/ 234 w 125"/>
                <a:gd name="T57" fmla="*/ 561 h 166"/>
                <a:gd name="T58" fmla="*/ 220 w 125"/>
                <a:gd name="T59" fmla="*/ 592 h 166"/>
                <a:gd name="T60" fmla="*/ 199 w 125"/>
                <a:gd name="T61" fmla="*/ 651 h 166"/>
                <a:gd name="T62" fmla="*/ 187 w 125"/>
                <a:gd name="T63" fmla="*/ 725 h 166"/>
                <a:gd name="T64" fmla="*/ 180 w 125"/>
                <a:gd name="T65" fmla="*/ 725 h 166"/>
                <a:gd name="T66" fmla="*/ 159 w 125"/>
                <a:gd name="T67" fmla="*/ 674 h 166"/>
                <a:gd name="T68" fmla="*/ 130 w 125"/>
                <a:gd name="T69" fmla="*/ 622 h 166"/>
                <a:gd name="T70" fmla="*/ 130 w 125"/>
                <a:gd name="T71" fmla="*/ 60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31872" name="Freeform 4414"/>
            <p:cNvSpPr>
              <a:spLocks/>
            </p:cNvSpPr>
            <p:nvPr/>
          </p:nvSpPr>
          <p:spPr bwMode="auto">
            <a:xfrm>
              <a:off x="5557" y="2580"/>
              <a:ext cx="3" cy="3"/>
            </a:xfrm>
            <a:custGeom>
              <a:avLst/>
              <a:gdLst>
                <a:gd name="T0" fmla="*/ 41 w 2"/>
                <a:gd name="T1" fmla="*/ 0 h 2"/>
                <a:gd name="T2" fmla="*/ 0 w 2"/>
                <a:gd name="T3" fmla="*/ 41 h 2"/>
                <a:gd name="T4" fmla="*/ 0 w 2"/>
                <a:gd name="T5" fmla="*/ 0 h 2"/>
                <a:gd name="T6" fmla="*/ 4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873" name="Freeform 4415"/>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74" name="Rectangle 4416"/>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875" name="Freeform 4417"/>
            <p:cNvSpPr>
              <a:spLocks/>
            </p:cNvSpPr>
            <p:nvPr/>
          </p:nvSpPr>
          <p:spPr bwMode="auto">
            <a:xfrm>
              <a:off x="5567" y="2604"/>
              <a:ext cx="5" cy="3"/>
            </a:xfrm>
            <a:custGeom>
              <a:avLst/>
              <a:gdLst>
                <a:gd name="T0" fmla="*/ 0 w 3"/>
                <a:gd name="T1" fmla="*/ 41 h 2"/>
                <a:gd name="T2" fmla="*/ 103 w 3"/>
                <a:gd name="T3" fmla="*/ 0 h 2"/>
                <a:gd name="T4" fmla="*/ 0 w 3"/>
                <a:gd name="T5" fmla="*/ 0 h 2"/>
                <a:gd name="T6" fmla="*/ 0 w 3"/>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76" name="Freeform 4418"/>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77" name="Freeform 4419"/>
            <p:cNvSpPr>
              <a:spLocks/>
            </p:cNvSpPr>
            <p:nvPr/>
          </p:nvSpPr>
          <p:spPr bwMode="auto">
            <a:xfrm>
              <a:off x="2564" y="2343"/>
              <a:ext cx="207" cy="208"/>
            </a:xfrm>
            <a:custGeom>
              <a:avLst/>
              <a:gdLst>
                <a:gd name="T0" fmla="*/ 251 w 187"/>
                <a:gd name="T1" fmla="*/ 541 h 168"/>
                <a:gd name="T2" fmla="*/ 227 w 187"/>
                <a:gd name="T3" fmla="*/ 561 h 168"/>
                <a:gd name="T4" fmla="*/ 216 w 187"/>
                <a:gd name="T5" fmla="*/ 600 h 168"/>
                <a:gd name="T6" fmla="*/ 197 w 187"/>
                <a:gd name="T7" fmla="*/ 655 h 168"/>
                <a:gd name="T8" fmla="*/ 192 w 187"/>
                <a:gd name="T9" fmla="*/ 717 h 168"/>
                <a:gd name="T10" fmla="*/ 176 w 187"/>
                <a:gd name="T11" fmla="*/ 709 h 168"/>
                <a:gd name="T12" fmla="*/ 176 w 187"/>
                <a:gd name="T13" fmla="*/ 742 h 168"/>
                <a:gd name="T14" fmla="*/ 151 w 187"/>
                <a:gd name="T15" fmla="*/ 742 h 168"/>
                <a:gd name="T16" fmla="*/ 144 w 187"/>
                <a:gd name="T17" fmla="*/ 728 h 168"/>
                <a:gd name="T18" fmla="*/ 138 w 187"/>
                <a:gd name="T19" fmla="*/ 742 h 168"/>
                <a:gd name="T20" fmla="*/ 136 w 187"/>
                <a:gd name="T21" fmla="*/ 742 h 168"/>
                <a:gd name="T22" fmla="*/ 130 w 187"/>
                <a:gd name="T23" fmla="*/ 717 h 168"/>
                <a:gd name="T24" fmla="*/ 130 w 187"/>
                <a:gd name="T25" fmla="*/ 749 h 168"/>
                <a:gd name="T26" fmla="*/ 125 w 187"/>
                <a:gd name="T27" fmla="*/ 742 h 168"/>
                <a:gd name="T28" fmla="*/ 125 w 187"/>
                <a:gd name="T29" fmla="*/ 742 h 168"/>
                <a:gd name="T30" fmla="*/ 114 w 187"/>
                <a:gd name="T31" fmla="*/ 742 h 168"/>
                <a:gd name="T32" fmla="*/ 100 w 187"/>
                <a:gd name="T33" fmla="*/ 749 h 168"/>
                <a:gd name="T34" fmla="*/ 84 w 187"/>
                <a:gd name="T35" fmla="*/ 662 h 168"/>
                <a:gd name="T36" fmla="*/ 92 w 187"/>
                <a:gd name="T37" fmla="*/ 662 h 168"/>
                <a:gd name="T38" fmla="*/ 81 w 187"/>
                <a:gd name="T39" fmla="*/ 655 h 168"/>
                <a:gd name="T40" fmla="*/ 84 w 187"/>
                <a:gd name="T41" fmla="*/ 655 h 168"/>
                <a:gd name="T42" fmla="*/ 76 w 187"/>
                <a:gd name="T43" fmla="*/ 635 h 168"/>
                <a:gd name="T44" fmla="*/ 42 w 187"/>
                <a:gd name="T45" fmla="*/ 594 h 168"/>
                <a:gd name="T46" fmla="*/ 28 w 187"/>
                <a:gd name="T47" fmla="*/ 579 h 168"/>
                <a:gd name="T48" fmla="*/ 33 w 187"/>
                <a:gd name="T49" fmla="*/ 572 h 168"/>
                <a:gd name="T50" fmla="*/ 0 w 187"/>
                <a:gd name="T51" fmla="*/ 594 h 168"/>
                <a:gd name="T52" fmla="*/ 2 w 187"/>
                <a:gd name="T53" fmla="*/ 485 h 168"/>
                <a:gd name="T54" fmla="*/ 2 w 187"/>
                <a:gd name="T55" fmla="*/ 373 h 168"/>
                <a:gd name="T56" fmla="*/ 28 w 187"/>
                <a:gd name="T57" fmla="*/ 285 h 168"/>
                <a:gd name="T58" fmla="*/ 33 w 187"/>
                <a:gd name="T59" fmla="*/ 210 h 168"/>
                <a:gd name="T60" fmla="*/ 28 w 187"/>
                <a:gd name="T61" fmla="*/ 168 h 168"/>
                <a:gd name="T62" fmla="*/ 28 w 187"/>
                <a:gd name="T63" fmla="*/ 136 h 168"/>
                <a:gd name="T64" fmla="*/ 38 w 187"/>
                <a:gd name="T65" fmla="*/ 88 h 168"/>
                <a:gd name="T66" fmla="*/ 46 w 187"/>
                <a:gd name="T67" fmla="*/ 21 h 168"/>
                <a:gd name="T68" fmla="*/ 76 w 187"/>
                <a:gd name="T69" fmla="*/ 0 h 168"/>
                <a:gd name="T70" fmla="*/ 111 w 187"/>
                <a:gd name="T71" fmla="*/ 14 h 168"/>
                <a:gd name="T72" fmla="*/ 130 w 187"/>
                <a:gd name="T73" fmla="*/ 57 h 168"/>
                <a:gd name="T74" fmla="*/ 165 w 187"/>
                <a:gd name="T75" fmla="*/ 32 h 168"/>
                <a:gd name="T76" fmla="*/ 187 w 187"/>
                <a:gd name="T77" fmla="*/ 57 h 168"/>
                <a:gd name="T78" fmla="*/ 213 w 187"/>
                <a:gd name="T79" fmla="*/ 77 h 168"/>
                <a:gd name="T80" fmla="*/ 244 w 187"/>
                <a:gd name="T81" fmla="*/ 32 h 168"/>
                <a:gd name="T82" fmla="*/ 279 w 187"/>
                <a:gd name="T83" fmla="*/ 46 h 168"/>
                <a:gd name="T84" fmla="*/ 310 w 187"/>
                <a:gd name="T85" fmla="*/ 57 h 168"/>
                <a:gd name="T86" fmla="*/ 345 w 187"/>
                <a:gd name="T87" fmla="*/ 0 h 168"/>
                <a:gd name="T88" fmla="*/ 360 w 187"/>
                <a:gd name="T89" fmla="*/ 57 h 168"/>
                <a:gd name="T90" fmla="*/ 364 w 187"/>
                <a:gd name="T91" fmla="*/ 118 h 168"/>
                <a:gd name="T92" fmla="*/ 380 w 187"/>
                <a:gd name="T93" fmla="*/ 136 h 168"/>
                <a:gd name="T94" fmla="*/ 376 w 187"/>
                <a:gd name="T95" fmla="*/ 193 h 168"/>
                <a:gd name="T96" fmla="*/ 348 w 187"/>
                <a:gd name="T97" fmla="*/ 230 h 168"/>
                <a:gd name="T98" fmla="*/ 342 w 187"/>
                <a:gd name="T99" fmla="*/ 296 h 168"/>
                <a:gd name="T100" fmla="*/ 328 w 187"/>
                <a:gd name="T101" fmla="*/ 349 h 168"/>
                <a:gd name="T102" fmla="*/ 320 w 187"/>
                <a:gd name="T103" fmla="*/ 412 h 168"/>
                <a:gd name="T104" fmla="*/ 306 w 187"/>
                <a:gd name="T105" fmla="*/ 453 h 168"/>
                <a:gd name="T106" fmla="*/ 293 w 187"/>
                <a:gd name="T107" fmla="*/ 526 h 168"/>
                <a:gd name="T108" fmla="*/ 268 w 187"/>
                <a:gd name="T109" fmla="*/ 579 h 168"/>
                <a:gd name="T110" fmla="*/ 251 w 187"/>
                <a:gd name="T111" fmla="*/ 54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31878" name="Freeform 4420"/>
            <p:cNvSpPr>
              <a:spLocks/>
            </p:cNvSpPr>
            <p:nvPr/>
          </p:nvSpPr>
          <p:spPr bwMode="auto">
            <a:xfrm>
              <a:off x="2529" y="2375"/>
              <a:ext cx="52" cy="135"/>
            </a:xfrm>
            <a:custGeom>
              <a:avLst/>
              <a:gdLst>
                <a:gd name="T0" fmla="*/ 2 w 47"/>
                <a:gd name="T1" fmla="*/ 109 h 109"/>
                <a:gd name="T2" fmla="*/ 0 w 47"/>
                <a:gd name="T3" fmla="*/ 136 h 109"/>
                <a:gd name="T4" fmla="*/ 17 w 47"/>
                <a:gd name="T5" fmla="*/ 181 h 109"/>
                <a:gd name="T6" fmla="*/ 23 w 47"/>
                <a:gd name="T7" fmla="*/ 256 h 109"/>
                <a:gd name="T8" fmla="*/ 23 w 47"/>
                <a:gd name="T9" fmla="*/ 305 h 109"/>
                <a:gd name="T10" fmla="*/ 28 w 47"/>
                <a:gd name="T11" fmla="*/ 374 h 109"/>
                <a:gd name="T12" fmla="*/ 28 w 47"/>
                <a:gd name="T13" fmla="*/ 436 h 109"/>
                <a:gd name="T14" fmla="*/ 28 w 47"/>
                <a:gd name="T15" fmla="*/ 487 h 109"/>
                <a:gd name="T16" fmla="*/ 62 w 47"/>
                <a:gd name="T17" fmla="*/ 481 h 109"/>
                <a:gd name="T18" fmla="*/ 67 w 47"/>
                <a:gd name="T19" fmla="*/ 374 h 109"/>
                <a:gd name="T20" fmla="*/ 67 w 47"/>
                <a:gd name="T21" fmla="*/ 256 h 109"/>
                <a:gd name="T22" fmla="*/ 91 w 47"/>
                <a:gd name="T23" fmla="*/ 168 h 109"/>
                <a:gd name="T24" fmla="*/ 96 w 47"/>
                <a:gd name="T25" fmla="*/ 97 h 109"/>
                <a:gd name="T26" fmla="*/ 91 w 47"/>
                <a:gd name="T27" fmla="*/ 57 h 109"/>
                <a:gd name="T28" fmla="*/ 62 w 47"/>
                <a:gd name="T29" fmla="*/ 0 h 109"/>
                <a:gd name="T30" fmla="*/ 53 w 47"/>
                <a:gd name="T31" fmla="*/ 21 h 109"/>
                <a:gd name="T32" fmla="*/ 53 w 47"/>
                <a:gd name="T33" fmla="*/ 32 h 109"/>
                <a:gd name="T34" fmla="*/ 53 w 47"/>
                <a:gd name="T35" fmla="*/ 46 h 109"/>
                <a:gd name="T36" fmla="*/ 53 w 47"/>
                <a:gd name="T37" fmla="*/ 46 h 109"/>
                <a:gd name="T38" fmla="*/ 28 w 47"/>
                <a:gd name="T39" fmla="*/ 77 h 109"/>
                <a:gd name="T40" fmla="*/ 2 w 47"/>
                <a:gd name="T41" fmla="*/ 109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31879" name="Freeform 4421"/>
            <p:cNvSpPr>
              <a:spLocks/>
            </p:cNvSpPr>
            <p:nvPr/>
          </p:nvSpPr>
          <p:spPr bwMode="auto">
            <a:xfrm>
              <a:off x="2419" y="2314"/>
              <a:ext cx="138" cy="123"/>
            </a:xfrm>
            <a:custGeom>
              <a:avLst/>
              <a:gdLst>
                <a:gd name="T0" fmla="*/ 203 w 125"/>
                <a:gd name="T1" fmla="*/ 333 h 99"/>
                <a:gd name="T2" fmla="*/ 194 w 125"/>
                <a:gd name="T3" fmla="*/ 333 h 99"/>
                <a:gd name="T4" fmla="*/ 171 w 125"/>
                <a:gd name="T5" fmla="*/ 323 h 99"/>
                <a:gd name="T6" fmla="*/ 159 w 125"/>
                <a:gd name="T7" fmla="*/ 323 h 99"/>
                <a:gd name="T8" fmla="*/ 121 w 125"/>
                <a:gd name="T9" fmla="*/ 333 h 99"/>
                <a:gd name="T10" fmla="*/ 83 w 125"/>
                <a:gd name="T11" fmla="*/ 333 h 99"/>
                <a:gd name="T12" fmla="*/ 91 w 125"/>
                <a:gd name="T13" fmla="*/ 395 h 99"/>
                <a:gd name="T14" fmla="*/ 91 w 125"/>
                <a:gd name="T15" fmla="*/ 452 h 99"/>
                <a:gd name="T16" fmla="*/ 60 w 125"/>
                <a:gd name="T17" fmla="*/ 420 h 99"/>
                <a:gd name="T18" fmla="*/ 32 w 125"/>
                <a:gd name="T19" fmla="*/ 444 h 99"/>
                <a:gd name="T20" fmla="*/ 14 w 125"/>
                <a:gd name="T21" fmla="*/ 395 h 99"/>
                <a:gd name="T22" fmla="*/ 0 w 125"/>
                <a:gd name="T23" fmla="*/ 376 h 99"/>
                <a:gd name="T24" fmla="*/ 4 w 125"/>
                <a:gd name="T25" fmla="*/ 268 h 99"/>
                <a:gd name="T26" fmla="*/ 17 w 125"/>
                <a:gd name="T27" fmla="*/ 246 h 99"/>
                <a:gd name="T28" fmla="*/ 35 w 125"/>
                <a:gd name="T29" fmla="*/ 212 h 99"/>
                <a:gd name="T30" fmla="*/ 42 w 125"/>
                <a:gd name="T31" fmla="*/ 184 h 99"/>
                <a:gd name="T32" fmla="*/ 46 w 125"/>
                <a:gd name="T33" fmla="*/ 135 h 99"/>
                <a:gd name="T34" fmla="*/ 70 w 125"/>
                <a:gd name="T35" fmla="*/ 158 h 99"/>
                <a:gd name="T36" fmla="*/ 70 w 125"/>
                <a:gd name="T37" fmla="*/ 127 h 99"/>
                <a:gd name="T38" fmla="*/ 81 w 125"/>
                <a:gd name="T39" fmla="*/ 119 h 99"/>
                <a:gd name="T40" fmla="*/ 94 w 125"/>
                <a:gd name="T41" fmla="*/ 75 h 99"/>
                <a:gd name="T42" fmla="*/ 108 w 125"/>
                <a:gd name="T43" fmla="*/ 75 h 99"/>
                <a:gd name="T44" fmla="*/ 113 w 125"/>
                <a:gd name="T45" fmla="*/ 40 h 99"/>
                <a:gd name="T46" fmla="*/ 152 w 125"/>
                <a:gd name="T47" fmla="*/ 0 h 99"/>
                <a:gd name="T48" fmla="*/ 177 w 125"/>
                <a:gd name="T49" fmla="*/ 2 h 99"/>
                <a:gd name="T50" fmla="*/ 189 w 125"/>
                <a:gd name="T51" fmla="*/ 75 h 99"/>
                <a:gd name="T52" fmla="*/ 211 w 125"/>
                <a:gd name="T53" fmla="*/ 135 h 99"/>
                <a:gd name="T54" fmla="*/ 209 w 125"/>
                <a:gd name="T55" fmla="*/ 135 h 99"/>
                <a:gd name="T56" fmla="*/ 203 w 125"/>
                <a:gd name="T57" fmla="*/ 158 h 99"/>
                <a:gd name="T58" fmla="*/ 225 w 125"/>
                <a:gd name="T59" fmla="*/ 193 h 99"/>
                <a:gd name="T60" fmla="*/ 236 w 125"/>
                <a:gd name="T61" fmla="*/ 193 h 99"/>
                <a:gd name="T62" fmla="*/ 240 w 125"/>
                <a:gd name="T63" fmla="*/ 212 h 99"/>
                <a:gd name="T64" fmla="*/ 248 w 125"/>
                <a:gd name="T65" fmla="*/ 256 h 99"/>
                <a:gd name="T66" fmla="*/ 248 w 125"/>
                <a:gd name="T67" fmla="*/ 268 h 99"/>
                <a:gd name="T68" fmla="*/ 248 w 125"/>
                <a:gd name="T69" fmla="*/ 268 h 99"/>
                <a:gd name="T70" fmla="*/ 225 w 125"/>
                <a:gd name="T71" fmla="*/ 303 h 99"/>
                <a:gd name="T72" fmla="*/ 203 w 125"/>
                <a:gd name="T73" fmla="*/ 33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31880" name="Freeform 4422"/>
            <p:cNvSpPr>
              <a:spLocks/>
            </p:cNvSpPr>
            <p:nvPr/>
          </p:nvSpPr>
          <p:spPr bwMode="auto">
            <a:xfrm>
              <a:off x="2666" y="2358"/>
              <a:ext cx="135" cy="251"/>
            </a:xfrm>
            <a:custGeom>
              <a:avLst/>
              <a:gdLst>
                <a:gd name="T0" fmla="*/ 239 w 121"/>
                <a:gd name="T1" fmla="*/ 240 h 203"/>
                <a:gd name="T2" fmla="*/ 200 w 121"/>
                <a:gd name="T3" fmla="*/ 240 h 203"/>
                <a:gd name="T4" fmla="*/ 183 w 121"/>
                <a:gd name="T5" fmla="*/ 258 h 203"/>
                <a:gd name="T6" fmla="*/ 213 w 121"/>
                <a:gd name="T7" fmla="*/ 344 h 203"/>
                <a:gd name="T8" fmla="*/ 237 w 121"/>
                <a:gd name="T9" fmla="*/ 438 h 203"/>
                <a:gd name="T10" fmla="*/ 219 w 121"/>
                <a:gd name="T11" fmla="*/ 503 h 203"/>
                <a:gd name="T12" fmla="*/ 200 w 121"/>
                <a:gd name="T13" fmla="*/ 575 h 203"/>
                <a:gd name="T14" fmla="*/ 213 w 121"/>
                <a:gd name="T15" fmla="*/ 680 h 203"/>
                <a:gd name="T16" fmla="*/ 237 w 121"/>
                <a:gd name="T17" fmla="*/ 732 h 203"/>
                <a:gd name="T18" fmla="*/ 250 w 121"/>
                <a:gd name="T19" fmla="*/ 783 h 203"/>
                <a:gd name="T20" fmla="*/ 260 w 121"/>
                <a:gd name="T21" fmla="*/ 858 h 203"/>
                <a:gd name="T22" fmla="*/ 254 w 121"/>
                <a:gd name="T23" fmla="*/ 896 h 203"/>
                <a:gd name="T24" fmla="*/ 224 w 121"/>
                <a:gd name="T25" fmla="*/ 879 h 203"/>
                <a:gd name="T26" fmla="*/ 193 w 121"/>
                <a:gd name="T27" fmla="*/ 864 h 203"/>
                <a:gd name="T28" fmla="*/ 164 w 121"/>
                <a:gd name="T29" fmla="*/ 864 h 203"/>
                <a:gd name="T30" fmla="*/ 129 w 121"/>
                <a:gd name="T31" fmla="*/ 864 h 203"/>
                <a:gd name="T32" fmla="*/ 96 w 121"/>
                <a:gd name="T33" fmla="*/ 864 h 203"/>
                <a:gd name="T34" fmla="*/ 71 w 121"/>
                <a:gd name="T35" fmla="*/ 858 h 203"/>
                <a:gd name="T36" fmla="*/ 45 w 121"/>
                <a:gd name="T37" fmla="*/ 858 h 203"/>
                <a:gd name="T38" fmla="*/ 45 w 121"/>
                <a:gd name="T39" fmla="*/ 768 h 203"/>
                <a:gd name="T40" fmla="*/ 35 w 121"/>
                <a:gd name="T41" fmla="*/ 732 h 203"/>
                <a:gd name="T42" fmla="*/ 35 w 121"/>
                <a:gd name="T43" fmla="*/ 711 h 203"/>
                <a:gd name="T44" fmla="*/ 15 w 121"/>
                <a:gd name="T45" fmla="*/ 711 h 203"/>
                <a:gd name="T46" fmla="*/ 2 w 121"/>
                <a:gd name="T47" fmla="*/ 670 h 203"/>
                <a:gd name="T48" fmla="*/ 0 w 121"/>
                <a:gd name="T49" fmla="*/ 670 h 203"/>
                <a:gd name="T50" fmla="*/ 2 w 121"/>
                <a:gd name="T51" fmla="*/ 660 h 203"/>
                <a:gd name="T52" fmla="*/ 12 w 121"/>
                <a:gd name="T53" fmla="*/ 595 h 203"/>
                <a:gd name="T54" fmla="*/ 31 w 121"/>
                <a:gd name="T55" fmla="*/ 543 h 203"/>
                <a:gd name="T56" fmla="*/ 40 w 121"/>
                <a:gd name="T57" fmla="*/ 503 h 203"/>
                <a:gd name="T58" fmla="*/ 68 w 121"/>
                <a:gd name="T59" fmla="*/ 481 h 203"/>
                <a:gd name="T60" fmla="*/ 86 w 121"/>
                <a:gd name="T61" fmla="*/ 523 h 203"/>
                <a:gd name="T62" fmla="*/ 112 w 121"/>
                <a:gd name="T63" fmla="*/ 466 h 203"/>
                <a:gd name="T64" fmla="*/ 122 w 121"/>
                <a:gd name="T65" fmla="*/ 394 h 203"/>
                <a:gd name="T66" fmla="*/ 136 w 121"/>
                <a:gd name="T67" fmla="*/ 354 h 203"/>
                <a:gd name="T68" fmla="*/ 148 w 121"/>
                <a:gd name="T69" fmla="*/ 293 h 203"/>
                <a:gd name="T70" fmla="*/ 164 w 121"/>
                <a:gd name="T71" fmla="*/ 240 h 203"/>
                <a:gd name="T72" fmla="*/ 171 w 121"/>
                <a:gd name="T73" fmla="*/ 176 h 203"/>
                <a:gd name="T74" fmla="*/ 200 w 121"/>
                <a:gd name="T75" fmla="*/ 136 h 203"/>
                <a:gd name="T76" fmla="*/ 204 w 121"/>
                <a:gd name="T77" fmla="*/ 82 h 203"/>
                <a:gd name="T78" fmla="*/ 186 w 121"/>
                <a:gd name="T79" fmla="*/ 61 h 203"/>
                <a:gd name="T80" fmla="*/ 183 w 121"/>
                <a:gd name="T81" fmla="*/ 0 h 203"/>
                <a:gd name="T82" fmla="*/ 200 w 121"/>
                <a:gd name="T83" fmla="*/ 0 h 203"/>
                <a:gd name="T84" fmla="*/ 213 w 121"/>
                <a:gd name="T85" fmla="*/ 82 h 203"/>
                <a:gd name="T86" fmla="*/ 219 w 121"/>
                <a:gd name="T87" fmla="*/ 168 h 203"/>
                <a:gd name="T88" fmla="*/ 239 w 121"/>
                <a:gd name="T89" fmla="*/ 240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31881" name="Freeform 4423"/>
            <p:cNvSpPr>
              <a:spLocks/>
            </p:cNvSpPr>
            <p:nvPr/>
          </p:nvSpPr>
          <p:spPr bwMode="auto">
            <a:xfrm>
              <a:off x="2769" y="2408"/>
              <a:ext cx="230" cy="190"/>
            </a:xfrm>
            <a:custGeom>
              <a:avLst/>
              <a:gdLst>
                <a:gd name="T0" fmla="*/ 162 w 206"/>
                <a:gd name="T1" fmla="*/ 186 h 154"/>
                <a:gd name="T2" fmla="*/ 152 w 206"/>
                <a:gd name="T3" fmla="*/ 155 h 154"/>
                <a:gd name="T4" fmla="*/ 200 w 206"/>
                <a:gd name="T5" fmla="*/ 136 h 154"/>
                <a:gd name="T6" fmla="*/ 226 w 206"/>
                <a:gd name="T7" fmla="*/ 73 h 154"/>
                <a:gd name="T8" fmla="*/ 252 w 206"/>
                <a:gd name="T9" fmla="*/ 14 h 154"/>
                <a:gd name="T10" fmla="*/ 286 w 206"/>
                <a:gd name="T11" fmla="*/ 0 h 154"/>
                <a:gd name="T12" fmla="*/ 297 w 206"/>
                <a:gd name="T13" fmla="*/ 53 h 154"/>
                <a:gd name="T14" fmla="*/ 318 w 206"/>
                <a:gd name="T15" fmla="*/ 96 h 154"/>
                <a:gd name="T16" fmla="*/ 309 w 206"/>
                <a:gd name="T17" fmla="*/ 168 h 154"/>
                <a:gd name="T18" fmla="*/ 333 w 206"/>
                <a:gd name="T19" fmla="*/ 186 h 154"/>
                <a:gd name="T20" fmla="*/ 336 w 206"/>
                <a:gd name="T21" fmla="*/ 209 h 154"/>
                <a:gd name="T22" fmla="*/ 368 w 206"/>
                <a:gd name="T23" fmla="*/ 247 h 154"/>
                <a:gd name="T24" fmla="*/ 373 w 206"/>
                <a:gd name="T25" fmla="*/ 279 h 154"/>
                <a:gd name="T26" fmla="*/ 409 w 206"/>
                <a:gd name="T27" fmla="*/ 338 h 154"/>
                <a:gd name="T28" fmla="*/ 419 w 206"/>
                <a:gd name="T29" fmla="*/ 384 h 154"/>
                <a:gd name="T30" fmla="*/ 442 w 206"/>
                <a:gd name="T31" fmla="*/ 436 h 154"/>
                <a:gd name="T32" fmla="*/ 445 w 206"/>
                <a:gd name="T33" fmla="*/ 452 h 154"/>
                <a:gd name="T34" fmla="*/ 428 w 206"/>
                <a:gd name="T35" fmla="*/ 443 h 154"/>
                <a:gd name="T36" fmla="*/ 402 w 206"/>
                <a:gd name="T37" fmla="*/ 443 h 154"/>
                <a:gd name="T38" fmla="*/ 373 w 206"/>
                <a:gd name="T39" fmla="*/ 436 h 154"/>
                <a:gd name="T40" fmla="*/ 360 w 206"/>
                <a:gd name="T41" fmla="*/ 466 h 154"/>
                <a:gd name="T42" fmla="*/ 336 w 206"/>
                <a:gd name="T43" fmla="*/ 466 h 154"/>
                <a:gd name="T44" fmla="*/ 301 w 206"/>
                <a:gd name="T45" fmla="*/ 484 h 154"/>
                <a:gd name="T46" fmla="*/ 286 w 206"/>
                <a:gd name="T47" fmla="*/ 474 h 154"/>
                <a:gd name="T48" fmla="*/ 271 w 206"/>
                <a:gd name="T49" fmla="*/ 526 h 154"/>
                <a:gd name="T50" fmla="*/ 239 w 206"/>
                <a:gd name="T51" fmla="*/ 503 h 154"/>
                <a:gd name="T52" fmla="*/ 204 w 206"/>
                <a:gd name="T53" fmla="*/ 484 h 154"/>
                <a:gd name="T54" fmla="*/ 169 w 206"/>
                <a:gd name="T55" fmla="*/ 443 h 154"/>
                <a:gd name="T56" fmla="*/ 145 w 206"/>
                <a:gd name="T57" fmla="*/ 514 h 154"/>
                <a:gd name="T58" fmla="*/ 145 w 206"/>
                <a:gd name="T59" fmla="*/ 577 h 154"/>
                <a:gd name="T60" fmla="*/ 118 w 206"/>
                <a:gd name="T61" fmla="*/ 563 h 154"/>
                <a:gd name="T62" fmla="*/ 94 w 206"/>
                <a:gd name="T63" fmla="*/ 563 h 154"/>
                <a:gd name="T64" fmla="*/ 71 w 206"/>
                <a:gd name="T65" fmla="*/ 587 h 154"/>
                <a:gd name="T66" fmla="*/ 63 w 206"/>
                <a:gd name="T67" fmla="*/ 670 h 154"/>
                <a:gd name="T68" fmla="*/ 51 w 206"/>
                <a:gd name="T69" fmla="*/ 597 h 154"/>
                <a:gd name="T70" fmla="*/ 36 w 206"/>
                <a:gd name="T71" fmla="*/ 547 h 154"/>
                <a:gd name="T72" fmla="*/ 15 w 206"/>
                <a:gd name="T73" fmla="*/ 497 h 154"/>
                <a:gd name="T74" fmla="*/ 0 w 206"/>
                <a:gd name="T75" fmla="*/ 392 h 154"/>
                <a:gd name="T76" fmla="*/ 21 w 206"/>
                <a:gd name="T77" fmla="*/ 320 h 154"/>
                <a:gd name="T78" fmla="*/ 36 w 206"/>
                <a:gd name="T79" fmla="*/ 258 h 154"/>
                <a:gd name="T80" fmla="*/ 68 w 206"/>
                <a:gd name="T81" fmla="*/ 241 h 154"/>
                <a:gd name="T82" fmla="*/ 78 w 206"/>
                <a:gd name="T83" fmla="*/ 247 h 154"/>
                <a:gd name="T84" fmla="*/ 94 w 206"/>
                <a:gd name="T85" fmla="*/ 241 h 154"/>
                <a:gd name="T86" fmla="*/ 145 w 206"/>
                <a:gd name="T87" fmla="*/ 217 h 154"/>
                <a:gd name="T88" fmla="*/ 162 w 206"/>
                <a:gd name="T89" fmla="*/ 18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31882" name="Freeform 4424"/>
            <p:cNvSpPr>
              <a:spLocks/>
            </p:cNvSpPr>
            <p:nvPr/>
          </p:nvSpPr>
          <p:spPr bwMode="auto">
            <a:xfrm>
              <a:off x="2223" y="2343"/>
              <a:ext cx="48" cy="15"/>
            </a:xfrm>
            <a:custGeom>
              <a:avLst/>
              <a:gdLst>
                <a:gd name="T0" fmla="*/ 2 w 44"/>
                <a:gd name="T1" fmla="*/ 25 h 12"/>
                <a:gd name="T2" fmla="*/ 0 w 44"/>
                <a:gd name="T3" fmla="*/ 60 h 12"/>
                <a:gd name="T4" fmla="*/ 19 w 44"/>
                <a:gd name="T5" fmla="*/ 36 h 12"/>
                <a:gd name="T6" fmla="*/ 41 w 44"/>
                <a:gd name="T7" fmla="*/ 25 h 12"/>
                <a:gd name="T8" fmla="*/ 81 w 44"/>
                <a:gd name="T9" fmla="*/ 36 h 12"/>
                <a:gd name="T10" fmla="*/ 77 w 44"/>
                <a:gd name="T11" fmla="*/ 25 h 12"/>
                <a:gd name="T12" fmla="*/ 38 w 44"/>
                <a:gd name="T13" fmla="*/ 0 h 12"/>
                <a:gd name="T14" fmla="*/ 38 w 44"/>
                <a:gd name="T15" fmla="*/ 25 h 12"/>
                <a:gd name="T16" fmla="*/ 4 w 44"/>
                <a:gd name="T17" fmla="*/ 25 h 12"/>
                <a:gd name="T18" fmla="*/ 4 w 44"/>
                <a:gd name="T19" fmla="*/ 25 h 12"/>
                <a:gd name="T20" fmla="*/ 34 w 44"/>
                <a:gd name="T21" fmla="*/ 25 h 12"/>
                <a:gd name="T22" fmla="*/ 16 w 44"/>
                <a:gd name="T23" fmla="*/ 49 h 12"/>
                <a:gd name="T24" fmla="*/ 2 w 44"/>
                <a:gd name="T25" fmla="*/ 2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883" name="Freeform 4425"/>
            <p:cNvSpPr>
              <a:spLocks/>
            </p:cNvSpPr>
            <p:nvPr/>
          </p:nvSpPr>
          <p:spPr bwMode="auto">
            <a:xfrm>
              <a:off x="2459" y="2403"/>
              <a:ext cx="77" cy="139"/>
            </a:xfrm>
            <a:custGeom>
              <a:avLst/>
              <a:gdLst>
                <a:gd name="T0" fmla="*/ 131 w 69"/>
                <a:gd name="T1" fmla="*/ 407 h 113"/>
                <a:gd name="T2" fmla="*/ 107 w 69"/>
                <a:gd name="T3" fmla="*/ 423 h 113"/>
                <a:gd name="T4" fmla="*/ 81 w 69"/>
                <a:gd name="T5" fmla="*/ 442 h 113"/>
                <a:gd name="T6" fmla="*/ 56 w 69"/>
                <a:gd name="T7" fmla="*/ 461 h 113"/>
                <a:gd name="T8" fmla="*/ 36 w 69"/>
                <a:gd name="T9" fmla="*/ 480 h 113"/>
                <a:gd name="T10" fmla="*/ 0 w 69"/>
                <a:gd name="T11" fmla="*/ 461 h 113"/>
                <a:gd name="T12" fmla="*/ 12 w 69"/>
                <a:gd name="T13" fmla="*/ 442 h 113"/>
                <a:gd name="T14" fmla="*/ 3 w 69"/>
                <a:gd name="T15" fmla="*/ 379 h 113"/>
                <a:gd name="T16" fmla="*/ 0 w 69"/>
                <a:gd name="T17" fmla="*/ 331 h 113"/>
                <a:gd name="T18" fmla="*/ 12 w 69"/>
                <a:gd name="T19" fmla="*/ 268 h 113"/>
                <a:gd name="T20" fmla="*/ 26 w 69"/>
                <a:gd name="T21" fmla="*/ 221 h 113"/>
                <a:gd name="T22" fmla="*/ 17 w 69"/>
                <a:gd name="T23" fmla="*/ 119 h 113"/>
                <a:gd name="T24" fmla="*/ 17 w 69"/>
                <a:gd name="T25" fmla="*/ 71 h 113"/>
                <a:gd name="T26" fmla="*/ 12 w 69"/>
                <a:gd name="T27" fmla="*/ 2 h 113"/>
                <a:gd name="T28" fmla="*/ 51 w 69"/>
                <a:gd name="T29" fmla="*/ 2 h 113"/>
                <a:gd name="T30" fmla="*/ 94 w 69"/>
                <a:gd name="T31" fmla="*/ 0 h 113"/>
                <a:gd name="T32" fmla="*/ 105 w 69"/>
                <a:gd name="T33" fmla="*/ 0 h 113"/>
                <a:gd name="T34" fmla="*/ 107 w 69"/>
                <a:gd name="T35" fmla="*/ 17 h 113"/>
                <a:gd name="T36" fmla="*/ 122 w 69"/>
                <a:gd name="T37" fmla="*/ 90 h 113"/>
                <a:gd name="T38" fmla="*/ 122 w 69"/>
                <a:gd name="T39" fmla="*/ 119 h 113"/>
                <a:gd name="T40" fmla="*/ 122 w 69"/>
                <a:gd name="T41" fmla="*/ 180 h 113"/>
                <a:gd name="T42" fmla="*/ 131 w 69"/>
                <a:gd name="T43" fmla="*/ 229 h 113"/>
                <a:gd name="T44" fmla="*/ 131 w 69"/>
                <a:gd name="T45" fmla="*/ 282 h 113"/>
                <a:gd name="T46" fmla="*/ 131 w 69"/>
                <a:gd name="T47" fmla="*/ 341 h 113"/>
                <a:gd name="T48" fmla="*/ 148 w 69"/>
                <a:gd name="T49" fmla="*/ 379 h 113"/>
                <a:gd name="T50" fmla="*/ 131 w 69"/>
                <a:gd name="T51" fmla="*/ 402 h 113"/>
                <a:gd name="T52" fmla="*/ 118 w 69"/>
                <a:gd name="T53" fmla="*/ 379 h 113"/>
                <a:gd name="T54" fmla="*/ 131 w 69"/>
                <a:gd name="T55" fmla="*/ 40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31884" name="Freeform 4426"/>
            <p:cNvSpPr>
              <a:spLocks/>
            </p:cNvSpPr>
            <p:nvPr/>
          </p:nvSpPr>
          <p:spPr bwMode="auto">
            <a:xfrm>
              <a:off x="2252" y="2366"/>
              <a:ext cx="128" cy="120"/>
            </a:xfrm>
            <a:custGeom>
              <a:avLst/>
              <a:gdLst>
                <a:gd name="T0" fmla="*/ 220 w 115"/>
                <a:gd name="T1" fmla="*/ 109 h 97"/>
                <a:gd name="T2" fmla="*/ 215 w 115"/>
                <a:gd name="T3" fmla="*/ 130 h 97"/>
                <a:gd name="T4" fmla="*/ 220 w 115"/>
                <a:gd name="T5" fmla="*/ 130 h 97"/>
                <a:gd name="T6" fmla="*/ 235 w 115"/>
                <a:gd name="T7" fmla="*/ 199 h 97"/>
                <a:gd name="T8" fmla="*/ 229 w 115"/>
                <a:gd name="T9" fmla="*/ 259 h 97"/>
                <a:gd name="T10" fmla="*/ 240 w 115"/>
                <a:gd name="T11" fmla="*/ 277 h 97"/>
                <a:gd name="T12" fmla="*/ 240 w 115"/>
                <a:gd name="T13" fmla="*/ 294 h 97"/>
                <a:gd name="T14" fmla="*/ 243 w 115"/>
                <a:gd name="T15" fmla="*/ 317 h 97"/>
                <a:gd name="T16" fmla="*/ 240 w 115"/>
                <a:gd name="T17" fmla="*/ 336 h 97"/>
                <a:gd name="T18" fmla="*/ 229 w 115"/>
                <a:gd name="T19" fmla="*/ 344 h 97"/>
                <a:gd name="T20" fmla="*/ 229 w 115"/>
                <a:gd name="T21" fmla="*/ 376 h 97"/>
                <a:gd name="T22" fmla="*/ 220 w 115"/>
                <a:gd name="T23" fmla="*/ 407 h 97"/>
                <a:gd name="T24" fmla="*/ 220 w 115"/>
                <a:gd name="T25" fmla="*/ 407 h 97"/>
                <a:gd name="T26" fmla="*/ 208 w 115"/>
                <a:gd name="T27" fmla="*/ 407 h 97"/>
                <a:gd name="T28" fmla="*/ 195 w 115"/>
                <a:gd name="T29" fmla="*/ 428 h 97"/>
                <a:gd name="T30" fmla="*/ 187 w 115"/>
                <a:gd name="T31" fmla="*/ 424 h 97"/>
                <a:gd name="T32" fmla="*/ 181 w 115"/>
                <a:gd name="T33" fmla="*/ 336 h 97"/>
                <a:gd name="T34" fmla="*/ 157 w 115"/>
                <a:gd name="T35" fmla="*/ 336 h 97"/>
                <a:gd name="T36" fmla="*/ 146 w 115"/>
                <a:gd name="T37" fmla="*/ 344 h 97"/>
                <a:gd name="T38" fmla="*/ 150 w 115"/>
                <a:gd name="T39" fmla="*/ 285 h 97"/>
                <a:gd name="T40" fmla="*/ 131 w 115"/>
                <a:gd name="T41" fmla="*/ 208 h 97"/>
                <a:gd name="T42" fmla="*/ 86 w 115"/>
                <a:gd name="T43" fmla="*/ 245 h 97"/>
                <a:gd name="T44" fmla="*/ 59 w 115"/>
                <a:gd name="T45" fmla="*/ 294 h 97"/>
                <a:gd name="T46" fmla="*/ 56 w 115"/>
                <a:gd name="T47" fmla="*/ 259 h 97"/>
                <a:gd name="T48" fmla="*/ 45 w 115"/>
                <a:gd name="T49" fmla="*/ 256 h 97"/>
                <a:gd name="T50" fmla="*/ 45 w 115"/>
                <a:gd name="T51" fmla="*/ 230 h 97"/>
                <a:gd name="T52" fmla="*/ 30 w 115"/>
                <a:gd name="T53" fmla="*/ 208 h 97"/>
                <a:gd name="T54" fmla="*/ 14 w 115"/>
                <a:gd name="T55" fmla="*/ 168 h 97"/>
                <a:gd name="T56" fmla="*/ 14 w 115"/>
                <a:gd name="T57" fmla="*/ 161 h 97"/>
                <a:gd name="T58" fmla="*/ 14 w 115"/>
                <a:gd name="T59" fmla="*/ 161 h 97"/>
                <a:gd name="T60" fmla="*/ 4 w 115"/>
                <a:gd name="T61" fmla="*/ 136 h 97"/>
                <a:gd name="T62" fmla="*/ 0 w 115"/>
                <a:gd name="T63" fmla="*/ 147 h 97"/>
                <a:gd name="T64" fmla="*/ 2 w 115"/>
                <a:gd name="T65" fmla="*/ 147 h 97"/>
                <a:gd name="T66" fmla="*/ 4 w 115"/>
                <a:gd name="T67" fmla="*/ 109 h 97"/>
                <a:gd name="T68" fmla="*/ 37 w 115"/>
                <a:gd name="T69" fmla="*/ 88 h 97"/>
                <a:gd name="T70" fmla="*/ 37 w 115"/>
                <a:gd name="T71" fmla="*/ 46 h 97"/>
                <a:gd name="T72" fmla="*/ 45 w 115"/>
                <a:gd name="T73" fmla="*/ 0 h 97"/>
                <a:gd name="T74" fmla="*/ 73 w 115"/>
                <a:gd name="T75" fmla="*/ 21 h 97"/>
                <a:gd name="T76" fmla="*/ 119 w 115"/>
                <a:gd name="T77" fmla="*/ 21 h 97"/>
                <a:gd name="T78" fmla="*/ 119 w 115"/>
                <a:gd name="T79" fmla="*/ 46 h 97"/>
                <a:gd name="T80" fmla="*/ 138 w 115"/>
                <a:gd name="T81" fmla="*/ 46 h 97"/>
                <a:gd name="T82" fmla="*/ 150 w 115"/>
                <a:gd name="T83" fmla="*/ 57 h 97"/>
                <a:gd name="T84" fmla="*/ 168 w 115"/>
                <a:gd name="T85" fmla="*/ 57 h 97"/>
                <a:gd name="T86" fmla="*/ 187 w 115"/>
                <a:gd name="T87" fmla="*/ 32 h 97"/>
                <a:gd name="T88" fmla="*/ 195 w 115"/>
                <a:gd name="T89" fmla="*/ 21 h 97"/>
                <a:gd name="T90" fmla="*/ 206 w 115"/>
                <a:gd name="T91" fmla="*/ 88 h 97"/>
                <a:gd name="T92" fmla="*/ 220 w 115"/>
                <a:gd name="T93" fmla="*/ 109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31885" name="Freeform 4427"/>
            <p:cNvSpPr>
              <a:spLocks/>
            </p:cNvSpPr>
            <p:nvPr/>
          </p:nvSpPr>
          <p:spPr bwMode="auto">
            <a:xfrm>
              <a:off x="2223" y="2366"/>
              <a:ext cx="51" cy="42"/>
            </a:xfrm>
            <a:custGeom>
              <a:avLst/>
              <a:gdLst>
                <a:gd name="T0" fmla="*/ 40 w 47"/>
                <a:gd name="T1" fmla="*/ 103 h 33"/>
                <a:gd name="T2" fmla="*/ 37 w 47"/>
                <a:gd name="T3" fmla="*/ 131 h 33"/>
                <a:gd name="T4" fmla="*/ 46 w 47"/>
                <a:gd name="T5" fmla="*/ 157 h 33"/>
                <a:gd name="T6" fmla="*/ 50 w 47"/>
                <a:gd name="T7" fmla="*/ 174 h 33"/>
                <a:gd name="T8" fmla="*/ 54 w 47"/>
                <a:gd name="T9" fmla="*/ 131 h 33"/>
                <a:gd name="T10" fmla="*/ 78 w 47"/>
                <a:gd name="T11" fmla="*/ 103 h 33"/>
                <a:gd name="T12" fmla="*/ 78 w 47"/>
                <a:gd name="T13" fmla="*/ 59 h 33"/>
                <a:gd name="T14" fmla="*/ 84 w 47"/>
                <a:gd name="T15" fmla="*/ 0 h 33"/>
                <a:gd name="T16" fmla="*/ 61 w 47"/>
                <a:gd name="T17" fmla="*/ 17 h 33"/>
                <a:gd name="T18" fmla="*/ 37 w 47"/>
                <a:gd name="T19" fmla="*/ 17 h 33"/>
                <a:gd name="T20" fmla="*/ 0 w 47"/>
                <a:gd name="T21" fmla="*/ 37 h 33"/>
                <a:gd name="T22" fmla="*/ 16 w 47"/>
                <a:gd name="T23" fmla="*/ 59 h 33"/>
                <a:gd name="T24" fmla="*/ 14 w 47"/>
                <a:gd name="T25" fmla="*/ 64 h 33"/>
                <a:gd name="T26" fmla="*/ 24 w 47"/>
                <a:gd name="T27" fmla="*/ 64 h 33"/>
                <a:gd name="T28" fmla="*/ 18 w 47"/>
                <a:gd name="T29" fmla="*/ 76 h 33"/>
                <a:gd name="T30" fmla="*/ 40 w 47"/>
                <a:gd name="T31" fmla="*/ 76 h 33"/>
                <a:gd name="T32" fmla="*/ 50 w 47"/>
                <a:gd name="T33" fmla="*/ 95 h 33"/>
                <a:gd name="T34" fmla="*/ 33 w 47"/>
                <a:gd name="T35" fmla="*/ 95 h 33"/>
                <a:gd name="T36" fmla="*/ 40 w 47"/>
                <a:gd name="T37" fmla="*/ 10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31886" name="Freeform 4428"/>
            <p:cNvSpPr>
              <a:spLocks/>
            </p:cNvSpPr>
            <p:nvPr/>
          </p:nvSpPr>
          <p:spPr bwMode="auto">
            <a:xfrm>
              <a:off x="2367" y="2411"/>
              <a:ext cx="106" cy="140"/>
            </a:xfrm>
            <a:custGeom>
              <a:avLst/>
              <a:gdLst>
                <a:gd name="T0" fmla="*/ 123 w 94"/>
                <a:gd name="T1" fmla="*/ 40 h 113"/>
                <a:gd name="T2" fmla="*/ 104 w 94"/>
                <a:gd name="T3" fmla="*/ 17 h 113"/>
                <a:gd name="T4" fmla="*/ 80 w 94"/>
                <a:gd name="T5" fmla="*/ 32 h 113"/>
                <a:gd name="T6" fmla="*/ 77 w 94"/>
                <a:gd name="T7" fmla="*/ 0 h 113"/>
                <a:gd name="T8" fmla="*/ 67 w 94"/>
                <a:gd name="T9" fmla="*/ 17 h 113"/>
                <a:gd name="T10" fmla="*/ 48 w 94"/>
                <a:gd name="T11" fmla="*/ 40 h 113"/>
                <a:gd name="T12" fmla="*/ 26 w 94"/>
                <a:gd name="T13" fmla="*/ 32 h 113"/>
                <a:gd name="T14" fmla="*/ 16 w 94"/>
                <a:gd name="T15" fmla="*/ 40 h 113"/>
                <a:gd name="T16" fmla="*/ 11 w 94"/>
                <a:gd name="T17" fmla="*/ 102 h 113"/>
                <a:gd name="T18" fmla="*/ 20 w 94"/>
                <a:gd name="T19" fmla="*/ 118 h 113"/>
                <a:gd name="T20" fmla="*/ 20 w 94"/>
                <a:gd name="T21" fmla="*/ 135 h 113"/>
                <a:gd name="T22" fmla="*/ 26 w 94"/>
                <a:gd name="T23" fmla="*/ 156 h 113"/>
                <a:gd name="T24" fmla="*/ 20 w 94"/>
                <a:gd name="T25" fmla="*/ 181 h 113"/>
                <a:gd name="T26" fmla="*/ 11 w 94"/>
                <a:gd name="T27" fmla="*/ 186 h 113"/>
                <a:gd name="T28" fmla="*/ 11 w 94"/>
                <a:gd name="T29" fmla="*/ 221 h 113"/>
                <a:gd name="T30" fmla="*/ 0 w 94"/>
                <a:gd name="T31" fmla="*/ 247 h 113"/>
                <a:gd name="T32" fmla="*/ 0 w 94"/>
                <a:gd name="T33" fmla="*/ 247 h 113"/>
                <a:gd name="T34" fmla="*/ 0 w 94"/>
                <a:gd name="T35" fmla="*/ 327 h 113"/>
                <a:gd name="T36" fmla="*/ 0 w 94"/>
                <a:gd name="T37" fmla="*/ 335 h 113"/>
                <a:gd name="T38" fmla="*/ 20 w 94"/>
                <a:gd name="T39" fmla="*/ 379 h 113"/>
                <a:gd name="T40" fmla="*/ 37 w 94"/>
                <a:gd name="T41" fmla="*/ 413 h 113"/>
                <a:gd name="T42" fmla="*/ 33 w 94"/>
                <a:gd name="T43" fmla="*/ 503 h 113"/>
                <a:gd name="T44" fmla="*/ 77 w 94"/>
                <a:gd name="T45" fmla="*/ 473 h 113"/>
                <a:gd name="T46" fmla="*/ 126 w 94"/>
                <a:gd name="T47" fmla="*/ 444 h 113"/>
                <a:gd name="T48" fmla="*/ 113 w 94"/>
                <a:gd name="T49" fmla="*/ 444 h 113"/>
                <a:gd name="T50" fmla="*/ 159 w 94"/>
                <a:gd name="T51" fmla="*/ 444 h 113"/>
                <a:gd name="T52" fmla="*/ 139 w 94"/>
                <a:gd name="T53" fmla="*/ 444 h 113"/>
                <a:gd name="T54" fmla="*/ 164 w 94"/>
                <a:gd name="T55" fmla="*/ 436 h 113"/>
                <a:gd name="T56" fmla="*/ 185 w 94"/>
                <a:gd name="T57" fmla="*/ 444 h 113"/>
                <a:gd name="T58" fmla="*/ 189 w 94"/>
                <a:gd name="T59" fmla="*/ 452 h 113"/>
                <a:gd name="T60" fmla="*/ 202 w 94"/>
                <a:gd name="T61" fmla="*/ 436 h 113"/>
                <a:gd name="T62" fmla="*/ 198 w 94"/>
                <a:gd name="T63" fmla="*/ 367 h 113"/>
                <a:gd name="T64" fmla="*/ 189 w 94"/>
                <a:gd name="T65" fmla="*/ 317 h 113"/>
                <a:gd name="T66" fmla="*/ 202 w 94"/>
                <a:gd name="T67" fmla="*/ 247 h 113"/>
                <a:gd name="T68" fmla="*/ 218 w 94"/>
                <a:gd name="T69" fmla="*/ 199 h 113"/>
                <a:gd name="T70" fmla="*/ 209 w 94"/>
                <a:gd name="T71" fmla="*/ 95 h 113"/>
                <a:gd name="T72" fmla="*/ 176 w 94"/>
                <a:gd name="T73" fmla="*/ 62 h 113"/>
                <a:gd name="T74" fmla="*/ 142 w 94"/>
                <a:gd name="T75" fmla="*/ 88 h 113"/>
                <a:gd name="T76" fmla="*/ 123 w 94"/>
                <a:gd name="T77" fmla="*/ 4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31887" name="Freeform 4429"/>
            <p:cNvSpPr>
              <a:spLocks/>
            </p:cNvSpPr>
            <p:nvPr/>
          </p:nvSpPr>
          <p:spPr bwMode="auto">
            <a:xfrm>
              <a:off x="2283" y="2424"/>
              <a:ext cx="53" cy="71"/>
            </a:xfrm>
            <a:custGeom>
              <a:avLst/>
              <a:gdLst>
                <a:gd name="T0" fmla="*/ 111 w 47"/>
                <a:gd name="T1" fmla="*/ 135 h 57"/>
                <a:gd name="T2" fmla="*/ 92 w 47"/>
                <a:gd name="T3" fmla="*/ 194 h 57"/>
                <a:gd name="T4" fmla="*/ 77 w 47"/>
                <a:gd name="T5" fmla="*/ 232 h 57"/>
                <a:gd name="T6" fmla="*/ 67 w 47"/>
                <a:gd name="T7" fmla="*/ 265 h 57"/>
                <a:gd name="T8" fmla="*/ 29 w 47"/>
                <a:gd name="T9" fmla="*/ 223 h 57"/>
                <a:gd name="T10" fmla="*/ 33 w 47"/>
                <a:gd name="T11" fmla="*/ 209 h 57"/>
                <a:gd name="T12" fmla="*/ 29 w 47"/>
                <a:gd name="T13" fmla="*/ 198 h 57"/>
                <a:gd name="T14" fmla="*/ 0 w 47"/>
                <a:gd name="T15" fmla="*/ 147 h 57"/>
                <a:gd name="T16" fmla="*/ 12 w 47"/>
                <a:gd name="T17" fmla="*/ 135 h 57"/>
                <a:gd name="T18" fmla="*/ 0 w 47"/>
                <a:gd name="T19" fmla="*/ 110 h 57"/>
                <a:gd name="T20" fmla="*/ 12 w 47"/>
                <a:gd name="T21" fmla="*/ 101 h 57"/>
                <a:gd name="T22" fmla="*/ 0 w 47"/>
                <a:gd name="T23" fmla="*/ 88 h 57"/>
                <a:gd name="T24" fmla="*/ 29 w 47"/>
                <a:gd name="T25" fmla="*/ 37 h 57"/>
                <a:gd name="T26" fmla="*/ 77 w 47"/>
                <a:gd name="T27" fmla="*/ 0 h 57"/>
                <a:gd name="T28" fmla="*/ 99 w 47"/>
                <a:gd name="T29" fmla="*/ 77 h 57"/>
                <a:gd name="T30" fmla="*/ 92 w 47"/>
                <a:gd name="T31" fmla="*/ 147 h 57"/>
                <a:gd name="T32" fmla="*/ 111 w 47"/>
                <a:gd name="T33" fmla="*/ 13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31888" name="Freeform 4430"/>
            <p:cNvSpPr>
              <a:spLocks/>
            </p:cNvSpPr>
            <p:nvPr/>
          </p:nvSpPr>
          <p:spPr bwMode="auto">
            <a:xfrm>
              <a:off x="2513" y="2403"/>
              <a:ext cx="31" cy="110"/>
            </a:xfrm>
            <a:custGeom>
              <a:avLst/>
              <a:gdLst>
                <a:gd name="T0" fmla="*/ 24 w 28"/>
                <a:gd name="T1" fmla="*/ 2 h 89"/>
                <a:gd name="T2" fmla="*/ 0 w 28"/>
                <a:gd name="T3" fmla="*/ 0 h 89"/>
                <a:gd name="T4" fmla="*/ 2 w 28"/>
                <a:gd name="T5" fmla="*/ 17 h 89"/>
                <a:gd name="T6" fmla="*/ 18 w 28"/>
                <a:gd name="T7" fmla="*/ 93 h 89"/>
                <a:gd name="T8" fmla="*/ 18 w 28"/>
                <a:gd name="T9" fmla="*/ 125 h 89"/>
                <a:gd name="T10" fmla="*/ 18 w 28"/>
                <a:gd name="T11" fmla="*/ 185 h 89"/>
                <a:gd name="T12" fmla="*/ 24 w 28"/>
                <a:gd name="T13" fmla="*/ 240 h 89"/>
                <a:gd name="T14" fmla="*/ 24 w 28"/>
                <a:gd name="T15" fmla="*/ 290 h 89"/>
                <a:gd name="T16" fmla="*/ 24 w 28"/>
                <a:gd name="T17" fmla="*/ 353 h 89"/>
                <a:gd name="T18" fmla="*/ 42 w 28"/>
                <a:gd name="T19" fmla="*/ 393 h 89"/>
                <a:gd name="T20" fmla="*/ 58 w 28"/>
                <a:gd name="T21" fmla="*/ 383 h 89"/>
                <a:gd name="T22" fmla="*/ 58 w 28"/>
                <a:gd name="T23" fmla="*/ 332 h 89"/>
                <a:gd name="T24" fmla="*/ 58 w 28"/>
                <a:gd name="T25" fmla="*/ 269 h 89"/>
                <a:gd name="T26" fmla="*/ 53 w 28"/>
                <a:gd name="T27" fmla="*/ 208 h 89"/>
                <a:gd name="T28" fmla="*/ 53 w 28"/>
                <a:gd name="T29" fmla="*/ 154 h 89"/>
                <a:gd name="T30" fmla="*/ 47 w 28"/>
                <a:gd name="T31" fmla="*/ 78 h 89"/>
                <a:gd name="T32" fmla="*/ 30 w 28"/>
                <a:gd name="T33" fmla="*/ 40 h 89"/>
                <a:gd name="T34" fmla="*/ 33 w 28"/>
                <a:gd name="T35" fmla="*/ 2 h 89"/>
                <a:gd name="T36" fmla="*/ 24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31889" name="Freeform 4431"/>
            <p:cNvSpPr>
              <a:spLocks/>
            </p:cNvSpPr>
            <p:nvPr/>
          </p:nvSpPr>
          <p:spPr bwMode="auto">
            <a:xfrm>
              <a:off x="2367" y="1831"/>
              <a:ext cx="355" cy="396"/>
            </a:xfrm>
            <a:custGeom>
              <a:avLst/>
              <a:gdLst>
                <a:gd name="T0" fmla="*/ 0 w 317"/>
                <a:gd name="T1" fmla="*/ 747 h 319"/>
                <a:gd name="T2" fmla="*/ 31 w 317"/>
                <a:gd name="T3" fmla="*/ 829 h 319"/>
                <a:gd name="T4" fmla="*/ 101 w 317"/>
                <a:gd name="T5" fmla="*/ 925 h 319"/>
                <a:gd name="T6" fmla="*/ 159 w 317"/>
                <a:gd name="T7" fmla="*/ 1013 h 319"/>
                <a:gd name="T8" fmla="*/ 202 w 317"/>
                <a:gd name="T9" fmla="*/ 1094 h 319"/>
                <a:gd name="T10" fmla="*/ 259 w 317"/>
                <a:gd name="T11" fmla="*/ 1162 h 319"/>
                <a:gd name="T12" fmla="*/ 307 w 317"/>
                <a:gd name="T13" fmla="*/ 1244 h 319"/>
                <a:gd name="T14" fmla="*/ 333 w 317"/>
                <a:gd name="T15" fmla="*/ 1308 h 319"/>
                <a:gd name="T16" fmla="*/ 395 w 317"/>
                <a:gd name="T17" fmla="*/ 1379 h 319"/>
                <a:gd name="T18" fmla="*/ 438 w 317"/>
                <a:gd name="T19" fmla="*/ 1450 h 319"/>
                <a:gd name="T20" fmla="*/ 491 w 317"/>
                <a:gd name="T21" fmla="*/ 1416 h 319"/>
                <a:gd name="T22" fmla="*/ 548 w 317"/>
                <a:gd name="T23" fmla="*/ 1308 h 319"/>
                <a:gd name="T24" fmla="*/ 620 w 317"/>
                <a:gd name="T25" fmla="*/ 1199 h 319"/>
                <a:gd name="T26" fmla="*/ 701 w 317"/>
                <a:gd name="T27" fmla="*/ 1094 h 319"/>
                <a:gd name="T28" fmla="*/ 646 w 317"/>
                <a:gd name="T29" fmla="*/ 1013 h 319"/>
                <a:gd name="T30" fmla="*/ 608 w 317"/>
                <a:gd name="T31" fmla="*/ 879 h 319"/>
                <a:gd name="T32" fmla="*/ 626 w 317"/>
                <a:gd name="T33" fmla="*/ 747 h 319"/>
                <a:gd name="T34" fmla="*/ 608 w 317"/>
                <a:gd name="T35" fmla="*/ 564 h 319"/>
                <a:gd name="T36" fmla="*/ 602 w 317"/>
                <a:gd name="T37" fmla="*/ 473 h 319"/>
                <a:gd name="T38" fmla="*/ 569 w 317"/>
                <a:gd name="T39" fmla="*/ 333 h 319"/>
                <a:gd name="T40" fmla="*/ 553 w 317"/>
                <a:gd name="T41" fmla="*/ 192 h 319"/>
                <a:gd name="T42" fmla="*/ 569 w 317"/>
                <a:gd name="T43" fmla="*/ 32 h 319"/>
                <a:gd name="T44" fmla="*/ 521 w 317"/>
                <a:gd name="T45" fmla="*/ 0 h 319"/>
                <a:gd name="T46" fmla="*/ 459 w 317"/>
                <a:gd name="T47" fmla="*/ 17 h 319"/>
                <a:gd name="T48" fmla="*/ 385 w 317"/>
                <a:gd name="T49" fmla="*/ 17 h 319"/>
                <a:gd name="T50" fmla="*/ 296 w 317"/>
                <a:gd name="T51" fmla="*/ 72 h 319"/>
                <a:gd name="T52" fmla="*/ 250 w 317"/>
                <a:gd name="T53" fmla="*/ 127 h 319"/>
                <a:gd name="T54" fmla="*/ 231 w 317"/>
                <a:gd name="T55" fmla="*/ 168 h 319"/>
                <a:gd name="T56" fmla="*/ 234 w 317"/>
                <a:gd name="T57" fmla="*/ 286 h 319"/>
                <a:gd name="T58" fmla="*/ 250 w 317"/>
                <a:gd name="T59" fmla="*/ 390 h 319"/>
                <a:gd name="T60" fmla="*/ 171 w 317"/>
                <a:gd name="T61" fmla="*/ 427 h 319"/>
                <a:gd name="T62" fmla="*/ 146 w 317"/>
                <a:gd name="T63" fmla="*/ 503 h 319"/>
                <a:gd name="T64" fmla="*/ 93 w 317"/>
                <a:gd name="T65" fmla="*/ 564 h 319"/>
                <a:gd name="T66" fmla="*/ 35 w 317"/>
                <a:gd name="T67" fmla="*/ 6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31890" name="Freeform 4432"/>
            <p:cNvSpPr>
              <a:spLocks/>
            </p:cNvSpPr>
            <p:nvPr/>
          </p:nvSpPr>
          <p:spPr bwMode="auto">
            <a:xfrm>
              <a:off x="2271" y="2010"/>
              <a:ext cx="12" cy="11"/>
            </a:xfrm>
            <a:custGeom>
              <a:avLst/>
              <a:gdLst>
                <a:gd name="T0" fmla="*/ 35 w 10"/>
                <a:gd name="T1" fmla="*/ 0 h 9"/>
                <a:gd name="T2" fmla="*/ 35 w 10"/>
                <a:gd name="T3" fmla="*/ 29 h 9"/>
                <a:gd name="T4" fmla="*/ 0 w 10"/>
                <a:gd name="T5" fmla="*/ 35 h 9"/>
                <a:gd name="T6" fmla="*/ 35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891" name="Freeform 4433"/>
            <p:cNvSpPr>
              <a:spLocks/>
            </p:cNvSpPr>
            <p:nvPr/>
          </p:nvSpPr>
          <p:spPr bwMode="auto">
            <a:xfrm>
              <a:off x="2232" y="2019"/>
              <a:ext cx="9" cy="9"/>
            </a:xfrm>
            <a:custGeom>
              <a:avLst/>
              <a:gdLst>
                <a:gd name="T0" fmla="*/ 40 w 7"/>
                <a:gd name="T1" fmla="*/ 0 h 7"/>
                <a:gd name="T2" fmla="*/ 0 w 7"/>
                <a:gd name="T3" fmla="*/ 40 h 7"/>
                <a:gd name="T4" fmla="*/ 0 w 7"/>
                <a:gd name="T5" fmla="*/ 13 h 7"/>
                <a:gd name="T6" fmla="*/ 4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892" name="Freeform 4434"/>
            <p:cNvSpPr>
              <a:spLocks/>
            </p:cNvSpPr>
            <p:nvPr/>
          </p:nvSpPr>
          <p:spPr bwMode="auto">
            <a:xfrm>
              <a:off x="2245" y="2030"/>
              <a:ext cx="9" cy="4"/>
            </a:xfrm>
            <a:custGeom>
              <a:avLst/>
              <a:gdLst>
                <a:gd name="T0" fmla="*/ 40 w 7"/>
                <a:gd name="T1" fmla="*/ 0 h 3"/>
                <a:gd name="T2" fmla="*/ 40 w 7"/>
                <a:gd name="T3" fmla="*/ 21 h 3"/>
                <a:gd name="T4" fmla="*/ 0 w 7"/>
                <a:gd name="T5" fmla="*/ 0 h 3"/>
                <a:gd name="T6" fmla="*/ 4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893" name="Freeform 4435"/>
            <p:cNvSpPr>
              <a:spLocks/>
            </p:cNvSpPr>
            <p:nvPr/>
          </p:nvSpPr>
          <p:spPr bwMode="auto">
            <a:xfrm>
              <a:off x="2283" y="2001"/>
              <a:ext cx="5" cy="3"/>
            </a:xfrm>
            <a:custGeom>
              <a:avLst/>
              <a:gdLst>
                <a:gd name="T0" fmla="*/ 5 w 5"/>
                <a:gd name="T1" fmla="*/ 41 h 2"/>
                <a:gd name="T2" fmla="*/ 5 w 5"/>
                <a:gd name="T3" fmla="*/ 0 h 2"/>
                <a:gd name="T4" fmla="*/ 0 w 5"/>
                <a:gd name="T5" fmla="*/ 41 h 2"/>
                <a:gd name="T6" fmla="*/ 5 w 5"/>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894" name="Freeform 4436"/>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895" name="Freeform 4437"/>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31896" name="Freeform 4438"/>
            <p:cNvSpPr>
              <a:spLocks/>
            </p:cNvSpPr>
            <p:nvPr/>
          </p:nvSpPr>
          <p:spPr bwMode="auto">
            <a:xfrm>
              <a:off x="2676" y="1914"/>
              <a:ext cx="272" cy="304"/>
            </a:xfrm>
            <a:custGeom>
              <a:avLst/>
              <a:gdLst>
                <a:gd name="T0" fmla="*/ 490 w 244"/>
                <a:gd name="T1" fmla="*/ 1086 h 246"/>
                <a:gd name="T2" fmla="*/ 490 w 244"/>
                <a:gd name="T3" fmla="*/ 1041 h 246"/>
                <a:gd name="T4" fmla="*/ 522 w 244"/>
                <a:gd name="T5" fmla="*/ 1041 h 246"/>
                <a:gd name="T6" fmla="*/ 522 w 244"/>
                <a:gd name="T7" fmla="*/ 953 h 246"/>
                <a:gd name="T8" fmla="*/ 519 w 244"/>
                <a:gd name="T9" fmla="*/ 881 h 246"/>
                <a:gd name="T10" fmla="*/ 519 w 244"/>
                <a:gd name="T11" fmla="*/ 809 h 246"/>
                <a:gd name="T12" fmla="*/ 519 w 244"/>
                <a:gd name="T13" fmla="*/ 743 h 246"/>
                <a:gd name="T14" fmla="*/ 511 w 244"/>
                <a:gd name="T15" fmla="*/ 665 h 246"/>
                <a:gd name="T16" fmla="*/ 507 w 244"/>
                <a:gd name="T17" fmla="*/ 591 h 246"/>
                <a:gd name="T18" fmla="*/ 507 w 244"/>
                <a:gd name="T19" fmla="*/ 518 h 246"/>
                <a:gd name="T20" fmla="*/ 507 w 244"/>
                <a:gd name="T21" fmla="*/ 435 h 246"/>
                <a:gd name="T22" fmla="*/ 503 w 244"/>
                <a:gd name="T23" fmla="*/ 358 h 246"/>
                <a:gd name="T24" fmla="*/ 497 w 244"/>
                <a:gd name="T25" fmla="*/ 299 h 246"/>
                <a:gd name="T26" fmla="*/ 497 w 244"/>
                <a:gd name="T27" fmla="*/ 240 h 246"/>
                <a:gd name="T28" fmla="*/ 497 w 244"/>
                <a:gd name="T29" fmla="*/ 175 h 246"/>
                <a:gd name="T30" fmla="*/ 503 w 244"/>
                <a:gd name="T31" fmla="*/ 122 h 246"/>
                <a:gd name="T32" fmla="*/ 483 w 244"/>
                <a:gd name="T33" fmla="*/ 99 h 246"/>
                <a:gd name="T34" fmla="*/ 431 w 244"/>
                <a:gd name="T35" fmla="*/ 72 h 246"/>
                <a:gd name="T36" fmla="*/ 425 w 244"/>
                <a:gd name="T37" fmla="*/ 40 h 246"/>
                <a:gd name="T38" fmla="*/ 387 w 244"/>
                <a:gd name="T39" fmla="*/ 17 h 246"/>
                <a:gd name="T40" fmla="*/ 366 w 244"/>
                <a:gd name="T41" fmla="*/ 53 h 246"/>
                <a:gd name="T42" fmla="*/ 339 w 244"/>
                <a:gd name="T43" fmla="*/ 93 h 246"/>
                <a:gd name="T44" fmla="*/ 339 w 244"/>
                <a:gd name="T45" fmla="*/ 199 h 246"/>
                <a:gd name="T46" fmla="*/ 302 w 244"/>
                <a:gd name="T47" fmla="*/ 229 h 246"/>
                <a:gd name="T48" fmla="*/ 269 w 244"/>
                <a:gd name="T49" fmla="*/ 199 h 246"/>
                <a:gd name="T50" fmla="*/ 234 w 244"/>
                <a:gd name="T51" fmla="*/ 151 h 246"/>
                <a:gd name="T52" fmla="*/ 192 w 244"/>
                <a:gd name="T53" fmla="*/ 147 h 246"/>
                <a:gd name="T54" fmla="*/ 179 w 244"/>
                <a:gd name="T55" fmla="*/ 72 h 246"/>
                <a:gd name="T56" fmla="*/ 145 w 244"/>
                <a:gd name="T57" fmla="*/ 53 h 246"/>
                <a:gd name="T58" fmla="*/ 110 w 244"/>
                <a:gd name="T59" fmla="*/ 32 h 246"/>
                <a:gd name="T60" fmla="*/ 62 w 244"/>
                <a:gd name="T61" fmla="*/ 0 h 246"/>
                <a:gd name="T62" fmla="*/ 62 w 244"/>
                <a:gd name="T63" fmla="*/ 72 h 246"/>
                <a:gd name="T64" fmla="*/ 40 w 244"/>
                <a:gd name="T65" fmla="*/ 99 h 246"/>
                <a:gd name="T66" fmla="*/ 14 w 244"/>
                <a:gd name="T67" fmla="*/ 147 h 246"/>
                <a:gd name="T68" fmla="*/ 14 w 244"/>
                <a:gd name="T69" fmla="*/ 208 h 246"/>
                <a:gd name="T70" fmla="*/ 0 w 244"/>
                <a:gd name="T71" fmla="*/ 240 h 246"/>
                <a:gd name="T72" fmla="*/ 0 w 244"/>
                <a:gd name="T73" fmla="*/ 258 h 246"/>
                <a:gd name="T74" fmla="*/ 12 w 244"/>
                <a:gd name="T75" fmla="*/ 352 h 246"/>
                <a:gd name="T76" fmla="*/ 14 w 244"/>
                <a:gd name="T77" fmla="*/ 435 h 246"/>
                <a:gd name="T78" fmla="*/ 14 w 244"/>
                <a:gd name="T79" fmla="*/ 526 h 246"/>
                <a:gd name="T80" fmla="*/ 0 w 244"/>
                <a:gd name="T81" fmla="*/ 561 h 246"/>
                <a:gd name="T82" fmla="*/ 20 w 244"/>
                <a:gd name="T83" fmla="*/ 623 h 246"/>
                <a:gd name="T84" fmla="*/ 36 w 244"/>
                <a:gd name="T85" fmla="*/ 688 h 246"/>
                <a:gd name="T86" fmla="*/ 71 w 244"/>
                <a:gd name="T87" fmla="*/ 706 h 246"/>
                <a:gd name="T88" fmla="*/ 88 w 244"/>
                <a:gd name="T89" fmla="*/ 770 h 246"/>
                <a:gd name="T90" fmla="*/ 136 w 244"/>
                <a:gd name="T91" fmla="*/ 785 h 246"/>
                <a:gd name="T92" fmla="*/ 164 w 244"/>
                <a:gd name="T93" fmla="*/ 832 h 246"/>
                <a:gd name="T94" fmla="*/ 188 w 244"/>
                <a:gd name="T95" fmla="*/ 802 h 246"/>
                <a:gd name="T96" fmla="*/ 218 w 244"/>
                <a:gd name="T97" fmla="*/ 770 h 246"/>
                <a:gd name="T98" fmla="*/ 255 w 244"/>
                <a:gd name="T99" fmla="*/ 802 h 246"/>
                <a:gd name="T100" fmla="*/ 288 w 244"/>
                <a:gd name="T101" fmla="*/ 842 h 246"/>
                <a:gd name="T102" fmla="*/ 318 w 244"/>
                <a:gd name="T103" fmla="*/ 881 h 246"/>
                <a:gd name="T104" fmla="*/ 354 w 244"/>
                <a:gd name="T105" fmla="*/ 927 h 246"/>
                <a:gd name="T106" fmla="*/ 390 w 244"/>
                <a:gd name="T107" fmla="*/ 953 h 246"/>
                <a:gd name="T108" fmla="*/ 421 w 244"/>
                <a:gd name="T109" fmla="*/ 1000 h 246"/>
                <a:gd name="T110" fmla="*/ 455 w 244"/>
                <a:gd name="T111" fmla="*/ 1041 h 246"/>
                <a:gd name="T112" fmla="*/ 490 w 244"/>
                <a:gd name="T113" fmla="*/ 108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31897" name="Freeform 4439"/>
            <p:cNvSpPr>
              <a:spLocks/>
            </p:cNvSpPr>
            <p:nvPr/>
          </p:nvSpPr>
          <p:spPr bwMode="auto">
            <a:xfrm>
              <a:off x="2301" y="2094"/>
              <a:ext cx="287" cy="328"/>
            </a:xfrm>
            <a:custGeom>
              <a:avLst/>
              <a:gdLst>
                <a:gd name="T0" fmla="*/ 120 w 258"/>
                <a:gd name="T1" fmla="*/ 1108 h 265"/>
                <a:gd name="T2" fmla="*/ 140 w 258"/>
                <a:gd name="T3" fmla="*/ 1181 h 265"/>
                <a:gd name="T4" fmla="*/ 169 w 258"/>
                <a:gd name="T5" fmla="*/ 1181 h 265"/>
                <a:gd name="T6" fmla="*/ 196 w 258"/>
                <a:gd name="T7" fmla="*/ 1139 h 265"/>
                <a:gd name="T8" fmla="*/ 221 w 258"/>
                <a:gd name="T9" fmla="*/ 1159 h 265"/>
                <a:gd name="T10" fmla="*/ 241 w 258"/>
                <a:gd name="T11" fmla="*/ 1030 h 265"/>
                <a:gd name="T12" fmla="*/ 267 w 258"/>
                <a:gd name="T13" fmla="*/ 968 h 265"/>
                <a:gd name="T14" fmla="*/ 297 w 258"/>
                <a:gd name="T15" fmla="*/ 949 h 265"/>
                <a:gd name="T16" fmla="*/ 305 w 258"/>
                <a:gd name="T17" fmla="*/ 907 h 265"/>
                <a:gd name="T18" fmla="*/ 335 w 258"/>
                <a:gd name="T19" fmla="*/ 863 h 265"/>
                <a:gd name="T20" fmla="*/ 378 w 258"/>
                <a:gd name="T21" fmla="*/ 791 h 265"/>
                <a:gd name="T22" fmla="*/ 419 w 258"/>
                <a:gd name="T23" fmla="*/ 803 h 265"/>
                <a:gd name="T24" fmla="*/ 486 w 258"/>
                <a:gd name="T25" fmla="*/ 771 h 265"/>
                <a:gd name="T26" fmla="*/ 541 w 258"/>
                <a:gd name="T27" fmla="*/ 709 h 265"/>
                <a:gd name="T28" fmla="*/ 543 w 258"/>
                <a:gd name="T29" fmla="*/ 576 h 265"/>
                <a:gd name="T30" fmla="*/ 543 w 258"/>
                <a:gd name="T31" fmla="*/ 473 h 265"/>
                <a:gd name="T32" fmla="*/ 504 w 258"/>
                <a:gd name="T33" fmla="*/ 412 h 265"/>
                <a:gd name="T34" fmla="*/ 444 w 258"/>
                <a:gd name="T35" fmla="*/ 337 h 265"/>
                <a:gd name="T36" fmla="*/ 419 w 258"/>
                <a:gd name="T37" fmla="*/ 277 h 265"/>
                <a:gd name="T38" fmla="*/ 372 w 258"/>
                <a:gd name="T39" fmla="*/ 192 h 265"/>
                <a:gd name="T40" fmla="*/ 319 w 258"/>
                <a:gd name="T41" fmla="*/ 130 h 265"/>
                <a:gd name="T42" fmla="*/ 275 w 258"/>
                <a:gd name="T43" fmla="*/ 46 h 265"/>
                <a:gd name="T44" fmla="*/ 221 w 258"/>
                <a:gd name="T45" fmla="*/ 0 h 265"/>
                <a:gd name="T46" fmla="*/ 196 w 258"/>
                <a:gd name="T47" fmla="*/ 88 h 265"/>
                <a:gd name="T48" fmla="*/ 200 w 258"/>
                <a:gd name="T49" fmla="*/ 260 h 265"/>
                <a:gd name="T50" fmla="*/ 209 w 258"/>
                <a:gd name="T51" fmla="*/ 425 h 265"/>
                <a:gd name="T52" fmla="*/ 221 w 258"/>
                <a:gd name="T53" fmla="*/ 600 h 265"/>
                <a:gd name="T54" fmla="*/ 230 w 258"/>
                <a:gd name="T55" fmla="*/ 694 h 265"/>
                <a:gd name="T56" fmla="*/ 196 w 258"/>
                <a:gd name="T57" fmla="*/ 756 h 265"/>
                <a:gd name="T58" fmla="*/ 132 w 258"/>
                <a:gd name="T59" fmla="*/ 756 h 265"/>
                <a:gd name="T60" fmla="*/ 96 w 258"/>
                <a:gd name="T61" fmla="*/ 756 h 265"/>
                <a:gd name="T62" fmla="*/ 46 w 258"/>
                <a:gd name="T63" fmla="*/ 781 h 265"/>
                <a:gd name="T64" fmla="*/ 12 w 258"/>
                <a:gd name="T65" fmla="*/ 821 h 265"/>
                <a:gd name="T66" fmla="*/ 12 w 258"/>
                <a:gd name="T67" fmla="*/ 895 h 265"/>
                <a:gd name="T68" fmla="*/ 24 w 258"/>
                <a:gd name="T69" fmla="*/ 999 h 265"/>
                <a:gd name="T70" fmla="*/ 46 w 258"/>
                <a:gd name="T71" fmla="*/ 1026 h 265"/>
                <a:gd name="T72" fmla="*/ 76 w 258"/>
                <a:gd name="T73" fmla="*/ 1030 h 265"/>
                <a:gd name="T74" fmla="*/ 100 w 258"/>
                <a:gd name="T75" fmla="*/ 999 h 265"/>
                <a:gd name="T76" fmla="*/ 126 w 258"/>
                <a:gd name="T77" fmla="*/ 10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31898" name="Freeform 4440"/>
            <p:cNvSpPr>
              <a:spLocks/>
            </p:cNvSpPr>
            <p:nvPr/>
          </p:nvSpPr>
          <p:spPr bwMode="auto">
            <a:xfrm>
              <a:off x="2753" y="1854"/>
              <a:ext cx="3" cy="1"/>
            </a:xfrm>
            <a:custGeom>
              <a:avLst/>
              <a:gdLst>
                <a:gd name="T0" fmla="*/ 41 w 2"/>
                <a:gd name="T1" fmla="*/ 0 h 1"/>
                <a:gd name="T2" fmla="*/ 41 w 2"/>
                <a:gd name="T3" fmla="*/ 0 h 1"/>
                <a:gd name="T4" fmla="*/ 0 w 2"/>
                <a:gd name="T5" fmla="*/ 0 h 1"/>
                <a:gd name="T6" fmla="*/ 41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1899" name="Freeform 4441"/>
            <p:cNvSpPr>
              <a:spLocks/>
            </p:cNvSpPr>
            <p:nvPr/>
          </p:nvSpPr>
          <p:spPr bwMode="auto">
            <a:xfrm>
              <a:off x="2223" y="2044"/>
              <a:ext cx="209" cy="279"/>
            </a:xfrm>
            <a:custGeom>
              <a:avLst/>
              <a:gdLst>
                <a:gd name="T0" fmla="*/ 17 w 189"/>
                <a:gd name="T1" fmla="*/ 877 h 225"/>
                <a:gd name="T2" fmla="*/ 4 w 189"/>
                <a:gd name="T3" fmla="*/ 905 h 225"/>
                <a:gd name="T4" fmla="*/ 17 w 189"/>
                <a:gd name="T5" fmla="*/ 810 h 225"/>
                <a:gd name="T6" fmla="*/ 21 w 189"/>
                <a:gd name="T7" fmla="*/ 712 h 225"/>
                <a:gd name="T8" fmla="*/ 17 w 189"/>
                <a:gd name="T9" fmla="*/ 639 h 225"/>
                <a:gd name="T10" fmla="*/ 17 w 189"/>
                <a:gd name="T11" fmla="*/ 558 h 225"/>
                <a:gd name="T12" fmla="*/ 0 w 189"/>
                <a:gd name="T13" fmla="*/ 501 h 225"/>
                <a:gd name="T14" fmla="*/ 0 w 189"/>
                <a:gd name="T15" fmla="*/ 525 h 225"/>
                <a:gd name="T16" fmla="*/ 0 w 189"/>
                <a:gd name="T17" fmla="*/ 475 h 225"/>
                <a:gd name="T18" fmla="*/ 33 w 189"/>
                <a:gd name="T19" fmla="*/ 475 h 225"/>
                <a:gd name="T20" fmla="*/ 60 w 189"/>
                <a:gd name="T21" fmla="*/ 475 h 225"/>
                <a:gd name="T22" fmla="*/ 96 w 189"/>
                <a:gd name="T23" fmla="*/ 475 h 225"/>
                <a:gd name="T24" fmla="*/ 124 w 189"/>
                <a:gd name="T25" fmla="*/ 475 h 225"/>
                <a:gd name="T26" fmla="*/ 124 w 189"/>
                <a:gd name="T27" fmla="*/ 414 h 225"/>
                <a:gd name="T28" fmla="*/ 127 w 189"/>
                <a:gd name="T29" fmla="*/ 343 h 225"/>
                <a:gd name="T30" fmla="*/ 157 w 189"/>
                <a:gd name="T31" fmla="*/ 315 h 225"/>
                <a:gd name="T32" fmla="*/ 157 w 189"/>
                <a:gd name="T33" fmla="*/ 205 h 225"/>
                <a:gd name="T34" fmla="*/ 159 w 189"/>
                <a:gd name="T35" fmla="*/ 109 h 225"/>
                <a:gd name="T36" fmla="*/ 187 w 189"/>
                <a:gd name="T37" fmla="*/ 109 h 225"/>
                <a:gd name="T38" fmla="*/ 209 w 189"/>
                <a:gd name="T39" fmla="*/ 109 h 225"/>
                <a:gd name="T40" fmla="*/ 239 w 189"/>
                <a:gd name="T41" fmla="*/ 109 h 225"/>
                <a:gd name="T42" fmla="*/ 264 w 189"/>
                <a:gd name="T43" fmla="*/ 109 h 225"/>
                <a:gd name="T44" fmla="*/ 264 w 189"/>
                <a:gd name="T45" fmla="*/ 0 h 225"/>
                <a:gd name="T46" fmla="*/ 292 w 189"/>
                <a:gd name="T47" fmla="*/ 46 h 225"/>
                <a:gd name="T48" fmla="*/ 322 w 189"/>
                <a:gd name="T49" fmla="*/ 95 h 225"/>
                <a:gd name="T50" fmla="*/ 356 w 189"/>
                <a:gd name="T51" fmla="*/ 136 h 225"/>
                <a:gd name="T52" fmla="*/ 382 w 189"/>
                <a:gd name="T53" fmla="*/ 181 h 225"/>
                <a:gd name="T54" fmla="*/ 356 w 189"/>
                <a:gd name="T55" fmla="*/ 181 h 225"/>
                <a:gd name="T56" fmla="*/ 328 w 189"/>
                <a:gd name="T57" fmla="*/ 181 h 225"/>
                <a:gd name="T58" fmla="*/ 328 w 189"/>
                <a:gd name="T59" fmla="*/ 268 h 225"/>
                <a:gd name="T60" fmla="*/ 332 w 189"/>
                <a:gd name="T61" fmla="*/ 363 h 225"/>
                <a:gd name="T62" fmla="*/ 332 w 189"/>
                <a:gd name="T63" fmla="*/ 450 h 225"/>
                <a:gd name="T64" fmla="*/ 339 w 189"/>
                <a:gd name="T65" fmla="*/ 525 h 225"/>
                <a:gd name="T66" fmla="*/ 344 w 189"/>
                <a:gd name="T67" fmla="*/ 609 h 225"/>
                <a:gd name="T68" fmla="*/ 347 w 189"/>
                <a:gd name="T69" fmla="*/ 697 h 225"/>
                <a:gd name="T70" fmla="*/ 356 w 189"/>
                <a:gd name="T71" fmla="*/ 789 h 225"/>
                <a:gd name="T72" fmla="*/ 356 w 189"/>
                <a:gd name="T73" fmla="*/ 877 h 225"/>
                <a:gd name="T74" fmla="*/ 362 w 189"/>
                <a:gd name="T75" fmla="*/ 883 h 225"/>
                <a:gd name="T76" fmla="*/ 358 w 189"/>
                <a:gd name="T77" fmla="*/ 944 h 225"/>
                <a:gd name="T78" fmla="*/ 328 w 189"/>
                <a:gd name="T79" fmla="*/ 944 h 225"/>
                <a:gd name="T80" fmla="*/ 295 w 189"/>
                <a:gd name="T81" fmla="*/ 944 h 225"/>
                <a:gd name="T82" fmla="*/ 267 w 189"/>
                <a:gd name="T83" fmla="*/ 944 h 225"/>
                <a:gd name="T84" fmla="*/ 231 w 189"/>
                <a:gd name="T85" fmla="*/ 944 h 225"/>
                <a:gd name="T86" fmla="*/ 231 w 189"/>
                <a:gd name="T87" fmla="*/ 944 h 225"/>
                <a:gd name="T88" fmla="*/ 189 w 189"/>
                <a:gd name="T89" fmla="*/ 956 h 225"/>
                <a:gd name="T90" fmla="*/ 187 w 189"/>
                <a:gd name="T91" fmla="*/ 968 h 225"/>
                <a:gd name="T92" fmla="*/ 167 w 189"/>
                <a:gd name="T93" fmla="*/ 944 h 225"/>
                <a:gd name="T94" fmla="*/ 153 w 189"/>
                <a:gd name="T95" fmla="*/ 1014 h 225"/>
                <a:gd name="T96" fmla="*/ 140 w 189"/>
                <a:gd name="T97" fmla="*/ 1014 h 225"/>
                <a:gd name="T98" fmla="*/ 118 w 189"/>
                <a:gd name="T99" fmla="*/ 944 h 225"/>
                <a:gd name="T100" fmla="*/ 96 w 189"/>
                <a:gd name="T101" fmla="*/ 897 h 225"/>
                <a:gd name="T102" fmla="*/ 66 w 189"/>
                <a:gd name="T103" fmla="*/ 851 h 225"/>
                <a:gd name="T104" fmla="*/ 42 w 189"/>
                <a:gd name="T105" fmla="*/ 866 h 225"/>
                <a:gd name="T106" fmla="*/ 17 w 189"/>
                <a:gd name="T107" fmla="*/ 87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31900" name="Freeform 4442"/>
            <p:cNvSpPr>
              <a:spLocks/>
            </p:cNvSpPr>
            <p:nvPr/>
          </p:nvSpPr>
          <p:spPr bwMode="auto">
            <a:xfrm>
              <a:off x="2291" y="1854"/>
              <a:ext cx="209" cy="182"/>
            </a:xfrm>
            <a:custGeom>
              <a:avLst/>
              <a:gdLst>
                <a:gd name="T0" fmla="*/ 211 w 187"/>
                <a:gd name="T1" fmla="*/ 161 h 147"/>
                <a:gd name="T2" fmla="*/ 173 w 187"/>
                <a:gd name="T3" fmla="*/ 199 h 147"/>
                <a:gd name="T4" fmla="*/ 150 w 187"/>
                <a:gd name="T5" fmla="*/ 245 h 147"/>
                <a:gd name="T6" fmla="*/ 134 w 187"/>
                <a:gd name="T7" fmla="*/ 305 h 147"/>
                <a:gd name="T8" fmla="*/ 117 w 187"/>
                <a:gd name="T9" fmla="*/ 373 h 147"/>
                <a:gd name="T10" fmla="*/ 117 w 187"/>
                <a:gd name="T11" fmla="*/ 432 h 147"/>
                <a:gd name="T12" fmla="*/ 104 w 187"/>
                <a:gd name="T13" fmla="*/ 501 h 147"/>
                <a:gd name="T14" fmla="*/ 87 w 187"/>
                <a:gd name="T15" fmla="*/ 547 h 147"/>
                <a:gd name="T16" fmla="*/ 68 w 187"/>
                <a:gd name="T17" fmla="*/ 579 h 147"/>
                <a:gd name="T18" fmla="*/ 40 w 187"/>
                <a:gd name="T19" fmla="*/ 623 h 147"/>
                <a:gd name="T20" fmla="*/ 0 w 187"/>
                <a:gd name="T21" fmla="*/ 655 h 147"/>
                <a:gd name="T22" fmla="*/ 40 w 187"/>
                <a:gd name="T23" fmla="*/ 655 h 147"/>
                <a:gd name="T24" fmla="*/ 72 w 187"/>
                <a:gd name="T25" fmla="*/ 655 h 147"/>
                <a:gd name="T26" fmla="*/ 115 w 187"/>
                <a:gd name="T27" fmla="*/ 655 h 147"/>
                <a:gd name="T28" fmla="*/ 150 w 187"/>
                <a:gd name="T29" fmla="*/ 655 h 147"/>
                <a:gd name="T30" fmla="*/ 161 w 187"/>
                <a:gd name="T31" fmla="*/ 572 h 147"/>
                <a:gd name="T32" fmla="*/ 184 w 187"/>
                <a:gd name="T33" fmla="*/ 529 h 147"/>
                <a:gd name="T34" fmla="*/ 211 w 187"/>
                <a:gd name="T35" fmla="*/ 501 h 147"/>
                <a:gd name="T36" fmla="*/ 241 w 187"/>
                <a:gd name="T37" fmla="*/ 475 h 147"/>
                <a:gd name="T38" fmla="*/ 272 w 187"/>
                <a:gd name="T39" fmla="*/ 453 h 147"/>
                <a:gd name="T40" fmla="*/ 295 w 187"/>
                <a:gd name="T41" fmla="*/ 414 h 147"/>
                <a:gd name="T42" fmla="*/ 320 w 187"/>
                <a:gd name="T43" fmla="*/ 381 h 147"/>
                <a:gd name="T44" fmla="*/ 320 w 187"/>
                <a:gd name="T45" fmla="*/ 337 h 147"/>
                <a:gd name="T46" fmla="*/ 361 w 187"/>
                <a:gd name="T47" fmla="*/ 305 h 147"/>
                <a:gd name="T48" fmla="*/ 396 w 187"/>
                <a:gd name="T49" fmla="*/ 301 h 147"/>
                <a:gd name="T50" fmla="*/ 408 w 187"/>
                <a:gd name="T51" fmla="*/ 269 h 147"/>
                <a:gd name="T52" fmla="*/ 382 w 187"/>
                <a:gd name="T53" fmla="*/ 199 h 147"/>
                <a:gd name="T54" fmla="*/ 382 w 187"/>
                <a:gd name="T55" fmla="*/ 150 h 147"/>
                <a:gd name="T56" fmla="*/ 376 w 187"/>
                <a:gd name="T57" fmla="*/ 88 h 147"/>
                <a:gd name="T58" fmla="*/ 368 w 187"/>
                <a:gd name="T59" fmla="*/ 71 h 147"/>
                <a:gd name="T60" fmla="*/ 346 w 187"/>
                <a:gd name="T61" fmla="*/ 57 h 147"/>
                <a:gd name="T62" fmla="*/ 335 w 187"/>
                <a:gd name="T63" fmla="*/ 57 h 147"/>
                <a:gd name="T64" fmla="*/ 279 w 187"/>
                <a:gd name="T65" fmla="*/ 46 h 147"/>
                <a:gd name="T66" fmla="*/ 264 w 187"/>
                <a:gd name="T67" fmla="*/ 0 h 147"/>
                <a:gd name="T68" fmla="*/ 241 w 187"/>
                <a:gd name="T69" fmla="*/ 37 h 147"/>
                <a:gd name="T70" fmla="*/ 226 w 187"/>
                <a:gd name="T71" fmla="*/ 97 h 147"/>
                <a:gd name="T72" fmla="*/ 211 w 187"/>
                <a:gd name="T73" fmla="*/ 161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31901" name="Freeform 4443"/>
            <p:cNvSpPr>
              <a:spLocks/>
            </p:cNvSpPr>
            <p:nvPr/>
          </p:nvSpPr>
          <p:spPr bwMode="auto">
            <a:xfrm>
              <a:off x="2518" y="2130"/>
              <a:ext cx="275" cy="260"/>
            </a:xfrm>
            <a:custGeom>
              <a:avLst/>
              <a:gdLst>
                <a:gd name="T0" fmla="*/ 63 w 246"/>
                <a:gd name="T1" fmla="*/ 851 h 210"/>
                <a:gd name="T2" fmla="*/ 53 w 246"/>
                <a:gd name="T3" fmla="*/ 851 h 210"/>
                <a:gd name="T4" fmla="*/ 26 w 246"/>
                <a:gd name="T5" fmla="*/ 820 h 210"/>
                <a:gd name="T6" fmla="*/ 32 w 246"/>
                <a:gd name="T7" fmla="*/ 799 h 210"/>
                <a:gd name="T8" fmla="*/ 36 w 246"/>
                <a:gd name="T9" fmla="*/ 799 h 210"/>
                <a:gd name="T10" fmla="*/ 12 w 246"/>
                <a:gd name="T11" fmla="*/ 735 h 210"/>
                <a:gd name="T12" fmla="*/ 0 w 246"/>
                <a:gd name="T13" fmla="*/ 675 h 210"/>
                <a:gd name="T14" fmla="*/ 12 w 246"/>
                <a:gd name="T15" fmla="*/ 675 h 210"/>
                <a:gd name="T16" fmla="*/ 40 w 246"/>
                <a:gd name="T17" fmla="*/ 639 h 210"/>
                <a:gd name="T18" fmla="*/ 78 w 246"/>
                <a:gd name="T19" fmla="*/ 639 h 210"/>
                <a:gd name="T20" fmla="*/ 115 w 246"/>
                <a:gd name="T21" fmla="*/ 639 h 210"/>
                <a:gd name="T22" fmla="*/ 134 w 246"/>
                <a:gd name="T23" fmla="*/ 579 h 210"/>
                <a:gd name="T24" fmla="*/ 134 w 246"/>
                <a:gd name="T25" fmla="*/ 513 h 210"/>
                <a:gd name="T26" fmla="*/ 139 w 246"/>
                <a:gd name="T27" fmla="*/ 452 h 210"/>
                <a:gd name="T28" fmla="*/ 139 w 246"/>
                <a:gd name="T29" fmla="*/ 395 h 210"/>
                <a:gd name="T30" fmla="*/ 139 w 246"/>
                <a:gd name="T31" fmla="*/ 349 h 210"/>
                <a:gd name="T32" fmla="*/ 165 w 246"/>
                <a:gd name="T33" fmla="*/ 322 h 210"/>
                <a:gd name="T34" fmla="*/ 192 w 246"/>
                <a:gd name="T35" fmla="*/ 317 h 210"/>
                <a:gd name="T36" fmla="*/ 222 w 246"/>
                <a:gd name="T37" fmla="*/ 260 h 210"/>
                <a:gd name="T38" fmla="*/ 248 w 246"/>
                <a:gd name="T39" fmla="*/ 208 h 210"/>
                <a:gd name="T40" fmla="*/ 284 w 246"/>
                <a:gd name="T41" fmla="*/ 156 h 210"/>
                <a:gd name="T42" fmla="*/ 320 w 246"/>
                <a:gd name="T43" fmla="*/ 102 h 210"/>
                <a:gd name="T44" fmla="*/ 363 w 246"/>
                <a:gd name="T45" fmla="*/ 50 h 210"/>
                <a:gd name="T46" fmla="*/ 400 w 246"/>
                <a:gd name="T47" fmla="*/ 0 h 210"/>
                <a:gd name="T48" fmla="*/ 448 w 246"/>
                <a:gd name="T49" fmla="*/ 17 h 210"/>
                <a:gd name="T50" fmla="*/ 476 w 246"/>
                <a:gd name="T51" fmla="*/ 62 h 210"/>
                <a:gd name="T52" fmla="*/ 501 w 246"/>
                <a:gd name="T53" fmla="*/ 32 h 210"/>
                <a:gd name="T54" fmla="*/ 506 w 246"/>
                <a:gd name="T55" fmla="*/ 95 h 210"/>
                <a:gd name="T56" fmla="*/ 506 w 246"/>
                <a:gd name="T57" fmla="*/ 156 h 210"/>
                <a:gd name="T58" fmla="*/ 534 w 246"/>
                <a:gd name="T59" fmla="*/ 243 h 210"/>
                <a:gd name="T60" fmla="*/ 530 w 246"/>
                <a:gd name="T61" fmla="*/ 272 h 210"/>
                <a:gd name="T62" fmla="*/ 530 w 246"/>
                <a:gd name="T63" fmla="*/ 334 h 210"/>
                <a:gd name="T64" fmla="*/ 530 w 246"/>
                <a:gd name="T65" fmla="*/ 395 h 210"/>
                <a:gd name="T66" fmla="*/ 530 w 246"/>
                <a:gd name="T67" fmla="*/ 464 h 210"/>
                <a:gd name="T68" fmla="*/ 520 w 246"/>
                <a:gd name="T69" fmla="*/ 526 h 210"/>
                <a:gd name="T70" fmla="*/ 506 w 246"/>
                <a:gd name="T71" fmla="*/ 565 h 210"/>
                <a:gd name="T72" fmla="*/ 491 w 246"/>
                <a:gd name="T73" fmla="*/ 612 h 210"/>
                <a:gd name="T74" fmla="*/ 476 w 246"/>
                <a:gd name="T75" fmla="*/ 662 h 210"/>
                <a:gd name="T76" fmla="*/ 462 w 246"/>
                <a:gd name="T77" fmla="*/ 711 h 210"/>
                <a:gd name="T78" fmla="*/ 462 w 246"/>
                <a:gd name="T79" fmla="*/ 768 h 210"/>
                <a:gd name="T80" fmla="*/ 425 w 246"/>
                <a:gd name="T81" fmla="*/ 820 h 210"/>
                <a:gd name="T82" fmla="*/ 388 w 246"/>
                <a:gd name="T83" fmla="*/ 811 h 210"/>
                <a:gd name="T84" fmla="*/ 352 w 246"/>
                <a:gd name="T85" fmla="*/ 799 h 210"/>
                <a:gd name="T86" fmla="*/ 316 w 246"/>
                <a:gd name="T87" fmla="*/ 843 h 210"/>
                <a:gd name="T88" fmla="*/ 293 w 246"/>
                <a:gd name="T89" fmla="*/ 820 h 210"/>
                <a:gd name="T90" fmla="*/ 264 w 246"/>
                <a:gd name="T91" fmla="*/ 799 h 210"/>
                <a:gd name="T92" fmla="*/ 227 w 246"/>
                <a:gd name="T93" fmla="*/ 820 h 210"/>
                <a:gd name="T94" fmla="*/ 206 w 246"/>
                <a:gd name="T95" fmla="*/ 781 h 210"/>
                <a:gd name="T96" fmla="*/ 172 w 246"/>
                <a:gd name="T97" fmla="*/ 768 h 210"/>
                <a:gd name="T98" fmla="*/ 139 w 246"/>
                <a:gd name="T99" fmla="*/ 790 h 210"/>
                <a:gd name="T100" fmla="*/ 131 w 246"/>
                <a:gd name="T101" fmla="*/ 851 h 210"/>
                <a:gd name="T102" fmla="*/ 118 w 246"/>
                <a:gd name="T103" fmla="*/ 906 h 210"/>
                <a:gd name="T104" fmla="*/ 118 w 246"/>
                <a:gd name="T105" fmla="*/ 938 h 210"/>
                <a:gd name="T106" fmla="*/ 89 w 246"/>
                <a:gd name="T107" fmla="*/ 880 h 210"/>
                <a:gd name="T108" fmla="*/ 78 w 246"/>
                <a:gd name="T109" fmla="*/ 906 h 210"/>
                <a:gd name="T110" fmla="*/ 78 w 246"/>
                <a:gd name="T111" fmla="*/ 915 h 210"/>
                <a:gd name="T112" fmla="*/ 68 w 246"/>
                <a:gd name="T113" fmla="*/ 877 h 210"/>
                <a:gd name="T114" fmla="*/ 63 w 246"/>
                <a:gd name="T115" fmla="*/ 85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31902" name="Freeform 4444"/>
            <p:cNvSpPr>
              <a:spLocks/>
            </p:cNvSpPr>
            <p:nvPr/>
          </p:nvSpPr>
          <p:spPr bwMode="auto">
            <a:xfrm>
              <a:off x="2212" y="2279"/>
              <a:ext cx="102" cy="96"/>
            </a:xfrm>
            <a:custGeom>
              <a:avLst/>
              <a:gdLst>
                <a:gd name="T0" fmla="*/ 39 w 92"/>
                <a:gd name="T1" fmla="*/ 21 h 78"/>
                <a:gd name="T2" fmla="*/ 30 w 92"/>
                <a:gd name="T3" fmla="*/ 50 h 78"/>
                <a:gd name="T4" fmla="*/ 14 w 92"/>
                <a:gd name="T5" fmla="*/ 106 h 78"/>
                <a:gd name="T6" fmla="*/ 0 w 92"/>
                <a:gd name="T7" fmla="*/ 151 h 78"/>
                <a:gd name="T8" fmla="*/ 20 w 92"/>
                <a:gd name="T9" fmla="*/ 217 h 78"/>
                <a:gd name="T10" fmla="*/ 30 w 92"/>
                <a:gd name="T11" fmla="*/ 192 h 78"/>
                <a:gd name="T12" fmla="*/ 20 w 92"/>
                <a:gd name="T13" fmla="*/ 208 h 78"/>
                <a:gd name="T14" fmla="*/ 30 w 92"/>
                <a:gd name="T15" fmla="*/ 222 h 78"/>
                <a:gd name="T16" fmla="*/ 30 w 92"/>
                <a:gd name="T17" fmla="*/ 242 h 78"/>
                <a:gd name="T18" fmla="*/ 64 w 92"/>
                <a:gd name="T19" fmla="*/ 242 h 78"/>
                <a:gd name="T20" fmla="*/ 64 w 92"/>
                <a:gd name="T21" fmla="*/ 222 h 78"/>
                <a:gd name="T22" fmla="*/ 109 w 92"/>
                <a:gd name="T23" fmla="*/ 242 h 78"/>
                <a:gd name="T24" fmla="*/ 112 w 92"/>
                <a:gd name="T25" fmla="*/ 256 h 78"/>
                <a:gd name="T26" fmla="*/ 68 w 92"/>
                <a:gd name="T27" fmla="*/ 242 h 78"/>
                <a:gd name="T28" fmla="*/ 43 w 92"/>
                <a:gd name="T29" fmla="*/ 256 h 78"/>
                <a:gd name="T30" fmla="*/ 20 w 92"/>
                <a:gd name="T31" fmla="*/ 273 h 78"/>
                <a:gd name="T32" fmla="*/ 24 w 92"/>
                <a:gd name="T33" fmla="*/ 302 h 78"/>
                <a:gd name="T34" fmla="*/ 43 w 92"/>
                <a:gd name="T35" fmla="*/ 302 h 78"/>
                <a:gd name="T36" fmla="*/ 64 w 92"/>
                <a:gd name="T37" fmla="*/ 297 h 78"/>
                <a:gd name="T38" fmla="*/ 64 w 92"/>
                <a:gd name="T39" fmla="*/ 302 h 78"/>
                <a:gd name="T40" fmla="*/ 30 w 92"/>
                <a:gd name="T41" fmla="*/ 316 h 78"/>
                <a:gd name="T42" fmla="*/ 20 w 92"/>
                <a:gd name="T43" fmla="*/ 332 h 78"/>
                <a:gd name="T44" fmla="*/ 64 w 92"/>
                <a:gd name="T45" fmla="*/ 316 h 78"/>
                <a:gd name="T46" fmla="*/ 92 w 92"/>
                <a:gd name="T47" fmla="*/ 316 h 78"/>
                <a:gd name="T48" fmla="*/ 116 w 92"/>
                <a:gd name="T49" fmla="*/ 302 h 78"/>
                <a:gd name="T50" fmla="*/ 149 w 92"/>
                <a:gd name="T51" fmla="*/ 329 h 78"/>
                <a:gd name="T52" fmla="*/ 190 w 92"/>
                <a:gd name="T53" fmla="*/ 329 h 78"/>
                <a:gd name="T54" fmla="*/ 185 w 92"/>
                <a:gd name="T55" fmla="*/ 256 h 78"/>
                <a:gd name="T56" fmla="*/ 174 w 92"/>
                <a:gd name="T57" fmla="*/ 222 h 78"/>
                <a:gd name="T58" fmla="*/ 166 w 92"/>
                <a:gd name="T59" fmla="*/ 151 h 78"/>
                <a:gd name="T60" fmla="*/ 142 w 92"/>
                <a:gd name="T61" fmla="*/ 90 h 78"/>
                <a:gd name="T62" fmla="*/ 116 w 92"/>
                <a:gd name="T63" fmla="*/ 41 h 78"/>
                <a:gd name="T64" fmla="*/ 89 w 92"/>
                <a:gd name="T65" fmla="*/ 0 h 78"/>
                <a:gd name="T66" fmla="*/ 64 w 92"/>
                <a:gd name="T67" fmla="*/ 14 h 78"/>
                <a:gd name="T68" fmla="*/ 39 w 92"/>
                <a:gd name="T69" fmla="*/ 2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31903" name="Freeform 4445"/>
            <p:cNvSpPr>
              <a:spLocks/>
            </p:cNvSpPr>
            <p:nvPr/>
          </p:nvSpPr>
          <p:spPr bwMode="auto">
            <a:xfrm>
              <a:off x="2643" y="1825"/>
              <a:ext cx="65" cy="156"/>
            </a:xfrm>
            <a:custGeom>
              <a:avLst/>
              <a:gdLst>
                <a:gd name="T0" fmla="*/ 74 w 59"/>
                <a:gd name="T1" fmla="*/ 554 h 125"/>
                <a:gd name="T2" fmla="*/ 58 w 59"/>
                <a:gd name="T3" fmla="*/ 589 h 125"/>
                <a:gd name="T4" fmla="*/ 52 w 59"/>
                <a:gd name="T5" fmla="*/ 515 h 125"/>
                <a:gd name="T6" fmla="*/ 45 w 59"/>
                <a:gd name="T7" fmla="*/ 438 h 125"/>
                <a:gd name="T8" fmla="*/ 21 w 59"/>
                <a:gd name="T9" fmla="*/ 366 h 125"/>
                <a:gd name="T10" fmla="*/ 0 w 59"/>
                <a:gd name="T11" fmla="*/ 290 h 125"/>
                <a:gd name="T12" fmla="*/ 4 w 59"/>
                <a:gd name="T13" fmla="*/ 225 h 125"/>
                <a:gd name="T14" fmla="*/ 21 w 59"/>
                <a:gd name="T15" fmla="*/ 167 h 125"/>
                <a:gd name="T16" fmla="*/ 21 w 59"/>
                <a:gd name="T17" fmla="*/ 57 h 125"/>
                <a:gd name="T18" fmla="*/ 28 w 59"/>
                <a:gd name="T19" fmla="*/ 21 h 125"/>
                <a:gd name="T20" fmla="*/ 58 w 59"/>
                <a:gd name="T21" fmla="*/ 0 h 125"/>
                <a:gd name="T22" fmla="*/ 69 w 59"/>
                <a:gd name="T23" fmla="*/ 21 h 125"/>
                <a:gd name="T24" fmla="*/ 78 w 59"/>
                <a:gd name="T25" fmla="*/ 40 h 125"/>
                <a:gd name="T26" fmla="*/ 96 w 59"/>
                <a:gd name="T27" fmla="*/ 21 h 125"/>
                <a:gd name="T28" fmla="*/ 83 w 59"/>
                <a:gd name="T29" fmla="*/ 109 h 125"/>
                <a:gd name="T30" fmla="*/ 102 w 59"/>
                <a:gd name="T31" fmla="*/ 167 h 125"/>
                <a:gd name="T32" fmla="*/ 90 w 59"/>
                <a:gd name="T33" fmla="*/ 225 h 125"/>
                <a:gd name="T34" fmla="*/ 69 w 59"/>
                <a:gd name="T35" fmla="*/ 270 h 125"/>
                <a:gd name="T36" fmla="*/ 96 w 59"/>
                <a:gd name="T37" fmla="*/ 307 h 125"/>
                <a:gd name="T38" fmla="*/ 117 w 59"/>
                <a:gd name="T39" fmla="*/ 337 h 125"/>
                <a:gd name="T40" fmla="*/ 117 w 59"/>
                <a:gd name="T41" fmla="*/ 413 h 125"/>
                <a:gd name="T42" fmla="*/ 96 w 59"/>
                <a:gd name="T43" fmla="*/ 441 h 125"/>
                <a:gd name="T44" fmla="*/ 74 w 59"/>
                <a:gd name="T45" fmla="*/ 489 h 125"/>
                <a:gd name="T46" fmla="*/ 74 w 59"/>
                <a:gd name="T47" fmla="*/ 55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31904" name="Freeform 4446"/>
            <p:cNvSpPr>
              <a:spLocks/>
            </p:cNvSpPr>
            <p:nvPr/>
          </p:nvSpPr>
          <p:spPr bwMode="auto">
            <a:xfrm>
              <a:off x="2314" y="2461"/>
              <a:ext cx="71" cy="90"/>
            </a:xfrm>
            <a:custGeom>
              <a:avLst/>
              <a:gdLst>
                <a:gd name="T0" fmla="*/ 128 w 64"/>
                <a:gd name="T1" fmla="*/ 316 h 73"/>
                <a:gd name="T2" fmla="*/ 92 w 64"/>
                <a:gd name="T3" fmla="*/ 276 h 73"/>
                <a:gd name="T4" fmla="*/ 60 w 64"/>
                <a:gd name="T5" fmla="*/ 235 h 73"/>
                <a:gd name="T6" fmla="*/ 32 w 64"/>
                <a:gd name="T7" fmla="*/ 170 h 73"/>
                <a:gd name="T8" fmla="*/ 0 w 64"/>
                <a:gd name="T9" fmla="*/ 122 h 73"/>
                <a:gd name="T10" fmla="*/ 12 w 64"/>
                <a:gd name="T11" fmla="*/ 90 h 73"/>
                <a:gd name="T12" fmla="*/ 24 w 64"/>
                <a:gd name="T13" fmla="*/ 51 h 73"/>
                <a:gd name="T14" fmla="*/ 40 w 64"/>
                <a:gd name="T15" fmla="*/ 0 h 73"/>
                <a:gd name="T16" fmla="*/ 60 w 64"/>
                <a:gd name="T17" fmla="*/ 0 h 73"/>
                <a:gd name="T18" fmla="*/ 68 w 64"/>
                <a:gd name="T19" fmla="*/ 80 h 73"/>
                <a:gd name="T20" fmla="*/ 74 w 64"/>
                <a:gd name="T21" fmla="*/ 90 h 73"/>
                <a:gd name="T22" fmla="*/ 89 w 64"/>
                <a:gd name="T23" fmla="*/ 72 h 73"/>
                <a:gd name="T24" fmla="*/ 99 w 64"/>
                <a:gd name="T25" fmla="*/ 72 h 73"/>
                <a:gd name="T26" fmla="*/ 99 w 64"/>
                <a:gd name="T27" fmla="*/ 145 h 73"/>
                <a:gd name="T28" fmla="*/ 99 w 64"/>
                <a:gd name="T29" fmla="*/ 150 h 73"/>
                <a:gd name="T30" fmla="*/ 120 w 64"/>
                <a:gd name="T31" fmla="*/ 195 h 73"/>
                <a:gd name="T32" fmla="*/ 134 w 64"/>
                <a:gd name="T33" fmla="*/ 224 h 73"/>
                <a:gd name="T34" fmla="*/ 128 w 64"/>
                <a:gd name="T35" fmla="*/ 316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31905" name="Freeform 4447"/>
            <p:cNvSpPr>
              <a:spLocks/>
            </p:cNvSpPr>
            <p:nvPr/>
          </p:nvSpPr>
          <p:spPr bwMode="auto">
            <a:xfrm>
              <a:off x="1060" y="2437"/>
              <a:ext cx="53" cy="52"/>
            </a:xfrm>
            <a:custGeom>
              <a:avLst/>
              <a:gdLst>
                <a:gd name="T0" fmla="*/ 0 w 49"/>
                <a:gd name="T1" fmla="*/ 118 h 42"/>
                <a:gd name="T2" fmla="*/ 0 w 49"/>
                <a:gd name="T3" fmla="*/ 62 h 42"/>
                <a:gd name="T4" fmla="*/ 0 w 49"/>
                <a:gd name="T5" fmla="*/ 2 h 42"/>
                <a:gd name="T6" fmla="*/ 14 w 49"/>
                <a:gd name="T7" fmla="*/ 0 h 42"/>
                <a:gd name="T8" fmla="*/ 19 w 49"/>
                <a:gd name="T9" fmla="*/ 32 h 42"/>
                <a:gd name="T10" fmla="*/ 27 w 49"/>
                <a:gd name="T11" fmla="*/ 40 h 42"/>
                <a:gd name="T12" fmla="*/ 40 w 49"/>
                <a:gd name="T13" fmla="*/ 62 h 42"/>
                <a:gd name="T14" fmla="*/ 78 w 49"/>
                <a:gd name="T15" fmla="*/ 32 h 42"/>
                <a:gd name="T16" fmla="*/ 81 w 49"/>
                <a:gd name="T17" fmla="*/ 32 h 42"/>
                <a:gd name="T18" fmla="*/ 84 w 49"/>
                <a:gd name="T19" fmla="*/ 62 h 42"/>
                <a:gd name="T20" fmla="*/ 66 w 49"/>
                <a:gd name="T21" fmla="*/ 109 h 42"/>
                <a:gd name="T22" fmla="*/ 78 w 49"/>
                <a:gd name="T23" fmla="*/ 156 h 42"/>
                <a:gd name="T24" fmla="*/ 57 w 49"/>
                <a:gd name="T25" fmla="*/ 186 h 42"/>
                <a:gd name="T26" fmla="*/ 48 w 49"/>
                <a:gd name="T27" fmla="*/ 136 h 42"/>
                <a:gd name="T28" fmla="*/ 44 w 49"/>
                <a:gd name="T29" fmla="*/ 156 h 42"/>
                <a:gd name="T30" fmla="*/ 34 w 49"/>
                <a:gd name="T31" fmla="*/ 118 h 42"/>
                <a:gd name="T32" fmla="*/ 4 w 49"/>
                <a:gd name="T33" fmla="*/ 109 h 42"/>
                <a:gd name="T34" fmla="*/ 0 w 49"/>
                <a:gd name="T35" fmla="*/ 11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31906" name="Freeform 4448"/>
            <p:cNvSpPr>
              <a:spLocks/>
            </p:cNvSpPr>
            <p:nvPr/>
          </p:nvSpPr>
          <p:spPr bwMode="auto">
            <a:xfrm>
              <a:off x="1117" y="2439"/>
              <a:ext cx="39" cy="50"/>
            </a:xfrm>
            <a:custGeom>
              <a:avLst/>
              <a:gdLst>
                <a:gd name="T0" fmla="*/ 40 w 35"/>
                <a:gd name="T1" fmla="*/ 108 h 40"/>
                <a:gd name="T2" fmla="*/ 56 w 35"/>
                <a:gd name="T3" fmla="*/ 108 h 40"/>
                <a:gd name="T4" fmla="*/ 50 w 35"/>
                <a:gd name="T5" fmla="*/ 94 h 40"/>
                <a:gd name="T6" fmla="*/ 40 w 35"/>
                <a:gd name="T7" fmla="*/ 80 h 40"/>
                <a:gd name="T8" fmla="*/ 35 w 35"/>
                <a:gd name="T9" fmla="*/ 60 h 40"/>
                <a:gd name="T10" fmla="*/ 4 w 35"/>
                <a:gd name="T11" fmla="*/ 36 h 40"/>
                <a:gd name="T12" fmla="*/ 0 w 35"/>
                <a:gd name="T13" fmla="*/ 25 h 40"/>
                <a:gd name="T14" fmla="*/ 0 w 35"/>
                <a:gd name="T15" fmla="*/ 0 h 40"/>
                <a:gd name="T16" fmla="*/ 31 w 35"/>
                <a:gd name="T17" fmla="*/ 0 h 40"/>
                <a:gd name="T18" fmla="*/ 50 w 35"/>
                <a:gd name="T19" fmla="*/ 36 h 40"/>
                <a:gd name="T20" fmla="*/ 74 w 35"/>
                <a:gd name="T21" fmla="*/ 60 h 40"/>
                <a:gd name="T22" fmla="*/ 74 w 35"/>
                <a:gd name="T23" fmla="*/ 138 h 40"/>
                <a:gd name="T24" fmla="*/ 64 w 35"/>
                <a:gd name="T25" fmla="*/ 156 h 40"/>
                <a:gd name="T26" fmla="*/ 56 w 35"/>
                <a:gd name="T27" fmla="*/ 194 h 40"/>
                <a:gd name="T28" fmla="*/ 50 w 35"/>
                <a:gd name="T29" fmla="*/ 156 h 40"/>
                <a:gd name="T30" fmla="*/ 40 w 35"/>
                <a:gd name="T31" fmla="*/ 108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31907" name="Freeform 4449"/>
            <p:cNvSpPr>
              <a:spLocks/>
            </p:cNvSpPr>
            <p:nvPr/>
          </p:nvSpPr>
          <p:spPr bwMode="auto">
            <a:xfrm>
              <a:off x="1553" y="2522"/>
              <a:ext cx="53" cy="78"/>
            </a:xfrm>
            <a:custGeom>
              <a:avLst/>
              <a:gdLst>
                <a:gd name="T0" fmla="*/ 88 w 47"/>
                <a:gd name="T1" fmla="*/ 72 h 64"/>
                <a:gd name="T2" fmla="*/ 54 w 47"/>
                <a:gd name="T3" fmla="*/ 13 h 64"/>
                <a:gd name="T4" fmla="*/ 29 w 47"/>
                <a:gd name="T5" fmla="*/ 0 h 64"/>
                <a:gd name="T6" fmla="*/ 16 w 47"/>
                <a:gd name="T7" fmla="*/ 20 h 64"/>
                <a:gd name="T8" fmla="*/ 12 w 47"/>
                <a:gd name="T9" fmla="*/ 89 h 64"/>
                <a:gd name="T10" fmla="*/ 23 w 47"/>
                <a:gd name="T11" fmla="*/ 171 h 64"/>
                <a:gd name="T12" fmla="*/ 0 w 47"/>
                <a:gd name="T13" fmla="*/ 250 h 64"/>
                <a:gd name="T14" fmla="*/ 29 w 47"/>
                <a:gd name="T15" fmla="*/ 250 h 64"/>
                <a:gd name="T16" fmla="*/ 60 w 47"/>
                <a:gd name="T17" fmla="*/ 256 h 64"/>
                <a:gd name="T18" fmla="*/ 86 w 47"/>
                <a:gd name="T19" fmla="*/ 193 h 64"/>
                <a:gd name="T20" fmla="*/ 111 w 47"/>
                <a:gd name="T21" fmla="*/ 115 h 64"/>
                <a:gd name="T22" fmla="*/ 99 w 47"/>
                <a:gd name="T23" fmla="*/ 74 h 64"/>
                <a:gd name="T24" fmla="*/ 99 w 47"/>
                <a:gd name="T25" fmla="*/ 94 h 64"/>
                <a:gd name="T26" fmla="*/ 88 w 47"/>
                <a:gd name="T27" fmla="*/ 7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31908" name="Freeform 4450"/>
            <p:cNvSpPr>
              <a:spLocks/>
            </p:cNvSpPr>
            <p:nvPr/>
          </p:nvSpPr>
          <p:spPr bwMode="auto">
            <a:xfrm>
              <a:off x="1125" y="2375"/>
              <a:ext cx="212" cy="367"/>
            </a:xfrm>
            <a:custGeom>
              <a:avLst/>
              <a:gdLst>
                <a:gd name="T0" fmla="*/ 169 w 189"/>
                <a:gd name="T1" fmla="*/ 133 h 296"/>
                <a:gd name="T2" fmla="*/ 151 w 189"/>
                <a:gd name="T3" fmla="*/ 118 h 296"/>
                <a:gd name="T4" fmla="*/ 120 w 189"/>
                <a:gd name="T5" fmla="*/ 232 h 296"/>
                <a:gd name="T6" fmla="*/ 79 w 189"/>
                <a:gd name="T7" fmla="*/ 352 h 296"/>
                <a:gd name="T8" fmla="*/ 62 w 189"/>
                <a:gd name="T9" fmla="*/ 288 h 296"/>
                <a:gd name="T10" fmla="*/ 53 w 189"/>
                <a:gd name="T11" fmla="*/ 381 h 296"/>
                <a:gd name="T12" fmla="*/ 53 w 189"/>
                <a:gd name="T13" fmla="*/ 453 h 296"/>
                <a:gd name="T14" fmla="*/ 53 w 189"/>
                <a:gd name="T15" fmla="*/ 558 h 296"/>
                <a:gd name="T16" fmla="*/ 59 w 189"/>
                <a:gd name="T17" fmla="*/ 671 h 296"/>
                <a:gd name="T18" fmla="*/ 35 w 189"/>
                <a:gd name="T19" fmla="*/ 769 h 296"/>
                <a:gd name="T20" fmla="*/ 12 w 189"/>
                <a:gd name="T21" fmla="*/ 832 h 296"/>
                <a:gd name="T22" fmla="*/ 0 w 189"/>
                <a:gd name="T23" fmla="*/ 877 h 296"/>
                <a:gd name="T24" fmla="*/ 53 w 189"/>
                <a:gd name="T25" fmla="*/ 956 h 296"/>
                <a:gd name="T26" fmla="*/ 128 w 189"/>
                <a:gd name="T27" fmla="*/ 999 h 296"/>
                <a:gd name="T28" fmla="*/ 147 w 189"/>
                <a:gd name="T29" fmla="*/ 1034 h 296"/>
                <a:gd name="T30" fmla="*/ 195 w 189"/>
                <a:gd name="T31" fmla="*/ 1139 h 296"/>
                <a:gd name="T32" fmla="*/ 248 w 189"/>
                <a:gd name="T33" fmla="*/ 1184 h 296"/>
                <a:gd name="T34" fmla="*/ 311 w 189"/>
                <a:gd name="T35" fmla="*/ 1200 h 296"/>
                <a:gd name="T36" fmla="*/ 316 w 189"/>
                <a:gd name="T37" fmla="*/ 1333 h 296"/>
                <a:gd name="T38" fmla="*/ 333 w 189"/>
                <a:gd name="T39" fmla="*/ 1107 h 296"/>
                <a:gd name="T40" fmla="*/ 311 w 189"/>
                <a:gd name="T41" fmla="*/ 953 h 296"/>
                <a:gd name="T42" fmla="*/ 345 w 189"/>
                <a:gd name="T43" fmla="*/ 927 h 296"/>
                <a:gd name="T44" fmla="*/ 316 w 189"/>
                <a:gd name="T45" fmla="*/ 851 h 296"/>
                <a:gd name="T46" fmla="*/ 380 w 189"/>
                <a:gd name="T47" fmla="*/ 851 h 296"/>
                <a:gd name="T48" fmla="*/ 387 w 189"/>
                <a:gd name="T49" fmla="*/ 851 h 296"/>
                <a:gd name="T50" fmla="*/ 420 w 189"/>
                <a:gd name="T51" fmla="*/ 896 h 296"/>
                <a:gd name="T52" fmla="*/ 420 w 189"/>
                <a:gd name="T53" fmla="*/ 820 h 296"/>
                <a:gd name="T54" fmla="*/ 406 w 189"/>
                <a:gd name="T55" fmla="*/ 732 h 296"/>
                <a:gd name="T56" fmla="*/ 395 w 189"/>
                <a:gd name="T57" fmla="*/ 558 h 296"/>
                <a:gd name="T58" fmla="*/ 380 w 189"/>
                <a:gd name="T59" fmla="*/ 501 h 296"/>
                <a:gd name="T60" fmla="*/ 316 w 189"/>
                <a:gd name="T61" fmla="*/ 436 h 296"/>
                <a:gd name="T62" fmla="*/ 259 w 189"/>
                <a:gd name="T63" fmla="*/ 428 h 296"/>
                <a:gd name="T64" fmla="*/ 236 w 189"/>
                <a:gd name="T65" fmla="*/ 342 h 296"/>
                <a:gd name="T66" fmla="*/ 206 w 189"/>
                <a:gd name="T67" fmla="*/ 257 h 296"/>
                <a:gd name="T68" fmla="*/ 236 w 189"/>
                <a:gd name="T69" fmla="*/ 118 h 296"/>
                <a:gd name="T70" fmla="*/ 288 w 189"/>
                <a:gd name="T71" fmla="*/ 46 h 296"/>
                <a:gd name="T72" fmla="*/ 262 w 189"/>
                <a:gd name="T73" fmla="*/ 14 h 296"/>
                <a:gd name="T74" fmla="*/ 200 w 189"/>
                <a:gd name="T75" fmla="*/ 88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31909" name="Freeform 4451"/>
            <p:cNvSpPr>
              <a:spLocks/>
            </p:cNvSpPr>
            <p:nvPr/>
          </p:nvSpPr>
          <p:spPr bwMode="auto">
            <a:xfrm>
              <a:off x="1436" y="2461"/>
              <a:ext cx="86" cy="157"/>
            </a:xfrm>
            <a:custGeom>
              <a:avLst/>
              <a:gdLst>
                <a:gd name="T0" fmla="*/ 145 w 76"/>
                <a:gd name="T1" fmla="*/ 407 h 127"/>
                <a:gd name="T2" fmla="*/ 124 w 76"/>
                <a:gd name="T3" fmla="*/ 367 h 127"/>
                <a:gd name="T4" fmla="*/ 124 w 76"/>
                <a:gd name="T5" fmla="*/ 293 h 127"/>
                <a:gd name="T6" fmla="*/ 145 w 76"/>
                <a:gd name="T7" fmla="*/ 283 h 127"/>
                <a:gd name="T8" fmla="*/ 152 w 76"/>
                <a:gd name="T9" fmla="*/ 240 h 127"/>
                <a:gd name="T10" fmla="*/ 152 w 76"/>
                <a:gd name="T11" fmla="*/ 176 h 127"/>
                <a:gd name="T12" fmla="*/ 109 w 76"/>
                <a:gd name="T13" fmla="*/ 125 h 127"/>
                <a:gd name="T14" fmla="*/ 101 w 76"/>
                <a:gd name="T15" fmla="*/ 155 h 127"/>
                <a:gd name="T16" fmla="*/ 109 w 76"/>
                <a:gd name="T17" fmla="*/ 82 h 127"/>
                <a:gd name="T18" fmla="*/ 85 w 76"/>
                <a:gd name="T19" fmla="*/ 40 h 127"/>
                <a:gd name="T20" fmla="*/ 61 w 76"/>
                <a:gd name="T21" fmla="*/ 2 h 127"/>
                <a:gd name="T22" fmla="*/ 67 w 76"/>
                <a:gd name="T23" fmla="*/ 21 h 127"/>
                <a:gd name="T24" fmla="*/ 51 w 76"/>
                <a:gd name="T25" fmla="*/ 0 h 127"/>
                <a:gd name="T26" fmla="*/ 61 w 76"/>
                <a:gd name="T27" fmla="*/ 21 h 127"/>
                <a:gd name="T28" fmla="*/ 20 w 76"/>
                <a:gd name="T29" fmla="*/ 72 h 127"/>
                <a:gd name="T30" fmla="*/ 41 w 76"/>
                <a:gd name="T31" fmla="*/ 101 h 127"/>
                <a:gd name="T32" fmla="*/ 12 w 76"/>
                <a:gd name="T33" fmla="*/ 136 h 127"/>
                <a:gd name="T34" fmla="*/ 0 w 76"/>
                <a:gd name="T35" fmla="*/ 199 h 127"/>
                <a:gd name="T36" fmla="*/ 20 w 76"/>
                <a:gd name="T37" fmla="*/ 258 h 127"/>
                <a:gd name="T38" fmla="*/ 41 w 76"/>
                <a:gd name="T39" fmla="*/ 258 h 127"/>
                <a:gd name="T40" fmla="*/ 46 w 76"/>
                <a:gd name="T41" fmla="*/ 302 h 127"/>
                <a:gd name="T42" fmla="*/ 61 w 76"/>
                <a:gd name="T43" fmla="*/ 344 h 127"/>
                <a:gd name="T44" fmla="*/ 51 w 76"/>
                <a:gd name="T45" fmla="*/ 414 h 127"/>
                <a:gd name="T46" fmla="*/ 58 w 76"/>
                <a:gd name="T47" fmla="*/ 501 h 127"/>
                <a:gd name="T48" fmla="*/ 78 w 76"/>
                <a:gd name="T49" fmla="*/ 561 h 127"/>
                <a:gd name="T50" fmla="*/ 101 w 76"/>
                <a:gd name="T51" fmla="*/ 561 h 127"/>
                <a:gd name="T52" fmla="*/ 140 w 76"/>
                <a:gd name="T53" fmla="*/ 522 h 127"/>
                <a:gd name="T54" fmla="*/ 179 w 76"/>
                <a:gd name="T55" fmla="*/ 512 h 127"/>
                <a:gd name="T56" fmla="*/ 164 w 76"/>
                <a:gd name="T57" fmla="*/ 461 h 127"/>
                <a:gd name="T58" fmla="*/ 145 w 76"/>
                <a:gd name="T59" fmla="*/ 40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31910" name="Freeform 4452"/>
            <p:cNvSpPr>
              <a:spLocks/>
            </p:cNvSpPr>
            <p:nvPr/>
          </p:nvSpPr>
          <p:spPr bwMode="auto">
            <a:xfrm>
              <a:off x="1495" y="2519"/>
              <a:ext cx="69" cy="88"/>
            </a:xfrm>
            <a:custGeom>
              <a:avLst/>
              <a:gdLst>
                <a:gd name="T0" fmla="*/ 18 w 62"/>
                <a:gd name="T1" fmla="*/ 205 h 71"/>
                <a:gd name="T2" fmla="*/ 0 w 62"/>
                <a:gd name="T3" fmla="*/ 165 h 71"/>
                <a:gd name="T4" fmla="*/ 0 w 62"/>
                <a:gd name="T5" fmla="*/ 88 h 71"/>
                <a:gd name="T6" fmla="*/ 18 w 62"/>
                <a:gd name="T7" fmla="*/ 77 h 71"/>
                <a:gd name="T8" fmla="*/ 24 w 62"/>
                <a:gd name="T9" fmla="*/ 32 h 71"/>
                <a:gd name="T10" fmla="*/ 30 w 62"/>
                <a:gd name="T11" fmla="*/ 0 h 71"/>
                <a:gd name="T12" fmla="*/ 70 w 62"/>
                <a:gd name="T13" fmla="*/ 0 h 71"/>
                <a:gd name="T14" fmla="*/ 99 w 62"/>
                <a:gd name="T15" fmla="*/ 0 h 71"/>
                <a:gd name="T16" fmla="*/ 132 w 62"/>
                <a:gd name="T17" fmla="*/ 0 h 71"/>
                <a:gd name="T18" fmla="*/ 124 w 62"/>
                <a:gd name="T19" fmla="*/ 32 h 71"/>
                <a:gd name="T20" fmla="*/ 120 w 62"/>
                <a:gd name="T21" fmla="*/ 109 h 71"/>
                <a:gd name="T22" fmla="*/ 132 w 62"/>
                <a:gd name="T23" fmla="*/ 205 h 71"/>
                <a:gd name="T24" fmla="*/ 110 w 62"/>
                <a:gd name="T25" fmla="*/ 286 h 71"/>
                <a:gd name="T26" fmla="*/ 90 w 62"/>
                <a:gd name="T27" fmla="*/ 264 h 71"/>
                <a:gd name="T28" fmla="*/ 59 w 62"/>
                <a:gd name="T29" fmla="*/ 286 h 71"/>
                <a:gd name="T30" fmla="*/ 66 w 62"/>
                <a:gd name="T31" fmla="*/ 319 h 71"/>
                <a:gd name="T32" fmla="*/ 51 w 62"/>
                <a:gd name="T33" fmla="*/ 315 h 71"/>
                <a:gd name="T34" fmla="*/ 36 w 62"/>
                <a:gd name="T35" fmla="*/ 257 h 71"/>
                <a:gd name="T36" fmla="*/ 18 w 62"/>
                <a:gd name="T37" fmla="*/ 205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31911" name="Freeform 4453"/>
            <p:cNvSpPr>
              <a:spLocks/>
            </p:cNvSpPr>
            <p:nvPr/>
          </p:nvSpPr>
          <p:spPr bwMode="auto">
            <a:xfrm>
              <a:off x="1432" y="2411"/>
              <a:ext cx="16" cy="13"/>
            </a:xfrm>
            <a:custGeom>
              <a:avLst/>
              <a:gdLst>
                <a:gd name="T0" fmla="*/ 3 w 14"/>
                <a:gd name="T1" fmla="*/ 0 h 11"/>
                <a:gd name="T2" fmla="*/ 35 w 14"/>
                <a:gd name="T3" fmla="*/ 0 h 11"/>
                <a:gd name="T4" fmla="*/ 25 w 14"/>
                <a:gd name="T5" fmla="*/ 35 h 11"/>
                <a:gd name="T6" fmla="*/ 0 w 14"/>
                <a:gd name="T7" fmla="*/ 35 h 11"/>
                <a:gd name="T8" fmla="*/ 17 w 14"/>
                <a:gd name="T9" fmla="*/ 13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12" name="Freeform 4454"/>
            <p:cNvSpPr>
              <a:spLocks/>
            </p:cNvSpPr>
            <p:nvPr/>
          </p:nvSpPr>
          <p:spPr bwMode="auto">
            <a:xfrm>
              <a:off x="1228" y="2379"/>
              <a:ext cx="238" cy="252"/>
            </a:xfrm>
            <a:custGeom>
              <a:avLst/>
              <a:gdLst>
                <a:gd name="T0" fmla="*/ 382 w 213"/>
                <a:gd name="T1" fmla="*/ 192 h 203"/>
                <a:gd name="T2" fmla="*/ 360 w 213"/>
                <a:gd name="T3" fmla="*/ 168 h 203"/>
                <a:gd name="T4" fmla="*/ 360 w 213"/>
                <a:gd name="T5" fmla="*/ 149 h 203"/>
                <a:gd name="T6" fmla="*/ 354 w 213"/>
                <a:gd name="T7" fmla="*/ 127 h 203"/>
                <a:gd name="T8" fmla="*/ 330 w 213"/>
                <a:gd name="T9" fmla="*/ 135 h 203"/>
                <a:gd name="T10" fmla="*/ 248 w 213"/>
                <a:gd name="T11" fmla="*/ 135 h 203"/>
                <a:gd name="T12" fmla="*/ 183 w 213"/>
                <a:gd name="T13" fmla="*/ 135 h 203"/>
                <a:gd name="T14" fmla="*/ 134 w 213"/>
                <a:gd name="T15" fmla="*/ 50 h 203"/>
                <a:gd name="T16" fmla="*/ 108 w 213"/>
                <a:gd name="T17" fmla="*/ 32 h 203"/>
                <a:gd name="T18" fmla="*/ 117 w 213"/>
                <a:gd name="T19" fmla="*/ 50 h 203"/>
                <a:gd name="T20" fmla="*/ 68 w 213"/>
                <a:gd name="T21" fmla="*/ 119 h 203"/>
                <a:gd name="T22" fmla="*/ 61 w 213"/>
                <a:gd name="T23" fmla="*/ 256 h 203"/>
                <a:gd name="T24" fmla="*/ 61 w 213"/>
                <a:gd name="T25" fmla="*/ 127 h 203"/>
                <a:gd name="T26" fmla="*/ 78 w 213"/>
                <a:gd name="T27" fmla="*/ 32 h 203"/>
                <a:gd name="T28" fmla="*/ 31 w 213"/>
                <a:gd name="T29" fmla="*/ 108 h 203"/>
                <a:gd name="T30" fmla="*/ 0 w 213"/>
                <a:gd name="T31" fmla="*/ 245 h 203"/>
                <a:gd name="T32" fmla="*/ 31 w 213"/>
                <a:gd name="T33" fmla="*/ 333 h 203"/>
                <a:gd name="T34" fmla="*/ 53 w 213"/>
                <a:gd name="T35" fmla="*/ 417 h 203"/>
                <a:gd name="T36" fmla="*/ 108 w 213"/>
                <a:gd name="T37" fmla="*/ 427 h 203"/>
                <a:gd name="T38" fmla="*/ 169 w 213"/>
                <a:gd name="T39" fmla="*/ 490 h 203"/>
                <a:gd name="T40" fmla="*/ 183 w 213"/>
                <a:gd name="T41" fmla="*/ 547 h 203"/>
                <a:gd name="T42" fmla="*/ 198 w 213"/>
                <a:gd name="T43" fmla="*/ 729 h 203"/>
                <a:gd name="T44" fmla="*/ 204 w 213"/>
                <a:gd name="T45" fmla="*/ 816 h 203"/>
                <a:gd name="T46" fmla="*/ 237 w 213"/>
                <a:gd name="T47" fmla="*/ 925 h 203"/>
                <a:gd name="T48" fmla="*/ 264 w 213"/>
                <a:gd name="T49" fmla="*/ 925 h 203"/>
                <a:gd name="T50" fmla="*/ 322 w 213"/>
                <a:gd name="T51" fmla="*/ 816 h 203"/>
                <a:gd name="T52" fmla="*/ 313 w 213"/>
                <a:gd name="T53" fmla="*/ 771 h 203"/>
                <a:gd name="T54" fmla="*/ 288 w 213"/>
                <a:gd name="T55" fmla="*/ 639 h 203"/>
                <a:gd name="T56" fmla="*/ 354 w 213"/>
                <a:gd name="T57" fmla="*/ 696 h 203"/>
                <a:gd name="T58" fmla="*/ 391 w 213"/>
                <a:gd name="T59" fmla="*/ 639 h 203"/>
                <a:gd name="T60" fmla="*/ 427 w 213"/>
                <a:gd name="T61" fmla="*/ 564 h 203"/>
                <a:gd name="T62" fmla="*/ 407 w 213"/>
                <a:gd name="T63" fmla="*/ 503 h 203"/>
                <a:gd name="T64" fmla="*/ 444 w 213"/>
                <a:gd name="T65" fmla="*/ 403 h 203"/>
                <a:gd name="T66" fmla="*/ 464 w 213"/>
                <a:gd name="T67" fmla="*/ 322 h 203"/>
                <a:gd name="T68" fmla="*/ 421 w 213"/>
                <a:gd name="T69" fmla="*/ 302 h 203"/>
                <a:gd name="T70" fmla="*/ 407 w 213"/>
                <a:gd name="T71" fmla="*/ 286 h 203"/>
                <a:gd name="T72" fmla="*/ 427 w 213"/>
                <a:gd name="T73" fmla="*/ 238 h 203"/>
                <a:gd name="T74" fmla="*/ 391 w 213"/>
                <a:gd name="T75" fmla="*/ 192 h 203"/>
                <a:gd name="T76" fmla="*/ 384 w 213"/>
                <a:gd name="T77" fmla="*/ 206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31913" name="Freeform 4455"/>
            <p:cNvSpPr>
              <a:spLocks/>
            </p:cNvSpPr>
            <p:nvPr/>
          </p:nvSpPr>
          <p:spPr bwMode="auto">
            <a:xfrm>
              <a:off x="1388" y="2403"/>
              <a:ext cx="8" cy="2"/>
            </a:xfrm>
            <a:custGeom>
              <a:avLst/>
              <a:gdLst>
                <a:gd name="T0" fmla="*/ 17 w 7"/>
                <a:gd name="T1" fmla="*/ 2 h 2"/>
                <a:gd name="T2" fmla="*/ 0 w 7"/>
                <a:gd name="T3" fmla="*/ 0 h 2"/>
                <a:gd name="T4" fmla="*/ 1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1914" name="Freeform 4456"/>
            <p:cNvSpPr>
              <a:spLocks/>
            </p:cNvSpPr>
            <p:nvPr/>
          </p:nvSpPr>
          <p:spPr bwMode="auto">
            <a:xfrm>
              <a:off x="1052" y="2135"/>
              <a:ext cx="178" cy="70"/>
            </a:xfrm>
            <a:custGeom>
              <a:avLst/>
              <a:gdLst>
                <a:gd name="T0" fmla="*/ 240 w 160"/>
                <a:gd name="T1" fmla="*/ 99 h 57"/>
                <a:gd name="T2" fmla="*/ 240 w 160"/>
                <a:gd name="T3" fmla="*/ 108 h 57"/>
                <a:gd name="T4" fmla="*/ 208 w 160"/>
                <a:gd name="T5" fmla="*/ 79 h 57"/>
                <a:gd name="T6" fmla="*/ 172 w 160"/>
                <a:gd name="T7" fmla="*/ 41 h 57"/>
                <a:gd name="T8" fmla="*/ 150 w 160"/>
                <a:gd name="T9" fmla="*/ 21 h 57"/>
                <a:gd name="T10" fmla="*/ 123 w 160"/>
                <a:gd name="T11" fmla="*/ 14 h 57"/>
                <a:gd name="T12" fmla="*/ 113 w 160"/>
                <a:gd name="T13" fmla="*/ 0 h 57"/>
                <a:gd name="T14" fmla="*/ 73 w 160"/>
                <a:gd name="T15" fmla="*/ 21 h 57"/>
                <a:gd name="T16" fmla="*/ 33 w 160"/>
                <a:gd name="T17" fmla="*/ 32 h 57"/>
                <a:gd name="T18" fmla="*/ 18 w 160"/>
                <a:gd name="T19" fmla="*/ 79 h 57"/>
                <a:gd name="T20" fmla="*/ 0 w 160"/>
                <a:gd name="T21" fmla="*/ 108 h 57"/>
                <a:gd name="T22" fmla="*/ 14 w 160"/>
                <a:gd name="T23" fmla="*/ 92 h 57"/>
                <a:gd name="T24" fmla="*/ 40 w 160"/>
                <a:gd name="T25" fmla="*/ 72 h 57"/>
                <a:gd name="T26" fmla="*/ 63 w 160"/>
                <a:gd name="T27" fmla="*/ 50 h 57"/>
                <a:gd name="T28" fmla="*/ 110 w 160"/>
                <a:gd name="T29" fmla="*/ 41 h 57"/>
                <a:gd name="T30" fmla="*/ 89 w 160"/>
                <a:gd name="T31" fmla="*/ 61 h 57"/>
                <a:gd name="T32" fmla="*/ 119 w 160"/>
                <a:gd name="T33" fmla="*/ 79 h 57"/>
                <a:gd name="T34" fmla="*/ 137 w 160"/>
                <a:gd name="T35" fmla="*/ 92 h 57"/>
                <a:gd name="T36" fmla="*/ 150 w 160"/>
                <a:gd name="T37" fmla="*/ 99 h 57"/>
                <a:gd name="T38" fmla="*/ 194 w 160"/>
                <a:gd name="T39" fmla="*/ 122 h 57"/>
                <a:gd name="T40" fmla="*/ 206 w 160"/>
                <a:gd name="T41" fmla="*/ 161 h 57"/>
                <a:gd name="T42" fmla="*/ 245 w 160"/>
                <a:gd name="T43" fmla="*/ 200 h 57"/>
                <a:gd name="T44" fmla="*/ 223 w 160"/>
                <a:gd name="T45" fmla="*/ 241 h 57"/>
                <a:gd name="T46" fmla="*/ 259 w 160"/>
                <a:gd name="T47" fmla="*/ 241 h 57"/>
                <a:gd name="T48" fmla="*/ 288 w 160"/>
                <a:gd name="T49" fmla="*/ 241 h 57"/>
                <a:gd name="T50" fmla="*/ 316 w 160"/>
                <a:gd name="T51" fmla="*/ 241 h 57"/>
                <a:gd name="T52" fmla="*/ 338 w 160"/>
                <a:gd name="T53" fmla="*/ 233 h 57"/>
                <a:gd name="T54" fmla="*/ 318 w 160"/>
                <a:gd name="T55" fmla="*/ 200 h 57"/>
                <a:gd name="T56" fmla="*/ 293 w 160"/>
                <a:gd name="T57" fmla="*/ 181 h 57"/>
                <a:gd name="T58" fmla="*/ 288 w 160"/>
                <a:gd name="T59" fmla="*/ 161 h 57"/>
                <a:gd name="T60" fmla="*/ 268 w 160"/>
                <a:gd name="T61" fmla="*/ 139 h 57"/>
                <a:gd name="T62" fmla="*/ 245 w 160"/>
                <a:gd name="T63" fmla="*/ 122 h 57"/>
                <a:gd name="T64" fmla="*/ 240 w 160"/>
                <a:gd name="T65" fmla="*/ 99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31915" name="Freeform 4457"/>
            <p:cNvSpPr>
              <a:spLocks/>
            </p:cNvSpPr>
            <p:nvPr/>
          </p:nvSpPr>
          <p:spPr bwMode="auto">
            <a:xfrm>
              <a:off x="1083" y="2162"/>
              <a:ext cx="8" cy="11"/>
            </a:xfrm>
            <a:custGeom>
              <a:avLst/>
              <a:gdLst>
                <a:gd name="T0" fmla="*/ 0 w 7"/>
                <a:gd name="T1" fmla="*/ 35 h 9"/>
                <a:gd name="T2" fmla="*/ 17 w 7"/>
                <a:gd name="T3" fmla="*/ 35 h 9"/>
                <a:gd name="T4" fmla="*/ 0 w 7"/>
                <a:gd name="T5" fmla="*/ 0 h 9"/>
                <a:gd name="T6" fmla="*/ 0 w 7"/>
                <a:gd name="T7" fmla="*/ 3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31916" name="Freeform 4458"/>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1917" name="Freeform 4459"/>
            <p:cNvSpPr>
              <a:spLocks/>
            </p:cNvSpPr>
            <p:nvPr/>
          </p:nvSpPr>
          <p:spPr bwMode="auto">
            <a:xfrm>
              <a:off x="1131" y="2211"/>
              <a:ext cx="5" cy="2"/>
            </a:xfrm>
            <a:custGeom>
              <a:avLst/>
              <a:gdLst>
                <a:gd name="T0" fmla="*/ 20 w 4"/>
                <a:gd name="T1" fmla="*/ 0 h 2"/>
                <a:gd name="T2" fmla="*/ 20 w 4"/>
                <a:gd name="T3" fmla="*/ 0 h 2"/>
                <a:gd name="T4" fmla="*/ 13 w 4"/>
                <a:gd name="T5" fmla="*/ 0 h 2"/>
                <a:gd name="T6" fmla="*/ 13 w 4"/>
                <a:gd name="T7" fmla="*/ 0 h 2"/>
                <a:gd name="T8" fmla="*/ 0 w 4"/>
                <a:gd name="T9" fmla="*/ 0 h 2"/>
                <a:gd name="T10" fmla="*/ 13 w 4"/>
                <a:gd name="T11" fmla="*/ 0 h 2"/>
                <a:gd name="T12" fmla="*/ 2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918" name="Freeform 4460"/>
            <p:cNvSpPr>
              <a:spLocks/>
            </p:cNvSpPr>
            <p:nvPr/>
          </p:nvSpPr>
          <p:spPr bwMode="auto">
            <a:xfrm>
              <a:off x="1127" y="2211"/>
              <a:ext cx="4" cy="3"/>
            </a:xfrm>
            <a:custGeom>
              <a:avLst/>
              <a:gdLst>
                <a:gd name="T0" fmla="*/ 21 w 3"/>
                <a:gd name="T1" fmla="*/ 0 h 2"/>
                <a:gd name="T2" fmla="*/ 21 w 3"/>
                <a:gd name="T3" fmla="*/ 0 h 2"/>
                <a:gd name="T4" fmla="*/ 0 w 3"/>
                <a:gd name="T5" fmla="*/ 0 h 2"/>
                <a:gd name="T6" fmla="*/ 0 w 3"/>
                <a:gd name="T7" fmla="*/ 41 h 2"/>
                <a:gd name="T8" fmla="*/ 0 w 3"/>
                <a:gd name="T9" fmla="*/ 0 h 2"/>
                <a:gd name="T10" fmla="*/ 21 w 3"/>
                <a:gd name="T11" fmla="*/ 0 h 2"/>
                <a:gd name="T12" fmla="*/ 21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19" name="Freeform 4461"/>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920" name="Freeform 4462"/>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21" name="Freeform 4463"/>
            <p:cNvSpPr>
              <a:spLocks/>
            </p:cNvSpPr>
            <p:nvPr/>
          </p:nvSpPr>
          <p:spPr bwMode="auto">
            <a:xfrm>
              <a:off x="1396" y="2238"/>
              <a:ext cx="5" cy="2"/>
            </a:xfrm>
            <a:custGeom>
              <a:avLst/>
              <a:gdLst>
                <a:gd name="T0" fmla="*/ 103 w 3"/>
                <a:gd name="T1" fmla="*/ 0 h 2"/>
                <a:gd name="T2" fmla="*/ 103 w 3"/>
                <a:gd name="T3" fmla="*/ 2 h 2"/>
                <a:gd name="T4" fmla="*/ 0 w 3"/>
                <a:gd name="T5" fmla="*/ 2 h 2"/>
                <a:gd name="T6" fmla="*/ 0 w 3"/>
                <a:gd name="T7" fmla="*/ 0 h 2"/>
                <a:gd name="T8" fmla="*/ 0 w 3"/>
                <a:gd name="T9" fmla="*/ 2 h 2"/>
                <a:gd name="T10" fmla="*/ 103 w 3"/>
                <a:gd name="T11" fmla="*/ 2 h 2"/>
                <a:gd name="T12" fmla="*/ 103 w 3"/>
                <a:gd name="T13" fmla="*/ 0 h 2"/>
                <a:gd name="T14" fmla="*/ 103 w 3"/>
                <a:gd name="T15" fmla="*/ 2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22" name="Freeform 4464"/>
            <p:cNvSpPr>
              <a:spLocks/>
            </p:cNvSpPr>
            <p:nvPr/>
          </p:nvSpPr>
          <p:spPr bwMode="auto">
            <a:xfrm>
              <a:off x="1388" y="2240"/>
              <a:ext cx="5" cy="2"/>
            </a:xfrm>
            <a:custGeom>
              <a:avLst/>
              <a:gdLst>
                <a:gd name="T0" fmla="*/ 103 w 3"/>
                <a:gd name="T1" fmla="*/ 0 h 2"/>
                <a:gd name="T2" fmla="*/ 0 w 3"/>
                <a:gd name="T3" fmla="*/ 0 h 2"/>
                <a:gd name="T4" fmla="*/ 10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23" name="Rectangle 4465"/>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924" name="Freeform 4466"/>
            <p:cNvSpPr>
              <a:spLocks/>
            </p:cNvSpPr>
            <p:nvPr/>
          </p:nvSpPr>
          <p:spPr bwMode="auto">
            <a:xfrm>
              <a:off x="1268" y="2208"/>
              <a:ext cx="61" cy="50"/>
            </a:xfrm>
            <a:custGeom>
              <a:avLst/>
              <a:gdLst>
                <a:gd name="T0" fmla="*/ 11 w 54"/>
                <a:gd name="T1" fmla="*/ 13 h 41"/>
                <a:gd name="T2" fmla="*/ 2 w 54"/>
                <a:gd name="T3" fmla="*/ 72 h 41"/>
                <a:gd name="T4" fmla="*/ 0 w 54"/>
                <a:gd name="T5" fmla="*/ 89 h 41"/>
                <a:gd name="T6" fmla="*/ 0 w 54"/>
                <a:gd name="T7" fmla="*/ 134 h 41"/>
                <a:gd name="T8" fmla="*/ 16 w 54"/>
                <a:gd name="T9" fmla="*/ 163 h 41"/>
                <a:gd name="T10" fmla="*/ 26 w 54"/>
                <a:gd name="T11" fmla="*/ 123 h 41"/>
                <a:gd name="T12" fmla="*/ 51 w 54"/>
                <a:gd name="T13" fmla="*/ 107 h 41"/>
                <a:gd name="T14" fmla="*/ 67 w 54"/>
                <a:gd name="T15" fmla="*/ 115 h 41"/>
                <a:gd name="T16" fmla="*/ 111 w 54"/>
                <a:gd name="T17" fmla="*/ 115 h 41"/>
                <a:gd name="T18" fmla="*/ 127 w 54"/>
                <a:gd name="T19" fmla="*/ 89 h 41"/>
                <a:gd name="T20" fmla="*/ 87 w 54"/>
                <a:gd name="T21" fmla="*/ 60 h 41"/>
                <a:gd name="T22" fmla="*/ 98 w 54"/>
                <a:gd name="T23" fmla="*/ 40 h 41"/>
                <a:gd name="T24" fmla="*/ 77 w 54"/>
                <a:gd name="T25" fmla="*/ 33 h 41"/>
                <a:gd name="T26" fmla="*/ 26 w 54"/>
                <a:gd name="T27" fmla="*/ 0 h 41"/>
                <a:gd name="T28" fmla="*/ 11 w 54"/>
                <a:gd name="T29" fmla="*/ 1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925" name="Freeform 4467"/>
            <p:cNvSpPr>
              <a:spLocks/>
            </p:cNvSpPr>
            <p:nvPr/>
          </p:nvSpPr>
          <p:spPr bwMode="auto">
            <a:xfrm>
              <a:off x="1221" y="2208"/>
              <a:ext cx="52" cy="43"/>
            </a:xfrm>
            <a:custGeom>
              <a:avLst/>
              <a:gdLst>
                <a:gd name="T0" fmla="*/ 122 w 45"/>
                <a:gd name="T1" fmla="*/ 16 h 34"/>
                <a:gd name="T2" fmla="*/ 119 w 45"/>
                <a:gd name="T3" fmla="*/ 90 h 34"/>
                <a:gd name="T4" fmla="*/ 111 w 45"/>
                <a:gd name="T5" fmla="*/ 114 h 34"/>
                <a:gd name="T6" fmla="*/ 111 w 45"/>
                <a:gd name="T7" fmla="*/ 175 h 34"/>
                <a:gd name="T8" fmla="*/ 70 w 45"/>
                <a:gd name="T9" fmla="*/ 158 h 34"/>
                <a:gd name="T10" fmla="*/ 28 w 45"/>
                <a:gd name="T11" fmla="*/ 158 h 34"/>
                <a:gd name="T12" fmla="*/ 0 w 45"/>
                <a:gd name="T13" fmla="*/ 137 h 34"/>
                <a:gd name="T14" fmla="*/ 18 w 45"/>
                <a:gd name="T15" fmla="*/ 114 h 34"/>
                <a:gd name="T16" fmla="*/ 60 w 45"/>
                <a:gd name="T17" fmla="*/ 123 h 34"/>
                <a:gd name="T18" fmla="*/ 91 w 45"/>
                <a:gd name="T19" fmla="*/ 123 h 34"/>
                <a:gd name="T20" fmla="*/ 80 w 45"/>
                <a:gd name="T21" fmla="*/ 51 h 34"/>
                <a:gd name="T22" fmla="*/ 60 w 45"/>
                <a:gd name="T23" fmla="*/ 25 h 34"/>
                <a:gd name="T24" fmla="*/ 52 w 45"/>
                <a:gd name="T25" fmla="*/ 0 h 34"/>
                <a:gd name="T26" fmla="*/ 102 w 45"/>
                <a:gd name="T27" fmla="*/ 16 h 34"/>
                <a:gd name="T28" fmla="*/ 122 w 45"/>
                <a:gd name="T29" fmla="*/ 1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31926" name="Freeform 4468"/>
            <p:cNvSpPr>
              <a:spLocks/>
            </p:cNvSpPr>
            <p:nvPr/>
          </p:nvSpPr>
          <p:spPr bwMode="auto">
            <a:xfrm>
              <a:off x="1268" y="2164"/>
              <a:ext cx="2" cy="3"/>
            </a:xfrm>
            <a:custGeom>
              <a:avLst/>
              <a:gdLst>
                <a:gd name="T0" fmla="*/ 2 w 2"/>
                <a:gd name="T1" fmla="*/ 41 h 2"/>
                <a:gd name="T2" fmla="*/ 0 w 2"/>
                <a:gd name="T3" fmla="*/ 41 h 2"/>
                <a:gd name="T4" fmla="*/ 0 w 2"/>
                <a:gd name="T5" fmla="*/ 0 h 2"/>
                <a:gd name="T6" fmla="*/ 2 w 2"/>
                <a:gd name="T7" fmla="*/ 41 h 2"/>
                <a:gd name="T8" fmla="*/ 2 w 2"/>
                <a:gd name="T9" fmla="*/ 4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927" name="Freeform 4469"/>
            <p:cNvSpPr>
              <a:spLocks/>
            </p:cNvSpPr>
            <p:nvPr/>
          </p:nvSpPr>
          <p:spPr bwMode="auto">
            <a:xfrm>
              <a:off x="1276" y="2164"/>
              <a:ext cx="5" cy="3"/>
            </a:xfrm>
            <a:custGeom>
              <a:avLst/>
              <a:gdLst>
                <a:gd name="T0" fmla="*/ 20 w 4"/>
                <a:gd name="T1" fmla="*/ 41 h 2"/>
                <a:gd name="T2" fmla="*/ 0 w 4"/>
                <a:gd name="T3" fmla="*/ 0 h 2"/>
                <a:gd name="T4" fmla="*/ 13 w 4"/>
                <a:gd name="T5" fmla="*/ 41 h 2"/>
                <a:gd name="T6" fmla="*/ 20 w 4"/>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31928" name="Freeform 4470"/>
            <p:cNvSpPr>
              <a:spLocks/>
            </p:cNvSpPr>
            <p:nvPr/>
          </p:nvSpPr>
          <p:spPr bwMode="auto">
            <a:xfrm>
              <a:off x="1448" y="2338"/>
              <a:ext cx="4" cy="5"/>
            </a:xfrm>
            <a:custGeom>
              <a:avLst/>
              <a:gdLst>
                <a:gd name="T0" fmla="*/ 2 w 5"/>
                <a:gd name="T1" fmla="*/ 20 h 4"/>
                <a:gd name="T2" fmla="*/ 0 w 5"/>
                <a:gd name="T3" fmla="*/ 13 h 4"/>
                <a:gd name="T4" fmla="*/ 2 w 5"/>
                <a:gd name="T5" fmla="*/ 0 h 4"/>
                <a:gd name="T6" fmla="*/ 2 w 5"/>
                <a:gd name="T7" fmla="*/ 2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31929" name="Freeform 4471"/>
            <p:cNvSpPr>
              <a:spLocks/>
            </p:cNvSpPr>
            <p:nvPr/>
          </p:nvSpPr>
          <p:spPr bwMode="auto">
            <a:xfrm>
              <a:off x="1009" y="2403"/>
              <a:ext cx="57" cy="67"/>
            </a:xfrm>
            <a:custGeom>
              <a:avLst/>
              <a:gdLst>
                <a:gd name="T0" fmla="*/ 22 w 52"/>
                <a:gd name="T1" fmla="*/ 127 h 54"/>
                <a:gd name="T2" fmla="*/ 0 w 52"/>
                <a:gd name="T3" fmla="*/ 62 h 54"/>
                <a:gd name="T4" fmla="*/ 2 w 52"/>
                <a:gd name="T5" fmla="*/ 32 h 54"/>
                <a:gd name="T6" fmla="*/ 2 w 52"/>
                <a:gd name="T7" fmla="*/ 17 h 54"/>
                <a:gd name="T8" fmla="*/ 4 w 52"/>
                <a:gd name="T9" fmla="*/ 0 h 54"/>
                <a:gd name="T10" fmla="*/ 50 w 52"/>
                <a:gd name="T11" fmla="*/ 17 h 54"/>
                <a:gd name="T12" fmla="*/ 66 w 52"/>
                <a:gd name="T13" fmla="*/ 17 h 54"/>
                <a:gd name="T14" fmla="*/ 86 w 52"/>
                <a:gd name="T15" fmla="*/ 72 h 54"/>
                <a:gd name="T16" fmla="*/ 99 w 52"/>
                <a:gd name="T17" fmla="*/ 127 h 54"/>
                <a:gd name="T18" fmla="*/ 86 w 52"/>
                <a:gd name="T19" fmla="*/ 135 h 54"/>
                <a:gd name="T20" fmla="*/ 86 w 52"/>
                <a:gd name="T21" fmla="*/ 192 h 54"/>
                <a:gd name="T22" fmla="*/ 86 w 52"/>
                <a:gd name="T23" fmla="*/ 244 h 54"/>
                <a:gd name="T24" fmla="*/ 72 w 52"/>
                <a:gd name="T25" fmla="*/ 192 h 54"/>
                <a:gd name="T26" fmla="*/ 72 w 52"/>
                <a:gd name="T27" fmla="*/ 210 h 54"/>
                <a:gd name="T28" fmla="*/ 62 w 52"/>
                <a:gd name="T29" fmla="*/ 192 h 54"/>
                <a:gd name="T30" fmla="*/ 59 w 52"/>
                <a:gd name="T31" fmla="*/ 149 h 54"/>
                <a:gd name="T32" fmla="*/ 36 w 52"/>
                <a:gd name="T33" fmla="*/ 107 h 54"/>
                <a:gd name="T34" fmla="*/ 16 w 52"/>
                <a:gd name="T35" fmla="*/ 72 h 54"/>
                <a:gd name="T36" fmla="*/ 26 w 52"/>
                <a:gd name="T37" fmla="*/ 107 h 54"/>
                <a:gd name="T38" fmla="*/ 22 w 52"/>
                <a:gd name="T39" fmla="*/ 12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31930" name="Freeform 4472"/>
            <p:cNvSpPr>
              <a:spLocks/>
            </p:cNvSpPr>
            <p:nvPr/>
          </p:nvSpPr>
          <p:spPr bwMode="auto">
            <a:xfrm>
              <a:off x="1288" y="2370"/>
              <a:ext cx="6" cy="2"/>
            </a:xfrm>
            <a:custGeom>
              <a:avLst/>
              <a:gdLst>
                <a:gd name="T0" fmla="*/ 0 w 5"/>
                <a:gd name="T1" fmla="*/ 0 h 2"/>
                <a:gd name="T2" fmla="*/ 17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31" name="Freeform 4473"/>
            <p:cNvSpPr>
              <a:spLocks/>
            </p:cNvSpPr>
            <p:nvPr/>
          </p:nvSpPr>
          <p:spPr bwMode="auto">
            <a:xfrm>
              <a:off x="1475" y="2352"/>
              <a:ext cx="1" cy="6"/>
            </a:xfrm>
            <a:custGeom>
              <a:avLst/>
              <a:gdLst>
                <a:gd name="T0" fmla="*/ 1 w 2"/>
                <a:gd name="T1" fmla="*/ 17 h 5"/>
                <a:gd name="T2" fmla="*/ 0 w 2"/>
                <a:gd name="T3" fmla="*/ 17 h 5"/>
                <a:gd name="T4" fmla="*/ 0 w 2"/>
                <a:gd name="T5" fmla="*/ 0 h 5"/>
                <a:gd name="T6" fmla="*/ 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932" name="Freeform 4474"/>
            <p:cNvSpPr>
              <a:spLocks/>
            </p:cNvSpPr>
            <p:nvPr/>
          </p:nvSpPr>
          <p:spPr bwMode="auto">
            <a:xfrm>
              <a:off x="1443" y="2305"/>
              <a:ext cx="5" cy="5"/>
            </a:xfrm>
            <a:custGeom>
              <a:avLst/>
              <a:gdLst>
                <a:gd name="T0" fmla="*/ 20 w 4"/>
                <a:gd name="T1" fmla="*/ 3 h 5"/>
                <a:gd name="T2" fmla="*/ 13 w 4"/>
                <a:gd name="T3" fmla="*/ 5 h 5"/>
                <a:gd name="T4" fmla="*/ 0 w 4"/>
                <a:gd name="T5" fmla="*/ 0 h 5"/>
                <a:gd name="T6" fmla="*/ 20 w 4"/>
                <a:gd name="T7" fmla="*/ 0 h 5"/>
                <a:gd name="T8" fmla="*/ 20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1933" name="Freeform 4475"/>
            <p:cNvSpPr>
              <a:spLocks/>
            </p:cNvSpPr>
            <p:nvPr/>
          </p:nvSpPr>
          <p:spPr bwMode="auto">
            <a:xfrm>
              <a:off x="940" y="2328"/>
              <a:ext cx="40" cy="30"/>
            </a:xfrm>
            <a:custGeom>
              <a:avLst/>
              <a:gdLst>
                <a:gd name="T0" fmla="*/ 74 w 36"/>
                <a:gd name="T1" fmla="*/ 94 h 24"/>
                <a:gd name="T2" fmla="*/ 70 w 36"/>
                <a:gd name="T3" fmla="*/ 118 h 24"/>
                <a:gd name="T4" fmla="*/ 51 w 36"/>
                <a:gd name="T5" fmla="*/ 108 h 24"/>
                <a:gd name="T6" fmla="*/ 24 w 36"/>
                <a:gd name="T7" fmla="*/ 80 h 24"/>
                <a:gd name="T8" fmla="*/ 0 w 36"/>
                <a:gd name="T9" fmla="*/ 60 h 24"/>
                <a:gd name="T10" fmla="*/ 30 w 36"/>
                <a:gd name="T11" fmla="*/ 0 h 24"/>
                <a:gd name="T12" fmla="*/ 51 w 36"/>
                <a:gd name="T13" fmla="*/ 39 h 24"/>
                <a:gd name="T14" fmla="*/ 74 w 36"/>
                <a:gd name="T15" fmla="*/ 49 h 24"/>
                <a:gd name="T16" fmla="*/ 74 w 36"/>
                <a:gd name="T17" fmla="*/ 9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31934" name="Freeform 4476"/>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935" name="Freeform 4477"/>
            <p:cNvSpPr>
              <a:spLocks/>
            </p:cNvSpPr>
            <p:nvPr/>
          </p:nvSpPr>
          <p:spPr bwMode="auto">
            <a:xfrm>
              <a:off x="1436" y="2375"/>
              <a:ext cx="3" cy="4"/>
            </a:xfrm>
            <a:custGeom>
              <a:avLst/>
              <a:gdLst>
                <a:gd name="T0" fmla="*/ 41 w 2"/>
                <a:gd name="T1" fmla="*/ 0 h 3"/>
                <a:gd name="T2" fmla="*/ 41 w 2"/>
                <a:gd name="T3" fmla="*/ 21 h 3"/>
                <a:gd name="T4" fmla="*/ 0 w 2"/>
                <a:gd name="T5" fmla="*/ 0 h 3"/>
                <a:gd name="T6" fmla="*/ 41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936" name="Freeform 4478"/>
            <p:cNvSpPr>
              <a:spLocks/>
            </p:cNvSpPr>
            <p:nvPr/>
          </p:nvSpPr>
          <p:spPr bwMode="auto">
            <a:xfrm>
              <a:off x="955" y="2296"/>
              <a:ext cx="109" cy="65"/>
            </a:xfrm>
            <a:custGeom>
              <a:avLst/>
              <a:gdLst>
                <a:gd name="T0" fmla="*/ 116 w 97"/>
                <a:gd name="T1" fmla="*/ 173 h 52"/>
                <a:gd name="T2" fmla="*/ 102 w 97"/>
                <a:gd name="T3" fmla="*/ 185 h 52"/>
                <a:gd name="T4" fmla="*/ 88 w 97"/>
                <a:gd name="T5" fmla="*/ 208 h 52"/>
                <a:gd name="T6" fmla="*/ 78 w 97"/>
                <a:gd name="T7" fmla="*/ 248 h 52"/>
                <a:gd name="T8" fmla="*/ 70 w 97"/>
                <a:gd name="T9" fmla="*/ 248 h 52"/>
                <a:gd name="T10" fmla="*/ 67 w 97"/>
                <a:gd name="T11" fmla="*/ 216 h 52"/>
                <a:gd name="T12" fmla="*/ 49 w 97"/>
                <a:gd name="T13" fmla="*/ 216 h 52"/>
                <a:gd name="T14" fmla="*/ 49 w 97"/>
                <a:gd name="T15" fmla="*/ 173 h 52"/>
                <a:gd name="T16" fmla="*/ 21 w 97"/>
                <a:gd name="T17" fmla="*/ 166 h 52"/>
                <a:gd name="T18" fmla="*/ 0 w 97"/>
                <a:gd name="T19" fmla="*/ 125 h 52"/>
                <a:gd name="T20" fmla="*/ 21 w 97"/>
                <a:gd name="T21" fmla="*/ 60 h 52"/>
                <a:gd name="T22" fmla="*/ 43 w 97"/>
                <a:gd name="T23" fmla="*/ 16 h 52"/>
                <a:gd name="T24" fmla="*/ 49 w 97"/>
                <a:gd name="T25" fmla="*/ 16 h 52"/>
                <a:gd name="T26" fmla="*/ 88 w 97"/>
                <a:gd name="T27" fmla="*/ 16 h 52"/>
                <a:gd name="T28" fmla="*/ 116 w 97"/>
                <a:gd name="T29" fmla="*/ 0 h 52"/>
                <a:gd name="T30" fmla="*/ 145 w 97"/>
                <a:gd name="T31" fmla="*/ 0 h 52"/>
                <a:gd name="T32" fmla="*/ 180 w 97"/>
                <a:gd name="T33" fmla="*/ 16 h 52"/>
                <a:gd name="T34" fmla="*/ 198 w 97"/>
                <a:gd name="T35" fmla="*/ 36 h 52"/>
                <a:gd name="T36" fmla="*/ 194 w 97"/>
                <a:gd name="T37" fmla="*/ 36 h 52"/>
                <a:gd name="T38" fmla="*/ 194 w 97"/>
                <a:gd name="T39" fmla="*/ 49 h 52"/>
                <a:gd name="T40" fmla="*/ 203 w 97"/>
                <a:gd name="T41" fmla="*/ 49 h 52"/>
                <a:gd name="T42" fmla="*/ 218 w 97"/>
                <a:gd name="T43" fmla="*/ 80 h 52"/>
                <a:gd name="T44" fmla="*/ 194 w 97"/>
                <a:gd name="T45" fmla="*/ 94 h 52"/>
                <a:gd name="T46" fmla="*/ 161 w 97"/>
                <a:gd name="T47" fmla="*/ 108 h 52"/>
                <a:gd name="T48" fmla="*/ 116 w 97"/>
                <a:gd name="T49" fmla="*/ 17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31937" name="Freeform 4479"/>
            <p:cNvSpPr>
              <a:spLocks/>
            </p:cNvSpPr>
            <p:nvPr/>
          </p:nvSpPr>
          <p:spPr bwMode="auto">
            <a:xfrm>
              <a:off x="1448" y="2319"/>
              <a:ext cx="4" cy="9"/>
            </a:xfrm>
            <a:custGeom>
              <a:avLst/>
              <a:gdLst>
                <a:gd name="T0" fmla="*/ 2 w 5"/>
                <a:gd name="T1" fmla="*/ 40 h 7"/>
                <a:gd name="T2" fmla="*/ 0 w 5"/>
                <a:gd name="T3" fmla="*/ 0 h 7"/>
                <a:gd name="T4" fmla="*/ 2 w 5"/>
                <a:gd name="T5" fmla="*/ 4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1938" name="Freeform 4480"/>
            <p:cNvSpPr>
              <a:spLocks/>
            </p:cNvSpPr>
            <p:nvPr/>
          </p:nvSpPr>
          <p:spPr bwMode="auto">
            <a:xfrm>
              <a:off x="982" y="2317"/>
              <a:ext cx="82" cy="91"/>
            </a:xfrm>
            <a:custGeom>
              <a:avLst/>
              <a:gdLst>
                <a:gd name="T0" fmla="*/ 62 w 73"/>
                <a:gd name="T1" fmla="*/ 89 h 73"/>
                <a:gd name="T2" fmla="*/ 48 w 73"/>
                <a:gd name="T3" fmla="*/ 96 h 73"/>
                <a:gd name="T4" fmla="*/ 31 w 73"/>
                <a:gd name="T5" fmla="*/ 120 h 73"/>
                <a:gd name="T6" fmla="*/ 21 w 73"/>
                <a:gd name="T7" fmla="*/ 166 h 73"/>
                <a:gd name="T8" fmla="*/ 15 w 73"/>
                <a:gd name="T9" fmla="*/ 166 h 73"/>
                <a:gd name="T10" fmla="*/ 0 w 73"/>
                <a:gd name="T11" fmla="*/ 178 h 73"/>
                <a:gd name="T12" fmla="*/ 31 w 73"/>
                <a:gd name="T13" fmla="*/ 244 h 73"/>
                <a:gd name="T14" fmla="*/ 62 w 73"/>
                <a:gd name="T15" fmla="*/ 322 h 73"/>
                <a:gd name="T16" fmla="*/ 113 w 73"/>
                <a:gd name="T17" fmla="*/ 340 h 73"/>
                <a:gd name="T18" fmla="*/ 131 w 73"/>
                <a:gd name="T19" fmla="*/ 340 h 73"/>
                <a:gd name="T20" fmla="*/ 131 w 73"/>
                <a:gd name="T21" fmla="*/ 284 h 73"/>
                <a:gd name="T22" fmla="*/ 142 w 73"/>
                <a:gd name="T23" fmla="*/ 244 h 73"/>
                <a:gd name="T24" fmla="*/ 145 w 73"/>
                <a:gd name="T25" fmla="*/ 187 h 73"/>
                <a:gd name="T26" fmla="*/ 147 w 73"/>
                <a:gd name="T27" fmla="*/ 209 h 73"/>
                <a:gd name="T28" fmla="*/ 147 w 73"/>
                <a:gd name="T29" fmla="*/ 147 h 73"/>
                <a:gd name="T30" fmla="*/ 157 w 73"/>
                <a:gd name="T31" fmla="*/ 77 h 73"/>
                <a:gd name="T32" fmla="*/ 157 w 73"/>
                <a:gd name="T33" fmla="*/ 2 h 73"/>
                <a:gd name="T34" fmla="*/ 164 w 73"/>
                <a:gd name="T35" fmla="*/ 0 h 73"/>
                <a:gd name="T36" fmla="*/ 142 w 73"/>
                <a:gd name="T37" fmla="*/ 2 h 73"/>
                <a:gd name="T38" fmla="*/ 106 w 73"/>
                <a:gd name="T39" fmla="*/ 21 h 73"/>
                <a:gd name="T40" fmla="*/ 62 w 73"/>
                <a:gd name="T41" fmla="*/ 89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31939" name="Freeform 4481"/>
            <p:cNvSpPr>
              <a:spLocks/>
            </p:cNvSpPr>
            <p:nvPr/>
          </p:nvSpPr>
          <p:spPr bwMode="auto">
            <a:xfrm>
              <a:off x="1445" y="2352"/>
              <a:ext cx="3" cy="6"/>
            </a:xfrm>
            <a:custGeom>
              <a:avLst/>
              <a:gdLst>
                <a:gd name="T0" fmla="*/ 41 w 2"/>
                <a:gd name="T1" fmla="*/ 17 h 5"/>
                <a:gd name="T2" fmla="*/ 41 w 2"/>
                <a:gd name="T3" fmla="*/ 0 h 5"/>
                <a:gd name="T4" fmla="*/ 0 w 2"/>
                <a:gd name="T5" fmla="*/ 12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940" name="Freeform 4482"/>
            <p:cNvSpPr>
              <a:spLocks/>
            </p:cNvSpPr>
            <p:nvPr/>
          </p:nvSpPr>
          <p:spPr bwMode="auto">
            <a:xfrm>
              <a:off x="1425" y="2270"/>
              <a:ext cx="4" cy="1"/>
            </a:xfrm>
            <a:custGeom>
              <a:avLst/>
              <a:gdLst>
                <a:gd name="T0" fmla="*/ 0 w 3"/>
                <a:gd name="T1" fmla="*/ 0 h 1"/>
                <a:gd name="T2" fmla="*/ 0 w 3"/>
                <a:gd name="T3" fmla="*/ 0 h 1"/>
                <a:gd name="T4" fmla="*/ 21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41" name="Freeform 4483"/>
            <p:cNvSpPr>
              <a:spLocks/>
            </p:cNvSpPr>
            <p:nvPr/>
          </p:nvSpPr>
          <p:spPr bwMode="auto">
            <a:xfrm>
              <a:off x="1423" y="2263"/>
              <a:ext cx="2" cy="4"/>
            </a:xfrm>
            <a:custGeom>
              <a:avLst/>
              <a:gdLst>
                <a:gd name="T0" fmla="*/ 2 w 2"/>
                <a:gd name="T1" fmla="*/ 21 h 3"/>
                <a:gd name="T2" fmla="*/ 0 w 2"/>
                <a:gd name="T3" fmla="*/ 0 h 3"/>
                <a:gd name="T4" fmla="*/ 2 w 2"/>
                <a:gd name="T5" fmla="*/ 0 h 3"/>
                <a:gd name="T6" fmla="*/ 2 w 2"/>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942" name="Freeform 4484"/>
            <p:cNvSpPr>
              <a:spLocks/>
            </p:cNvSpPr>
            <p:nvPr/>
          </p:nvSpPr>
          <p:spPr bwMode="auto">
            <a:xfrm>
              <a:off x="1439" y="2287"/>
              <a:ext cx="4" cy="7"/>
            </a:xfrm>
            <a:custGeom>
              <a:avLst/>
              <a:gdLst>
                <a:gd name="T0" fmla="*/ 21 w 3"/>
                <a:gd name="T1" fmla="*/ 0 h 5"/>
                <a:gd name="T2" fmla="*/ 21 w 3"/>
                <a:gd name="T3" fmla="*/ 29 h 5"/>
                <a:gd name="T4" fmla="*/ 0 w 3"/>
                <a:gd name="T5" fmla="*/ 55 h 5"/>
                <a:gd name="T6" fmla="*/ 21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3" name="Freeform 4485"/>
            <p:cNvSpPr>
              <a:spLocks/>
            </p:cNvSpPr>
            <p:nvPr/>
          </p:nvSpPr>
          <p:spPr bwMode="auto">
            <a:xfrm>
              <a:off x="1417" y="2244"/>
              <a:ext cx="5" cy="3"/>
            </a:xfrm>
            <a:custGeom>
              <a:avLst/>
              <a:gdLst>
                <a:gd name="T0" fmla="*/ 103 w 3"/>
                <a:gd name="T1" fmla="*/ 0 h 2"/>
                <a:gd name="T2" fmla="*/ 103 w 3"/>
                <a:gd name="T3" fmla="*/ 0 h 2"/>
                <a:gd name="T4" fmla="*/ 103 w 3"/>
                <a:gd name="T5" fmla="*/ 41 h 2"/>
                <a:gd name="T6" fmla="*/ 0 w 3"/>
                <a:gd name="T7" fmla="*/ 41 h 2"/>
                <a:gd name="T8" fmla="*/ 0 w 3"/>
                <a:gd name="T9" fmla="*/ 41 h 2"/>
                <a:gd name="T10" fmla="*/ 0 w 3"/>
                <a:gd name="T11" fmla="*/ 41 h 2"/>
                <a:gd name="T12" fmla="*/ 103 w 3"/>
                <a:gd name="T13" fmla="*/ 41 h 2"/>
                <a:gd name="T14" fmla="*/ 103 w 3"/>
                <a:gd name="T15" fmla="*/ 41 h 2"/>
                <a:gd name="T16" fmla="*/ 10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4" name="Freeform 4486"/>
            <p:cNvSpPr>
              <a:spLocks/>
            </p:cNvSpPr>
            <p:nvPr/>
          </p:nvSpPr>
          <p:spPr bwMode="auto">
            <a:xfrm>
              <a:off x="1439" y="2270"/>
              <a:ext cx="4" cy="2"/>
            </a:xfrm>
            <a:custGeom>
              <a:avLst/>
              <a:gdLst>
                <a:gd name="T0" fmla="*/ 21 w 3"/>
                <a:gd name="T1" fmla="*/ 0 h 2"/>
                <a:gd name="T2" fmla="*/ 0 w 3"/>
                <a:gd name="T3" fmla="*/ 0 h 2"/>
                <a:gd name="T4" fmla="*/ 0 w 3"/>
                <a:gd name="T5" fmla="*/ 2 h 2"/>
                <a:gd name="T6" fmla="*/ 21 w 3"/>
                <a:gd name="T7" fmla="*/ 0 h 2"/>
                <a:gd name="T8" fmla="*/ 21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45" name="Freeform 4487"/>
            <p:cNvSpPr>
              <a:spLocks/>
            </p:cNvSpPr>
            <p:nvPr/>
          </p:nvSpPr>
          <p:spPr bwMode="auto">
            <a:xfrm>
              <a:off x="1439" y="2255"/>
              <a:ext cx="4" cy="6"/>
            </a:xfrm>
            <a:custGeom>
              <a:avLst/>
              <a:gdLst>
                <a:gd name="T0" fmla="*/ 21 w 3"/>
                <a:gd name="T1" fmla="*/ 17 h 5"/>
                <a:gd name="T2" fmla="*/ 21 w 3"/>
                <a:gd name="T3" fmla="*/ 17 h 5"/>
                <a:gd name="T4" fmla="*/ 0 w 3"/>
                <a:gd name="T5" fmla="*/ 12 h 5"/>
                <a:gd name="T6" fmla="*/ 0 w 3"/>
                <a:gd name="T7" fmla="*/ 0 h 5"/>
                <a:gd name="T8" fmla="*/ 21 w 3"/>
                <a:gd name="T9" fmla="*/ 12 h 5"/>
                <a:gd name="T10" fmla="*/ 21 w 3"/>
                <a:gd name="T11" fmla="*/ 1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31946" name="Freeform 4488"/>
            <p:cNvSpPr>
              <a:spLocks/>
            </p:cNvSpPr>
            <p:nvPr/>
          </p:nvSpPr>
          <p:spPr bwMode="auto">
            <a:xfrm>
              <a:off x="961" y="2240"/>
              <a:ext cx="23" cy="56"/>
            </a:xfrm>
            <a:custGeom>
              <a:avLst/>
              <a:gdLst>
                <a:gd name="T0" fmla="*/ 26 w 21"/>
                <a:gd name="T1" fmla="*/ 167 h 45"/>
                <a:gd name="T2" fmla="*/ 5 w 21"/>
                <a:gd name="T3" fmla="*/ 208 h 45"/>
                <a:gd name="T4" fmla="*/ 0 w 21"/>
                <a:gd name="T5" fmla="*/ 208 h 45"/>
                <a:gd name="T6" fmla="*/ 3 w 21"/>
                <a:gd name="T7" fmla="*/ 134 h 45"/>
                <a:gd name="T8" fmla="*/ 5 w 21"/>
                <a:gd name="T9" fmla="*/ 57 h 45"/>
                <a:gd name="T10" fmla="*/ 36 w 21"/>
                <a:gd name="T11" fmla="*/ 0 h 45"/>
                <a:gd name="T12" fmla="*/ 39 w 21"/>
                <a:gd name="T13" fmla="*/ 14 h 45"/>
                <a:gd name="T14" fmla="*/ 33 w 21"/>
                <a:gd name="T15" fmla="*/ 88 h 45"/>
                <a:gd name="T16" fmla="*/ 26 w 21"/>
                <a:gd name="T17" fmla="*/ 16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31947" name="Freeform 4489"/>
            <p:cNvSpPr>
              <a:spLocks/>
            </p:cNvSpPr>
            <p:nvPr/>
          </p:nvSpPr>
          <p:spPr bwMode="auto">
            <a:xfrm>
              <a:off x="906" y="2255"/>
              <a:ext cx="71" cy="88"/>
            </a:xfrm>
            <a:custGeom>
              <a:avLst/>
              <a:gdLst>
                <a:gd name="T0" fmla="*/ 12 w 64"/>
                <a:gd name="T1" fmla="*/ 286 h 71"/>
                <a:gd name="T2" fmla="*/ 0 w 64"/>
                <a:gd name="T3" fmla="*/ 257 h 71"/>
                <a:gd name="T4" fmla="*/ 0 w 64"/>
                <a:gd name="T5" fmla="*/ 205 h 71"/>
                <a:gd name="T6" fmla="*/ 24 w 64"/>
                <a:gd name="T7" fmla="*/ 136 h 71"/>
                <a:gd name="T8" fmla="*/ 64 w 64"/>
                <a:gd name="T9" fmla="*/ 133 h 71"/>
                <a:gd name="T10" fmla="*/ 40 w 64"/>
                <a:gd name="T11" fmla="*/ 46 h 71"/>
                <a:gd name="T12" fmla="*/ 50 w 64"/>
                <a:gd name="T13" fmla="*/ 46 h 71"/>
                <a:gd name="T14" fmla="*/ 55 w 64"/>
                <a:gd name="T15" fmla="*/ 0 h 71"/>
                <a:gd name="T16" fmla="*/ 83 w 64"/>
                <a:gd name="T17" fmla="*/ 0 h 71"/>
                <a:gd name="T18" fmla="*/ 113 w 64"/>
                <a:gd name="T19" fmla="*/ 0 h 71"/>
                <a:gd name="T20" fmla="*/ 110 w 64"/>
                <a:gd name="T21" fmla="*/ 77 h 71"/>
                <a:gd name="T22" fmla="*/ 102 w 64"/>
                <a:gd name="T23" fmla="*/ 149 h 71"/>
                <a:gd name="T24" fmla="*/ 113 w 64"/>
                <a:gd name="T25" fmla="*/ 149 h 71"/>
                <a:gd name="T26" fmla="*/ 124 w 64"/>
                <a:gd name="T27" fmla="*/ 165 h 71"/>
                <a:gd name="T28" fmla="*/ 134 w 64"/>
                <a:gd name="T29" fmla="*/ 165 h 71"/>
                <a:gd name="T30" fmla="*/ 113 w 64"/>
                <a:gd name="T31" fmla="*/ 205 h 71"/>
                <a:gd name="T32" fmla="*/ 92 w 64"/>
                <a:gd name="T33" fmla="*/ 264 h 71"/>
                <a:gd name="T34" fmla="*/ 64 w 64"/>
                <a:gd name="T35" fmla="*/ 319 h 71"/>
                <a:gd name="T36" fmla="*/ 40 w 64"/>
                <a:gd name="T37" fmla="*/ 302 h 71"/>
                <a:gd name="T38" fmla="*/ 12 w 64"/>
                <a:gd name="T39" fmla="*/ 28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31948" name="Freeform 4490"/>
            <p:cNvSpPr>
              <a:spLocks/>
            </p:cNvSpPr>
            <p:nvPr/>
          </p:nvSpPr>
          <p:spPr bwMode="auto">
            <a:xfrm>
              <a:off x="1154" y="2240"/>
              <a:ext cx="37" cy="15"/>
            </a:xfrm>
            <a:custGeom>
              <a:avLst/>
              <a:gdLst>
                <a:gd name="T0" fmla="*/ 31 w 33"/>
                <a:gd name="T1" fmla="*/ 0 h 12"/>
                <a:gd name="T2" fmla="*/ 0 w 33"/>
                <a:gd name="T3" fmla="*/ 25 h 12"/>
                <a:gd name="T4" fmla="*/ 43 w 33"/>
                <a:gd name="T5" fmla="*/ 60 h 12"/>
                <a:gd name="T6" fmla="*/ 73 w 33"/>
                <a:gd name="T7" fmla="*/ 49 h 12"/>
                <a:gd name="T8" fmla="*/ 31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1949" name="Freeform 4491"/>
            <p:cNvSpPr>
              <a:spLocks/>
            </p:cNvSpPr>
            <p:nvPr/>
          </p:nvSpPr>
          <p:spPr bwMode="auto">
            <a:xfrm>
              <a:off x="1350" y="2238"/>
              <a:ext cx="26" cy="13"/>
            </a:xfrm>
            <a:custGeom>
              <a:avLst/>
              <a:gdLst>
                <a:gd name="T0" fmla="*/ 42 w 24"/>
                <a:gd name="T1" fmla="*/ 46 h 10"/>
                <a:gd name="T2" fmla="*/ 37 w 24"/>
                <a:gd name="T3" fmla="*/ 46 h 10"/>
                <a:gd name="T4" fmla="*/ 5 w 24"/>
                <a:gd name="T5" fmla="*/ 64 h 10"/>
                <a:gd name="T6" fmla="*/ 0 w 24"/>
                <a:gd name="T7" fmla="*/ 46 h 10"/>
                <a:gd name="T8" fmla="*/ 0 w 24"/>
                <a:gd name="T9" fmla="*/ 0 h 10"/>
                <a:gd name="T10" fmla="*/ 42 w 24"/>
                <a:gd name="T11" fmla="*/ 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31950" name="Rectangle 4492"/>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1951" name="Freeform 4493"/>
            <p:cNvSpPr>
              <a:spLocks/>
            </p:cNvSpPr>
            <p:nvPr/>
          </p:nvSpPr>
          <p:spPr bwMode="auto">
            <a:xfrm>
              <a:off x="553" y="1929"/>
              <a:ext cx="464" cy="396"/>
            </a:xfrm>
            <a:custGeom>
              <a:avLst/>
              <a:gdLst>
                <a:gd name="T0" fmla="*/ 112 w 416"/>
                <a:gd name="T1" fmla="*/ 665 h 321"/>
                <a:gd name="T2" fmla="*/ 71 w 416"/>
                <a:gd name="T3" fmla="*/ 482 h 321"/>
                <a:gd name="T4" fmla="*/ 31 w 416"/>
                <a:gd name="T5" fmla="*/ 396 h 321"/>
                <a:gd name="T6" fmla="*/ 45 w 416"/>
                <a:gd name="T7" fmla="*/ 297 h 321"/>
                <a:gd name="T8" fmla="*/ 2 w 416"/>
                <a:gd name="T9" fmla="*/ 99 h 321"/>
                <a:gd name="T10" fmla="*/ 79 w 416"/>
                <a:gd name="T11" fmla="*/ 0 h 321"/>
                <a:gd name="T12" fmla="*/ 155 w 416"/>
                <a:gd name="T13" fmla="*/ 72 h 321"/>
                <a:gd name="T14" fmla="*/ 272 w 416"/>
                <a:gd name="T15" fmla="*/ 99 h 321"/>
                <a:gd name="T16" fmla="*/ 358 w 416"/>
                <a:gd name="T17" fmla="*/ 146 h 321"/>
                <a:gd name="T18" fmla="*/ 410 w 416"/>
                <a:gd name="T19" fmla="*/ 274 h 321"/>
                <a:gd name="T20" fmla="*/ 492 w 416"/>
                <a:gd name="T21" fmla="*/ 297 h 321"/>
                <a:gd name="T22" fmla="*/ 543 w 416"/>
                <a:gd name="T23" fmla="*/ 500 h 321"/>
                <a:gd name="T24" fmla="*/ 543 w 416"/>
                <a:gd name="T25" fmla="*/ 722 h 321"/>
                <a:gd name="T26" fmla="*/ 558 w 416"/>
                <a:gd name="T27" fmla="*/ 965 h 321"/>
                <a:gd name="T28" fmla="*/ 584 w 416"/>
                <a:gd name="T29" fmla="*/ 1077 h 321"/>
                <a:gd name="T30" fmla="*/ 686 w 416"/>
                <a:gd name="T31" fmla="*/ 1087 h 321"/>
                <a:gd name="T32" fmla="*/ 731 w 416"/>
                <a:gd name="T33" fmla="*/ 1077 h 321"/>
                <a:gd name="T34" fmla="*/ 769 w 416"/>
                <a:gd name="T35" fmla="*/ 914 h 321"/>
                <a:gd name="T36" fmla="*/ 871 w 416"/>
                <a:gd name="T37" fmla="*/ 860 h 321"/>
                <a:gd name="T38" fmla="*/ 895 w 416"/>
                <a:gd name="T39" fmla="*/ 892 h 321"/>
                <a:gd name="T40" fmla="*/ 856 w 416"/>
                <a:gd name="T41" fmla="*/ 1020 h 321"/>
                <a:gd name="T42" fmla="*/ 832 w 416"/>
                <a:gd name="T43" fmla="*/ 1077 h 321"/>
                <a:gd name="T44" fmla="*/ 766 w 416"/>
                <a:gd name="T45" fmla="*/ 1149 h 321"/>
                <a:gd name="T46" fmla="*/ 721 w 416"/>
                <a:gd name="T47" fmla="*/ 1190 h 321"/>
                <a:gd name="T48" fmla="*/ 678 w 416"/>
                <a:gd name="T49" fmla="*/ 1343 h 321"/>
                <a:gd name="T50" fmla="*/ 615 w 416"/>
                <a:gd name="T51" fmla="*/ 1262 h 321"/>
                <a:gd name="T52" fmla="*/ 593 w 416"/>
                <a:gd name="T53" fmla="*/ 1271 h 321"/>
                <a:gd name="T54" fmla="*/ 534 w 416"/>
                <a:gd name="T55" fmla="*/ 1304 h 321"/>
                <a:gd name="T56" fmla="*/ 421 w 416"/>
                <a:gd name="T57" fmla="*/ 1198 h 321"/>
                <a:gd name="T58" fmla="*/ 338 w 416"/>
                <a:gd name="T59" fmla="*/ 1116 h 321"/>
                <a:gd name="T60" fmla="*/ 268 w 416"/>
                <a:gd name="T61" fmla="*/ 998 h 321"/>
                <a:gd name="T62" fmla="*/ 272 w 416"/>
                <a:gd name="T63" fmla="*/ 914 h 321"/>
                <a:gd name="T64" fmla="*/ 257 w 416"/>
                <a:gd name="T65" fmla="*/ 741 h 321"/>
                <a:gd name="T66" fmla="*/ 228 w 416"/>
                <a:gd name="T67" fmla="*/ 634 h 321"/>
                <a:gd name="T68" fmla="*/ 213 w 416"/>
                <a:gd name="T69" fmla="*/ 585 h 321"/>
                <a:gd name="T70" fmla="*/ 176 w 416"/>
                <a:gd name="T71" fmla="*/ 532 h 321"/>
                <a:gd name="T72" fmla="*/ 155 w 416"/>
                <a:gd name="T73" fmla="*/ 377 h 321"/>
                <a:gd name="T74" fmla="*/ 119 w 416"/>
                <a:gd name="T75" fmla="*/ 257 h 321"/>
                <a:gd name="T76" fmla="*/ 86 w 416"/>
                <a:gd name="T77" fmla="*/ 90 h 321"/>
                <a:gd name="T78" fmla="*/ 56 w 416"/>
                <a:gd name="T79" fmla="*/ 210 h 321"/>
                <a:gd name="T80" fmla="*/ 95 w 416"/>
                <a:gd name="T81" fmla="*/ 396 h 321"/>
                <a:gd name="T82" fmla="*/ 112 w 416"/>
                <a:gd name="T83" fmla="*/ 532 h 321"/>
                <a:gd name="T84" fmla="*/ 147 w 416"/>
                <a:gd name="T85" fmla="*/ 688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31952" name="Freeform 4494"/>
            <p:cNvSpPr>
              <a:spLocks/>
            </p:cNvSpPr>
            <p:nvPr/>
          </p:nvSpPr>
          <p:spPr bwMode="auto">
            <a:xfrm>
              <a:off x="1173" y="2092"/>
              <a:ext cx="8" cy="17"/>
            </a:xfrm>
            <a:custGeom>
              <a:avLst/>
              <a:gdLst>
                <a:gd name="T0" fmla="*/ 8 w 8"/>
                <a:gd name="T1" fmla="*/ 57 h 14"/>
                <a:gd name="T2" fmla="*/ 5 w 8"/>
                <a:gd name="T3" fmla="*/ 0 h 14"/>
                <a:gd name="T4" fmla="*/ 0 w 8"/>
                <a:gd name="T5" fmla="*/ 34 h 14"/>
                <a:gd name="T6" fmla="*/ 3 w 8"/>
                <a:gd name="T7" fmla="*/ 57 h 14"/>
                <a:gd name="T8" fmla="*/ 8 w 8"/>
                <a:gd name="T9" fmla="*/ 5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31953" name="Freeform 4495"/>
            <p:cNvSpPr>
              <a:spLocks/>
            </p:cNvSpPr>
            <p:nvPr/>
          </p:nvSpPr>
          <p:spPr bwMode="auto">
            <a:xfrm>
              <a:off x="1189" y="2053"/>
              <a:ext cx="10" cy="21"/>
            </a:xfrm>
            <a:custGeom>
              <a:avLst/>
              <a:gdLst>
                <a:gd name="T0" fmla="*/ 4 w 9"/>
                <a:gd name="T1" fmla="*/ 75 h 17"/>
                <a:gd name="T2" fmla="*/ 14 w 9"/>
                <a:gd name="T3" fmla="*/ 43 h 17"/>
                <a:gd name="T4" fmla="*/ 0 w 9"/>
                <a:gd name="T5" fmla="*/ 0 h 17"/>
                <a:gd name="T6" fmla="*/ 18 w 9"/>
                <a:gd name="T7" fmla="*/ 43 h 17"/>
                <a:gd name="T8" fmla="*/ 4 w 9"/>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31954" name="Freeform 4496"/>
            <p:cNvSpPr>
              <a:spLocks/>
            </p:cNvSpPr>
            <p:nvPr/>
          </p:nvSpPr>
          <p:spPr bwMode="auto">
            <a:xfrm>
              <a:off x="1201" y="2086"/>
              <a:ext cx="9" cy="14"/>
            </a:xfrm>
            <a:custGeom>
              <a:avLst/>
              <a:gdLst>
                <a:gd name="T0" fmla="*/ 12 w 8"/>
                <a:gd name="T1" fmla="*/ 35 h 12"/>
                <a:gd name="T2" fmla="*/ 18 w 8"/>
                <a:gd name="T3" fmla="*/ 21 h 12"/>
                <a:gd name="T4" fmla="*/ 0 w 8"/>
                <a:gd name="T5" fmla="*/ 0 h 12"/>
                <a:gd name="T6" fmla="*/ 0 w 8"/>
                <a:gd name="T7" fmla="*/ 0 h 12"/>
                <a:gd name="T8" fmla="*/ 12 w 8"/>
                <a:gd name="T9" fmla="*/ 15 h 12"/>
                <a:gd name="T10" fmla="*/ 18 w 8"/>
                <a:gd name="T11" fmla="*/ 21 h 12"/>
                <a:gd name="T12" fmla="*/ 12 w 8"/>
                <a:gd name="T13" fmla="*/ 3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1955" name="Freeform 4497"/>
            <p:cNvSpPr>
              <a:spLocks/>
            </p:cNvSpPr>
            <p:nvPr/>
          </p:nvSpPr>
          <p:spPr bwMode="auto">
            <a:xfrm>
              <a:off x="1244" y="2176"/>
              <a:ext cx="11" cy="10"/>
            </a:xfrm>
            <a:custGeom>
              <a:avLst/>
              <a:gdLst>
                <a:gd name="T0" fmla="*/ 19 w 10"/>
                <a:gd name="T1" fmla="*/ 0 h 8"/>
                <a:gd name="T2" fmla="*/ 19 w 10"/>
                <a:gd name="T3" fmla="*/ 16 h 8"/>
                <a:gd name="T4" fmla="*/ 0 w 10"/>
                <a:gd name="T5" fmla="*/ 39 h 8"/>
                <a:gd name="T6" fmla="*/ 19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956" name="Freeform 4498"/>
            <p:cNvSpPr>
              <a:spLocks/>
            </p:cNvSpPr>
            <p:nvPr/>
          </p:nvSpPr>
          <p:spPr bwMode="auto">
            <a:xfrm>
              <a:off x="1236" y="2147"/>
              <a:ext cx="8" cy="9"/>
            </a:xfrm>
            <a:custGeom>
              <a:avLst/>
              <a:gdLst>
                <a:gd name="T0" fmla="*/ 17 w 7"/>
                <a:gd name="T1" fmla="*/ 13 h 7"/>
                <a:gd name="T2" fmla="*/ 13 w 7"/>
                <a:gd name="T3" fmla="*/ 0 h 7"/>
                <a:gd name="T4" fmla="*/ 0 w 7"/>
                <a:gd name="T5" fmla="*/ 40 h 7"/>
                <a:gd name="T6" fmla="*/ 17 w 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1957" name="Freeform 4499"/>
            <p:cNvSpPr>
              <a:spLocks/>
            </p:cNvSpPr>
            <p:nvPr/>
          </p:nvSpPr>
          <p:spPr bwMode="auto">
            <a:xfrm>
              <a:off x="1167" y="2059"/>
              <a:ext cx="18" cy="2"/>
            </a:xfrm>
            <a:custGeom>
              <a:avLst/>
              <a:gdLst>
                <a:gd name="T0" fmla="*/ 16 w 16"/>
                <a:gd name="T1" fmla="*/ 0 h 2"/>
                <a:gd name="T2" fmla="*/ 37 w 16"/>
                <a:gd name="T3" fmla="*/ 0 h 2"/>
                <a:gd name="T4" fmla="*/ 20 w 16"/>
                <a:gd name="T5" fmla="*/ 0 h 2"/>
                <a:gd name="T6" fmla="*/ 0 w 16"/>
                <a:gd name="T7" fmla="*/ 0 h 2"/>
                <a:gd name="T8" fmla="*/ 16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958" name="Freeform 4500"/>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17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959" name="Freeform 4501"/>
            <p:cNvSpPr>
              <a:spLocks/>
            </p:cNvSpPr>
            <p:nvPr/>
          </p:nvSpPr>
          <p:spPr bwMode="auto">
            <a:xfrm>
              <a:off x="3506" y="3092"/>
              <a:ext cx="8" cy="6"/>
            </a:xfrm>
            <a:custGeom>
              <a:avLst/>
              <a:gdLst>
                <a:gd name="T0" fmla="*/ 17 w 7"/>
                <a:gd name="T1" fmla="*/ 0 h 5"/>
                <a:gd name="T2" fmla="*/ 0 w 7"/>
                <a:gd name="T3" fmla="*/ 17 h 5"/>
                <a:gd name="T4" fmla="*/ 17 w 7"/>
                <a:gd name="T5" fmla="*/ 12 h 5"/>
                <a:gd name="T6" fmla="*/ 1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1960" name="Freeform 4502"/>
            <p:cNvSpPr>
              <a:spLocks/>
            </p:cNvSpPr>
            <p:nvPr/>
          </p:nvSpPr>
          <p:spPr bwMode="auto">
            <a:xfrm>
              <a:off x="4433" y="2885"/>
              <a:ext cx="700" cy="623"/>
            </a:xfrm>
            <a:custGeom>
              <a:avLst/>
              <a:gdLst>
                <a:gd name="T0" fmla="*/ 765 w 627"/>
                <a:gd name="T1" fmla="*/ 50 h 503"/>
                <a:gd name="T2" fmla="*/ 778 w 627"/>
                <a:gd name="T3" fmla="*/ 118 h 503"/>
                <a:gd name="T4" fmla="*/ 718 w 627"/>
                <a:gd name="T5" fmla="*/ 149 h 503"/>
                <a:gd name="T6" fmla="*/ 692 w 627"/>
                <a:gd name="T7" fmla="*/ 208 h 503"/>
                <a:gd name="T8" fmla="*/ 677 w 627"/>
                <a:gd name="T9" fmla="*/ 316 h 503"/>
                <a:gd name="T10" fmla="*/ 651 w 627"/>
                <a:gd name="T11" fmla="*/ 352 h 503"/>
                <a:gd name="T12" fmla="*/ 606 w 627"/>
                <a:gd name="T13" fmla="*/ 378 h 503"/>
                <a:gd name="T14" fmla="*/ 578 w 627"/>
                <a:gd name="T15" fmla="*/ 246 h 503"/>
                <a:gd name="T16" fmla="*/ 549 w 627"/>
                <a:gd name="T17" fmla="*/ 261 h 503"/>
                <a:gd name="T18" fmla="*/ 517 w 627"/>
                <a:gd name="T19" fmla="*/ 352 h 503"/>
                <a:gd name="T20" fmla="*/ 486 w 627"/>
                <a:gd name="T21" fmla="*/ 396 h 503"/>
                <a:gd name="T22" fmla="*/ 481 w 627"/>
                <a:gd name="T23" fmla="*/ 443 h 503"/>
                <a:gd name="T24" fmla="*/ 457 w 627"/>
                <a:gd name="T25" fmla="*/ 443 h 503"/>
                <a:gd name="T26" fmla="*/ 445 w 627"/>
                <a:gd name="T27" fmla="*/ 565 h 503"/>
                <a:gd name="T28" fmla="*/ 396 w 627"/>
                <a:gd name="T29" fmla="*/ 549 h 503"/>
                <a:gd name="T30" fmla="*/ 309 w 627"/>
                <a:gd name="T31" fmla="*/ 731 h 503"/>
                <a:gd name="T32" fmla="*/ 202 w 627"/>
                <a:gd name="T33" fmla="*/ 783 h 503"/>
                <a:gd name="T34" fmla="*/ 94 w 627"/>
                <a:gd name="T35" fmla="*/ 877 h 503"/>
                <a:gd name="T36" fmla="*/ 63 w 627"/>
                <a:gd name="T37" fmla="*/ 1174 h 503"/>
                <a:gd name="T38" fmla="*/ 49 w 627"/>
                <a:gd name="T39" fmla="*/ 1182 h 503"/>
                <a:gd name="T40" fmla="*/ 40 w 627"/>
                <a:gd name="T41" fmla="*/ 1297 h 503"/>
                <a:gd name="T42" fmla="*/ 51 w 627"/>
                <a:gd name="T43" fmla="*/ 1575 h 503"/>
                <a:gd name="T44" fmla="*/ 17 w 627"/>
                <a:gd name="T45" fmla="*/ 1832 h 503"/>
                <a:gd name="T46" fmla="*/ 49 w 627"/>
                <a:gd name="T47" fmla="*/ 1946 h 503"/>
                <a:gd name="T48" fmla="*/ 152 w 627"/>
                <a:gd name="T49" fmla="*/ 1858 h 503"/>
                <a:gd name="T50" fmla="*/ 309 w 627"/>
                <a:gd name="T51" fmla="*/ 1784 h 503"/>
                <a:gd name="T52" fmla="*/ 470 w 627"/>
                <a:gd name="T53" fmla="*/ 1689 h 503"/>
                <a:gd name="T54" fmla="*/ 625 w 627"/>
                <a:gd name="T55" fmla="*/ 1710 h 503"/>
                <a:gd name="T56" fmla="*/ 644 w 627"/>
                <a:gd name="T57" fmla="*/ 1847 h 503"/>
                <a:gd name="T58" fmla="*/ 667 w 627"/>
                <a:gd name="T59" fmla="*/ 1909 h 503"/>
                <a:gd name="T60" fmla="*/ 748 w 627"/>
                <a:gd name="T61" fmla="*/ 1806 h 503"/>
                <a:gd name="T62" fmla="*/ 706 w 627"/>
                <a:gd name="T63" fmla="*/ 1953 h 503"/>
                <a:gd name="T64" fmla="*/ 737 w 627"/>
                <a:gd name="T65" fmla="*/ 1974 h 503"/>
                <a:gd name="T66" fmla="*/ 742 w 627"/>
                <a:gd name="T67" fmla="*/ 2161 h 503"/>
                <a:gd name="T68" fmla="*/ 870 w 627"/>
                <a:gd name="T69" fmla="*/ 2197 h 503"/>
                <a:gd name="T70" fmla="*/ 880 w 627"/>
                <a:gd name="T71" fmla="*/ 2210 h 503"/>
                <a:gd name="T72" fmla="*/ 917 w 627"/>
                <a:gd name="T73" fmla="*/ 2227 h 503"/>
                <a:gd name="T74" fmla="*/ 1063 w 627"/>
                <a:gd name="T75" fmla="*/ 2092 h 503"/>
                <a:gd name="T76" fmla="*/ 1182 w 627"/>
                <a:gd name="T77" fmla="*/ 1816 h 503"/>
                <a:gd name="T78" fmla="*/ 1293 w 627"/>
                <a:gd name="T79" fmla="*/ 1578 h 503"/>
                <a:gd name="T80" fmla="*/ 1340 w 627"/>
                <a:gd name="T81" fmla="*/ 1330 h 503"/>
                <a:gd name="T82" fmla="*/ 1340 w 627"/>
                <a:gd name="T83" fmla="*/ 1107 h 503"/>
                <a:gd name="T84" fmla="*/ 1305 w 627"/>
                <a:gd name="T85" fmla="*/ 939 h 503"/>
                <a:gd name="T86" fmla="*/ 1281 w 627"/>
                <a:gd name="T87" fmla="*/ 866 h 503"/>
                <a:gd name="T88" fmla="*/ 1240 w 627"/>
                <a:gd name="T89" fmla="*/ 708 h 503"/>
                <a:gd name="T90" fmla="*/ 1192 w 627"/>
                <a:gd name="T91" fmla="*/ 436 h 503"/>
                <a:gd name="T92" fmla="*/ 1147 w 627"/>
                <a:gd name="T93" fmla="*/ 296 h 503"/>
                <a:gd name="T94" fmla="*/ 1132 w 627"/>
                <a:gd name="T95" fmla="*/ 62 h 503"/>
                <a:gd name="T96" fmla="*/ 1096 w 627"/>
                <a:gd name="T97" fmla="*/ 102 h 503"/>
                <a:gd name="T98" fmla="*/ 1081 w 627"/>
                <a:gd name="T99" fmla="*/ 186 h 503"/>
                <a:gd name="T100" fmla="*/ 1063 w 627"/>
                <a:gd name="T101" fmla="*/ 358 h 503"/>
                <a:gd name="T102" fmla="*/ 971 w 627"/>
                <a:gd name="T103" fmla="*/ 503 h 503"/>
                <a:gd name="T104" fmla="*/ 861 w 627"/>
                <a:gd name="T105" fmla="*/ 316 h 503"/>
                <a:gd name="T106" fmla="*/ 911 w 627"/>
                <a:gd name="T107" fmla="*/ 181 h 503"/>
                <a:gd name="T108" fmla="*/ 892 w 627"/>
                <a:gd name="T109" fmla="*/ 118 h 503"/>
                <a:gd name="T110" fmla="*/ 835 w 627"/>
                <a:gd name="T111" fmla="*/ 102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31961" name="Freeform 4503"/>
            <p:cNvSpPr>
              <a:spLocks/>
            </p:cNvSpPr>
            <p:nvPr/>
          </p:nvSpPr>
          <p:spPr bwMode="auto">
            <a:xfrm>
              <a:off x="4844" y="3549"/>
              <a:ext cx="68" cy="61"/>
            </a:xfrm>
            <a:custGeom>
              <a:avLst/>
              <a:gdLst>
                <a:gd name="T0" fmla="*/ 46 w 62"/>
                <a:gd name="T1" fmla="*/ 150 h 50"/>
                <a:gd name="T2" fmla="*/ 14 w 62"/>
                <a:gd name="T3" fmla="*/ 199 h 50"/>
                <a:gd name="T4" fmla="*/ 0 w 62"/>
                <a:gd name="T5" fmla="*/ 182 h 50"/>
                <a:gd name="T6" fmla="*/ 0 w 62"/>
                <a:gd name="T7" fmla="*/ 171 h 50"/>
                <a:gd name="T8" fmla="*/ 0 w 62"/>
                <a:gd name="T9" fmla="*/ 107 h 50"/>
                <a:gd name="T10" fmla="*/ 2 w 62"/>
                <a:gd name="T11" fmla="*/ 107 h 50"/>
                <a:gd name="T12" fmla="*/ 5 w 62"/>
                <a:gd name="T13" fmla="*/ 107 h 50"/>
                <a:gd name="T14" fmla="*/ 14 w 62"/>
                <a:gd name="T15" fmla="*/ 59 h 50"/>
                <a:gd name="T16" fmla="*/ 14 w 62"/>
                <a:gd name="T17" fmla="*/ 13 h 50"/>
                <a:gd name="T18" fmla="*/ 22 w 62"/>
                <a:gd name="T19" fmla="*/ 0 h 50"/>
                <a:gd name="T20" fmla="*/ 50 w 62"/>
                <a:gd name="T21" fmla="*/ 20 h 50"/>
                <a:gd name="T22" fmla="*/ 72 w 62"/>
                <a:gd name="T23" fmla="*/ 40 h 50"/>
                <a:gd name="T24" fmla="*/ 83 w 62"/>
                <a:gd name="T25" fmla="*/ 13 h 50"/>
                <a:gd name="T26" fmla="*/ 120 w 62"/>
                <a:gd name="T27" fmla="*/ 13 h 50"/>
                <a:gd name="T28" fmla="*/ 91 w 62"/>
                <a:gd name="T29" fmla="*/ 94 h 50"/>
                <a:gd name="T30" fmla="*/ 86 w 62"/>
                <a:gd name="T31" fmla="*/ 94 h 50"/>
                <a:gd name="T32" fmla="*/ 50 w 62"/>
                <a:gd name="T33" fmla="*/ 171 h 50"/>
                <a:gd name="T34" fmla="*/ 54 w 62"/>
                <a:gd name="T35" fmla="*/ 150 h 50"/>
                <a:gd name="T36" fmla="*/ 50 w 62"/>
                <a:gd name="T37" fmla="*/ 150 h 50"/>
                <a:gd name="T38" fmla="*/ 46 w 62"/>
                <a:gd name="T39" fmla="*/ 15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31962" name="Freeform 4504"/>
            <p:cNvSpPr>
              <a:spLocks/>
            </p:cNvSpPr>
            <p:nvPr/>
          </p:nvSpPr>
          <p:spPr bwMode="auto">
            <a:xfrm>
              <a:off x="5597" y="3031"/>
              <a:ext cx="21" cy="18"/>
            </a:xfrm>
            <a:custGeom>
              <a:avLst/>
              <a:gdLst>
                <a:gd name="T0" fmla="*/ 38 w 19"/>
                <a:gd name="T1" fmla="*/ 66 h 14"/>
                <a:gd name="T2" fmla="*/ 0 w 19"/>
                <a:gd name="T3" fmla="*/ 82 h 14"/>
                <a:gd name="T4" fmla="*/ 0 w 19"/>
                <a:gd name="T5" fmla="*/ 40 h 14"/>
                <a:gd name="T6" fmla="*/ 28 w 19"/>
                <a:gd name="T7" fmla="*/ 0 h 14"/>
                <a:gd name="T8" fmla="*/ 38 w 19"/>
                <a:gd name="T9" fmla="*/ 6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31963" name="Freeform 4505"/>
            <p:cNvSpPr>
              <a:spLocks/>
            </p:cNvSpPr>
            <p:nvPr/>
          </p:nvSpPr>
          <p:spPr bwMode="auto">
            <a:xfrm>
              <a:off x="5625" y="3008"/>
              <a:ext cx="22" cy="14"/>
            </a:xfrm>
            <a:custGeom>
              <a:avLst/>
              <a:gdLst>
                <a:gd name="T0" fmla="*/ 23 w 21"/>
                <a:gd name="T1" fmla="*/ 21 h 12"/>
                <a:gd name="T2" fmla="*/ 28 w 21"/>
                <a:gd name="T3" fmla="*/ 0 h 12"/>
                <a:gd name="T4" fmla="*/ 0 w 21"/>
                <a:gd name="T5" fmla="*/ 21 h 12"/>
                <a:gd name="T6" fmla="*/ 0 w 21"/>
                <a:gd name="T7" fmla="*/ 35 h 12"/>
                <a:gd name="T8" fmla="*/ 23 w 21"/>
                <a:gd name="T9" fmla="*/ 2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31964" name="Freeform 4506"/>
            <p:cNvSpPr>
              <a:spLocks/>
            </p:cNvSpPr>
            <p:nvPr/>
          </p:nvSpPr>
          <p:spPr bwMode="auto">
            <a:xfrm>
              <a:off x="5355" y="3096"/>
              <a:ext cx="39" cy="43"/>
            </a:xfrm>
            <a:custGeom>
              <a:avLst/>
              <a:gdLst>
                <a:gd name="T0" fmla="*/ 74 w 35"/>
                <a:gd name="T1" fmla="*/ 147 h 35"/>
                <a:gd name="T2" fmla="*/ 59 w 35"/>
                <a:gd name="T3" fmla="*/ 147 h 35"/>
                <a:gd name="T4" fmla="*/ 35 w 35"/>
                <a:gd name="T5" fmla="*/ 88 h 35"/>
                <a:gd name="T6" fmla="*/ 4 w 35"/>
                <a:gd name="T7" fmla="*/ 39 h 35"/>
                <a:gd name="T8" fmla="*/ 0 w 35"/>
                <a:gd name="T9" fmla="*/ 0 h 35"/>
                <a:gd name="T10" fmla="*/ 18 w 35"/>
                <a:gd name="T11" fmla="*/ 32 h 35"/>
                <a:gd name="T12" fmla="*/ 40 w 35"/>
                <a:gd name="T13" fmla="*/ 71 h 35"/>
                <a:gd name="T14" fmla="*/ 59 w 35"/>
                <a:gd name="T15" fmla="*/ 108 h 35"/>
                <a:gd name="T16" fmla="*/ 74 w 35"/>
                <a:gd name="T17" fmla="*/ 1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31965" name="Freeform 4507"/>
            <p:cNvSpPr>
              <a:spLocks/>
            </p:cNvSpPr>
            <p:nvPr/>
          </p:nvSpPr>
          <p:spPr bwMode="auto">
            <a:xfrm>
              <a:off x="5129" y="3543"/>
              <a:ext cx="198" cy="132"/>
            </a:xfrm>
            <a:custGeom>
              <a:avLst/>
              <a:gdLst>
                <a:gd name="T0" fmla="*/ 252 w 177"/>
                <a:gd name="T1" fmla="*/ 247 h 107"/>
                <a:gd name="T2" fmla="*/ 243 w 177"/>
                <a:gd name="T3" fmla="*/ 208 h 107"/>
                <a:gd name="T4" fmla="*/ 236 w 177"/>
                <a:gd name="T5" fmla="*/ 208 h 107"/>
                <a:gd name="T6" fmla="*/ 226 w 177"/>
                <a:gd name="T7" fmla="*/ 217 h 107"/>
                <a:gd name="T8" fmla="*/ 243 w 177"/>
                <a:gd name="T9" fmla="*/ 259 h 107"/>
                <a:gd name="T10" fmla="*/ 213 w 177"/>
                <a:gd name="T11" fmla="*/ 279 h 107"/>
                <a:gd name="T12" fmla="*/ 197 w 177"/>
                <a:gd name="T13" fmla="*/ 279 h 107"/>
                <a:gd name="T14" fmla="*/ 190 w 177"/>
                <a:gd name="T15" fmla="*/ 311 h 107"/>
                <a:gd name="T16" fmla="*/ 180 w 177"/>
                <a:gd name="T17" fmla="*/ 338 h 107"/>
                <a:gd name="T18" fmla="*/ 176 w 177"/>
                <a:gd name="T19" fmla="*/ 338 h 107"/>
                <a:gd name="T20" fmla="*/ 133 w 177"/>
                <a:gd name="T21" fmla="*/ 412 h 107"/>
                <a:gd name="T22" fmla="*/ 56 w 177"/>
                <a:gd name="T23" fmla="*/ 465 h 107"/>
                <a:gd name="T24" fmla="*/ 39 w 177"/>
                <a:gd name="T25" fmla="*/ 456 h 107"/>
                <a:gd name="T26" fmla="*/ 15 w 177"/>
                <a:gd name="T27" fmla="*/ 443 h 107"/>
                <a:gd name="T28" fmla="*/ 0 w 177"/>
                <a:gd name="T29" fmla="*/ 435 h 107"/>
                <a:gd name="T30" fmla="*/ 2 w 177"/>
                <a:gd name="T31" fmla="*/ 424 h 107"/>
                <a:gd name="T32" fmla="*/ 0 w 177"/>
                <a:gd name="T33" fmla="*/ 412 h 107"/>
                <a:gd name="T34" fmla="*/ 19 w 177"/>
                <a:gd name="T35" fmla="*/ 391 h 107"/>
                <a:gd name="T36" fmla="*/ 23 w 177"/>
                <a:gd name="T37" fmla="*/ 384 h 107"/>
                <a:gd name="T38" fmla="*/ 35 w 177"/>
                <a:gd name="T39" fmla="*/ 376 h 107"/>
                <a:gd name="T40" fmla="*/ 50 w 177"/>
                <a:gd name="T41" fmla="*/ 338 h 107"/>
                <a:gd name="T42" fmla="*/ 67 w 177"/>
                <a:gd name="T43" fmla="*/ 331 h 107"/>
                <a:gd name="T44" fmla="*/ 87 w 177"/>
                <a:gd name="T45" fmla="*/ 311 h 107"/>
                <a:gd name="T46" fmla="*/ 130 w 177"/>
                <a:gd name="T47" fmla="*/ 268 h 107"/>
                <a:gd name="T48" fmla="*/ 145 w 177"/>
                <a:gd name="T49" fmla="*/ 259 h 107"/>
                <a:gd name="T50" fmla="*/ 205 w 177"/>
                <a:gd name="T51" fmla="*/ 208 h 107"/>
                <a:gd name="T52" fmla="*/ 234 w 177"/>
                <a:gd name="T53" fmla="*/ 180 h 107"/>
                <a:gd name="T54" fmla="*/ 270 w 177"/>
                <a:gd name="T55" fmla="*/ 136 h 107"/>
                <a:gd name="T56" fmla="*/ 261 w 177"/>
                <a:gd name="T57" fmla="*/ 136 h 107"/>
                <a:gd name="T58" fmla="*/ 292 w 177"/>
                <a:gd name="T59" fmla="*/ 96 h 107"/>
                <a:gd name="T60" fmla="*/ 351 w 177"/>
                <a:gd name="T61" fmla="*/ 0 h 107"/>
                <a:gd name="T62" fmla="*/ 368 w 177"/>
                <a:gd name="T63" fmla="*/ 0 h 107"/>
                <a:gd name="T64" fmla="*/ 357 w 177"/>
                <a:gd name="T65" fmla="*/ 21 h 107"/>
                <a:gd name="T66" fmla="*/ 351 w 177"/>
                <a:gd name="T67" fmla="*/ 53 h 107"/>
                <a:gd name="T68" fmla="*/ 384 w 177"/>
                <a:gd name="T69" fmla="*/ 35 h 107"/>
                <a:gd name="T70" fmla="*/ 378 w 177"/>
                <a:gd name="T71" fmla="*/ 43 h 107"/>
                <a:gd name="T72" fmla="*/ 384 w 177"/>
                <a:gd name="T73" fmla="*/ 53 h 107"/>
                <a:gd name="T74" fmla="*/ 378 w 177"/>
                <a:gd name="T75" fmla="*/ 53 h 107"/>
                <a:gd name="T76" fmla="*/ 387 w 177"/>
                <a:gd name="T77" fmla="*/ 53 h 107"/>
                <a:gd name="T78" fmla="*/ 373 w 177"/>
                <a:gd name="T79" fmla="*/ 80 h 107"/>
                <a:gd name="T80" fmla="*/ 330 w 177"/>
                <a:gd name="T81" fmla="*/ 136 h 107"/>
                <a:gd name="T82" fmla="*/ 292 w 177"/>
                <a:gd name="T83" fmla="*/ 197 h 107"/>
                <a:gd name="T84" fmla="*/ 270 w 177"/>
                <a:gd name="T85" fmla="*/ 208 h 107"/>
                <a:gd name="T86" fmla="*/ 270 w 177"/>
                <a:gd name="T87" fmla="*/ 226 h 107"/>
                <a:gd name="T88" fmla="*/ 252 w 177"/>
                <a:gd name="T89" fmla="*/ 226 h 107"/>
                <a:gd name="T90" fmla="*/ 270 w 177"/>
                <a:gd name="T91" fmla="*/ 241 h 107"/>
                <a:gd name="T92" fmla="*/ 270 w 177"/>
                <a:gd name="T93" fmla="*/ 259 h 107"/>
                <a:gd name="T94" fmla="*/ 252 w 177"/>
                <a:gd name="T95" fmla="*/ 2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31966" name="Freeform 4508"/>
            <p:cNvSpPr>
              <a:spLocks/>
            </p:cNvSpPr>
            <p:nvPr/>
          </p:nvSpPr>
          <p:spPr bwMode="auto">
            <a:xfrm>
              <a:off x="5333" y="3409"/>
              <a:ext cx="113" cy="157"/>
            </a:xfrm>
            <a:custGeom>
              <a:avLst/>
              <a:gdLst>
                <a:gd name="T0" fmla="*/ 26 w 101"/>
                <a:gd name="T1" fmla="*/ 376 h 127"/>
                <a:gd name="T2" fmla="*/ 40 w 101"/>
                <a:gd name="T3" fmla="*/ 414 h 127"/>
                <a:gd name="T4" fmla="*/ 50 w 101"/>
                <a:gd name="T5" fmla="*/ 448 h 127"/>
                <a:gd name="T6" fmla="*/ 0 w 101"/>
                <a:gd name="T7" fmla="*/ 543 h 127"/>
                <a:gd name="T8" fmla="*/ 4 w 101"/>
                <a:gd name="T9" fmla="*/ 561 h 127"/>
                <a:gd name="T10" fmla="*/ 56 w 101"/>
                <a:gd name="T11" fmla="*/ 501 h 127"/>
                <a:gd name="T12" fmla="*/ 104 w 101"/>
                <a:gd name="T13" fmla="*/ 448 h 127"/>
                <a:gd name="T14" fmla="*/ 130 w 101"/>
                <a:gd name="T15" fmla="*/ 387 h 127"/>
                <a:gd name="T16" fmla="*/ 164 w 101"/>
                <a:gd name="T17" fmla="*/ 362 h 127"/>
                <a:gd name="T18" fmla="*/ 181 w 101"/>
                <a:gd name="T19" fmla="*/ 333 h 127"/>
                <a:gd name="T20" fmla="*/ 222 w 101"/>
                <a:gd name="T21" fmla="*/ 246 h 127"/>
                <a:gd name="T22" fmla="*/ 219 w 101"/>
                <a:gd name="T23" fmla="*/ 246 h 127"/>
                <a:gd name="T24" fmla="*/ 181 w 101"/>
                <a:gd name="T25" fmla="*/ 269 h 127"/>
                <a:gd name="T26" fmla="*/ 145 w 101"/>
                <a:gd name="T27" fmla="*/ 240 h 127"/>
                <a:gd name="T28" fmla="*/ 154 w 101"/>
                <a:gd name="T29" fmla="*/ 168 h 127"/>
                <a:gd name="T30" fmla="*/ 143 w 101"/>
                <a:gd name="T31" fmla="*/ 208 h 127"/>
                <a:gd name="T32" fmla="*/ 122 w 101"/>
                <a:gd name="T33" fmla="*/ 185 h 127"/>
                <a:gd name="T34" fmla="*/ 130 w 101"/>
                <a:gd name="T35" fmla="*/ 168 h 127"/>
                <a:gd name="T36" fmla="*/ 143 w 101"/>
                <a:gd name="T37" fmla="*/ 101 h 127"/>
                <a:gd name="T38" fmla="*/ 145 w 101"/>
                <a:gd name="T39" fmla="*/ 72 h 127"/>
                <a:gd name="T40" fmla="*/ 143 w 101"/>
                <a:gd name="T41" fmla="*/ 72 h 127"/>
                <a:gd name="T42" fmla="*/ 130 w 101"/>
                <a:gd name="T43" fmla="*/ 32 h 127"/>
                <a:gd name="T44" fmla="*/ 117 w 101"/>
                <a:gd name="T45" fmla="*/ 2 h 127"/>
                <a:gd name="T46" fmla="*/ 117 w 101"/>
                <a:gd name="T47" fmla="*/ 0 h 127"/>
                <a:gd name="T48" fmla="*/ 115 w 101"/>
                <a:gd name="T49" fmla="*/ 61 h 127"/>
                <a:gd name="T50" fmla="*/ 117 w 101"/>
                <a:gd name="T51" fmla="*/ 82 h 127"/>
                <a:gd name="T52" fmla="*/ 115 w 101"/>
                <a:gd name="T53" fmla="*/ 147 h 127"/>
                <a:gd name="T54" fmla="*/ 115 w 101"/>
                <a:gd name="T55" fmla="*/ 115 h 127"/>
                <a:gd name="T56" fmla="*/ 117 w 101"/>
                <a:gd name="T57" fmla="*/ 134 h 127"/>
                <a:gd name="T58" fmla="*/ 117 w 101"/>
                <a:gd name="T59" fmla="*/ 147 h 127"/>
                <a:gd name="T60" fmla="*/ 115 w 101"/>
                <a:gd name="T61" fmla="*/ 168 h 127"/>
                <a:gd name="T62" fmla="*/ 107 w 101"/>
                <a:gd name="T63" fmla="*/ 199 h 127"/>
                <a:gd name="T64" fmla="*/ 117 w 101"/>
                <a:gd name="T65" fmla="*/ 199 h 127"/>
                <a:gd name="T66" fmla="*/ 115 w 101"/>
                <a:gd name="T67" fmla="*/ 218 h 127"/>
                <a:gd name="T68" fmla="*/ 104 w 101"/>
                <a:gd name="T69" fmla="*/ 246 h 127"/>
                <a:gd name="T70" fmla="*/ 72 w 101"/>
                <a:gd name="T71" fmla="*/ 333 h 127"/>
                <a:gd name="T72" fmla="*/ 26 w 101"/>
                <a:gd name="T73" fmla="*/ 376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31967" name="Freeform 4509"/>
            <p:cNvSpPr>
              <a:spLocks/>
            </p:cNvSpPr>
            <p:nvPr/>
          </p:nvSpPr>
          <p:spPr bwMode="auto">
            <a:xfrm>
              <a:off x="5129" y="3681"/>
              <a:ext cx="11" cy="5"/>
            </a:xfrm>
            <a:custGeom>
              <a:avLst/>
              <a:gdLst>
                <a:gd name="T0" fmla="*/ 35 w 9"/>
                <a:gd name="T1" fmla="*/ 13 h 4"/>
                <a:gd name="T2" fmla="*/ 35 w 9"/>
                <a:gd name="T3" fmla="*/ 0 h 4"/>
                <a:gd name="T4" fmla="*/ 16 w 9"/>
                <a:gd name="T5" fmla="*/ 0 h 4"/>
                <a:gd name="T6" fmla="*/ 0 w 9"/>
                <a:gd name="T7" fmla="*/ 20 h 4"/>
                <a:gd name="T8" fmla="*/ 35 w 9"/>
                <a:gd name="T9" fmla="*/ 1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31968" name="Freeform 4510"/>
            <p:cNvSpPr>
              <a:spLocks/>
            </p:cNvSpPr>
            <p:nvPr/>
          </p:nvSpPr>
          <p:spPr bwMode="auto">
            <a:xfrm>
              <a:off x="3471" y="3111"/>
              <a:ext cx="9" cy="9"/>
            </a:xfrm>
            <a:custGeom>
              <a:avLst/>
              <a:gdLst>
                <a:gd name="T0" fmla="*/ 17 w 7"/>
                <a:gd name="T1" fmla="*/ 0 h 7"/>
                <a:gd name="T2" fmla="*/ 0 w 7"/>
                <a:gd name="T3" fmla="*/ 40 h 7"/>
                <a:gd name="T4" fmla="*/ 40 w 7"/>
                <a:gd name="T5" fmla="*/ 22 h 7"/>
                <a:gd name="T6" fmla="*/ 1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69" name="Freeform 4511"/>
            <p:cNvSpPr>
              <a:spLocks/>
            </p:cNvSpPr>
            <p:nvPr/>
          </p:nvSpPr>
          <p:spPr bwMode="auto">
            <a:xfrm>
              <a:off x="5317" y="2853"/>
              <a:ext cx="20" cy="13"/>
            </a:xfrm>
            <a:custGeom>
              <a:avLst/>
              <a:gdLst>
                <a:gd name="T0" fmla="*/ 37 w 18"/>
                <a:gd name="T1" fmla="*/ 35 h 11"/>
                <a:gd name="T2" fmla="*/ 37 w 18"/>
                <a:gd name="T3" fmla="*/ 30 h 11"/>
                <a:gd name="T4" fmla="*/ 2 w 18"/>
                <a:gd name="T5" fmla="*/ 0 h 11"/>
                <a:gd name="T6" fmla="*/ 0 w 18"/>
                <a:gd name="T7" fmla="*/ 21 h 11"/>
                <a:gd name="T8" fmla="*/ 37 w 18"/>
                <a:gd name="T9" fmla="*/ 3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31970" name="Freeform 4512"/>
            <p:cNvSpPr>
              <a:spLocks/>
            </p:cNvSpPr>
            <p:nvPr/>
          </p:nvSpPr>
          <p:spPr bwMode="auto">
            <a:xfrm>
              <a:off x="5269" y="2794"/>
              <a:ext cx="16" cy="17"/>
            </a:xfrm>
            <a:custGeom>
              <a:avLst/>
              <a:gdLst>
                <a:gd name="T0" fmla="*/ 0 w 14"/>
                <a:gd name="T1" fmla="*/ 0 h 14"/>
                <a:gd name="T2" fmla="*/ 35 w 14"/>
                <a:gd name="T3" fmla="*/ 57 h 14"/>
                <a:gd name="T4" fmla="*/ 2 w 14"/>
                <a:gd name="T5" fmla="*/ 40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1" name="Freeform 4513"/>
            <p:cNvSpPr>
              <a:spLocks/>
            </p:cNvSpPr>
            <p:nvPr/>
          </p:nvSpPr>
          <p:spPr bwMode="auto">
            <a:xfrm>
              <a:off x="5346" y="2873"/>
              <a:ext cx="12" cy="15"/>
            </a:xfrm>
            <a:custGeom>
              <a:avLst/>
              <a:gdLst>
                <a:gd name="T0" fmla="*/ 19 w 11"/>
                <a:gd name="T1" fmla="*/ 60 h 12"/>
                <a:gd name="T2" fmla="*/ 0 w 11"/>
                <a:gd name="T3" fmla="*/ 25 h 12"/>
                <a:gd name="T4" fmla="*/ 0 w 11"/>
                <a:gd name="T5" fmla="*/ 0 h 12"/>
                <a:gd name="T6" fmla="*/ 19 w 11"/>
                <a:gd name="T7" fmla="*/ 49 h 12"/>
                <a:gd name="T8" fmla="*/ 19 w 11"/>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31972" name="Freeform 4514"/>
            <p:cNvSpPr>
              <a:spLocks/>
            </p:cNvSpPr>
            <p:nvPr/>
          </p:nvSpPr>
          <p:spPr bwMode="auto">
            <a:xfrm>
              <a:off x="5279" y="2826"/>
              <a:ext cx="8" cy="9"/>
            </a:xfrm>
            <a:custGeom>
              <a:avLst/>
              <a:gdLst>
                <a:gd name="T0" fmla="*/ 17 w 7"/>
                <a:gd name="T1" fmla="*/ 40 h 7"/>
                <a:gd name="T2" fmla="*/ 13 w 7"/>
                <a:gd name="T3" fmla="*/ 0 h 7"/>
                <a:gd name="T4" fmla="*/ 0 w 7"/>
                <a:gd name="T5" fmla="*/ 17 h 7"/>
                <a:gd name="T6" fmla="*/ 3 w 7"/>
                <a:gd name="T7" fmla="*/ 28 h 7"/>
                <a:gd name="T8" fmla="*/ 17 w 7"/>
                <a:gd name="T9" fmla="*/ 4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1973" name="Freeform 4515"/>
            <p:cNvSpPr>
              <a:spLocks/>
            </p:cNvSpPr>
            <p:nvPr/>
          </p:nvSpPr>
          <p:spPr bwMode="auto">
            <a:xfrm>
              <a:off x="5337" y="2832"/>
              <a:ext cx="9" cy="29"/>
            </a:xfrm>
            <a:custGeom>
              <a:avLst/>
              <a:gdLst>
                <a:gd name="T0" fmla="*/ 0 w 8"/>
                <a:gd name="T1" fmla="*/ 0 h 24"/>
                <a:gd name="T2" fmla="*/ 18 w 8"/>
                <a:gd name="T3" fmla="*/ 91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4" name="Freeform 4516"/>
            <p:cNvSpPr>
              <a:spLocks/>
            </p:cNvSpPr>
            <p:nvPr/>
          </p:nvSpPr>
          <p:spPr bwMode="auto">
            <a:xfrm>
              <a:off x="5302" y="2817"/>
              <a:ext cx="23" cy="18"/>
            </a:xfrm>
            <a:custGeom>
              <a:avLst/>
              <a:gdLst>
                <a:gd name="T0" fmla="*/ 26 w 22"/>
                <a:gd name="T1" fmla="*/ 82 h 14"/>
                <a:gd name="T2" fmla="*/ 29 w 22"/>
                <a:gd name="T3" fmla="*/ 82 h 14"/>
                <a:gd name="T4" fmla="*/ 19 w 22"/>
                <a:gd name="T5" fmla="*/ 40 h 14"/>
                <a:gd name="T6" fmla="*/ 0 w 22"/>
                <a:gd name="T7" fmla="*/ 0 h 14"/>
                <a:gd name="T8" fmla="*/ 10 w 22"/>
                <a:gd name="T9" fmla="*/ 40 h 14"/>
                <a:gd name="T10" fmla="*/ 26 w 22"/>
                <a:gd name="T11" fmla="*/ 82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31975" name="Freeform 4517"/>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976" name="Freeform 4518"/>
            <p:cNvSpPr>
              <a:spLocks/>
            </p:cNvSpPr>
            <p:nvPr/>
          </p:nvSpPr>
          <p:spPr bwMode="auto">
            <a:xfrm>
              <a:off x="5420" y="2972"/>
              <a:ext cx="11" cy="21"/>
            </a:xfrm>
            <a:custGeom>
              <a:avLst/>
              <a:gdLst>
                <a:gd name="T0" fmla="*/ 35 w 9"/>
                <a:gd name="T1" fmla="*/ 65 h 17"/>
                <a:gd name="T2" fmla="*/ 35 w 9"/>
                <a:gd name="T3" fmla="*/ 35 h 17"/>
                <a:gd name="T4" fmla="*/ 35 w 9"/>
                <a:gd name="T5" fmla="*/ 35 h 17"/>
                <a:gd name="T6" fmla="*/ 20 w 9"/>
                <a:gd name="T7" fmla="*/ 0 h 17"/>
                <a:gd name="T8" fmla="*/ 0 w 9"/>
                <a:gd name="T9" fmla="*/ 75 h 17"/>
                <a:gd name="T10" fmla="*/ 35 w 9"/>
                <a:gd name="T11" fmla="*/ 6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31977" name="Freeform 4519"/>
            <p:cNvSpPr>
              <a:spLocks/>
            </p:cNvSpPr>
            <p:nvPr/>
          </p:nvSpPr>
          <p:spPr bwMode="auto">
            <a:xfrm>
              <a:off x="5431" y="2999"/>
              <a:ext cx="5" cy="12"/>
            </a:xfrm>
            <a:custGeom>
              <a:avLst/>
              <a:gdLst>
                <a:gd name="T0" fmla="*/ 5 w 5"/>
                <a:gd name="T1" fmla="*/ 65 h 9"/>
                <a:gd name="T2" fmla="*/ 0 w 5"/>
                <a:gd name="T3" fmla="*/ 65 h 9"/>
                <a:gd name="T4" fmla="*/ 0 w 5"/>
                <a:gd name="T5" fmla="*/ 0 h 9"/>
                <a:gd name="T6" fmla="*/ 5 w 5"/>
                <a:gd name="T7" fmla="*/ 6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31978" name="Freeform 4520"/>
            <p:cNvSpPr>
              <a:spLocks/>
            </p:cNvSpPr>
            <p:nvPr/>
          </p:nvSpPr>
          <p:spPr bwMode="auto">
            <a:xfrm>
              <a:off x="5443" y="3002"/>
              <a:ext cx="1" cy="9"/>
            </a:xfrm>
            <a:custGeom>
              <a:avLst/>
              <a:gdLst>
                <a:gd name="T0" fmla="*/ 0 w 1"/>
                <a:gd name="T1" fmla="*/ 0 h 7"/>
                <a:gd name="T2" fmla="*/ 0 w 1"/>
                <a:gd name="T3" fmla="*/ 40 h 7"/>
                <a:gd name="T4" fmla="*/ 0 w 1"/>
                <a:gd name="T5" fmla="*/ 28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79" name="Freeform 4521"/>
            <p:cNvSpPr>
              <a:spLocks/>
            </p:cNvSpPr>
            <p:nvPr/>
          </p:nvSpPr>
          <p:spPr bwMode="auto">
            <a:xfrm>
              <a:off x="5446" y="3060"/>
              <a:ext cx="6" cy="6"/>
            </a:xfrm>
            <a:custGeom>
              <a:avLst/>
              <a:gdLst>
                <a:gd name="T0" fmla="*/ 17 w 5"/>
                <a:gd name="T1" fmla="*/ 12 h 5"/>
                <a:gd name="T2" fmla="*/ 17 w 5"/>
                <a:gd name="T3" fmla="*/ 0 h 5"/>
                <a:gd name="T4" fmla="*/ 0 w 5"/>
                <a:gd name="T5" fmla="*/ 17 h 5"/>
                <a:gd name="T6" fmla="*/ 17 w 5"/>
                <a:gd name="T7" fmla="*/ 1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1980" name="Freeform 4522"/>
            <p:cNvSpPr>
              <a:spLocks/>
            </p:cNvSpPr>
            <p:nvPr/>
          </p:nvSpPr>
          <p:spPr bwMode="auto">
            <a:xfrm>
              <a:off x="1619" y="3774"/>
              <a:ext cx="24" cy="24"/>
            </a:xfrm>
            <a:custGeom>
              <a:avLst/>
              <a:gdLst>
                <a:gd name="T0" fmla="*/ 53 w 21"/>
                <a:gd name="T1" fmla="*/ 37 h 19"/>
                <a:gd name="T2" fmla="*/ 43 w 21"/>
                <a:gd name="T3" fmla="*/ 25 h 19"/>
                <a:gd name="T4" fmla="*/ 31 w 21"/>
                <a:gd name="T5" fmla="*/ 25 h 19"/>
                <a:gd name="T6" fmla="*/ 25 w 21"/>
                <a:gd name="T7" fmla="*/ 16 h 19"/>
                <a:gd name="T8" fmla="*/ 13 w 21"/>
                <a:gd name="T9" fmla="*/ 0 h 19"/>
                <a:gd name="T10" fmla="*/ 13 w 21"/>
                <a:gd name="T11" fmla="*/ 37 h 19"/>
                <a:gd name="T12" fmla="*/ 0 w 21"/>
                <a:gd name="T13" fmla="*/ 61 h 19"/>
                <a:gd name="T14" fmla="*/ 13 w 21"/>
                <a:gd name="T15" fmla="*/ 97 h 19"/>
                <a:gd name="T16" fmla="*/ 17 w 21"/>
                <a:gd name="T17" fmla="*/ 75 h 19"/>
                <a:gd name="T18" fmla="*/ 25 w 21"/>
                <a:gd name="T19" fmla="*/ 75 h 19"/>
                <a:gd name="T20" fmla="*/ 25 w 21"/>
                <a:gd name="T21" fmla="*/ 61 h 19"/>
                <a:gd name="T22" fmla="*/ 53 w 21"/>
                <a:gd name="T23" fmla="*/ 3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31981" name="Freeform 4523"/>
            <p:cNvSpPr>
              <a:spLocks/>
            </p:cNvSpPr>
            <p:nvPr/>
          </p:nvSpPr>
          <p:spPr bwMode="auto">
            <a:xfrm>
              <a:off x="1598" y="3778"/>
              <a:ext cx="21" cy="13"/>
            </a:xfrm>
            <a:custGeom>
              <a:avLst/>
              <a:gdLst>
                <a:gd name="T0" fmla="*/ 14 w 19"/>
                <a:gd name="T1" fmla="*/ 13 h 11"/>
                <a:gd name="T2" fmla="*/ 3 w 19"/>
                <a:gd name="T3" fmla="*/ 0 h 11"/>
                <a:gd name="T4" fmla="*/ 38 w 19"/>
                <a:gd name="T5" fmla="*/ 0 h 11"/>
                <a:gd name="T6" fmla="*/ 23 w 19"/>
                <a:gd name="T7" fmla="*/ 30 h 11"/>
                <a:gd name="T8" fmla="*/ 0 w 19"/>
                <a:gd name="T9" fmla="*/ 35 h 11"/>
                <a:gd name="T10" fmla="*/ 14 w 19"/>
                <a:gd name="T11" fmla="*/ 21 h 11"/>
                <a:gd name="T12" fmla="*/ 3 w 19"/>
                <a:gd name="T13" fmla="*/ 21 h 11"/>
                <a:gd name="T14" fmla="*/ 14 w 19"/>
                <a:gd name="T15" fmla="*/ 1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31982" name="Freeform 4524"/>
            <p:cNvSpPr>
              <a:spLocks/>
            </p:cNvSpPr>
            <p:nvPr/>
          </p:nvSpPr>
          <p:spPr bwMode="auto">
            <a:xfrm>
              <a:off x="2718" y="3022"/>
              <a:ext cx="237" cy="263"/>
            </a:xfrm>
            <a:custGeom>
              <a:avLst/>
              <a:gdLst>
                <a:gd name="T0" fmla="*/ 285 w 211"/>
                <a:gd name="T1" fmla="*/ 626 h 212"/>
                <a:gd name="T2" fmla="*/ 285 w 211"/>
                <a:gd name="T3" fmla="*/ 511 h 212"/>
                <a:gd name="T4" fmla="*/ 289 w 211"/>
                <a:gd name="T5" fmla="*/ 407 h 212"/>
                <a:gd name="T6" fmla="*/ 320 w 211"/>
                <a:gd name="T7" fmla="*/ 407 h 212"/>
                <a:gd name="T8" fmla="*/ 327 w 211"/>
                <a:gd name="T9" fmla="*/ 332 h 212"/>
                <a:gd name="T10" fmla="*/ 327 w 211"/>
                <a:gd name="T11" fmla="*/ 254 h 212"/>
                <a:gd name="T12" fmla="*/ 327 w 211"/>
                <a:gd name="T13" fmla="*/ 184 h 212"/>
                <a:gd name="T14" fmla="*/ 327 w 211"/>
                <a:gd name="T15" fmla="*/ 107 h 212"/>
                <a:gd name="T16" fmla="*/ 367 w 211"/>
                <a:gd name="T17" fmla="*/ 107 h 212"/>
                <a:gd name="T18" fmla="*/ 405 w 211"/>
                <a:gd name="T19" fmla="*/ 88 h 212"/>
                <a:gd name="T20" fmla="*/ 422 w 211"/>
                <a:gd name="T21" fmla="*/ 119 h 212"/>
                <a:gd name="T22" fmla="*/ 450 w 211"/>
                <a:gd name="T23" fmla="*/ 88 h 212"/>
                <a:gd name="T24" fmla="*/ 475 w 211"/>
                <a:gd name="T25" fmla="*/ 62 h 212"/>
                <a:gd name="T26" fmla="*/ 438 w 211"/>
                <a:gd name="T27" fmla="*/ 40 h 212"/>
                <a:gd name="T28" fmla="*/ 410 w 211"/>
                <a:gd name="T29" fmla="*/ 57 h 212"/>
                <a:gd name="T30" fmla="*/ 359 w 211"/>
                <a:gd name="T31" fmla="*/ 62 h 212"/>
                <a:gd name="T32" fmla="*/ 307 w 211"/>
                <a:gd name="T33" fmla="*/ 88 h 212"/>
                <a:gd name="T34" fmla="*/ 274 w 211"/>
                <a:gd name="T35" fmla="*/ 62 h 212"/>
                <a:gd name="T36" fmla="*/ 243 w 211"/>
                <a:gd name="T37" fmla="*/ 57 h 212"/>
                <a:gd name="T38" fmla="*/ 234 w 211"/>
                <a:gd name="T39" fmla="*/ 32 h 212"/>
                <a:gd name="T40" fmla="*/ 192 w 211"/>
                <a:gd name="T41" fmla="*/ 32 h 212"/>
                <a:gd name="T42" fmla="*/ 157 w 211"/>
                <a:gd name="T43" fmla="*/ 32 h 212"/>
                <a:gd name="T44" fmla="*/ 113 w 211"/>
                <a:gd name="T45" fmla="*/ 32 h 212"/>
                <a:gd name="T46" fmla="*/ 75 w 211"/>
                <a:gd name="T47" fmla="*/ 32 h 212"/>
                <a:gd name="T48" fmla="*/ 49 w 211"/>
                <a:gd name="T49" fmla="*/ 0 h 212"/>
                <a:gd name="T50" fmla="*/ 3 w 211"/>
                <a:gd name="T51" fmla="*/ 17 h 212"/>
                <a:gd name="T52" fmla="*/ 0 w 211"/>
                <a:gd name="T53" fmla="*/ 62 h 212"/>
                <a:gd name="T54" fmla="*/ 27 w 211"/>
                <a:gd name="T55" fmla="*/ 169 h 212"/>
                <a:gd name="T56" fmla="*/ 49 w 211"/>
                <a:gd name="T57" fmla="*/ 268 h 212"/>
                <a:gd name="T58" fmla="*/ 75 w 211"/>
                <a:gd name="T59" fmla="*/ 363 h 212"/>
                <a:gd name="T60" fmla="*/ 99 w 211"/>
                <a:gd name="T61" fmla="*/ 454 h 212"/>
                <a:gd name="T62" fmla="*/ 102 w 211"/>
                <a:gd name="T63" fmla="*/ 501 h 212"/>
                <a:gd name="T64" fmla="*/ 91 w 211"/>
                <a:gd name="T65" fmla="*/ 490 h 212"/>
                <a:gd name="T66" fmla="*/ 99 w 211"/>
                <a:gd name="T67" fmla="*/ 588 h 212"/>
                <a:gd name="T68" fmla="*/ 102 w 211"/>
                <a:gd name="T69" fmla="*/ 660 h 212"/>
                <a:gd name="T70" fmla="*/ 113 w 211"/>
                <a:gd name="T71" fmla="*/ 747 h 212"/>
                <a:gd name="T72" fmla="*/ 116 w 211"/>
                <a:gd name="T73" fmla="*/ 831 h 212"/>
                <a:gd name="T74" fmla="*/ 142 w 211"/>
                <a:gd name="T75" fmla="*/ 883 h 212"/>
                <a:gd name="T76" fmla="*/ 157 w 211"/>
                <a:gd name="T77" fmla="*/ 942 h 212"/>
                <a:gd name="T78" fmla="*/ 171 w 211"/>
                <a:gd name="T79" fmla="*/ 896 h 212"/>
                <a:gd name="T80" fmla="*/ 185 w 211"/>
                <a:gd name="T81" fmla="*/ 942 h 212"/>
                <a:gd name="T82" fmla="*/ 243 w 211"/>
                <a:gd name="T83" fmla="*/ 958 h 212"/>
                <a:gd name="T84" fmla="*/ 274 w 211"/>
                <a:gd name="T85" fmla="*/ 927 h 212"/>
                <a:gd name="T86" fmla="*/ 274 w 211"/>
                <a:gd name="T87" fmla="*/ 855 h 212"/>
                <a:gd name="T88" fmla="*/ 276 w 211"/>
                <a:gd name="T89" fmla="*/ 777 h 212"/>
                <a:gd name="T90" fmla="*/ 276 w 211"/>
                <a:gd name="T91" fmla="*/ 708 h 212"/>
                <a:gd name="T92" fmla="*/ 285 w 211"/>
                <a:gd name="T93" fmla="*/ 626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31983" name="Freeform 4525"/>
            <p:cNvSpPr>
              <a:spLocks/>
            </p:cNvSpPr>
            <p:nvPr/>
          </p:nvSpPr>
          <p:spPr bwMode="auto">
            <a:xfrm>
              <a:off x="1299" y="2864"/>
              <a:ext cx="217" cy="290"/>
            </a:xfrm>
            <a:custGeom>
              <a:avLst/>
              <a:gdLst>
                <a:gd name="T0" fmla="*/ 265 w 196"/>
                <a:gd name="T1" fmla="*/ 828 h 234"/>
                <a:gd name="T2" fmla="*/ 261 w 196"/>
                <a:gd name="T3" fmla="*/ 913 h 234"/>
                <a:gd name="T4" fmla="*/ 251 w 196"/>
                <a:gd name="T5" fmla="*/ 996 h 234"/>
                <a:gd name="T6" fmla="*/ 244 w 196"/>
                <a:gd name="T7" fmla="*/ 978 h 234"/>
                <a:gd name="T8" fmla="*/ 213 w 196"/>
                <a:gd name="T9" fmla="*/ 996 h 234"/>
                <a:gd name="T10" fmla="*/ 197 w 196"/>
                <a:gd name="T11" fmla="*/ 1027 h 234"/>
                <a:gd name="T12" fmla="*/ 183 w 196"/>
                <a:gd name="T13" fmla="*/ 988 h 234"/>
                <a:gd name="T14" fmla="*/ 144 w 196"/>
                <a:gd name="T15" fmla="*/ 978 h 234"/>
                <a:gd name="T16" fmla="*/ 138 w 196"/>
                <a:gd name="T17" fmla="*/ 956 h 234"/>
                <a:gd name="T18" fmla="*/ 114 w 196"/>
                <a:gd name="T19" fmla="*/ 1048 h 234"/>
                <a:gd name="T20" fmla="*/ 92 w 196"/>
                <a:gd name="T21" fmla="*/ 1027 h 234"/>
                <a:gd name="T22" fmla="*/ 75 w 196"/>
                <a:gd name="T23" fmla="*/ 964 h 234"/>
                <a:gd name="T24" fmla="*/ 61 w 196"/>
                <a:gd name="T25" fmla="*/ 894 h 234"/>
                <a:gd name="T26" fmla="*/ 53 w 196"/>
                <a:gd name="T27" fmla="*/ 819 h 234"/>
                <a:gd name="T28" fmla="*/ 58 w 196"/>
                <a:gd name="T29" fmla="*/ 762 h 234"/>
                <a:gd name="T30" fmla="*/ 38 w 196"/>
                <a:gd name="T31" fmla="*/ 710 h 234"/>
                <a:gd name="T32" fmla="*/ 30 w 196"/>
                <a:gd name="T33" fmla="*/ 661 h 234"/>
                <a:gd name="T34" fmla="*/ 18 w 196"/>
                <a:gd name="T35" fmla="*/ 615 h 234"/>
                <a:gd name="T36" fmla="*/ 18 w 196"/>
                <a:gd name="T37" fmla="*/ 584 h 234"/>
                <a:gd name="T38" fmla="*/ 33 w 196"/>
                <a:gd name="T39" fmla="*/ 522 h 234"/>
                <a:gd name="T40" fmla="*/ 22 w 196"/>
                <a:gd name="T41" fmla="*/ 512 h 234"/>
                <a:gd name="T42" fmla="*/ 18 w 196"/>
                <a:gd name="T43" fmla="*/ 444 h 234"/>
                <a:gd name="T44" fmla="*/ 18 w 196"/>
                <a:gd name="T45" fmla="*/ 374 h 234"/>
                <a:gd name="T46" fmla="*/ 22 w 196"/>
                <a:gd name="T47" fmla="*/ 340 h 234"/>
                <a:gd name="T48" fmla="*/ 22 w 196"/>
                <a:gd name="T49" fmla="*/ 231 h 234"/>
                <a:gd name="T50" fmla="*/ 33 w 196"/>
                <a:gd name="T51" fmla="*/ 209 h 234"/>
                <a:gd name="T52" fmla="*/ 14 w 196"/>
                <a:gd name="T53" fmla="*/ 156 h 234"/>
                <a:gd name="T54" fmla="*/ 0 w 196"/>
                <a:gd name="T55" fmla="*/ 95 h 234"/>
                <a:gd name="T56" fmla="*/ 42 w 196"/>
                <a:gd name="T57" fmla="*/ 95 h 234"/>
                <a:gd name="T58" fmla="*/ 53 w 196"/>
                <a:gd name="T59" fmla="*/ 77 h 234"/>
                <a:gd name="T60" fmla="*/ 81 w 196"/>
                <a:gd name="T61" fmla="*/ 40 h 234"/>
                <a:gd name="T62" fmla="*/ 106 w 196"/>
                <a:gd name="T63" fmla="*/ 0 h 234"/>
                <a:gd name="T64" fmla="*/ 128 w 196"/>
                <a:gd name="T65" fmla="*/ 0 h 234"/>
                <a:gd name="T66" fmla="*/ 136 w 196"/>
                <a:gd name="T67" fmla="*/ 77 h 234"/>
                <a:gd name="T68" fmla="*/ 138 w 196"/>
                <a:gd name="T69" fmla="*/ 136 h 234"/>
                <a:gd name="T70" fmla="*/ 165 w 196"/>
                <a:gd name="T71" fmla="*/ 204 h 234"/>
                <a:gd name="T72" fmla="*/ 187 w 196"/>
                <a:gd name="T73" fmla="*/ 209 h 234"/>
                <a:gd name="T74" fmla="*/ 216 w 196"/>
                <a:gd name="T75" fmla="*/ 244 h 234"/>
                <a:gd name="T76" fmla="*/ 251 w 196"/>
                <a:gd name="T77" fmla="*/ 296 h 234"/>
                <a:gd name="T78" fmla="*/ 290 w 196"/>
                <a:gd name="T79" fmla="*/ 314 h 234"/>
                <a:gd name="T80" fmla="*/ 297 w 196"/>
                <a:gd name="T81" fmla="*/ 340 h 234"/>
                <a:gd name="T82" fmla="*/ 297 w 196"/>
                <a:gd name="T83" fmla="*/ 428 h 234"/>
                <a:gd name="T84" fmla="*/ 293 w 196"/>
                <a:gd name="T85" fmla="*/ 428 h 234"/>
                <a:gd name="T86" fmla="*/ 308 w 196"/>
                <a:gd name="T87" fmla="*/ 455 h 234"/>
                <a:gd name="T88" fmla="*/ 311 w 196"/>
                <a:gd name="T89" fmla="*/ 522 h 234"/>
                <a:gd name="T90" fmla="*/ 339 w 196"/>
                <a:gd name="T91" fmla="*/ 522 h 234"/>
                <a:gd name="T92" fmla="*/ 373 w 196"/>
                <a:gd name="T93" fmla="*/ 530 h 234"/>
                <a:gd name="T94" fmla="*/ 373 w 196"/>
                <a:gd name="T95" fmla="*/ 607 h 234"/>
                <a:gd name="T96" fmla="*/ 396 w 196"/>
                <a:gd name="T97" fmla="*/ 647 h 234"/>
                <a:gd name="T98" fmla="*/ 401 w 196"/>
                <a:gd name="T99" fmla="*/ 679 h 234"/>
                <a:gd name="T100" fmla="*/ 396 w 196"/>
                <a:gd name="T101" fmla="*/ 731 h 234"/>
                <a:gd name="T102" fmla="*/ 384 w 196"/>
                <a:gd name="T103" fmla="*/ 792 h 234"/>
                <a:gd name="T104" fmla="*/ 390 w 196"/>
                <a:gd name="T105" fmla="*/ 819 h 234"/>
                <a:gd name="T106" fmla="*/ 384 w 196"/>
                <a:gd name="T107" fmla="*/ 841 h 234"/>
                <a:gd name="T108" fmla="*/ 384 w 196"/>
                <a:gd name="T109" fmla="*/ 819 h 234"/>
                <a:gd name="T110" fmla="*/ 358 w 196"/>
                <a:gd name="T111" fmla="*/ 762 h 234"/>
                <a:gd name="T112" fmla="*/ 311 w 196"/>
                <a:gd name="T113" fmla="*/ 787 h 234"/>
                <a:gd name="T114" fmla="*/ 268 w 196"/>
                <a:gd name="T115" fmla="*/ 787 h 234"/>
                <a:gd name="T116" fmla="*/ 265 w 196"/>
                <a:gd name="T117" fmla="*/ 828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31984" name="Freeform 4526"/>
            <p:cNvSpPr>
              <a:spLocks/>
            </p:cNvSpPr>
            <p:nvPr/>
          </p:nvSpPr>
          <p:spPr bwMode="auto">
            <a:xfrm>
              <a:off x="2860" y="3040"/>
              <a:ext cx="160" cy="202"/>
            </a:xfrm>
            <a:custGeom>
              <a:avLst/>
              <a:gdLst>
                <a:gd name="T0" fmla="*/ 0 w 144"/>
                <a:gd name="T1" fmla="*/ 563 h 163"/>
                <a:gd name="T2" fmla="*/ 0 w 144"/>
                <a:gd name="T3" fmla="*/ 444 h 163"/>
                <a:gd name="T4" fmla="*/ 2 w 144"/>
                <a:gd name="T5" fmla="*/ 340 h 163"/>
                <a:gd name="T6" fmla="*/ 33 w 144"/>
                <a:gd name="T7" fmla="*/ 340 h 163"/>
                <a:gd name="T8" fmla="*/ 40 w 144"/>
                <a:gd name="T9" fmla="*/ 264 h 163"/>
                <a:gd name="T10" fmla="*/ 40 w 144"/>
                <a:gd name="T11" fmla="*/ 186 h 163"/>
                <a:gd name="T12" fmla="*/ 40 w 144"/>
                <a:gd name="T13" fmla="*/ 118 h 163"/>
                <a:gd name="T14" fmla="*/ 40 w 144"/>
                <a:gd name="T15" fmla="*/ 40 h 163"/>
                <a:gd name="T16" fmla="*/ 78 w 144"/>
                <a:gd name="T17" fmla="*/ 40 h 163"/>
                <a:gd name="T18" fmla="*/ 112 w 144"/>
                <a:gd name="T19" fmla="*/ 21 h 163"/>
                <a:gd name="T20" fmla="*/ 127 w 144"/>
                <a:gd name="T21" fmla="*/ 57 h 163"/>
                <a:gd name="T22" fmla="*/ 152 w 144"/>
                <a:gd name="T23" fmla="*/ 21 h 163"/>
                <a:gd name="T24" fmla="*/ 177 w 144"/>
                <a:gd name="T25" fmla="*/ 0 h 163"/>
                <a:gd name="T26" fmla="*/ 197 w 144"/>
                <a:gd name="T27" fmla="*/ 88 h 163"/>
                <a:gd name="T28" fmla="*/ 219 w 144"/>
                <a:gd name="T29" fmla="*/ 156 h 163"/>
                <a:gd name="T30" fmla="*/ 243 w 144"/>
                <a:gd name="T31" fmla="*/ 204 h 163"/>
                <a:gd name="T32" fmla="*/ 247 w 144"/>
                <a:gd name="T33" fmla="*/ 209 h 163"/>
                <a:gd name="T34" fmla="*/ 249 w 144"/>
                <a:gd name="T35" fmla="*/ 244 h 163"/>
                <a:gd name="T36" fmla="*/ 264 w 144"/>
                <a:gd name="T37" fmla="*/ 304 h 163"/>
                <a:gd name="T38" fmla="*/ 289 w 144"/>
                <a:gd name="T39" fmla="*/ 340 h 163"/>
                <a:gd name="T40" fmla="*/ 301 w 144"/>
                <a:gd name="T41" fmla="*/ 352 h 163"/>
                <a:gd name="T42" fmla="*/ 301 w 144"/>
                <a:gd name="T43" fmla="*/ 358 h 163"/>
                <a:gd name="T44" fmla="*/ 258 w 144"/>
                <a:gd name="T45" fmla="*/ 413 h 163"/>
                <a:gd name="T46" fmla="*/ 224 w 144"/>
                <a:gd name="T47" fmla="*/ 475 h 163"/>
                <a:gd name="T48" fmla="*/ 208 w 144"/>
                <a:gd name="T49" fmla="*/ 550 h 163"/>
                <a:gd name="T50" fmla="*/ 187 w 144"/>
                <a:gd name="T51" fmla="*/ 574 h 163"/>
                <a:gd name="T52" fmla="*/ 168 w 144"/>
                <a:gd name="T53" fmla="*/ 637 h 163"/>
                <a:gd name="T54" fmla="*/ 119 w 144"/>
                <a:gd name="T55" fmla="*/ 622 h 163"/>
                <a:gd name="T56" fmla="*/ 96 w 144"/>
                <a:gd name="T57" fmla="*/ 605 h 163"/>
                <a:gd name="T58" fmla="*/ 78 w 144"/>
                <a:gd name="T59" fmla="*/ 657 h 163"/>
                <a:gd name="T60" fmla="*/ 63 w 144"/>
                <a:gd name="T61" fmla="*/ 710 h 163"/>
                <a:gd name="T62" fmla="*/ 30 w 144"/>
                <a:gd name="T63" fmla="*/ 731 h 163"/>
                <a:gd name="T64" fmla="*/ 14 w 144"/>
                <a:gd name="T65" fmla="*/ 710 h 163"/>
                <a:gd name="T66" fmla="*/ 18 w 144"/>
                <a:gd name="T67" fmla="*/ 637 h 163"/>
                <a:gd name="T68" fmla="*/ 0 w 144"/>
                <a:gd name="T69" fmla="*/ 56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31985" name="Freeform 4527"/>
            <p:cNvSpPr>
              <a:spLocks/>
            </p:cNvSpPr>
            <p:nvPr/>
          </p:nvSpPr>
          <p:spPr bwMode="auto">
            <a:xfrm>
              <a:off x="3274" y="2899"/>
              <a:ext cx="2" cy="12"/>
            </a:xfrm>
            <a:custGeom>
              <a:avLst/>
              <a:gdLst>
                <a:gd name="T0" fmla="*/ 2 w 2"/>
                <a:gd name="T1" fmla="*/ 35 h 10"/>
                <a:gd name="T2" fmla="*/ 2 w 2"/>
                <a:gd name="T3" fmla="*/ 24 h 10"/>
                <a:gd name="T4" fmla="*/ 0 w 2"/>
                <a:gd name="T5" fmla="*/ 0 h 10"/>
                <a:gd name="T6" fmla="*/ 2 w 2"/>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31986" name="Freeform 4528"/>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1987" name="Freeform 4529"/>
            <p:cNvSpPr>
              <a:spLocks/>
            </p:cNvSpPr>
            <p:nvPr/>
          </p:nvSpPr>
          <p:spPr bwMode="auto">
            <a:xfrm>
              <a:off x="3265" y="2913"/>
              <a:ext cx="130" cy="299"/>
            </a:xfrm>
            <a:custGeom>
              <a:avLst/>
              <a:gdLst>
                <a:gd name="T0" fmla="*/ 83 w 118"/>
                <a:gd name="T1" fmla="*/ 315 h 241"/>
                <a:gd name="T2" fmla="*/ 74 w 118"/>
                <a:gd name="T3" fmla="*/ 319 h 241"/>
                <a:gd name="T4" fmla="*/ 45 w 118"/>
                <a:gd name="T5" fmla="*/ 344 h 241"/>
                <a:gd name="T6" fmla="*/ 35 w 118"/>
                <a:gd name="T7" fmla="*/ 407 h 241"/>
                <a:gd name="T8" fmla="*/ 28 w 118"/>
                <a:gd name="T9" fmla="*/ 485 h 241"/>
                <a:gd name="T10" fmla="*/ 35 w 118"/>
                <a:gd name="T11" fmla="*/ 561 h 241"/>
                <a:gd name="T12" fmla="*/ 35 w 118"/>
                <a:gd name="T13" fmla="*/ 640 h 241"/>
                <a:gd name="T14" fmla="*/ 21 w 118"/>
                <a:gd name="T15" fmla="*/ 697 h 241"/>
                <a:gd name="T16" fmla="*/ 2 w 118"/>
                <a:gd name="T17" fmla="*/ 754 h 241"/>
                <a:gd name="T18" fmla="*/ 0 w 118"/>
                <a:gd name="T19" fmla="*/ 855 h 241"/>
                <a:gd name="T20" fmla="*/ 2 w 118"/>
                <a:gd name="T21" fmla="*/ 942 h 241"/>
                <a:gd name="T22" fmla="*/ 14 w 118"/>
                <a:gd name="T23" fmla="*/ 1050 h 241"/>
                <a:gd name="T24" fmla="*/ 55 w 118"/>
                <a:gd name="T25" fmla="*/ 1089 h 241"/>
                <a:gd name="T26" fmla="*/ 83 w 118"/>
                <a:gd name="T27" fmla="*/ 1061 h 241"/>
                <a:gd name="T28" fmla="*/ 106 w 118"/>
                <a:gd name="T29" fmla="*/ 1027 h 241"/>
                <a:gd name="T30" fmla="*/ 120 w 118"/>
                <a:gd name="T31" fmla="*/ 954 h 241"/>
                <a:gd name="T32" fmla="*/ 130 w 118"/>
                <a:gd name="T33" fmla="*/ 878 h 241"/>
                <a:gd name="T34" fmla="*/ 143 w 118"/>
                <a:gd name="T35" fmla="*/ 806 h 241"/>
                <a:gd name="T36" fmla="*/ 155 w 118"/>
                <a:gd name="T37" fmla="*/ 730 h 241"/>
                <a:gd name="T38" fmla="*/ 160 w 118"/>
                <a:gd name="T39" fmla="*/ 664 h 241"/>
                <a:gd name="T40" fmla="*/ 175 w 118"/>
                <a:gd name="T41" fmla="*/ 588 h 241"/>
                <a:gd name="T42" fmla="*/ 187 w 118"/>
                <a:gd name="T43" fmla="*/ 514 h 241"/>
                <a:gd name="T44" fmla="*/ 198 w 118"/>
                <a:gd name="T45" fmla="*/ 439 h 241"/>
                <a:gd name="T46" fmla="*/ 208 w 118"/>
                <a:gd name="T47" fmla="*/ 396 h 241"/>
                <a:gd name="T48" fmla="*/ 208 w 118"/>
                <a:gd name="T49" fmla="*/ 283 h 241"/>
                <a:gd name="T50" fmla="*/ 227 w 118"/>
                <a:gd name="T51" fmla="*/ 315 h 241"/>
                <a:gd name="T52" fmla="*/ 234 w 118"/>
                <a:gd name="T53" fmla="*/ 268 h 241"/>
                <a:gd name="T54" fmla="*/ 223 w 118"/>
                <a:gd name="T55" fmla="*/ 165 h 241"/>
                <a:gd name="T56" fmla="*/ 213 w 118"/>
                <a:gd name="T57" fmla="*/ 62 h 241"/>
                <a:gd name="T58" fmla="*/ 206 w 118"/>
                <a:gd name="T59" fmla="*/ 0 h 241"/>
                <a:gd name="T60" fmla="*/ 198 w 118"/>
                <a:gd name="T61" fmla="*/ 0 h 241"/>
                <a:gd name="T62" fmla="*/ 192 w 118"/>
                <a:gd name="T63" fmla="*/ 32 h 241"/>
                <a:gd name="T64" fmla="*/ 187 w 118"/>
                <a:gd name="T65" fmla="*/ 109 h 241"/>
                <a:gd name="T66" fmla="*/ 172 w 118"/>
                <a:gd name="T67" fmla="*/ 133 h 241"/>
                <a:gd name="T68" fmla="*/ 170 w 118"/>
                <a:gd name="T69" fmla="*/ 136 h 241"/>
                <a:gd name="T70" fmla="*/ 158 w 118"/>
                <a:gd name="T71" fmla="*/ 133 h 241"/>
                <a:gd name="T72" fmla="*/ 160 w 118"/>
                <a:gd name="T73" fmla="*/ 169 h 241"/>
                <a:gd name="T74" fmla="*/ 155 w 118"/>
                <a:gd name="T75" fmla="*/ 205 h 241"/>
                <a:gd name="T76" fmla="*/ 155 w 118"/>
                <a:gd name="T77" fmla="*/ 210 h 241"/>
                <a:gd name="T78" fmla="*/ 140 w 118"/>
                <a:gd name="T79" fmla="*/ 237 h 241"/>
                <a:gd name="T80" fmla="*/ 140 w 118"/>
                <a:gd name="T81" fmla="*/ 210 h 241"/>
                <a:gd name="T82" fmla="*/ 130 w 118"/>
                <a:gd name="T83" fmla="*/ 268 h 241"/>
                <a:gd name="T84" fmla="*/ 123 w 118"/>
                <a:gd name="T85" fmla="*/ 268 h 241"/>
                <a:gd name="T86" fmla="*/ 120 w 118"/>
                <a:gd name="T87" fmla="*/ 268 h 241"/>
                <a:gd name="T88" fmla="*/ 106 w 118"/>
                <a:gd name="T89" fmla="*/ 301 h 241"/>
                <a:gd name="T90" fmla="*/ 83 w 118"/>
                <a:gd name="T91" fmla="*/ 315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31988" name="Freeform 4530"/>
            <p:cNvSpPr>
              <a:spLocks/>
            </p:cNvSpPr>
            <p:nvPr/>
          </p:nvSpPr>
          <p:spPr bwMode="auto">
            <a:xfrm>
              <a:off x="3085" y="2855"/>
              <a:ext cx="57" cy="170"/>
            </a:xfrm>
            <a:custGeom>
              <a:avLst/>
              <a:gdLst>
                <a:gd name="T0" fmla="*/ 71 w 50"/>
                <a:gd name="T1" fmla="*/ 439 h 137"/>
                <a:gd name="T2" fmla="*/ 59 w 50"/>
                <a:gd name="T3" fmla="*/ 512 h 137"/>
                <a:gd name="T4" fmla="*/ 76 w 50"/>
                <a:gd name="T5" fmla="*/ 563 h 137"/>
                <a:gd name="T6" fmla="*/ 95 w 50"/>
                <a:gd name="T7" fmla="*/ 620 h 137"/>
                <a:gd name="T8" fmla="*/ 92 w 50"/>
                <a:gd name="T9" fmla="*/ 579 h 137"/>
                <a:gd name="T10" fmla="*/ 112 w 50"/>
                <a:gd name="T11" fmla="*/ 548 h 137"/>
                <a:gd name="T12" fmla="*/ 120 w 50"/>
                <a:gd name="T13" fmla="*/ 484 h 137"/>
                <a:gd name="T14" fmla="*/ 124 w 50"/>
                <a:gd name="T15" fmla="*/ 427 h 137"/>
                <a:gd name="T16" fmla="*/ 99 w 50"/>
                <a:gd name="T17" fmla="*/ 376 h 137"/>
                <a:gd name="T18" fmla="*/ 76 w 50"/>
                <a:gd name="T19" fmla="*/ 333 h 137"/>
                <a:gd name="T20" fmla="*/ 71 w 50"/>
                <a:gd name="T21" fmla="*/ 244 h 137"/>
                <a:gd name="T22" fmla="*/ 76 w 50"/>
                <a:gd name="T23" fmla="*/ 192 h 137"/>
                <a:gd name="T24" fmla="*/ 95 w 50"/>
                <a:gd name="T25" fmla="*/ 184 h 137"/>
                <a:gd name="T26" fmla="*/ 83 w 50"/>
                <a:gd name="T27" fmla="*/ 109 h 137"/>
                <a:gd name="T28" fmla="*/ 71 w 50"/>
                <a:gd name="T29" fmla="*/ 32 h 137"/>
                <a:gd name="T30" fmla="*/ 59 w 50"/>
                <a:gd name="T31" fmla="*/ 2 h 137"/>
                <a:gd name="T32" fmla="*/ 17 w 50"/>
                <a:gd name="T33" fmla="*/ 0 h 137"/>
                <a:gd name="T34" fmla="*/ 17 w 50"/>
                <a:gd name="T35" fmla="*/ 21 h 137"/>
                <a:gd name="T36" fmla="*/ 43 w 50"/>
                <a:gd name="T37" fmla="*/ 88 h 137"/>
                <a:gd name="T38" fmla="*/ 35 w 50"/>
                <a:gd name="T39" fmla="*/ 109 h 137"/>
                <a:gd name="T40" fmla="*/ 31 w 50"/>
                <a:gd name="T41" fmla="*/ 184 h 137"/>
                <a:gd name="T42" fmla="*/ 31 w 50"/>
                <a:gd name="T43" fmla="*/ 238 h 137"/>
                <a:gd name="T44" fmla="*/ 22 w 50"/>
                <a:gd name="T45" fmla="*/ 258 h 137"/>
                <a:gd name="T46" fmla="*/ 0 w 50"/>
                <a:gd name="T47" fmla="*/ 344 h 137"/>
                <a:gd name="T48" fmla="*/ 17 w 50"/>
                <a:gd name="T49" fmla="*/ 376 h 137"/>
                <a:gd name="T50" fmla="*/ 35 w 50"/>
                <a:gd name="T51" fmla="*/ 407 h 137"/>
                <a:gd name="T52" fmla="*/ 59 w 50"/>
                <a:gd name="T53" fmla="*/ 407 h 137"/>
                <a:gd name="T54" fmla="*/ 71 w 50"/>
                <a:gd name="T55" fmla="*/ 43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31989" name="Freeform 4531"/>
            <p:cNvSpPr>
              <a:spLocks/>
            </p:cNvSpPr>
            <p:nvPr/>
          </p:nvSpPr>
          <p:spPr bwMode="auto">
            <a:xfrm>
              <a:off x="3040" y="2879"/>
              <a:ext cx="187" cy="363"/>
            </a:xfrm>
            <a:custGeom>
              <a:avLst/>
              <a:gdLst>
                <a:gd name="T0" fmla="*/ 163 w 165"/>
                <a:gd name="T1" fmla="*/ 761 h 293"/>
                <a:gd name="T2" fmla="*/ 176 w 165"/>
                <a:gd name="T3" fmla="*/ 738 h 293"/>
                <a:gd name="T4" fmla="*/ 250 w 165"/>
                <a:gd name="T5" fmla="*/ 603 h 293"/>
                <a:gd name="T6" fmla="*/ 312 w 165"/>
                <a:gd name="T7" fmla="*/ 528 h 293"/>
                <a:gd name="T8" fmla="*/ 393 w 165"/>
                <a:gd name="T9" fmla="*/ 379 h 293"/>
                <a:gd name="T10" fmla="*/ 396 w 165"/>
                <a:gd name="T11" fmla="*/ 317 h 293"/>
                <a:gd name="T12" fmla="*/ 396 w 165"/>
                <a:gd name="T13" fmla="*/ 156 h 293"/>
                <a:gd name="T14" fmla="*/ 396 w 165"/>
                <a:gd name="T15" fmla="*/ 0 h 293"/>
                <a:gd name="T16" fmla="*/ 349 w 165"/>
                <a:gd name="T17" fmla="*/ 40 h 293"/>
                <a:gd name="T18" fmla="*/ 296 w 165"/>
                <a:gd name="T19" fmla="*/ 72 h 293"/>
                <a:gd name="T20" fmla="*/ 221 w 165"/>
                <a:gd name="T21" fmla="*/ 88 h 293"/>
                <a:gd name="T22" fmla="*/ 186 w 165"/>
                <a:gd name="T23" fmla="*/ 95 h 293"/>
                <a:gd name="T24" fmla="*/ 163 w 165"/>
                <a:gd name="T25" fmla="*/ 156 h 293"/>
                <a:gd name="T26" fmla="*/ 194 w 165"/>
                <a:gd name="T27" fmla="*/ 285 h 293"/>
                <a:gd name="T28" fmla="*/ 210 w 165"/>
                <a:gd name="T29" fmla="*/ 391 h 293"/>
                <a:gd name="T30" fmla="*/ 182 w 165"/>
                <a:gd name="T31" fmla="*/ 487 h 293"/>
                <a:gd name="T32" fmla="*/ 171 w 165"/>
                <a:gd name="T33" fmla="*/ 473 h 293"/>
                <a:gd name="T34" fmla="*/ 163 w 165"/>
                <a:gd name="T35" fmla="*/ 352 h 293"/>
                <a:gd name="T36" fmla="*/ 128 w 165"/>
                <a:gd name="T37" fmla="*/ 317 h 293"/>
                <a:gd name="T38" fmla="*/ 85 w 165"/>
                <a:gd name="T39" fmla="*/ 304 h 293"/>
                <a:gd name="T40" fmla="*/ 29 w 165"/>
                <a:gd name="T41" fmla="*/ 352 h 293"/>
                <a:gd name="T42" fmla="*/ 12 w 165"/>
                <a:gd name="T43" fmla="*/ 413 h 293"/>
                <a:gd name="T44" fmla="*/ 29 w 165"/>
                <a:gd name="T45" fmla="*/ 444 h 293"/>
                <a:gd name="T46" fmla="*/ 100 w 165"/>
                <a:gd name="T47" fmla="*/ 501 h 293"/>
                <a:gd name="T48" fmla="*/ 96 w 165"/>
                <a:gd name="T49" fmla="*/ 669 h 293"/>
                <a:gd name="T50" fmla="*/ 85 w 165"/>
                <a:gd name="T51" fmla="*/ 805 h 293"/>
                <a:gd name="T52" fmla="*/ 51 w 165"/>
                <a:gd name="T53" fmla="*/ 907 h 293"/>
                <a:gd name="T54" fmla="*/ 37 w 165"/>
                <a:gd name="T55" fmla="*/ 1004 h 293"/>
                <a:gd name="T56" fmla="*/ 46 w 165"/>
                <a:gd name="T57" fmla="*/ 1156 h 293"/>
                <a:gd name="T58" fmla="*/ 51 w 165"/>
                <a:gd name="T59" fmla="*/ 1314 h 293"/>
                <a:gd name="T60" fmla="*/ 78 w 165"/>
                <a:gd name="T61" fmla="*/ 1259 h 293"/>
                <a:gd name="T62" fmla="*/ 112 w 165"/>
                <a:gd name="T63" fmla="*/ 1163 h 293"/>
                <a:gd name="T64" fmla="*/ 176 w 165"/>
                <a:gd name="T65" fmla="*/ 1104 h 293"/>
                <a:gd name="T66" fmla="*/ 182 w 165"/>
                <a:gd name="T67" fmla="*/ 1004 h 293"/>
                <a:gd name="T68" fmla="*/ 176 w 165"/>
                <a:gd name="T69" fmla="*/ 955 h 293"/>
                <a:gd name="T70" fmla="*/ 163 w 165"/>
                <a:gd name="T71" fmla="*/ 815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31990" name="Freeform 4532"/>
            <p:cNvSpPr>
              <a:spLocks/>
            </p:cNvSpPr>
            <p:nvPr/>
          </p:nvSpPr>
          <p:spPr bwMode="auto">
            <a:xfrm>
              <a:off x="2796" y="3139"/>
              <a:ext cx="283" cy="279"/>
            </a:xfrm>
            <a:custGeom>
              <a:avLst/>
              <a:gdLst>
                <a:gd name="T0" fmla="*/ 117 w 253"/>
                <a:gd name="T1" fmla="*/ 278 h 225"/>
                <a:gd name="T2" fmla="*/ 115 w 253"/>
                <a:gd name="T3" fmla="*/ 428 h 225"/>
                <a:gd name="T4" fmla="*/ 84 w 253"/>
                <a:gd name="T5" fmla="*/ 531 h 225"/>
                <a:gd name="T6" fmla="*/ 15 w 253"/>
                <a:gd name="T7" fmla="*/ 469 h 225"/>
                <a:gd name="T8" fmla="*/ 15 w 253"/>
                <a:gd name="T9" fmla="*/ 588 h 225"/>
                <a:gd name="T10" fmla="*/ 40 w 253"/>
                <a:gd name="T11" fmla="*/ 732 h 225"/>
                <a:gd name="T12" fmla="*/ 40 w 253"/>
                <a:gd name="T13" fmla="*/ 844 h 225"/>
                <a:gd name="T14" fmla="*/ 50 w 253"/>
                <a:gd name="T15" fmla="*/ 956 h 225"/>
                <a:gd name="T16" fmla="*/ 84 w 253"/>
                <a:gd name="T17" fmla="*/ 982 h 225"/>
                <a:gd name="T18" fmla="*/ 143 w 253"/>
                <a:gd name="T19" fmla="*/ 982 h 225"/>
                <a:gd name="T20" fmla="*/ 205 w 253"/>
                <a:gd name="T21" fmla="*/ 956 h 225"/>
                <a:gd name="T22" fmla="*/ 292 w 253"/>
                <a:gd name="T23" fmla="*/ 937 h 225"/>
                <a:gd name="T24" fmla="*/ 346 w 253"/>
                <a:gd name="T25" fmla="*/ 883 h 225"/>
                <a:gd name="T26" fmla="*/ 402 w 253"/>
                <a:gd name="T27" fmla="*/ 805 h 225"/>
                <a:gd name="T28" fmla="*/ 450 w 253"/>
                <a:gd name="T29" fmla="*/ 697 h 225"/>
                <a:gd name="T30" fmla="*/ 493 w 253"/>
                <a:gd name="T31" fmla="*/ 588 h 225"/>
                <a:gd name="T32" fmla="*/ 531 w 253"/>
                <a:gd name="T33" fmla="*/ 453 h 225"/>
                <a:gd name="T34" fmla="*/ 529 w 253"/>
                <a:gd name="T35" fmla="*/ 376 h 225"/>
                <a:gd name="T36" fmla="*/ 485 w 253"/>
                <a:gd name="T37" fmla="*/ 382 h 225"/>
                <a:gd name="T38" fmla="*/ 510 w 253"/>
                <a:gd name="T39" fmla="*/ 278 h 225"/>
                <a:gd name="T40" fmla="*/ 523 w 253"/>
                <a:gd name="T41" fmla="*/ 217 h 225"/>
                <a:gd name="T42" fmla="*/ 517 w 253"/>
                <a:gd name="T43" fmla="*/ 62 h 225"/>
                <a:gd name="T44" fmla="*/ 475 w 253"/>
                <a:gd name="T45" fmla="*/ 0 h 225"/>
                <a:gd name="T46" fmla="*/ 441 w 253"/>
                <a:gd name="T47" fmla="*/ 0 h 225"/>
                <a:gd name="T48" fmla="*/ 365 w 253"/>
                <a:gd name="T49" fmla="*/ 118 h 225"/>
                <a:gd name="T50" fmla="*/ 319 w 253"/>
                <a:gd name="T51" fmla="*/ 217 h 225"/>
                <a:gd name="T52" fmla="*/ 247 w 253"/>
                <a:gd name="T53" fmla="*/ 268 h 225"/>
                <a:gd name="T54" fmla="*/ 205 w 253"/>
                <a:gd name="T55" fmla="*/ 296 h 225"/>
                <a:gd name="T56" fmla="*/ 154 w 253"/>
                <a:gd name="T57" fmla="*/ 376 h 225"/>
                <a:gd name="T58" fmla="*/ 145 w 253"/>
                <a:gd name="T59" fmla="*/ 278 h 225"/>
                <a:gd name="T60" fmla="*/ 383 w 253"/>
                <a:gd name="T61" fmla="*/ 531 h 225"/>
                <a:gd name="T62" fmla="*/ 372 w 253"/>
                <a:gd name="T63" fmla="*/ 671 h 225"/>
                <a:gd name="T64" fmla="*/ 418 w 253"/>
                <a:gd name="T65" fmla="*/ 601 h 225"/>
                <a:gd name="T66" fmla="*/ 399 w 253"/>
                <a:gd name="T67" fmla="*/ 513 h 225"/>
                <a:gd name="T68" fmla="*/ 128 w 253"/>
                <a:gd name="T69" fmla="*/ 20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91" name="Freeform 4533"/>
            <p:cNvSpPr>
              <a:spLocks/>
            </p:cNvSpPr>
            <p:nvPr/>
          </p:nvSpPr>
          <p:spPr bwMode="auto">
            <a:xfrm>
              <a:off x="2796" y="3139"/>
              <a:ext cx="283" cy="279"/>
            </a:xfrm>
            <a:custGeom>
              <a:avLst/>
              <a:gdLst>
                <a:gd name="T0" fmla="*/ 128 w 253"/>
                <a:gd name="T1" fmla="*/ 205 h 225"/>
                <a:gd name="T2" fmla="*/ 117 w 253"/>
                <a:gd name="T3" fmla="*/ 278 h 225"/>
                <a:gd name="T4" fmla="*/ 117 w 253"/>
                <a:gd name="T5" fmla="*/ 352 h 225"/>
                <a:gd name="T6" fmla="*/ 115 w 253"/>
                <a:gd name="T7" fmla="*/ 428 h 225"/>
                <a:gd name="T8" fmla="*/ 115 w 253"/>
                <a:gd name="T9" fmla="*/ 501 h 225"/>
                <a:gd name="T10" fmla="*/ 84 w 253"/>
                <a:gd name="T11" fmla="*/ 531 h 225"/>
                <a:gd name="T12" fmla="*/ 31 w 253"/>
                <a:gd name="T13" fmla="*/ 513 h 225"/>
                <a:gd name="T14" fmla="*/ 15 w 253"/>
                <a:gd name="T15" fmla="*/ 469 h 225"/>
                <a:gd name="T16" fmla="*/ 0 w 253"/>
                <a:gd name="T17" fmla="*/ 513 h 225"/>
                <a:gd name="T18" fmla="*/ 15 w 253"/>
                <a:gd name="T19" fmla="*/ 588 h 225"/>
                <a:gd name="T20" fmla="*/ 26 w 253"/>
                <a:gd name="T21" fmla="*/ 661 h 225"/>
                <a:gd name="T22" fmla="*/ 40 w 253"/>
                <a:gd name="T23" fmla="*/ 732 h 225"/>
                <a:gd name="T24" fmla="*/ 50 w 253"/>
                <a:gd name="T25" fmla="*/ 810 h 225"/>
                <a:gd name="T26" fmla="*/ 40 w 253"/>
                <a:gd name="T27" fmla="*/ 844 h 225"/>
                <a:gd name="T28" fmla="*/ 40 w 253"/>
                <a:gd name="T29" fmla="*/ 883 h 225"/>
                <a:gd name="T30" fmla="*/ 50 w 253"/>
                <a:gd name="T31" fmla="*/ 956 h 225"/>
                <a:gd name="T32" fmla="*/ 69 w 253"/>
                <a:gd name="T33" fmla="*/ 956 h 225"/>
                <a:gd name="T34" fmla="*/ 84 w 253"/>
                <a:gd name="T35" fmla="*/ 982 h 225"/>
                <a:gd name="T36" fmla="*/ 104 w 253"/>
                <a:gd name="T37" fmla="*/ 1014 h 225"/>
                <a:gd name="T38" fmla="*/ 143 w 253"/>
                <a:gd name="T39" fmla="*/ 982 h 225"/>
                <a:gd name="T40" fmla="*/ 170 w 253"/>
                <a:gd name="T41" fmla="*/ 956 h 225"/>
                <a:gd name="T42" fmla="*/ 205 w 253"/>
                <a:gd name="T43" fmla="*/ 956 h 225"/>
                <a:gd name="T44" fmla="*/ 243 w 253"/>
                <a:gd name="T45" fmla="*/ 956 h 225"/>
                <a:gd name="T46" fmla="*/ 292 w 253"/>
                <a:gd name="T47" fmla="*/ 937 h 225"/>
                <a:gd name="T48" fmla="*/ 312 w 253"/>
                <a:gd name="T49" fmla="*/ 928 h 225"/>
                <a:gd name="T50" fmla="*/ 346 w 253"/>
                <a:gd name="T51" fmla="*/ 883 h 225"/>
                <a:gd name="T52" fmla="*/ 383 w 253"/>
                <a:gd name="T53" fmla="*/ 844 h 225"/>
                <a:gd name="T54" fmla="*/ 402 w 253"/>
                <a:gd name="T55" fmla="*/ 805 h 225"/>
                <a:gd name="T56" fmla="*/ 425 w 253"/>
                <a:gd name="T57" fmla="*/ 748 h 225"/>
                <a:gd name="T58" fmla="*/ 450 w 253"/>
                <a:gd name="T59" fmla="*/ 697 h 225"/>
                <a:gd name="T60" fmla="*/ 465 w 253"/>
                <a:gd name="T61" fmla="*/ 651 h 225"/>
                <a:gd name="T62" fmla="*/ 493 w 253"/>
                <a:gd name="T63" fmla="*/ 588 h 225"/>
                <a:gd name="T64" fmla="*/ 517 w 253"/>
                <a:gd name="T65" fmla="*/ 531 h 225"/>
                <a:gd name="T66" fmla="*/ 531 w 253"/>
                <a:gd name="T67" fmla="*/ 453 h 225"/>
                <a:gd name="T68" fmla="*/ 556 w 253"/>
                <a:gd name="T69" fmla="*/ 376 h 225"/>
                <a:gd name="T70" fmla="*/ 529 w 253"/>
                <a:gd name="T71" fmla="*/ 376 h 225"/>
                <a:gd name="T72" fmla="*/ 517 w 253"/>
                <a:gd name="T73" fmla="*/ 405 h 225"/>
                <a:gd name="T74" fmla="*/ 485 w 253"/>
                <a:gd name="T75" fmla="*/ 382 h 225"/>
                <a:gd name="T76" fmla="*/ 485 w 253"/>
                <a:gd name="T77" fmla="*/ 319 h 225"/>
                <a:gd name="T78" fmla="*/ 510 w 253"/>
                <a:gd name="T79" fmla="*/ 278 h 225"/>
                <a:gd name="T80" fmla="*/ 523 w 253"/>
                <a:gd name="T81" fmla="*/ 296 h 225"/>
                <a:gd name="T82" fmla="*/ 523 w 253"/>
                <a:gd name="T83" fmla="*/ 217 h 225"/>
                <a:gd name="T84" fmla="*/ 523 w 253"/>
                <a:gd name="T85" fmla="*/ 133 h 225"/>
                <a:gd name="T86" fmla="*/ 517 w 253"/>
                <a:gd name="T87" fmla="*/ 62 h 225"/>
                <a:gd name="T88" fmla="*/ 510 w 253"/>
                <a:gd name="T89" fmla="*/ 14 h 225"/>
                <a:gd name="T90" fmla="*/ 475 w 253"/>
                <a:gd name="T91" fmla="*/ 0 h 225"/>
                <a:gd name="T92" fmla="*/ 445 w 253"/>
                <a:gd name="T93" fmla="*/ 0 h 225"/>
                <a:gd name="T94" fmla="*/ 441 w 253"/>
                <a:gd name="T95" fmla="*/ 0 h 225"/>
                <a:gd name="T96" fmla="*/ 394 w 253"/>
                <a:gd name="T97" fmla="*/ 57 h 225"/>
                <a:gd name="T98" fmla="*/ 365 w 253"/>
                <a:gd name="T99" fmla="*/ 118 h 225"/>
                <a:gd name="T100" fmla="*/ 341 w 253"/>
                <a:gd name="T101" fmla="*/ 193 h 225"/>
                <a:gd name="T102" fmla="*/ 319 w 253"/>
                <a:gd name="T103" fmla="*/ 217 h 225"/>
                <a:gd name="T104" fmla="*/ 299 w 253"/>
                <a:gd name="T105" fmla="*/ 278 h 225"/>
                <a:gd name="T106" fmla="*/ 247 w 253"/>
                <a:gd name="T107" fmla="*/ 268 h 225"/>
                <a:gd name="T108" fmla="*/ 224 w 253"/>
                <a:gd name="T109" fmla="*/ 246 h 225"/>
                <a:gd name="T110" fmla="*/ 205 w 253"/>
                <a:gd name="T111" fmla="*/ 296 h 225"/>
                <a:gd name="T112" fmla="*/ 190 w 253"/>
                <a:gd name="T113" fmla="*/ 352 h 225"/>
                <a:gd name="T114" fmla="*/ 154 w 253"/>
                <a:gd name="T115" fmla="*/ 376 h 225"/>
                <a:gd name="T116" fmla="*/ 143 w 253"/>
                <a:gd name="T117" fmla="*/ 352 h 225"/>
                <a:gd name="T118" fmla="*/ 145 w 253"/>
                <a:gd name="T119" fmla="*/ 278 h 225"/>
                <a:gd name="T120" fmla="*/ 128 w 253"/>
                <a:gd name="T121" fmla="*/ 20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31992" name="Freeform 4534"/>
            <p:cNvSpPr>
              <a:spLocks/>
            </p:cNvSpPr>
            <p:nvPr/>
          </p:nvSpPr>
          <p:spPr bwMode="auto">
            <a:xfrm>
              <a:off x="2975" y="3281"/>
              <a:ext cx="37" cy="43"/>
            </a:xfrm>
            <a:custGeom>
              <a:avLst/>
              <a:gdLst>
                <a:gd name="T0" fmla="*/ 31 w 33"/>
                <a:gd name="T1" fmla="*/ 17 h 35"/>
                <a:gd name="T2" fmla="*/ 0 w 33"/>
                <a:gd name="T3" fmla="*/ 79 h 35"/>
                <a:gd name="T4" fmla="*/ 19 w 33"/>
                <a:gd name="T5" fmla="*/ 147 h 35"/>
                <a:gd name="T6" fmla="*/ 35 w 33"/>
                <a:gd name="T7" fmla="*/ 127 h 35"/>
                <a:gd name="T8" fmla="*/ 68 w 33"/>
                <a:gd name="T9" fmla="*/ 79 h 35"/>
                <a:gd name="T10" fmla="*/ 73 w 33"/>
                <a:gd name="T11" fmla="*/ 32 h 35"/>
                <a:gd name="T12" fmla="*/ 48 w 33"/>
                <a:gd name="T13" fmla="*/ 0 h 35"/>
                <a:gd name="T14" fmla="*/ 31 w 33"/>
                <a:gd name="T15" fmla="*/ 1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1993" name="Freeform 4535"/>
            <p:cNvSpPr>
              <a:spLocks/>
            </p:cNvSpPr>
            <p:nvPr/>
          </p:nvSpPr>
          <p:spPr bwMode="auto">
            <a:xfrm>
              <a:off x="2763" y="3148"/>
              <a:ext cx="6" cy="12"/>
            </a:xfrm>
            <a:custGeom>
              <a:avLst/>
              <a:gdLst>
                <a:gd name="T0" fmla="*/ 17 w 5"/>
                <a:gd name="T1" fmla="*/ 35 h 10"/>
                <a:gd name="T2" fmla="*/ 0 w 5"/>
                <a:gd name="T3" fmla="*/ 24 h 10"/>
                <a:gd name="T4" fmla="*/ 12 w 5"/>
                <a:gd name="T5" fmla="*/ 0 h 10"/>
                <a:gd name="T6" fmla="*/ 17 w 5"/>
                <a:gd name="T7" fmla="*/ 3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31994" name="Freeform 4536"/>
            <p:cNvSpPr>
              <a:spLocks/>
            </p:cNvSpPr>
            <p:nvPr/>
          </p:nvSpPr>
          <p:spPr bwMode="auto">
            <a:xfrm>
              <a:off x="3043" y="3216"/>
              <a:ext cx="22" cy="34"/>
            </a:xfrm>
            <a:custGeom>
              <a:avLst/>
              <a:gdLst>
                <a:gd name="T0" fmla="*/ 29 w 19"/>
                <a:gd name="T1" fmla="*/ 0 h 28"/>
                <a:gd name="T2" fmla="*/ 0 w 19"/>
                <a:gd name="T3" fmla="*/ 34 h 28"/>
                <a:gd name="T4" fmla="*/ 0 w 19"/>
                <a:gd name="T5" fmla="*/ 90 h 28"/>
                <a:gd name="T6" fmla="*/ 39 w 19"/>
                <a:gd name="T7" fmla="*/ 109 h 28"/>
                <a:gd name="T8" fmla="*/ 52 w 19"/>
                <a:gd name="T9" fmla="*/ 84 h 28"/>
                <a:gd name="T10" fmla="*/ 49 w 19"/>
                <a:gd name="T11" fmla="*/ 16 h 28"/>
                <a:gd name="T12" fmla="*/ 2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995" name="Freeform 4537"/>
            <p:cNvSpPr>
              <a:spLocks/>
            </p:cNvSpPr>
            <p:nvPr/>
          </p:nvSpPr>
          <p:spPr bwMode="auto">
            <a:xfrm>
              <a:off x="2722" y="2776"/>
              <a:ext cx="213" cy="270"/>
            </a:xfrm>
            <a:custGeom>
              <a:avLst/>
              <a:gdLst>
                <a:gd name="T0" fmla="*/ 410 w 191"/>
                <a:gd name="T1" fmla="*/ 573 h 218"/>
                <a:gd name="T2" fmla="*/ 378 w 191"/>
                <a:gd name="T3" fmla="*/ 573 h 218"/>
                <a:gd name="T4" fmla="*/ 345 w 191"/>
                <a:gd name="T5" fmla="*/ 573 h 218"/>
                <a:gd name="T6" fmla="*/ 345 w 191"/>
                <a:gd name="T7" fmla="*/ 635 h 218"/>
                <a:gd name="T8" fmla="*/ 345 w 191"/>
                <a:gd name="T9" fmla="*/ 699 h 218"/>
                <a:gd name="T10" fmla="*/ 338 w 191"/>
                <a:gd name="T11" fmla="*/ 759 h 218"/>
                <a:gd name="T12" fmla="*/ 338 w 191"/>
                <a:gd name="T13" fmla="*/ 829 h 218"/>
                <a:gd name="T14" fmla="*/ 365 w 191"/>
                <a:gd name="T15" fmla="*/ 889 h 218"/>
                <a:gd name="T16" fmla="*/ 386 w 191"/>
                <a:gd name="T17" fmla="*/ 940 h 218"/>
                <a:gd name="T18" fmla="*/ 335 w 191"/>
                <a:gd name="T19" fmla="*/ 954 h 218"/>
                <a:gd name="T20" fmla="*/ 282 w 191"/>
                <a:gd name="T21" fmla="*/ 973 h 218"/>
                <a:gd name="T22" fmla="*/ 253 w 191"/>
                <a:gd name="T23" fmla="*/ 954 h 218"/>
                <a:gd name="T24" fmla="*/ 224 w 191"/>
                <a:gd name="T25" fmla="*/ 940 h 218"/>
                <a:gd name="T26" fmla="*/ 217 w 191"/>
                <a:gd name="T27" fmla="*/ 919 h 218"/>
                <a:gd name="T28" fmla="*/ 175 w 191"/>
                <a:gd name="T29" fmla="*/ 919 h 218"/>
                <a:gd name="T30" fmla="*/ 144 w 191"/>
                <a:gd name="T31" fmla="*/ 919 h 218"/>
                <a:gd name="T32" fmla="*/ 99 w 191"/>
                <a:gd name="T33" fmla="*/ 919 h 218"/>
                <a:gd name="T34" fmla="*/ 64 w 191"/>
                <a:gd name="T35" fmla="*/ 919 h 218"/>
                <a:gd name="T36" fmla="*/ 40 w 191"/>
                <a:gd name="T37" fmla="*/ 889 h 218"/>
                <a:gd name="T38" fmla="*/ 0 w 191"/>
                <a:gd name="T39" fmla="*/ 907 h 218"/>
                <a:gd name="T40" fmla="*/ 0 w 191"/>
                <a:gd name="T41" fmla="*/ 845 h 218"/>
                <a:gd name="T42" fmla="*/ 2 w 191"/>
                <a:gd name="T43" fmla="*/ 783 h 218"/>
                <a:gd name="T44" fmla="*/ 18 w 191"/>
                <a:gd name="T45" fmla="*/ 692 h 218"/>
                <a:gd name="T46" fmla="*/ 31 w 191"/>
                <a:gd name="T47" fmla="*/ 580 h 218"/>
                <a:gd name="T48" fmla="*/ 50 w 191"/>
                <a:gd name="T49" fmla="*/ 526 h 218"/>
                <a:gd name="T50" fmla="*/ 64 w 191"/>
                <a:gd name="T51" fmla="*/ 472 h 218"/>
                <a:gd name="T52" fmla="*/ 60 w 191"/>
                <a:gd name="T53" fmla="*/ 374 h 218"/>
                <a:gd name="T54" fmla="*/ 50 w 191"/>
                <a:gd name="T55" fmla="*/ 305 h 218"/>
                <a:gd name="T56" fmla="*/ 45 w 191"/>
                <a:gd name="T57" fmla="*/ 256 h 218"/>
                <a:gd name="T58" fmla="*/ 56 w 191"/>
                <a:gd name="T59" fmla="*/ 208 h 218"/>
                <a:gd name="T60" fmla="*/ 40 w 191"/>
                <a:gd name="T61" fmla="*/ 118 h 218"/>
                <a:gd name="T62" fmla="*/ 22 w 191"/>
                <a:gd name="T63" fmla="*/ 21 h 218"/>
                <a:gd name="T64" fmla="*/ 50 w 191"/>
                <a:gd name="T65" fmla="*/ 0 h 218"/>
                <a:gd name="T66" fmla="*/ 75 w 191"/>
                <a:gd name="T67" fmla="*/ 0 h 218"/>
                <a:gd name="T68" fmla="*/ 106 w 191"/>
                <a:gd name="T69" fmla="*/ 2 h 218"/>
                <a:gd name="T70" fmla="*/ 134 w 191"/>
                <a:gd name="T71" fmla="*/ 2 h 218"/>
                <a:gd name="T72" fmla="*/ 166 w 191"/>
                <a:gd name="T73" fmla="*/ 2 h 218"/>
                <a:gd name="T74" fmla="*/ 175 w 191"/>
                <a:gd name="T75" fmla="*/ 95 h 218"/>
                <a:gd name="T76" fmla="*/ 191 w 191"/>
                <a:gd name="T77" fmla="*/ 161 h 218"/>
                <a:gd name="T78" fmla="*/ 217 w 191"/>
                <a:gd name="T79" fmla="*/ 181 h 218"/>
                <a:gd name="T80" fmla="*/ 256 w 191"/>
                <a:gd name="T81" fmla="*/ 161 h 218"/>
                <a:gd name="T82" fmla="*/ 265 w 191"/>
                <a:gd name="T83" fmla="*/ 95 h 218"/>
                <a:gd name="T84" fmla="*/ 299 w 191"/>
                <a:gd name="T85" fmla="*/ 95 h 218"/>
                <a:gd name="T86" fmla="*/ 296 w 191"/>
                <a:gd name="T87" fmla="*/ 118 h 218"/>
                <a:gd name="T88" fmla="*/ 338 w 191"/>
                <a:gd name="T89" fmla="*/ 126 h 218"/>
                <a:gd name="T90" fmla="*/ 345 w 191"/>
                <a:gd name="T91" fmla="*/ 224 h 218"/>
                <a:gd name="T92" fmla="*/ 345 w 191"/>
                <a:gd name="T93" fmla="*/ 317 h 218"/>
                <a:gd name="T94" fmla="*/ 354 w 191"/>
                <a:gd name="T95" fmla="*/ 393 h 218"/>
                <a:gd name="T96" fmla="*/ 354 w 191"/>
                <a:gd name="T97" fmla="*/ 425 h 218"/>
                <a:gd name="T98" fmla="*/ 386 w 191"/>
                <a:gd name="T99" fmla="*/ 412 h 218"/>
                <a:gd name="T100" fmla="*/ 410 w 191"/>
                <a:gd name="T101" fmla="*/ 400 h 218"/>
                <a:gd name="T102" fmla="*/ 410 w 191"/>
                <a:gd name="T103" fmla="*/ 487 h 218"/>
                <a:gd name="T104" fmla="*/ 410 w 191"/>
                <a:gd name="T105" fmla="*/ 573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31996" name="Freeform 4538"/>
            <p:cNvSpPr>
              <a:spLocks/>
            </p:cNvSpPr>
            <p:nvPr/>
          </p:nvSpPr>
          <p:spPr bwMode="auto">
            <a:xfrm>
              <a:off x="2727" y="2746"/>
              <a:ext cx="18" cy="30"/>
            </a:xfrm>
            <a:custGeom>
              <a:avLst/>
              <a:gdLst>
                <a:gd name="T0" fmla="*/ 3 w 17"/>
                <a:gd name="T1" fmla="*/ 118 h 24"/>
                <a:gd name="T2" fmla="*/ 0 w 17"/>
                <a:gd name="T3" fmla="*/ 49 h 24"/>
                <a:gd name="T4" fmla="*/ 17 w 17"/>
                <a:gd name="T5" fmla="*/ 0 h 24"/>
                <a:gd name="T6" fmla="*/ 24 w 17"/>
                <a:gd name="T7" fmla="*/ 16 h 24"/>
                <a:gd name="T8" fmla="*/ 17 w 17"/>
                <a:gd name="T9" fmla="*/ 49 h 24"/>
                <a:gd name="T10" fmla="*/ 7 w 17"/>
                <a:gd name="T11" fmla="*/ 108 h 24"/>
                <a:gd name="T12" fmla="*/ 3 w 17"/>
                <a:gd name="T13" fmla="*/ 11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31997" name="Freeform 4539"/>
            <p:cNvSpPr>
              <a:spLocks/>
            </p:cNvSpPr>
            <p:nvPr/>
          </p:nvSpPr>
          <p:spPr bwMode="auto">
            <a:xfrm>
              <a:off x="1219" y="2533"/>
              <a:ext cx="686" cy="861"/>
            </a:xfrm>
            <a:custGeom>
              <a:avLst/>
              <a:gdLst>
                <a:gd name="T0" fmla="*/ 989 w 615"/>
                <a:gd name="T1" fmla="*/ 603 h 695"/>
                <a:gd name="T2" fmla="*/ 974 w 615"/>
                <a:gd name="T3" fmla="*/ 540 h 695"/>
                <a:gd name="T4" fmla="*/ 929 w 615"/>
                <a:gd name="T5" fmla="*/ 500 h 695"/>
                <a:gd name="T6" fmla="*/ 882 w 615"/>
                <a:gd name="T7" fmla="*/ 473 h 695"/>
                <a:gd name="T8" fmla="*/ 838 w 615"/>
                <a:gd name="T9" fmla="*/ 550 h 695"/>
                <a:gd name="T10" fmla="*/ 796 w 615"/>
                <a:gd name="T11" fmla="*/ 560 h 695"/>
                <a:gd name="T12" fmla="*/ 726 w 615"/>
                <a:gd name="T13" fmla="*/ 550 h 695"/>
                <a:gd name="T14" fmla="*/ 782 w 615"/>
                <a:gd name="T15" fmla="*/ 374 h 695"/>
                <a:gd name="T16" fmla="*/ 769 w 615"/>
                <a:gd name="T17" fmla="*/ 181 h 695"/>
                <a:gd name="T18" fmla="*/ 751 w 615"/>
                <a:gd name="T19" fmla="*/ 88 h 695"/>
                <a:gd name="T20" fmla="*/ 701 w 615"/>
                <a:gd name="T21" fmla="*/ 244 h 695"/>
                <a:gd name="T22" fmla="*/ 593 w 615"/>
                <a:gd name="T23" fmla="*/ 230 h 695"/>
                <a:gd name="T24" fmla="*/ 514 w 615"/>
                <a:gd name="T25" fmla="*/ 304 h 695"/>
                <a:gd name="T26" fmla="*/ 479 w 615"/>
                <a:gd name="T27" fmla="*/ 88 h 695"/>
                <a:gd name="T28" fmla="*/ 441 w 615"/>
                <a:gd name="T29" fmla="*/ 0 h 695"/>
                <a:gd name="T30" fmla="*/ 370 w 615"/>
                <a:gd name="T31" fmla="*/ 126 h 695"/>
                <a:gd name="T32" fmla="*/ 330 w 615"/>
                <a:gd name="T33" fmla="*/ 199 h 695"/>
                <a:gd name="T34" fmla="*/ 280 w 615"/>
                <a:gd name="T35" fmla="*/ 352 h 695"/>
                <a:gd name="T36" fmla="*/ 224 w 615"/>
                <a:gd name="T37" fmla="*/ 317 h 695"/>
                <a:gd name="T38" fmla="*/ 185 w 615"/>
                <a:gd name="T39" fmla="*/ 274 h 695"/>
                <a:gd name="T40" fmla="*/ 152 w 615"/>
                <a:gd name="T41" fmla="*/ 352 h 695"/>
                <a:gd name="T42" fmla="*/ 144 w 615"/>
                <a:gd name="T43" fmla="*/ 528 h 695"/>
                <a:gd name="T44" fmla="*/ 86 w 615"/>
                <a:gd name="T45" fmla="*/ 761 h 695"/>
                <a:gd name="T46" fmla="*/ 15 w 615"/>
                <a:gd name="T47" fmla="*/ 939 h 695"/>
                <a:gd name="T48" fmla="*/ 23 w 615"/>
                <a:gd name="T49" fmla="*/ 1163 h 695"/>
                <a:gd name="T50" fmla="*/ 112 w 615"/>
                <a:gd name="T51" fmla="*/ 1176 h 695"/>
                <a:gd name="T52" fmla="*/ 199 w 615"/>
                <a:gd name="T53" fmla="*/ 1291 h 695"/>
                <a:gd name="T54" fmla="*/ 287 w 615"/>
                <a:gd name="T55" fmla="*/ 1195 h 695"/>
                <a:gd name="T56" fmla="*/ 349 w 615"/>
                <a:gd name="T57" fmla="*/ 1407 h 695"/>
                <a:gd name="T58" fmla="*/ 466 w 615"/>
                <a:gd name="T59" fmla="*/ 1537 h 695"/>
                <a:gd name="T60" fmla="*/ 482 w 615"/>
                <a:gd name="T61" fmla="*/ 1713 h 695"/>
                <a:gd name="T62" fmla="*/ 569 w 615"/>
                <a:gd name="T63" fmla="*/ 1842 h 695"/>
                <a:gd name="T64" fmla="*/ 563 w 615"/>
                <a:gd name="T65" fmla="*/ 2012 h 695"/>
                <a:gd name="T66" fmla="*/ 617 w 615"/>
                <a:gd name="T67" fmla="*/ 2190 h 695"/>
                <a:gd name="T68" fmla="*/ 683 w 615"/>
                <a:gd name="T69" fmla="*/ 2330 h 695"/>
                <a:gd name="T70" fmla="*/ 722 w 615"/>
                <a:gd name="T71" fmla="*/ 2454 h 695"/>
                <a:gd name="T72" fmla="*/ 673 w 615"/>
                <a:gd name="T73" fmla="*/ 2680 h 695"/>
                <a:gd name="T74" fmla="*/ 639 w 615"/>
                <a:gd name="T75" fmla="*/ 2827 h 695"/>
                <a:gd name="T76" fmla="*/ 746 w 615"/>
                <a:gd name="T77" fmla="*/ 2967 h 695"/>
                <a:gd name="T78" fmla="*/ 796 w 615"/>
                <a:gd name="T79" fmla="*/ 3057 h 695"/>
                <a:gd name="T80" fmla="*/ 833 w 615"/>
                <a:gd name="T81" fmla="*/ 2880 h 695"/>
                <a:gd name="T82" fmla="*/ 853 w 615"/>
                <a:gd name="T83" fmla="*/ 2833 h 695"/>
                <a:gd name="T84" fmla="*/ 818 w 615"/>
                <a:gd name="T85" fmla="*/ 2977 h 695"/>
                <a:gd name="T86" fmla="*/ 888 w 615"/>
                <a:gd name="T87" fmla="*/ 2721 h 695"/>
                <a:gd name="T88" fmla="*/ 898 w 615"/>
                <a:gd name="T89" fmla="*/ 2553 h 695"/>
                <a:gd name="T90" fmla="*/ 895 w 615"/>
                <a:gd name="T91" fmla="*/ 2443 h 695"/>
                <a:gd name="T92" fmla="*/ 989 w 615"/>
                <a:gd name="T93" fmla="*/ 2307 h 695"/>
                <a:gd name="T94" fmla="*/ 1043 w 615"/>
                <a:gd name="T95" fmla="*/ 2251 h 695"/>
                <a:gd name="T96" fmla="*/ 1118 w 615"/>
                <a:gd name="T97" fmla="*/ 2190 h 695"/>
                <a:gd name="T98" fmla="*/ 1168 w 615"/>
                <a:gd name="T99" fmla="*/ 1955 h 695"/>
                <a:gd name="T100" fmla="*/ 1188 w 615"/>
                <a:gd name="T101" fmla="*/ 1650 h 695"/>
                <a:gd name="T102" fmla="*/ 1188 w 615"/>
                <a:gd name="T103" fmla="*/ 1440 h 695"/>
                <a:gd name="T104" fmla="*/ 1239 w 615"/>
                <a:gd name="T105" fmla="*/ 1319 h 695"/>
                <a:gd name="T106" fmla="*/ 1285 w 615"/>
                <a:gd name="T107" fmla="*/ 1184 h 695"/>
                <a:gd name="T108" fmla="*/ 1287 w 615"/>
                <a:gd name="T109" fmla="*/ 821 h 695"/>
                <a:gd name="T110" fmla="*/ 1163 w 615"/>
                <a:gd name="T111" fmla="*/ 669 h 695"/>
                <a:gd name="T112" fmla="*/ 1023 w 615"/>
                <a:gd name="T113" fmla="*/ 614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31998" name="Freeform 4540"/>
            <p:cNvSpPr>
              <a:spLocks/>
            </p:cNvSpPr>
            <p:nvPr/>
          </p:nvSpPr>
          <p:spPr bwMode="auto">
            <a:xfrm>
              <a:off x="1623" y="2650"/>
              <a:ext cx="41" cy="38"/>
            </a:xfrm>
            <a:custGeom>
              <a:avLst/>
              <a:gdLst>
                <a:gd name="T0" fmla="*/ 37 w 37"/>
                <a:gd name="T1" fmla="*/ 121 h 31"/>
                <a:gd name="T2" fmla="*/ 33 w 37"/>
                <a:gd name="T3" fmla="*/ 121 h 31"/>
                <a:gd name="T4" fmla="*/ 14 w 37"/>
                <a:gd name="T5" fmla="*/ 108 h 31"/>
                <a:gd name="T6" fmla="*/ 4 w 37"/>
                <a:gd name="T7" fmla="*/ 131 h 31"/>
                <a:gd name="T8" fmla="*/ 0 w 37"/>
                <a:gd name="T9" fmla="*/ 72 h 31"/>
                <a:gd name="T10" fmla="*/ 2 w 37"/>
                <a:gd name="T11" fmla="*/ 72 h 31"/>
                <a:gd name="T12" fmla="*/ 0 w 37"/>
                <a:gd name="T13" fmla="*/ 40 h 31"/>
                <a:gd name="T14" fmla="*/ 4 w 37"/>
                <a:gd name="T15" fmla="*/ 0 h 31"/>
                <a:gd name="T16" fmla="*/ 42 w 37"/>
                <a:gd name="T17" fmla="*/ 13 h 31"/>
                <a:gd name="T18" fmla="*/ 75 w 37"/>
                <a:gd name="T19" fmla="*/ 20 h 31"/>
                <a:gd name="T20" fmla="*/ 58 w 37"/>
                <a:gd name="T21" fmla="*/ 77 h 31"/>
                <a:gd name="T22" fmla="*/ 58 w 37"/>
                <a:gd name="T23" fmla="*/ 91 h 31"/>
                <a:gd name="T24" fmla="*/ 53 w 37"/>
                <a:gd name="T25" fmla="*/ 108 h 31"/>
                <a:gd name="T26" fmla="*/ 47 w 37"/>
                <a:gd name="T27" fmla="*/ 108 h 31"/>
                <a:gd name="T28" fmla="*/ 37 w 37"/>
                <a:gd name="T29" fmla="*/ 12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31999" name="Freeform 4541"/>
            <p:cNvSpPr>
              <a:spLocks/>
            </p:cNvSpPr>
            <p:nvPr/>
          </p:nvSpPr>
          <p:spPr bwMode="auto">
            <a:xfrm>
              <a:off x="2681" y="2598"/>
              <a:ext cx="35" cy="30"/>
            </a:xfrm>
            <a:custGeom>
              <a:avLst/>
              <a:gdLst>
                <a:gd name="T0" fmla="*/ 16 w 31"/>
                <a:gd name="T1" fmla="*/ 118 h 24"/>
                <a:gd name="T2" fmla="*/ 0 w 31"/>
                <a:gd name="T3" fmla="*/ 94 h 24"/>
                <a:gd name="T4" fmla="*/ 2 w 31"/>
                <a:gd name="T5" fmla="*/ 70 h 24"/>
                <a:gd name="T6" fmla="*/ 16 w 31"/>
                <a:gd name="T7" fmla="*/ 0 h 24"/>
                <a:gd name="T8" fmla="*/ 43 w 31"/>
                <a:gd name="T9" fmla="*/ 0 h 24"/>
                <a:gd name="T10" fmla="*/ 73 w 31"/>
                <a:gd name="T11" fmla="*/ 13 h 24"/>
                <a:gd name="T12" fmla="*/ 73 w 31"/>
                <a:gd name="T13" fmla="*/ 118 h 24"/>
                <a:gd name="T14" fmla="*/ 43 w 31"/>
                <a:gd name="T15" fmla="*/ 118 h 24"/>
                <a:gd name="T16" fmla="*/ 16 w 31"/>
                <a:gd name="T17" fmla="*/ 1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32000" name="Freeform 4542"/>
            <p:cNvSpPr>
              <a:spLocks/>
            </p:cNvSpPr>
            <p:nvPr/>
          </p:nvSpPr>
          <p:spPr bwMode="auto">
            <a:xfrm>
              <a:off x="2666" y="2566"/>
              <a:ext cx="9" cy="11"/>
            </a:xfrm>
            <a:custGeom>
              <a:avLst/>
              <a:gdLst>
                <a:gd name="T0" fmla="*/ 40 w 7"/>
                <a:gd name="T1" fmla="*/ 0 h 9"/>
                <a:gd name="T2" fmla="*/ 28 w 7"/>
                <a:gd name="T3" fmla="*/ 0 h 9"/>
                <a:gd name="T4" fmla="*/ 0 w 7"/>
                <a:gd name="T5" fmla="*/ 35 h 9"/>
                <a:gd name="T6" fmla="*/ 4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001" name="Freeform 4543"/>
            <p:cNvSpPr>
              <a:spLocks/>
            </p:cNvSpPr>
            <p:nvPr/>
          </p:nvSpPr>
          <p:spPr bwMode="auto">
            <a:xfrm>
              <a:off x="2671" y="2600"/>
              <a:ext cx="100" cy="136"/>
            </a:xfrm>
            <a:custGeom>
              <a:avLst/>
              <a:gdLst>
                <a:gd name="T0" fmla="*/ 30 w 90"/>
                <a:gd name="T1" fmla="*/ 101 h 109"/>
                <a:gd name="T2" fmla="*/ 22 w 90"/>
                <a:gd name="T3" fmla="*/ 120 h 109"/>
                <a:gd name="T4" fmla="*/ 14 w 90"/>
                <a:gd name="T5" fmla="*/ 136 h 109"/>
                <a:gd name="T6" fmla="*/ 33 w 90"/>
                <a:gd name="T7" fmla="*/ 170 h 109"/>
                <a:gd name="T8" fmla="*/ 18 w 90"/>
                <a:gd name="T9" fmla="*/ 156 h 109"/>
                <a:gd name="T10" fmla="*/ 4 w 90"/>
                <a:gd name="T11" fmla="*/ 245 h 109"/>
                <a:gd name="T12" fmla="*/ 0 w 90"/>
                <a:gd name="T13" fmla="*/ 245 h 109"/>
                <a:gd name="T14" fmla="*/ 4 w 90"/>
                <a:gd name="T15" fmla="*/ 303 h 109"/>
                <a:gd name="T16" fmla="*/ 18 w 90"/>
                <a:gd name="T17" fmla="*/ 307 h 109"/>
                <a:gd name="T18" fmla="*/ 4 w 90"/>
                <a:gd name="T19" fmla="*/ 291 h 109"/>
                <a:gd name="T20" fmla="*/ 18 w 90"/>
                <a:gd name="T21" fmla="*/ 334 h 109"/>
                <a:gd name="T22" fmla="*/ 18 w 90"/>
                <a:gd name="T23" fmla="*/ 334 h 109"/>
                <a:gd name="T24" fmla="*/ 40 w 90"/>
                <a:gd name="T25" fmla="*/ 392 h 109"/>
                <a:gd name="T26" fmla="*/ 33 w 90"/>
                <a:gd name="T27" fmla="*/ 392 h 109"/>
                <a:gd name="T28" fmla="*/ 54 w 90"/>
                <a:gd name="T29" fmla="*/ 448 h 109"/>
                <a:gd name="T30" fmla="*/ 73 w 90"/>
                <a:gd name="T31" fmla="*/ 515 h 109"/>
                <a:gd name="T32" fmla="*/ 82 w 90"/>
                <a:gd name="T33" fmla="*/ 472 h 109"/>
                <a:gd name="T34" fmla="*/ 96 w 90"/>
                <a:gd name="T35" fmla="*/ 489 h 109"/>
                <a:gd name="T36" fmla="*/ 98 w 90"/>
                <a:gd name="T37" fmla="*/ 472 h 109"/>
                <a:gd name="T38" fmla="*/ 96 w 90"/>
                <a:gd name="T39" fmla="*/ 432 h 109"/>
                <a:gd name="T40" fmla="*/ 96 w 90"/>
                <a:gd name="T41" fmla="*/ 414 h 109"/>
                <a:gd name="T42" fmla="*/ 96 w 90"/>
                <a:gd name="T43" fmla="*/ 392 h 109"/>
                <a:gd name="T44" fmla="*/ 119 w 90"/>
                <a:gd name="T45" fmla="*/ 382 h 109"/>
                <a:gd name="T46" fmla="*/ 123 w 90"/>
                <a:gd name="T47" fmla="*/ 334 h 109"/>
                <a:gd name="T48" fmla="*/ 141 w 90"/>
                <a:gd name="T49" fmla="*/ 382 h 109"/>
                <a:gd name="T50" fmla="*/ 156 w 90"/>
                <a:gd name="T51" fmla="*/ 359 h 109"/>
                <a:gd name="T52" fmla="*/ 168 w 90"/>
                <a:gd name="T53" fmla="*/ 392 h 109"/>
                <a:gd name="T54" fmla="*/ 177 w 90"/>
                <a:gd name="T55" fmla="*/ 366 h 109"/>
                <a:gd name="T56" fmla="*/ 188 w 90"/>
                <a:gd name="T57" fmla="*/ 245 h 109"/>
                <a:gd name="T58" fmla="*/ 168 w 90"/>
                <a:gd name="T59" fmla="*/ 170 h 109"/>
                <a:gd name="T60" fmla="*/ 182 w 90"/>
                <a:gd name="T61" fmla="*/ 120 h 109"/>
                <a:gd name="T62" fmla="*/ 182 w 90"/>
                <a:gd name="T63" fmla="*/ 62 h 109"/>
                <a:gd name="T64" fmla="*/ 141 w 90"/>
                <a:gd name="T65" fmla="*/ 77 h 109"/>
                <a:gd name="T66" fmla="*/ 149 w 90"/>
                <a:gd name="T67" fmla="*/ 0 h 109"/>
                <a:gd name="T68" fmla="*/ 112 w 90"/>
                <a:gd name="T69" fmla="*/ 0 h 109"/>
                <a:gd name="T70" fmla="*/ 82 w 90"/>
                <a:gd name="T71" fmla="*/ 0 h 109"/>
                <a:gd name="T72" fmla="*/ 82 w 90"/>
                <a:gd name="T73" fmla="*/ 101 h 109"/>
                <a:gd name="T74" fmla="*/ 58 w 90"/>
                <a:gd name="T75" fmla="*/ 101 h 109"/>
                <a:gd name="T76" fmla="*/ 33 w 90"/>
                <a:gd name="T77" fmla="*/ 101 h 109"/>
                <a:gd name="T78" fmla="*/ 30 w 90"/>
                <a:gd name="T79" fmla="*/ 101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32002" name="Freeform 4544"/>
            <p:cNvSpPr>
              <a:spLocks/>
            </p:cNvSpPr>
            <p:nvPr/>
          </p:nvSpPr>
          <p:spPr bwMode="auto">
            <a:xfrm>
              <a:off x="1435" y="3074"/>
              <a:ext cx="147" cy="183"/>
            </a:xfrm>
            <a:custGeom>
              <a:avLst/>
              <a:gdLst>
                <a:gd name="T0" fmla="*/ 14 w 132"/>
                <a:gd name="T1" fmla="*/ 62 h 147"/>
                <a:gd name="T2" fmla="*/ 4 w 132"/>
                <a:gd name="T3" fmla="*/ 151 h 147"/>
                <a:gd name="T4" fmla="*/ 0 w 132"/>
                <a:gd name="T5" fmla="*/ 243 h 147"/>
                <a:gd name="T6" fmla="*/ 35 w 132"/>
                <a:gd name="T7" fmla="*/ 305 h 147"/>
                <a:gd name="T8" fmla="*/ 63 w 132"/>
                <a:gd name="T9" fmla="*/ 377 h 147"/>
                <a:gd name="T10" fmla="*/ 96 w 132"/>
                <a:gd name="T11" fmla="*/ 411 h 147"/>
                <a:gd name="T12" fmla="*/ 119 w 132"/>
                <a:gd name="T13" fmla="*/ 428 h 147"/>
                <a:gd name="T14" fmla="*/ 150 w 132"/>
                <a:gd name="T15" fmla="*/ 473 h 147"/>
                <a:gd name="T16" fmla="*/ 182 w 132"/>
                <a:gd name="T17" fmla="*/ 504 h 147"/>
                <a:gd name="T18" fmla="*/ 166 w 132"/>
                <a:gd name="T19" fmla="*/ 584 h 147"/>
                <a:gd name="T20" fmla="*/ 154 w 132"/>
                <a:gd name="T21" fmla="*/ 659 h 147"/>
                <a:gd name="T22" fmla="*/ 195 w 132"/>
                <a:gd name="T23" fmla="*/ 669 h 147"/>
                <a:gd name="T24" fmla="*/ 238 w 132"/>
                <a:gd name="T25" fmla="*/ 683 h 147"/>
                <a:gd name="T26" fmla="*/ 255 w 132"/>
                <a:gd name="T27" fmla="*/ 659 h 147"/>
                <a:gd name="T28" fmla="*/ 282 w 132"/>
                <a:gd name="T29" fmla="*/ 569 h 147"/>
                <a:gd name="T30" fmla="*/ 275 w 132"/>
                <a:gd name="T31" fmla="*/ 513 h 147"/>
                <a:gd name="T32" fmla="*/ 275 w 132"/>
                <a:gd name="T33" fmla="*/ 451 h 147"/>
                <a:gd name="T34" fmla="*/ 282 w 132"/>
                <a:gd name="T35" fmla="*/ 381 h 147"/>
                <a:gd name="T36" fmla="*/ 261 w 132"/>
                <a:gd name="T37" fmla="*/ 381 h 147"/>
                <a:gd name="T38" fmla="*/ 241 w 132"/>
                <a:gd name="T39" fmla="*/ 381 h 147"/>
                <a:gd name="T40" fmla="*/ 238 w 132"/>
                <a:gd name="T41" fmla="*/ 305 h 147"/>
                <a:gd name="T42" fmla="*/ 226 w 132"/>
                <a:gd name="T43" fmla="*/ 243 h 147"/>
                <a:gd name="T44" fmla="*/ 199 w 132"/>
                <a:gd name="T45" fmla="*/ 243 h 147"/>
                <a:gd name="T46" fmla="*/ 154 w 132"/>
                <a:gd name="T47" fmla="*/ 223 h 147"/>
                <a:gd name="T48" fmla="*/ 150 w 132"/>
                <a:gd name="T49" fmla="*/ 110 h 147"/>
                <a:gd name="T50" fmla="*/ 139 w 132"/>
                <a:gd name="T51" fmla="*/ 77 h 147"/>
                <a:gd name="T52" fmla="*/ 139 w 132"/>
                <a:gd name="T53" fmla="*/ 57 h 147"/>
                <a:gd name="T54" fmla="*/ 110 w 132"/>
                <a:gd name="T55" fmla="*/ 0 h 147"/>
                <a:gd name="T56" fmla="*/ 63 w 132"/>
                <a:gd name="T57" fmla="*/ 21 h 147"/>
                <a:gd name="T58" fmla="*/ 18 w 132"/>
                <a:gd name="T59" fmla="*/ 21 h 147"/>
                <a:gd name="T60" fmla="*/ 14 w 132"/>
                <a:gd name="T61" fmla="*/ 62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32003" name="Freeform 4545"/>
            <p:cNvSpPr>
              <a:spLocks/>
            </p:cNvSpPr>
            <p:nvPr/>
          </p:nvSpPr>
          <p:spPr bwMode="auto">
            <a:xfrm>
              <a:off x="2629" y="2638"/>
              <a:ext cx="5" cy="9"/>
            </a:xfrm>
            <a:custGeom>
              <a:avLst/>
              <a:gdLst>
                <a:gd name="T0" fmla="*/ 5 w 5"/>
                <a:gd name="T1" fmla="*/ 13 h 7"/>
                <a:gd name="T2" fmla="*/ 2 w 5"/>
                <a:gd name="T3" fmla="*/ 40 h 7"/>
                <a:gd name="T4" fmla="*/ 0 w 5"/>
                <a:gd name="T5" fmla="*/ 28 h 7"/>
                <a:gd name="T6" fmla="*/ 2 w 5"/>
                <a:gd name="T7" fmla="*/ 0 h 7"/>
                <a:gd name="T8" fmla="*/ 5 w 5"/>
                <a:gd name="T9" fmla="*/ 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2004" name="Freeform 4546"/>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005" name="Freeform 4547"/>
            <p:cNvSpPr>
              <a:spLocks/>
            </p:cNvSpPr>
            <p:nvPr/>
          </p:nvSpPr>
          <p:spPr bwMode="auto">
            <a:xfrm>
              <a:off x="3034" y="2671"/>
              <a:ext cx="190" cy="234"/>
            </a:xfrm>
            <a:custGeom>
              <a:avLst/>
              <a:gdLst>
                <a:gd name="T0" fmla="*/ 283 w 170"/>
                <a:gd name="T1" fmla="*/ 181 h 189"/>
                <a:gd name="T2" fmla="*/ 283 w 170"/>
                <a:gd name="T3" fmla="*/ 156 h 189"/>
                <a:gd name="T4" fmla="*/ 247 w 170"/>
                <a:gd name="T5" fmla="*/ 118 h 189"/>
                <a:gd name="T6" fmla="*/ 216 w 170"/>
                <a:gd name="T7" fmla="*/ 77 h 189"/>
                <a:gd name="T8" fmla="*/ 189 w 170"/>
                <a:gd name="T9" fmla="*/ 32 h 189"/>
                <a:gd name="T10" fmla="*/ 153 w 170"/>
                <a:gd name="T11" fmla="*/ 0 h 189"/>
                <a:gd name="T12" fmla="*/ 130 w 170"/>
                <a:gd name="T13" fmla="*/ 0 h 189"/>
                <a:gd name="T14" fmla="*/ 93 w 170"/>
                <a:gd name="T15" fmla="*/ 0 h 189"/>
                <a:gd name="T16" fmla="*/ 66 w 170"/>
                <a:gd name="T17" fmla="*/ 0 h 189"/>
                <a:gd name="T18" fmla="*/ 35 w 170"/>
                <a:gd name="T19" fmla="*/ 0 h 189"/>
                <a:gd name="T20" fmla="*/ 50 w 170"/>
                <a:gd name="T21" fmla="*/ 109 h 189"/>
                <a:gd name="T22" fmla="*/ 40 w 170"/>
                <a:gd name="T23" fmla="*/ 109 h 189"/>
                <a:gd name="T24" fmla="*/ 40 w 170"/>
                <a:gd name="T25" fmla="*/ 149 h 189"/>
                <a:gd name="T26" fmla="*/ 50 w 170"/>
                <a:gd name="T27" fmla="*/ 168 h 189"/>
                <a:gd name="T28" fmla="*/ 26 w 170"/>
                <a:gd name="T29" fmla="*/ 224 h 189"/>
                <a:gd name="T30" fmla="*/ 4 w 170"/>
                <a:gd name="T31" fmla="*/ 272 h 189"/>
                <a:gd name="T32" fmla="*/ 0 w 170"/>
                <a:gd name="T33" fmla="*/ 272 h 189"/>
                <a:gd name="T34" fmla="*/ 0 w 170"/>
                <a:gd name="T35" fmla="*/ 322 h 189"/>
                <a:gd name="T36" fmla="*/ 0 w 170"/>
                <a:gd name="T37" fmla="*/ 378 h 189"/>
                <a:gd name="T38" fmla="*/ 15 w 170"/>
                <a:gd name="T39" fmla="*/ 453 h 189"/>
                <a:gd name="T40" fmla="*/ 31 w 170"/>
                <a:gd name="T41" fmla="*/ 503 h 189"/>
                <a:gd name="T42" fmla="*/ 40 w 170"/>
                <a:gd name="T43" fmla="*/ 572 h 189"/>
                <a:gd name="T44" fmla="*/ 45 w 170"/>
                <a:gd name="T45" fmla="*/ 579 h 189"/>
                <a:gd name="T46" fmla="*/ 83 w 170"/>
                <a:gd name="T47" fmla="*/ 620 h 189"/>
                <a:gd name="T48" fmla="*/ 117 w 170"/>
                <a:gd name="T49" fmla="*/ 662 h 189"/>
                <a:gd name="T50" fmla="*/ 153 w 170"/>
                <a:gd name="T51" fmla="*/ 675 h 189"/>
                <a:gd name="T52" fmla="*/ 163 w 170"/>
                <a:gd name="T53" fmla="*/ 695 h 189"/>
                <a:gd name="T54" fmla="*/ 173 w 170"/>
                <a:gd name="T55" fmla="*/ 771 h 189"/>
                <a:gd name="T56" fmla="*/ 184 w 170"/>
                <a:gd name="T57" fmla="*/ 843 h 189"/>
                <a:gd name="T58" fmla="*/ 201 w 170"/>
                <a:gd name="T59" fmla="*/ 843 h 189"/>
                <a:gd name="T60" fmla="*/ 216 w 170"/>
                <a:gd name="T61" fmla="*/ 836 h 189"/>
                <a:gd name="T62" fmla="*/ 257 w 170"/>
                <a:gd name="T63" fmla="*/ 843 h 189"/>
                <a:gd name="T64" fmla="*/ 283 w 170"/>
                <a:gd name="T65" fmla="*/ 820 h 189"/>
                <a:gd name="T66" fmla="*/ 297 w 170"/>
                <a:gd name="T67" fmla="*/ 820 h 189"/>
                <a:gd name="T68" fmla="*/ 332 w 170"/>
                <a:gd name="T69" fmla="*/ 790 h 189"/>
                <a:gd name="T70" fmla="*/ 370 w 170"/>
                <a:gd name="T71" fmla="*/ 749 h 189"/>
                <a:gd name="T72" fmla="*/ 351 w 170"/>
                <a:gd name="T73" fmla="*/ 695 h 189"/>
                <a:gd name="T74" fmla="*/ 344 w 170"/>
                <a:gd name="T75" fmla="*/ 635 h 189"/>
                <a:gd name="T76" fmla="*/ 340 w 170"/>
                <a:gd name="T77" fmla="*/ 560 h 189"/>
                <a:gd name="T78" fmla="*/ 332 w 170"/>
                <a:gd name="T79" fmla="*/ 541 h 189"/>
                <a:gd name="T80" fmla="*/ 344 w 170"/>
                <a:gd name="T81" fmla="*/ 464 h 189"/>
                <a:gd name="T82" fmla="*/ 317 w 170"/>
                <a:gd name="T83" fmla="*/ 391 h 189"/>
                <a:gd name="T84" fmla="*/ 332 w 170"/>
                <a:gd name="T85" fmla="*/ 285 h 189"/>
                <a:gd name="T86" fmla="*/ 310 w 170"/>
                <a:gd name="T87" fmla="*/ 230 h 189"/>
                <a:gd name="T88" fmla="*/ 283 w 170"/>
                <a:gd name="T89" fmla="*/ 18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32006" name="Freeform 4548"/>
            <p:cNvSpPr>
              <a:spLocks/>
            </p:cNvSpPr>
            <p:nvPr/>
          </p:nvSpPr>
          <p:spPr bwMode="auto">
            <a:xfrm>
              <a:off x="3204" y="2776"/>
              <a:ext cx="6" cy="16"/>
            </a:xfrm>
            <a:custGeom>
              <a:avLst/>
              <a:gdLst>
                <a:gd name="T0" fmla="*/ 17 w 5"/>
                <a:gd name="T1" fmla="*/ 87 h 12"/>
                <a:gd name="T2" fmla="*/ 12 w 5"/>
                <a:gd name="T3" fmla="*/ 0 h 12"/>
                <a:gd name="T4" fmla="*/ 0 w 5"/>
                <a:gd name="T5" fmla="*/ 37 h 12"/>
                <a:gd name="T6" fmla="*/ 17 w 5"/>
                <a:gd name="T7" fmla="*/ 8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2007" name="Freeform 4549"/>
            <p:cNvSpPr>
              <a:spLocks/>
            </p:cNvSpPr>
            <p:nvPr/>
          </p:nvSpPr>
          <p:spPr bwMode="auto">
            <a:xfrm>
              <a:off x="3038" y="2553"/>
              <a:ext cx="93" cy="127"/>
            </a:xfrm>
            <a:custGeom>
              <a:avLst/>
              <a:gdLst>
                <a:gd name="T0" fmla="*/ 165 w 83"/>
                <a:gd name="T1" fmla="*/ 71 h 102"/>
                <a:gd name="T2" fmla="*/ 148 w 83"/>
                <a:gd name="T3" fmla="*/ 0 h 102"/>
                <a:gd name="T4" fmla="*/ 132 w 83"/>
                <a:gd name="T5" fmla="*/ 46 h 102"/>
                <a:gd name="T6" fmla="*/ 95 w 83"/>
                <a:gd name="T7" fmla="*/ 46 h 102"/>
                <a:gd name="T8" fmla="*/ 80 w 83"/>
                <a:gd name="T9" fmla="*/ 57 h 102"/>
                <a:gd name="T10" fmla="*/ 69 w 83"/>
                <a:gd name="T11" fmla="*/ 46 h 102"/>
                <a:gd name="T12" fmla="*/ 43 w 83"/>
                <a:gd name="T13" fmla="*/ 57 h 102"/>
                <a:gd name="T14" fmla="*/ 43 w 83"/>
                <a:gd name="T15" fmla="*/ 71 h 102"/>
                <a:gd name="T16" fmla="*/ 38 w 83"/>
                <a:gd name="T17" fmla="*/ 134 h 102"/>
                <a:gd name="T18" fmla="*/ 56 w 83"/>
                <a:gd name="T19" fmla="*/ 176 h 102"/>
                <a:gd name="T20" fmla="*/ 34 w 83"/>
                <a:gd name="T21" fmla="*/ 232 h 102"/>
                <a:gd name="T22" fmla="*/ 12 w 83"/>
                <a:gd name="T23" fmla="*/ 289 h 102"/>
                <a:gd name="T24" fmla="*/ 3 w 83"/>
                <a:gd name="T25" fmla="*/ 377 h 102"/>
                <a:gd name="T26" fmla="*/ 0 w 83"/>
                <a:gd name="T27" fmla="*/ 473 h 102"/>
                <a:gd name="T28" fmla="*/ 3 w 83"/>
                <a:gd name="T29" fmla="*/ 473 h 102"/>
                <a:gd name="T30" fmla="*/ 27 w 83"/>
                <a:gd name="T31" fmla="*/ 441 h 102"/>
                <a:gd name="T32" fmla="*/ 56 w 83"/>
                <a:gd name="T33" fmla="*/ 441 h 102"/>
                <a:gd name="T34" fmla="*/ 85 w 83"/>
                <a:gd name="T35" fmla="*/ 441 h 102"/>
                <a:gd name="T36" fmla="*/ 121 w 83"/>
                <a:gd name="T37" fmla="*/ 441 h 102"/>
                <a:gd name="T38" fmla="*/ 148 w 83"/>
                <a:gd name="T39" fmla="*/ 441 h 102"/>
                <a:gd name="T40" fmla="*/ 148 w 83"/>
                <a:gd name="T41" fmla="*/ 344 h 102"/>
                <a:gd name="T42" fmla="*/ 176 w 83"/>
                <a:gd name="T43" fmla="*/ 265 h 102"/>
                <a:gd name="T44" fmla="*/ 185 w 83"/>
                <a:gd name="T45" fmla="*/ 198 h 102"/>
                <a:gd name="T46" fmla="*/ 176 w 83"/>
                <a:gd name="T47" fmla="*/ 134 h 102"/>
                <a:gd name="T48" fmla="*/ 165 w 83"/>
                <a:gd name="T49" fmla="*/ 7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32008" name="Freeform 4550"/>
            <p:cNvSpPr>
              <a:spLocks/>
            </p:cNvSpPr>
            <p:nvPr/>
          </p:nvSpPr>
          <p:spPr bwMode="auto">
            <a:xfrm>
              <a:off x="2729" y="2531"/>
              <a:ext cx="338" cy="413"/>
            </a:xfrm>
            <a:custGeom>
              <a:avLst/>
              <a:gdLst>
                <a:gd name="T0" fmla="*/ 589 w 302"/>
                <a:gd name="T1" fmla="*/ 597 h 333"/>
                <a:gd name="T2" fmla="*/ 584 w 302"/>
                <a:gd name="T3" fmla="*/ 651 h 333"/>
                <a:gd name="T4" fmla="*/ 591 w 302"/>
                <a:gd name="T5" fmla="*/ 722 h 333"/>
                <a:gd name="T6" fmla="*/ 598 w 302"/>
                <a:gd name="T7" fmla="*/ 840 h 333"/>
                <a:gd name="T8" fmla="*/ 613 w 302"/>
                <a:gd name="T9" fmla="*/ 974 h 333"/>
                <a:gd name="T10" fmla="*/ 642 w 302"/>
                <a:gd name="T11" fmla="*/ 1089 h 333"/>
                <a:gd name="T12" fmla="*/ 584 w 302"/>
                <a:gd name="T13" fmla="*/ 1106 h 333"/>
                <a:gd name="T14" fmla="*/ 567 w 302"/>
                <a:gd name="T15" fmla="*/ 1244 h 333"/>
                <a:gd name="T16" fmla="*/ 561 w 302"/>
                <a:gd name="T17" fmla="*/ 1372 h 333"/>
                <a:gd name="T18" fmla="*/ 608 w 302"/>
                <a:gd name="T19" fmla="*/ 1408 h 333"/>
                <a:gd name="T20" fmla="*/ 589 w 302"/>
                <a:gd name="T21" fmla="*/ 1503 h 333"/>
                <a:gd name="T22" fmla="*/ 545 w 302"/>
                <a:gd name="T23" fmla="*/ 1428 h 333"/>
                <a:gd name="T24" fmla="*/ 513 w 302"/>
                <a:gd name="T25" fmla="*/ 1366 h 333"/>
                <a:gd name="T26" fmla="*/ 450 w 302"/>
                <a:gd name="T27" fmla="*/ 1352 h 333"/>
                <a:gd name="T28" fmla="*/ 416 w 302"/>
                <a:gd name="T29" fmla="*/ 1339 h 333"/>
                <a:gd name="T30" fmla="*/ 379 w 302"/>
                <a:gd name="T31" fmla="*/ 1308 h 333"/>
                <a:gd name="T32" fmla="*/ 348 w 302"/>
                <a:gd name="T33" fmla="*/ 1292 h 333"/>
                <a:gd name="T34" fmla="*/ 337 w 302"/>
                <a:gd name="T35" fmla="*/ 1121 h 333"/>
                <a:gd name="T36" fmla="*/ 284 w 302"/>
                <a:gd name="T37" fmla="*/ 1013 h 333"/>
                <a:gd name="T38" fmla="*/ 254 w 302"/>
                <a:gd name="T39" fmla="*/ 987 h 333"/>
                <a:gd name="T40" fmla="*/ 208 w 302"/>
                <a:gd name="T41" fmla="*/ 1074 h 333"/>
                <a:gd name="T42" fmla="*/ 166 w 302"/>
                <a:gd name="T43" fmla="*/ 987 h 333"/>
                <a:gd name="T44" fmla="*/ 123 w 302"/>
                <a:gd name="T45" fmla="*/ 904 h 333"/>
                <a:gd name="T46" fmla="*/ 62 w 302"/>
                <a:gd name="T47" fmla="*/ 895 h 333"/>
                <a:gd name="T48" fmla="*/ 4 w 302"/>
                <a:gd name="T49" fmla="*/ 904 h 333"/>
                <a:gd name="T50" fmla="*/ 4 w 302"/>
                <a:gd name="T51" fmla="*/ 883 h 333"/>
                <a:gd name="T52" fmla="*/ 31 w 302"/>
                <a:gd name="T53" fmla="*/ 801 h 333"/>
                <a:gd name="T54" fmla="*/ 62 w 302"/>
                <a:gd name="T55" fmla="*/ 786 h 333"/>
                <a:gd name="T56" fmla="*/ 84 w 302"/>
                <a:gd name="T57" fmla="*/ 820 h 333"/>
                <a:gd name="T58" fmla="*/ 143 w 302"/>
                <a:gd name="T59" fmla="*/ 712 h 333"/>
                <a:gd name="T60" fmla="*/ 145 w 302"/>
                <a:gd name="T61" fmla="*/ 588 h 333"/>
                <a:gd name="T62" fmla="*/ 191 w 302"/>
                <a:gd name="T63" fmla="*/ 454 h 333"/>
                <a:gd name="T64" fmla="*/ 208 w 302"/>
                <a:gd name="T65" fmla="*/ 339 h 333"/>
                <a:gd name="T66" fmla="*/ 219 w 302"/>
                <a:gd name="T67" fmla="*/ 210 h 333"/>
                <a:gd name="T68" fmla="*/ 222 w 302"/>
                <a:gd name="T69" fmla="*/ 78 h 333"/>
                <a:gd name="T70" fmla="*/ 284 w 302"/>
                <a:gd name="T71" fmla="*/ 50 h 333"/>
                <a:gd name="T72" fmla="*/ 354 w 302"/>
                <a:gd name="T73" fmla="*/ 95 h 333"/>
                <a:gd name="T74" fmla="*/ 385 w 302"/>
                <a:gd name="T75" fmla="*/ 50 h 333"/>
                <a:gd name="T76" fmla="*/ 443 w 302"/>
                <a:gd name="T77" fmla="*/ 32 h 333"/>
                <a:gd name="T78" fmla="*/ 483 w 302"/>
                <a:gd name="T79" fmla="*/ 2 h 333"/>
                <a:gd name="T80" fmla="*/ 529 w 302"/>
                <a:gd name="T81" fmla="*/ 17 h 333"/>
                <a:gd name="T82" fmla="*/ 567 w 302"/>
                <a:gd name="T83" fmla="*/ 72 h 333"/>
                <a:gd name="T84" fmla="*/ 598 w 302"/>
                <a:gd name="T85" fmla="*/ 50 h 333"/>
                <a:gd name="T86" fmla="*/ 648 w 302"/>
                <a:gd name="T87" fmla="*/ 149 h 333"/>
                <a:gd name="T88" fmla="*/ 663 w 302"/>
                <a:gd name="T89" fmla="*/ 254 h 333"/>
                <a:gd name="T90" fmla="*/ 617 w 302"/>
                <a:gd name="T91" fmla="*/ 363 h 333"/>
                <a:gd name="T92" fmla="*/ 608 w 302"/>
                <a:gd name="T93" fmla="*/ 54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32009" name="Freeform 4551"/>
            <p:cNvSpPr>
              <a:spLocks/>
            </p:cNvSpPr>
            <p:nvPr/>
          </p:nvSpPr>
          <p:spPr bwMode="auto">
            <a:xfrm>
              <a:off x="2898" y="2830"/>
              <a:ext cx="207" cy="216"/>
            </a:xfrm>
            <a:custGeom>
              <a:avLst/>
              <a:gdLst>
                <a:gd name="T0" fmla="*/ 72 w 185"/>
                <a:gd name="T1" fmla="*/ 370 h 175"/>
                <a:gd name="T2" fmla="*/ 40 w 185"/>
                <a:gd name="T3" fmla="*/ 370 h 175"/>
                <a:gd name="T4" fmla="*/ 2 w 185"/>
                <a:gd name="T5" fmla="*/ 370 h 175"/>
                <a:gd name="T6" fmla="*/ 2 w 185"/>
                <a:gd name="T7" fmla="*/ 433 h 175"/>
                <a:gd name="T8" fmla="*/ 2 w 185"/>
                <a:gd name="T9" fmla="*/ 492 h 175"/>
                <a:gd name="T10" fmla="*/ 0 w 185"/>
                <a:gd name="T11" fmla="*/ 554 h 175"/>
                <a:gd name="T12" fmla="*/ 0 w 185"/>
                <a:gd name="T13" fmla="*/ 620 h 175"/>
                <a:gd name="T14" fmla="*/ 26 w 185"/>
                <a:gd name="T15" fmla="*/ 683 h 175"/>
                <a:gd name="T16" fmla="*/ 45 w 185"/>
                <a:gd name="T17" fmla="*/ 731 h 175"/>
                <a:gd name="T18" fmla="*/ 72 w 185"/>
                <a:gd name="T19" fmla="*/ 722 h 175"/>
                <a:gd name="T20" fmla="*/ 109 w 185"/>
                <a:gd name="T21" fmla="*/ 743 h 175"/>
                <a:gd name="T22" fmla="*/ 161 w 185"/>
                <a:gd name="T23" fmla="*/ 765 h 175"/>
                <a:gd name="T24" fmla="*/ 192 w 185"/>
                <a:gd name="T25" fmla="*/ 711 h 175"/>
                <a:gd name="T26" fmla="*/ 227 w 185"/>
                <a:gd name="T27" fmla="*/ 650 h 175"/>
                <a:gd name="T28" fmla="*/ 239 w 185"/>
                <a:gd name="T29" fmla="*/ 607 h 175"/>
                <a:gd name="T30" fmla="*/ 264 w 185"/>
                <a:gd name="T31" fmla="*/ 585 h 175"/>
                <a:gd name="T32" fmla="*/ 293 w 185"/>
                <a:gd name="T33" fmla="*/ 576 h 175"/>
                <a:gd name="T34" fmla="*/ 281 w 185"/>
                <a:gd name="T35" fmla="*/ 538 h 175"/>
                <a:gd name="T36" fmla="*/ 308 w 185"/>
                <a:gd name="T37" fmla="*/ 515 h 175"/>
                <a:gd name="T38" fmla="*/ 330 w 185"/>
                <a:gd name="T39" fmla="*/ 492 h 175"/>
                <a:gd name="T40" fmla="*/ 357 w 185"/>
                <a:gd name="T41" fmla="*/ 468 h 175"/>
                <a:gd name="T42" fmla="*/ 385 w 185"/>
                <a:gd name="T43" fmla="*/ 453 h 175"/>
                <a:gd name="T44" fmla="*/ 368 w 185"/>
                <a:gd name="T45" fmla="*/ 425 h 175"/>
                <a:gd name="T46" fmla="*/ 388 w 185"/>
                <a:gd name="T47" fmla="*/ 338 h 175"/>
                <a:gd name="T48" fmla="*/ 396 w 185"/>
                <a:gd name="T49" fmla="*/ 318 h 175"/>
                <a:gd name="T50" fmla="*/ 396 w 185"/>
                <a:gd name="T51" fmla="*/ 267 h 175"/>
                <a:gd name="T52" fmla="*/ 399 w 185"/>
                <a:gd name="T53" fmla="*/ 197 h 175"/>
                <a:gd name="T54" fmla="*/ 408 w 185"/>
                <a:gd name="T55" fmla="*/ 170 h 175"/>
                <a:gd name="T56" fmla="*/ 385 w 185"/>
                <a:gd name="T57" fmla="*/ 111 h 175"/>
                <a:gd name="T58" fmla="*/ 385 w 185"/>
                <a:gd name="T59" fmla="*/ 90 h 175"/>
                <a:gd name="T60" fmla="*/ 350 w 185"/>
                <a:gd name="T61" fmla="*/ 48 h 175"/>
                <a:gd name="T62" fmla="*/ 313 w 185"/>
                <a:gd name="T63" fmla="*/ 2 h 175"/>
                <a:gd name="T64" fmla="*/ 308 w 185"/>
                <a:gd name="T65" fmla="*/ 0 h 175"/>
                <a:gd name="T66" fmla="*/ 275 w 185"/>
                <a:gd name="T67" fmla="*/ 2 h 175"/>
                <a:gd name="T68" fmla="*/ 251 w 185"/>
                <a:gd name="T69" fmla="*/ 17 h 175"/>
                <a:gd name="T70" fmla="*/ 227 w 185"/>
                <a:gd name="T71" fmla="*/ 80 h 175"/>
                <a:gd name="T72" fmla="*/ 235 w 185"/>
                <a:gd name="T73" fmla="*/ 151 h 175"/>
                <a:gd name="T74" fmla="*/ 227 w 185"/>
                <a:gd name="T75" fmla="*/ 210 h 175"/>
                <a:gd name="T76" fmla="*/ 227 w 185"/>
                <a:gd name="T77" fmla="*/ 274 h 175"/>
                <a:gd name="T78" fmla="*/ 261 w 185"/>
                <a:gd name="T79" fmla="*/ 330 h 175"/>
                <a:gd name="T80" fmla="*/ 275 w 185"/>
                <a:gd name="T81" fmla="*/ 314 h 175"/>
                <a:gd name="T82" fmla="*/ 264 w 185"/>
                <a:gd name="T83" fmla="*/ 404 h 175"/>
                <a:gd name="T84" fmla="*/ 254 w 185"/>
                <a:gd name="T85" fmla="*/ 404 h 175"/>
                <a:gd name="T86" fmla="*/ 245 w 185"/>
                <a:gd name="T87" fmla="*/ 404 h 175"/>
                <a:gd name="T88" fmla="*/ 214 w 185"/>
                <a:gd name="T89" fmla="*/ 330 h 175"/>
                <a:gd name="T90" fmla="*/ 192 w 185"/>
                <a:gd name="T91" fmla="*/ 297 h 175"/>
                <a:gd name="T92" fmla="*/ 179 w 185"/>
                <a:gd name="T93" fmla="*/ 267 h 175"/>
                <a:gd name="T94" fmla="*/ 167 w 185"/>
                <a:gd name="T95" fmla="*/ 297 h 175"/>
                <a:gd name="T96" fmla="*/ 117 w 185"/>
                <a:gd name="T97" fmla="*/ 258 h 175"/>
                <a:gd name="T98" fmla="*/ 115 w 185"/>
                <a:gd name="T99" fmla="*/ 238 h 175"/>
                <a:gd name="T100" fmla="*/ 84 w 185"/>
                <a:gd name="T101" fmla="*/ 243 h 175"/>
                <a:gd name="T102" fmla="*/ 72 w 185"/>
                <a:gd name="T103" fmla="*/ 207 h 175"/>
                <a:gd name="T104" fmla="*/ 72 w 185"/>
                <a:gd name="T105" fmla="*/ 286 h 175"/>
                <a:gd name="T106" fmla="*/ 72 w 185"/>
                <a:gd name="T107" fmla="*/ 37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32010" name="Freeform 4552"/>
            <p:cNvSpPr>
              <a:spLocks/>
            </p:cNvSpPr>
            <p:nvPr/>
          </p:nvSpPr>
          <p:spPr bwMode="auto">
            <a:xfrm>
              <a:off x="2955" y="2993"/>
              <a:ext cx="134" cy="150"/>
            </a:xfrm>
            <a:custGeom>
              <a:avLst/>
              <a:gdLst>
                <a:gd name="T0" fmla="*/ 130 w 120"/>
                <a:gd name="T1" fmla="*/ 524 h 121"/>
                <a:gd name="T2" fmla="*/ 117 w 120"/>
                <a:gd name="T3" fmla="*/ 512 h 121"/>
                <a:gd name="T4" fmla="*/ 92 w 120"/>
                <a:gd name="T5" fmla="*/ 475 h 121"/>
                <a:gd name="T6" fmla="*/ 76 w 120"/>
                <a:gd name="T7" fmla="*/ 413 h 121"/>
                <a:gd name="T8" fmla="*/ 71 w 120"/>
                <a:gd name="T9" fmla="*/ 381 h 121"/>
                <a:gd name="T10" fmla="*/ 68 w 120"/>
                <a:gd name="T11" fmla="*/ 374 h 121"/>
                <a:gd name="T12" fmla="*/ 40 w 120"/>
                <a:gd name="T13" fmla="*/ 327 h 121"/>
                <a:gd name="T14" fmla="*/ 19 w 120"/>
                <a:gd name="T15" fmla="*/ 257 h 121"/>
                <a:gd name="T16" fmla="*/ 0 w 120"/>
                <a:gd name="T17" fmla="*/ 169 h 121"/>
                <a:gd name="T18" fmla="*/ 50 w 120"/>
                <a:gd name="T19" fmla="*/ 193 h 121"/>
                <a:gd name="T20" fmla="*/ 82 w 120"/>
                <a:gd name="T21" fmla="*/ 136 h 121"/>
                <a:gd name="T22" fmla="*/ 117 w 120"/>
                <a:gd name="T23" fmla="*/ 77 h 121"/>
                <a:gd name="T24" fmla="*/ 130 w 120"/>
                <a:gd name="T25" fmla="*/ 32 h 121"/>
                <a:gd name="T26" fmla="*/ 152 w 120"/>
                <a:gd name="T27" fmla="*/ 2 h 121"/>
                <a:gd name="T28" fmla="*/ 181 w 120"/>
                <a:gd name="T29" fmla="*/ 0 h 121"/>
                <a:gd name="T30" fmla="*/ 181 w 120"/>
                <a:gd name="T31" fmla="*/ 32 h 121"/>
                <a:gd name="T32" fmla="*/ 195 w 120"/>
                <a:gd name="T33" fmla="*/ 32 h 121"/>
                <a:gd name="T34" fmla="*/ 226 w 120"/>
                <a:gd name="T35" fmla="*/ 62 h 121"/>
                <a:gd name="T36" fmla="*/ 262 w 120"/>
                <a:gd name="T37" fmla="*/ 88 h 121"/>
                <a:gd name="T38" fmla="*/ 262 w 120"/>
                <a:gd name="T39" fmla="*/ 193 h 121"/>
                <a:gd name="T40" fmla="*/ 255 w 120"/>
                <a:gd name="T41" fmla="*/ 257 h 121"/>
                <a:gd name="T42" fmla="*/ 255 w 120"/>
                <a:gd name="T43" fmla="*/ 327 h 121"/>
                <a:gd name="T44" fmla="*/ 243 w 120"/>
                <a:gd name="T45" fmla="*/ 395 h 121"/>
                <a:gd name="T46" fmla="*/ 239 w 120"/>
                <a:gd name="T47" fmla="*/ 455 h 121"/>
                <a:gd name="T48" fmla="*/ 214 w 120"/>
                <a:gd name="T49" fmla="*/ 501 h 121"/>
                <a:gd name="T50" fmla="*/ 195 w 120"/>
                <a:gd name="T51" fmla="*/ 545 h 121"/>
                <a:gd name="T52" fmla="*/ 163 w 120"/>
                <a:gd name="T53" fmla="*/ 531 h 121"/>
                <a:gd name="T54" fmla="*/ 132 w 120"/>
                <a:gd name="T55" fmla="*/ 531 h 121"/>
                <a:gd name="T56" fmla="*/ 130 w 120"/>
                <a:gd name="T57" fmla="*/ 5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32011" name="Freeform 4553"/>
            <p:cNvSpPr>
              <a:spLocks/>
            </p:cNvSpPr>
            <p:nvPr/>
          </p:nvSpPr>
          <p:spPr bwMode="auto">
            <a:xfrm>
              <a:off x="1540" y="3315"/>
              <a:ext cx="84" cy="105"/>
            </a:xfrm>
            <a:custGeom>
              <a:avLst/>
              <a:gdLst>
                <a:gd name="T0" fmla="*/ 151 w 76"/>
                <a:gd name="T1" fmla="*/ 187 h 85"/>
                <a:gd name="T2" fmla="*/ 118 w 76"/>
                <a:gd name="T3" fmla="*/ 136 h 85"/>
                <a:gd name="T4" fmla="*/ 88 w 76"/>
                <a:gd name="T5" fmla="*/ 80 h 85"/>
                <a:gd name="T6" fmla="*/ 62 w 76"/>
                <a:gd name="T7" fmla="*/ 61 h 85"/>
                <a:gd name="T8" fmla="*/ 59 w 76"/>
                <a:gd name="T9" fmla="*/ 61 h 85"/>
                <a:gd name="T10" fmla="*/ 19 w 76"/>
                <a:gd name="T11" fmla="*/ 0 h 85"/>
                <a:gd name="T12" fmla="*/ 0 w 76"/>
                <a:gd name="T13" fmla="*/ 0 h 85"/>
                <a:gd name="T14" fmla="*/ 0 w 76"/>
                <a:gd name="T15" fmla="*/ 2 h 85"/>
                <a:gd name="T16" fmla="*/ 0 w 76"/>
                <a:gd name="T17" fmla="*/ 93 h 85"/>
                <a:gd name="T18" fmla="*/ 0 w 76"/>
                <a:gd name="T19" fmla="*/ 175 h 85"/>
                <a:gd name="T20" fmla="*/ 0 w 76"/>
                <a:gd name="T21" fmla="*/ 187 h 85"/>
                <a:gd name="T22" fmla="*/ 0 w 76"/>
                <a:gd name="T23" fmla="*/ 247 h 85"/>
                <a:gd name="T24" fmla="*/ 14 w 76"/>
                <a:gd name="T25" fmla="*/ 314 h 85"/>
                <a:gd name="T26" fmla="*/ 53 w 76"/>
                <a:gd name="T27" fmla="*/ 352 h 85"/>
                <a:gd name="T28" fmla="*/ 104 w 76"/>
                <a:gd name="T29" fmla="*/ 376 h 85"/>
                <a:gd name="T30" fmla="*/ 128 w 76"/>
                <a:gd name="T31" fmla="*/ 343 h 85"/>
                <a:gd name="T32" fmla="*/ 154 w 76"/>
                <a:gd name="T33" fmla="*/ 280 h 85"/>
                <a:gd name="T34" fmla="*/ 141 w 76"/>
                <a:gd name="T35" fmla="*/ 221 h 85"/>
                <a:gd name="T36" fmla="*/ 151 w 76"/>
                <a:gd name="T37" fmla="*/ 18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32012" name="Freeform 4554"/>
            <p:cNvSpPr>
              <a:spLocks/>
            </p:cNvSpPr>
            <p:nvPr/>
          </p:nvSpPr>
          <p:spPr bwMode="auto">
            <a:xfrm>
              <a:off x="1329" y="3128"/>
              <a:ext cx="269" cy="670"/>
            </a:xfrm>
            <a:custGeom>
              <a:avLst/>
              <a:gdLst>
                <a:gd name="T0" fmla="*/ 294 w 241"/>
                <a:gd name="T1" fmla="*/ 1531 h 541"/>
                <a:gd name="T2" fmla="*/ 280 w 241"/>
                <a:gd name="T3" fmla="*/ 1627 h 541"/>
                <a:gd name="T4" fmla="*/ 304 w 241"/>
                <a:gd name="T5" fmla="*/ 1635 h 541"/>
                <a:gd name="T6" fmla="*/ 320 w 241"/>
                <a:gd name="T7" fmla="*/ 1681 h 541"/>
                <a:gd name="T8" fmla="*/ 284 w 241"/>
                <a:gd name="T9" fmla="*/ 1666 h 541"/>
                <a:gd name="T10" fmla="*/ 284 w 241"/>
                <a:gd name="T11" fmla="*/ 1750 h 541"/>
                <a:gd name="T12" fmla="*/ 284 w 241"/>
                <a:gd name="T13" fmla="*/ 1845 h 541"/>
                <a:gd name="T14" fmla="*/ 250 w 241"/>
                <a:gd name="T15" fmla="*/ 1967 h 541"/>
                <a:gd name="T16" fmla="*/ 317 w 241"/>
                <a:gd name="T17" fmla="*/ 2040 h 541"/>
                <a:gd name="T18" fmla="*/ 317 w 241"/>
                <a:gd name="T19" fmla="*/ 2082 h 541"/>
                <a:gd name="T20" fmla="*/ 284 w 241"/>
                <a:gd name="T21" fmla="*/ 2186 h 541"/>
                <a:gd name="T22" fmla="*/ 266 w 241"/>
                <a:gd name="T23" fmla="*/ 2228 h 541"/>
                <a:gd name="T24" fmla="*/ 270 w 241"/>
                <a:gd name="T25" fmla="*/ 2263 h 541"/>
                <a:gd name="T26" fmla="*/ 263 w 241"/>
                <a:gd name="T27" fmla="*/ 2317 h 541"/>
                <a:gd name="T28" fmla="*/ 266 w 241"/>
                <a:gd name="T29" fmla="*/ 2360 h 541"/>
                <a:gd name="T30" fmla="*/ 304 w 241"/>
                <a:gd name="T31" fmla="*/ 2419 h 541"/>
                <a:gd name="T32" fmla="*/ 194 w 241"/>
                <a:gd name="T33" fmla="*/ 2379 h 541"/>
                <a:gd name="T34" fmla="*/ 156 w 241"/>
                <a:gd name="T35" fmla="*/ 2289 h 541"/>
                <a:gd name="T36" fmla="*/ 112 w 241"/>
                <a:gd name="T37" fmla="*/ 2186 h 541"/>
                <a:gd name="T38" fmla="*/ 129 w 241"/>
                <a:gd name="T39" fmla="*/ 2029 h 541"/>
                <a:gd name="T40" fmla="*/ 117 w 241"/>
                <a:gd name="T41" fmla="*/ 1891 h 541"/>
                <a:gd name="T42" fmla="*/ 97 w 241"/>
                <a:gd name="T43" fmla="*/ 1834 h 541"/>
                <a:gd name="T44" fmla="*/ 94 w 241"/>
                <a:gd name="T45" fmla="*/ 1783 h 541"/>
                <a:gd name="T46" fmla="*/ 61 w 241"/>
                <a:gd name="T47" fmla="*/ 1655 h 541"/>
                <a:gd name="T48" fmla="*/ 45 w 241"/>
                <a:gd name="T49" fmla="*/ 1487 h 541"/>
                <a:gd name="T50" fmla="*/ 51 w 241"/>
                <a:gd name="T51" fmla="*/ 1364 h 541"/>
                <a:gd name="T52" fmla="*/ 36 w 241"/>
                <a:gd name="T53" fmla="*/ 1250 h 541"/>
                <a:gd name="T54" fmla="*/ 40 w 241"/>
                <a:gd name="T55" fmla="*/ 1132 h 541"/>
                <a:gd name="T56" fmla="*/ 40 w 241"/>
                <a:gd name="T57" fmla="*/ 970 h 541"/>
                <a:gd name="T58" fmla="*/ 15 w 241"/>
                <a:gd name="T59" fmla="*/ 857 h 541"/>
                <a:gd name="T60" fmla="*/ 0 w 241"/>
                <a:gd name="T61" fmla="*/ 738 h 541"/>
                <a:gd name="T62" fmla="*/ 2 w 241"/>
                <a:gd name="T63" fmla="*/ 635 h 541"/>
                <a:gd name="T64" fmla="*/ 15 w 241"/>
                <a:gd name="T65" fmla="*/ 503 h 541"/>
                <a:gd name="T66" fmla="*/ 40 w 241"/>
                <a:gd name="T67" fmla="*/ 412 h 541"/>
                <a:gd name="T68" fmla="*/ 26 w 241"/>
                <a:gd name="T69" fmla="*/ 256 h 541"/>
                <a:gd name="T70" fmla="*/ 61 w 241"/>
                <a:gd name="T71" fmla="*/ 181 h 541"/>
                <a:gd name="T72" fmla="*/ 61 w 241"/>
                <a:gd name="T73" fmla="*/ 95 h 541"/>
                <a:gd name="T74" fmla="*/ 94 w 241"/>
                <a:gd name="T75" fmla="*/ 21 h 541"/>
                <a:gd name="T76" fmla="*/ 148 w 241"/>
                <a:gd name="T77" fmla="*/ 72 h 541"/>
                <a:gd name="T78" fmla="*/ 200 w 241"/>
                <a:gd name="T79" fmla="*/ 21 h 541"/>
                <a:gd name="T80" fmla="*/ 239 w 241"/>
                <a:gd name="T81" fmla="*/ 102 h 541"/>
                <a:gd name="T82" fmla="*/ 301 w 241"/>
                <a:gd name="T83" fmla="*/ 199 h 541"/>
                <a:gd name="T84" fmla="*/ 357 w 241"/>
                <a:gd name="T85" fmla="*/ 261 h 541"/>
                <a:gd name="T86" fmla="*/ 373 w 241"/>
                <a:gd name="T87" fmla="*/ 374 h 541"/>
                <a:gd name="T88" fmla="*/ 404 w 241"/>
                <a:gd name="T89" fmla="*/ 452 h 541"/>
                <a:gd name="T90" fmla="*/ 464 w 241"/>
                <a:gd name="T91" fmla="*/ 443 h 541"/>
                <a:gd name="T92" fmla="*/ 486 w 241"/>
                <a:gd name="T93" fmla="*/ 303 h 541"/>
                <a:gd name="T94" fmla="*/ 519 w 241"/>
                <a:gd name="T95" fmla="*/ 412 h 541"/>
                <a:gd name="T96" fmla="*/ 480 w 241"/>
                <a:gd name="T97" fmla="*/ 487 h 541"/>
                <a:gd name="T98" fmla="*/ 444 w 241"/>
                <a:gd name="T99" fmla="*/ 580 h 541"/>
                <a:gd name="T100" fmla="*/ 409 w 241"/>
                <a:gd name="T101" fmla="*/ 675 h 541"/>
                <a:gd name="T102" fmla="*/ 409 w 241"/>
                <a:gd name="T103" fmla="*/ 770 h 541"/>
                <a:gd name="T104" fmla="*/ 409 w 241"/>
                <a:gd name="T105" fmla="*/ 907 h 541"/>
                <a:gd name="T106" fmla="*/ 419 w 241"/>
                <a:gd name="T107" fmla="*/ 1029 h 541"/>
                <a:gd name="T108" fmla="*/ 464 w 241"/>
                <a:gd name="T109" fmla="*/ 1147 h 541"/>
                <a:gd name="T110" fmla="*/ 477 w 241"/>
                <a:gd name="T111" fmla="*/ 1256 h 541"/>
                <a:gd name="T112" fmla="*/ 432 w 241"/>
                <a:gd name="T113" fmla="*/ 1344 h 541"/>
                <a:gd name="T114" fmla="*/ 376 w 241"/>
                <a:gd name="T115" fmla="*/ 1364 h 541"/>
                <a:gd name="T116" fmla="*/ 328 w 241"/>
                <a:gd name="T117" fmla="*/ 1371 h 541"/>
                <a:gd name="T118" fmla="*/ 339 w 241"/>
                <a:gd name="T119" fmla="*/ 1499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32013" name="Freeform 4555"/>
            <p:cNvSpPr>
              <a:spLocks/>
            </p:cNvSpPr>
            <p:nvPr/>
          </p:nvSpPr>
          <p:spPr bwMode="auto">
            <a:xfrm>
              <a:off x="1294" y="3034"/>
              <a:ext cx="194" cy="796"/>
            </a:xfrm>
            <a:custGeom>
              <a:avLst/>
              <a:gdLst>
                <a:gd name="T0" fmla="*/ 38 w 173"/>
                <a:gd name="T1" fmla="*/ 1138 h 643"/>
                <a:gd name="T2" fmla="*/ 43 w 173"/>
                <a:gd name="T3" fmla="*/ 1331 h 643"/>
                <a:gd name="T4" fmla="*/ 31 w 173"/>
                <a:gd name="T5" fmla="*/ 1539 h 643"/>
                <a:gd name="T6" fmla="*/ 49 w 173"/>
                <a:gd name="T7" fmla="*/ 1707 h 643"/>
                <a:gd name="T8" fmla="*/ 73 w 173"/>
                <a:gd name="T9" fmla="*/ 1915 h 643"/>
                <a:gd name="T10" fmla="*/ 101 w 173"/>
                <a:gd name="T11" fmla="*/ 1915 h 643"/>
                <a:gd name="T12" fmla="*/ 116 w 173"/>
                <a:gd name="T13" fmla="*/ 1968 h 643"/>
                <a:gd name="T14" fmla="*/ 116 w 173"/>
                <a:gd name="T15" fmla="*/ 2033 h 643"/>
                <a:gd name="T16" fmla="*/ 138 w 173"/>
                <a:gd name="T17" fmla="*/ 2150 h 643"/>
                <a:gd name="T18" fmla="*/ 131 w 173"/>
                <a:gd name="T19" fmla="*/ 2211 h 643"/>
                <a:gd name="T20" fmla="*/ 131 w 173"/>
                <a:gd name="T21" fmla="*/ 2280 h 643"/>
                <a:gd name="T22" fmla="*/ 123 w 173"/>
                <a:gd name="T23" fmla="*/ 2286 h 643"/>
                <a:gd name="T24" fmla="*/ 107 w 173"/>
                <a:gd name="T25" fmla="*/ 2252 h 643"/>
                <a:gd name="T26" fmla="*/ 85 w 173"/>
                <a:gd name="T27" fmla="*/ 2319 h 643"/>
                <a:gd name="T28" fmla="*/ 138 w 173"/>
                <a:gd name="T29" fmla="*/ 2360 h 643"/>
                <a:gd name="T30" fmla="*/ 123 w 173"/>
                <a:gd name="T31" fmla="*/ 2392 h 643"/>
                <a:gd name="T32" fmla="*/ 165 w 173"/>
                <a:gd name="T33" fmla="*/ 2416 h 643"/>
                <a:gd name="T34" fmla="*/ 131 w 173"/>
                <a:gd name="T35" fmla="*/ 2421 h 643"/>
                <a:gd name="T36" fmla="*/ 165 w 173"/>
                <a:gd name="T37" fmla="*/ 2545 h 643"/>
                <a:gd name="T38" fmla="*/ 185 w 173"/>
                <a:gd name="T39" fmla="*/ 2602 h 643"/>
                <a:gd name="T40" fmla="*/ 213 w 173"/>
                <a:gd name="T41" fmla="*/ 2678 h 643"/>
                <a:gd name="T42" fmla="*/ 228 w 173"/>
                <a:gd name="T43" fmla="*/ 2711 h 643"/>
                <a:gd name="T44" fmla="*/ 244 w 173"/>
                <a:gd name="T45" fmla="*/ 2777 h 643"/>
                <a:gd name="T46" fmla="*/ 262 w 173"/>
                <a:gd name="T47" fmla="*/ 2813 h 643"/>
                <a:gd name="T48" fmla="*/ 327 w 173"/>
                <a:gd name="T49" fmla="*/ 2772 h 643"/>
                <a:gd name="T50" fmla="*/ 332 w 173"/>
                <a:gd name="T51" fmla="*/ 2726 h 643"/>
                <a:gd name="T52" fmla="*/ 232 w 173"/>
                <a:gd name="T53" fmla="*/ 2623 h 643"/>
                <a:gd name="T54" fmla="*/ 206 w 173"/>
                <a:gd name="T55" fmla="*/ 2466 h 643"/>
                <a:gd name="T56" fmla="*/ 190 w 173"/>
                <a:gd name="T57" fmla="*/ 2223 h 643"/>
                <a:gd name="T58" fmla="*/ 190 w 173"/>
                <a:gd name="T59" fmla="*/ 2150 h 643"/>
                <a:gd name="T60" fmla="*/ 131 w 173"/>
                <a:gd name="T61" fmla="*/ 1992 h 643"/>
                <a:gd name="T62" fmla="*/ 113 w 173"/>
                <a:gd name="T63" fmla="*/ 1738 h 643"/>
                <a:gd name="T64" fmla="*/ 107 w 173"/>
                <a:gd name="T65" fmla="*/ 1578 h 643"/>
                <a:gd name="T66" fmla="*/ 107 w 173"/>
                <a:gd name="T67" fmla="*/ 1410 h 643"/>
                <a:gd name="T68" fmla="*/ 85 w 173"/>
                <a:gd name="T69" fmla="*/ 1193 h 643"/>
                <a:gd name="T70" fmla="*/ 80 w 173"/>
                <a:gd name="T71" fmla="*/ 1018 h 643"/>
                <a:gd name="T72" fmla="*/ 85 w 173"/>
                <a:gd name="T73" fmla="*/ 843 h 643"/>
                <a:gd name="T74" fmla="*/ 101 w 173"/>
                <a:gd name="T75" fmla="*/ 709 h 643"/>
                <a:gd name="T76" fmla="*/ 131 w 173"/>
                <a:gd name="T77" fmla="*/ 516 h 643"/>
                <a:gd name="T78" fmla="*/ 107 w 173"/>
                <a:gd name="T79" fmla="*/ 412 h 643"/>
                <a:gd name="T80" fmla="*/ 65 w 173"/>
                <a:gd name="T81" fmla="*/ 199 h 643"/>
                <a:gd name="T82" fmla="*/ 38 w 173"/>
                <a:gd name="T83" fmla="*/ 46 h 643"/>
                <a:gd name="T84" fmla="*/ 3 w 173"/>
                <a:gd name="T85" fmla="*/ 62 h 643"/>
                <a:gd name="T86" fmla="*/ 15 w 173"/>
                <a:gd name="T87" fmla="*/ 277 h 643"/>
                <a:gd name="T88" fmla="*/ 15 w 173"/>
                <a:gd name="T89" fmla="*/ 485 h 643"/>
                <a:gd name="T90" fmla="*/ 21 w 173"/>
                <a:gd name="T91" fmla="*/ 781 h 643"/>
                <a:gd name="T92" fmla="*/ 27 w 173"/>
                <a:gd name="T93" fmla="*/ 1018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32014" name="Freeform 4556"/>
            <p:cNvSpPr>
              <a:spLocks/>
            </p:cNvSpPr>
            <p:nvPr/>
          </p:nvSpPr>
          <p:spPr bwMode="auto">
            <a:xfrm>
              <a:off x="1327" y="3572"/>
              <a:ext cx="12" cy="33"/>
            </a:xfrm>
            <a:custGeom>
              <a:avLst/>
              <a:gdLst>
                <a:gd name="T0" fmla="*/ 4 w 11"/>
                <a:gd name="T1" fmla="*/ 0 h 26"/>
                <a:gd name="T2" fmla="*/ 0 w 11"/>
                <a:gd name="T3" fmla="*/ 0 h 26"/>
                <a:gd name="T4" fmla="*/ 14 w 11"/>
                <a:gd name="T5" fmla="*/ 137 h 26"/>
                <a:gd name="T6" fmla="*/ 16 w 11"/>
                <a:gd name="T7" fmla="*/ 124 h 26"/>
                <a:gd name="T8" fmla="*/ 19 w 11"/>
                <a:gd name="T9" fmla="*/ 98 h 26"/>
                <a:gd name="T10" fmla="*/ 16 w 11"/>
                <a:gd name="T11" fmla="*/ 37 h 26"/>
                <a:gd name="T12" fmla="*/ 16 w 11"/>
                <a:gd name="T13" fmla="*/ 37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2015" name="Freeform 4557"/>
            <p:cNvSpPr>
              <a:spLocks/>
            </p:cNvSpPr>
            <p:nvPr/>
          </p:nvSpPr>
          <p:spPr bwMode="auto">
            <a:xfrm>
              <a:off x="1357" y="3722"/>
              <a:ext cx="17" cy="26"/>
            </a:xfrm>
            <a:custGeom>
              <a:avLst/>
              <a:gdLst>
                <a:gd name="T0" fmla="*/ 28 w 14"/>
                <a:gd name="T1" fmla="*/ 0 h 21"/>
                <a:gd name="T2" fmla="*/ 0 w 14"/>
                <a:gd name="T3" fmla="*/ 40 h 21"/>
                <a:gd name="T4" fmla="*/ 28 w 14"/>
                <a:gd name="T5" fmla="*/ 88 h 21"/>
                <a:gd name="T6" fmla="*/ 57 w 14"/>
                <a:gd name="T7" fmla="*/ 95 h 21"/>
                <a:gd name="T8" fmla="*/ 57 w 14"/>
                <a:gd name="T9" fmla="*/ 62 h 21"/>
                <a:gd name="T10" fmla="*/ 28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016" name="Freeform 4558"/>
            <p:cNvSpPr>
              <a:spLocks/>
            </p:cNvSpPr>
            <p:nvPr/>
          </p:nvSpPr>
          <p:spPr bwMode="auto">
            <a:xfrm>
              <a:off x="1091" y="2616"/>
              <a:ext cx="100" cy="143"/>
            </a:xfrm>
            <a:custGeom>
              <a:avLst/>
              <a:gdLst>
                <a:gd name="T0" fmla="*/ 0 w 90"/>
                <a:gd name="T1" fmla="*/ 207 h 116"/>
                <a:gd name="T2" fmla="*/ 2 w 90"/>
                <a:gd name="T3" fmla="*/ 276 h 116"/>
                <a:gd name="T4" fmla="*/ 0 w 90"/>
                <a:gd name="T5" fmla="*/ 298 h 116"/>
                <a:gd name="T6" fmla="*/ 24 w 90"/>
                <a:gd name="T7" fmla="*/ 307 h 116"/>
                <a:gd name="T8" fmla="*/ 30 w 90"/>
                <a:gd name="T9" fmla="*/ 298 h 116"/>
                <a:gd name="T10" fmla="*/ 36 w 90"/>
                <a:gd name="T11" fmla="*/ 307 h 116"/>
                <a:gd name="T12" fmla="*/ 36 w 90"/>
                <a:gd name="T13" fmla="*/ 358 h 116"/>
                <a:gd name="T14" fmla="*/ 20 w 90"/>
                <a:gd name="T15" fmla="*/ 378 h 116"/>
                <a:gd name="T16" fmla="*/ 20 w 90"/>
                <a:gd name="T17" fmla="*/ 419 h 116"/>
                <a:gd name="T18" fmla="*/ 14 w 90"/>
                <a:gd name="T19" fmla="*/ 450 h 116"/>
                <a:gd name="T20" fmla="*/ 24 w 90"/>
                <a:gd name="T21" fmla="*/ 450 h 116"/>
                <a:gd name="T22" fmla="*/ 64 w 90"/>
                <a:gd name="T23" fmla="*/ 502 h 116"/>
                <a:gd name="T24" fmla="*/ 74 w 90"/>
                <a:gd name="T25" fmla="*/ 468 h 116"/>
                <a:gd name="T26" fmla="*/ 74 w 90"/>
                <a:gd name="T27" fmla="*/ 441 h 116"/>
                <a:gd name="T28" fmla="*/ 82 w 90"/>
                <a:gd name="T29" fmla="*/ 411 h 116"/>
                <a:gd name="T30" fmla="*/ 90 w 90"/>
                <a:gd name="T31" fmla="*/ 358 h 116"/>
                <a:gd name="T32" fmla="*/ 90 w 90"/>
                <a:gd name="T33" fmla="*/ 358 h 116"/>
                <a:gd name="T34" fmla="*/ 90 w 90"/>
                <a:gd name="T35" fmla="*/ 378 h 116"/>
                <a:gd name="T36" fmla="*/ 98 w 90"/>
                <a:gd name="T37" fmla="*/ 378 h 116"/>
                <a:gd name="T38" fmla="*/ 96 w 90"/>
                <a:gd name="T39" fmla="*/ 358 h 116"/>
                <a:gd name="T40" fmla="*/ 107 w 90"/>
                <a:gd name="T41" fmla="*/ 346 h 116"/>
                <a:gd name="T42" fmla="*/ 123 w 90"/>
                <a:gd name="T43" fmla="*/ 330 h 116"/>
                <a:gd name="T44" fmla="*/ 157 w 90"/>
                <a:gd name="T45" fmla="*/ 276 h 116"/>
                <a:gd name="T46" fmla="*/ 177 w 90"/>
                <a:gd name="T47" fmla="*/ 195 h 116"/>
                <a:gd name="T48" fmla="*/ 188 w 90"/>
                <a:gd name="T49" fmla="*/ 195 h 116"/>
                <a:gd name="T50" fmla="*/ 173 w 90"/>
                <a:gd name="T51" fmla="*/ 122 h 116"/>
                <a:gd name="T52" fmla="*/ 184 w 90"/>
                <a:gd name="T53" fmla="*/ 122 h 116"/>
                <a:gd name="T54" fmla="*/ 149 w 90"/>
                <a:gd name="T55" fmla="*/ 80 h 116"/>
                <a:gd name="T56" fmla="*/ 112 w 90"/>
                <a:gd name="T57" fmla="*/ 80 h 116"/>
                <a:gd name="T58" fmla="*/ 96 w 90"/>
                <a:gd name="T59" fmla="*/ 41 h 116"/>
                <a:gd name="T60" fmla="*/ 64 w 90"/>
                <a:gd name="T61" fmla="*/ 0 h 116"/>
                <a:gd name="T62" fmla="*/ 54 w 90"/>
                <a:gd name="T63" fmla="*/ 32 h 116"/>
                <a:gd name="T64" fmla="*/ 24 w 90"/>
                <a:gd name="T65" fmla="*/ 59 h 116"/>
                <a:gd name="T66" fmla="*/ 14 w 90"/>
                <a:gd name="T67" fmla="*/ 122 h 116"/>
                <a:gd name="T68" fmla="*/ 14 w 90"/>
                <a:gd name="T69" fmla="*/ 155 h 116"/>
                <a:gd name="T70" fmla="*/ 0 w 90"/>
                <a:gd name="T71" fmla="*/ 20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32017" name="Freeform 4559"/>
            <p:cNvSpPr>
              <a:spLocks/>
            </p:cNvSpPr>
            <p:nvPr/>
          </p:nvSpPr>
          <p:spPr bwMode="auto">
            <a:xfrm>
              <a:off x="903" y="2647"/>
              <a:ext cx="11" cy="22"/>
            </a:xfrm>
            <a:custGeom>
              <a:avLst/>
              <a:gdLst>
                <a:gd name="T0" fmla="*/ 0 w 10"/>
                <a:gd name="T1" fmla="*/ 0 h 17"/>
                <a:gd name="T2" fmla="*/ 14 w 10"/>
                <a:gd name="T3" fmla="*/ 61 h 17"/>
                <a:gd name="T4" fmla="*/ 0 w 10"/>
                <a:gd name="T5" fmla="*/ 84 h 17"/>
                <a:gd name="T6" fmla="*/ 19 w 10"/>
                <a:gd name="T7" fmla="*/ 102 h 17"/>
                <a:gd name="T8" fmla="*/ 12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018" name="Freeform 4560"/>
            <p:cNvSpPr>
              <a:spLocks/>
            </p:cNvSpPr>
            <p:nvPr/>
          </p:nvSpPr>
          <p:spPr bwMode="auto">
            <a:xfrm>
              <a:off x="1104" y="2709"/>
              <a:ext cx="5" cy="3"/>
            </a:xfrm>
            <a:custGeom>
              <a:avLst/>
              <a:gdLst>
                <a:gd name="T0" fmla="*/ 5 w 5"/>
                <a:gd name="T1" fmla="*/ 0 h 2"/>
                <a:gd name="T2" fmla="*/ 0 w 5"/>
                <a:gd name="T3" fmla="*/ 41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2019" name="Freeform 4561"/>
            <p:cNvSpPr>
              <a:spLocks/>
            </p:cNvSpPr>
            <p:nvPr/>
          </p:nvSpPr>
          <p:spPr bwMode="auto">
            <a:xfrm>
              <a:off x="918" y="2660"/>
              <a:ext cx="8" cy="2"/>
            </a:xfrm>
            <a:custGeom>
              <a:avLst/>
              <a:gdLst>
                <a:gd name="T0" fmla="*/ 17 w 7"/>
                <a:gd name="T1" fmla="*/ 2 h 2"/>
                <a:gd name="T2" fmla="*/ 13 w 7"/>
                <a:gd name="T3" fmla="*/ 2 h 2"/>
                <a:gd name="T4" fmla="*/ 0 w 7"/>
                <a:gd name="T5" fmla="*/ 0 h 2"/>
                <a:gd name="T6" fmla="*/ 17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2020" name="Freeform 4562"/>
            <p:cNvSpPr>
              <a:spLocks/>
            </p:cNvSpPr>
            <p:nvPr/>
          </p:nvSpPr>
          <p:spPr bwMode="auto">
            <a:xfrm>
              <a:off x="1084" y="2647"/>
              <a:ext cx="230" cy="408"/>
            </a:xfrm>
            <a:custGeom>
              <a:avLst/>
              <a:gdLst>
                <a:gd name="T0" fmla="*/ 430 w 206"/>
                <a:gd name="T1" fmla="*/ 1163 h 329"/>
                <a:gd name="T2" fmla="*/ 434 w 206"/>
                <a:gd name="T3" fmla="*/ 1302 h 329"/>
                <a:gd name="T4" fmla="*/ 430 w 206"/>
                <a:gd name="T5" fmla="*/ 1377 h 329"/>
                <a:gd name="T6" fmla="*/ 419 w 206"/>
                <a:gd name="T7" fmla="*/ 1440 h 329"/>
                <a:gd name="T8" fmla="*/ 404 w 206"/>
                <a:gd name="T9" fmla="*/ 1486 h 329"/>
                <a:gd name="T10" fmla="*/ 371 w 206"/>
                <a:gd name="T11" fmla="*/ 1396 h 329"/>
                <a:gd name="T12" fmla="*/ 309 w 206"/>
                <a:gd name="T13" fmla="*/ 1333 h 329"/>
                <a:gd name="T14" fmla="*/ 252 w 206"/>
                <a:gd name="T15" fmla="*/ 1257 h 329"/>
                <a:gd name="T16" fmla="*/ 190 w 206"/>
                <a:gd name="T17" fmla="*/ 1141 h 329"/>
                <a:gd name="T18" fmla="*/ 169 w 206"/>
                <a:gd name="T19" fmla="*/ 1001 h 329"/>
                <a:gd name="T20" fmla="*/ 130 w 206"/>
                <a:gd name="T21" fmla="*/ 866 h 329"/>
                <a:gd name="T22" fmla="*/ 97 w 206"/>
                <a:gd name="T23" fmla="*/ 756 h 329"/>
                <a:gd name="T24" fmla="*/ 71 w 206"/>
                <a:gd name="T25" fmla="*/ 634 h 329"/>
                <a:gd name="T26" fmla="*/ 32 w 206"/>
                <a:gd name="T27" fmla="*/ 531 h 329"/>
                <a:gd name="T28" fmla="*/ 12 w 206"/>
                <a:gd name="T29" fmla="*/ 469 h 329"/>
                <a:gd name="T30" fmla="*/ 15 w 206"/>
                <a:gd name="T31" fmla="*/ 319 h 329"/>
                <a:gd name="T32" fmla="*/ 32 w 206"/>
                <a:gd name="T33" fmla="*/ 319 h 329"/>
                <a:gd name="T34" fmla="*/ 36 w 206"/>
                <a:gd name="T35" fmla="*/ 352 h 329"/>
                <a:gd name="T36" fmla="*/ 88 w 206"/>
                <a:gd name="T37" fmla="*/ 376 h 329"/>
                <a:gd name="T38" fmla="*/ 97 w 206"/>
                <a:gd name="T39" fmla="*/ 315 h 329"/>
                <a:gd name="T40" fmla="*/ 105 w 206"/>
                <a:gd name="T41" fmla="*/ 257 h 329"/>
                <a:gd name="T42" fmla="*/ 115 w 206"/>
                <a:gd name="T43" fmla="*/ 278 h 329"/>
                <a:gd name="T44" fmla="*/ 118 w 206"/>
                <a:gd name="T45" fmla="*/ 244 h 329"/>
                <a:gd name="T46" fmla="*/ 174 w 206"/>
                <a:gd name="T47" fmla="*/ 169 h 329"/>
                <a:gd name="T48" fmla="*/ 204 w 206"/>
                <a:gd name="T49" fmla="*/ 88 h 329"/>
                <a:gd name="T50" fmla="*/ 202 w 206"/>
                <a:gd name="T51" fmla="*/ 2 h 329"/>
                <a:gd name="T52" fmla="*/ 222 w 206"/>
                <a:gd name="T53" fmla="*/ 46 h 329"/>
                <a:gd name="T54" fmla="*/ 266 w 206"/>
                <a:gd name="T55" fmla="*/ 149 h 329"/>
                <a:gd name="T56" fmla="*/ 318 w 206"/>
                <a:gd name="T57" fmla="*/ 193 h 329"/>
                <a:gd name="T58" fmla="*/ 377 w 206"/>
                <a:gd name="T59" fmla="*/ 210 h 329"/>
                <a:gd name="T60" fmla="*/ 385 w 206"/>
                <a:gd name="T61" fmla="*/ 344 h 329"/>
                <a:gd name="T62" fmla="*/ 345 w 206"/>
                <a:gd name="T63" fmla="*/ 352 h 329"/>
                <a:gd name="T64" fmla="*/ 294 w 206"/>
                <a:gd name="T65" fmla="*/ 406 h 329"/>
                <a:gd name="T66" fmla="*/ 271 w 206"/>
                <a:gd name="T67" fmla="*/ 531 h 329"/>
                <a:gd name="T68" fmla="*/ 271 w 206"/>
                <a:gd name="T69" fmla="*/ 651 h 329"/>
                <a:gd name="T70" fmla="*/ 281 w 206"/>
                <a:gd name="T71" fmla="*/ 756 h 329"/>
                <a:gd name="T72" fmla="*/ 318 w 206"/>
                <a:gd name="T73" fmla="*/ 789 h 329"/>
                <a:gd name="T74" fmla="*/ 371 w 206"/>
                <a:gd name="T75" fmla="*/ 769 h 329"/>
                <a:gd name="T76" fmla="*/ 373 w 206"/>
                <a:gd name="T77" fmla="*/ 883 h 329"/>
                <a:gd name="T78" fmla="*/ 428 w 206"/>
                <a:gd name="T79" fmla="*/ 944 h 329"/>
                <a:gd name="T80" fmla="*/ 434 w 206"/>
                <a:gd name="T81" fmla="*/ 1026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32021" name="Freeform 4563"/>
            <p:cNvSpPr>
              <a:spLocks/>
            </p:cNvSpPr>
            <p:nvPr/>
          </p:nvSpPr>
          <p:spPr bwMode="auto">
            <a:xfrm>
              <a:off x="3714" y="1474"/>
              <a:ext cx="900" cy="726"/>
            </a:xfrm>
            <a:custGeom>
              <a:avLst/>
              <a:gdLst>
                <a:gd name="T0" fmla="*/ 694 w 804"/>
                <a:gd name="T1" fmla="*/ 2003 h 586"/>
                <a:gd name="T2" fmla="*/ 547 w 804"/>
                <a:gd name="T3" fmla="*/ 2012 h 586"/>
                <a:gd name="T4" fmla="*/ 439 w 804"/>
                <a:gd name="T5" fmla="*/ 1909 h 586"/>
                <a:gd name="T6" fmla="*/ 332 w 804"/>
                <a:gd name="T7" fmla="*/ 1832 h 586"/>
                <a:gd name="T8" fmla="*/ 255 w 804"/>
                <a:gd name="T9" fmla="*/ 1647 h 586"/>
                <a:gd name="T10" fmla="*/ 228 w 804"/>
                <a:gd name="T11" fmla="*/ 1493 h 586"/>
                <a:gd name="T12" fmla="*/ 187 w 804"/>
                <a:gd name="T13" fmla="*/ 1420 h 586"/>
                <a:gd name="T14" fmla="*/ 54 w 804"/>
                <a:gd name="T15" fmla="*/ 1296 h 586"/>
                <a:gd name="T16" fmla="*/ 19 w 804"/>
                <a:gd name="T17" fmla="*/ 1163 h 586"/>
                <a:gd name="T18" fmla="*/ 72 w 804"/>
                <a:gd name="T19" fmla="*/ 1027 h 586"/>
                <a:gd name="T20" fmla="*/ 167 w 804"/>
                <a:gd name="T21" fmla="*/ 838 h 586"/>
                <a:gd name="T22" fmla="*/ 128 w 804"/>
                <a:gd name="T23" fmla="*/ 669 h 586"/>
                <a:gd name="T24" fmla="*/ 182 w 804"/>
                <a:gd name="T25" fmla="*/ 473 h 586"/>
                <a:gd name="T26" fmla="*/ 276 w 804"/>
                <a:gd name="T27" fmla="*/ 339 h 586"/>
                <a:gd name="T28" fmla="*/ 385 w 804"/>
                <a:gd name="T29" fmla="*/ 436 h 586"/>
                <a:gd name="T30" fmla="*/ 527 w 804"/>
                <a:gd name="T31" fmla="*/ 658 h 586"/>
                <a:gd name="T32" fmla="*/ 720 w 804"/>
                <a:gd name="T33" fmla="*/ 838 h 586"/>
                <a:gd name="T34" fmla="*/ 907 w 804"/>
                <a:gd name="T35" fmla="*/ 893 h 586"/>
                <a:gd name="T36" fmla="*/ 1053 w 804"/>
                <a:gd name="T37" fmla="*/ 867 h 586"/>
                <a:gd name="T38" fmla="*/ 1121 w 804"/>
                <a:gd name="T39" fmla="*/ 644 h 586"/>
                <a:gd name="T40" fmla="*/ 1271 w 804"/>
                <a:gd name="T41" fmla="*/ 528 h 586"/>
                <a:gd name="T42" fmla="*/ 1220 w 804"/>
                <a:gd name="T43" fmla="*/ 436 h 586"/>
                <a:gd name="T44" fmla="*/ 1157 w 804"/>
                <a:gd name="T45" fmla="*/ 278 h 586"/>
                <a:gd name="T46" fmla="*/ 1194 w 804"/>
                <a:gd name="T47" fmla="*/ 62 h 586"/>
                <a:gd name="T48" fmla="*/ 1353 w 804"/>
                <a:gd name="T49" fmla="*/ 57 h 586"/>
                <a:gd name="T50" fmla="*/ 1515 w 804"/>
                <a:gd name="T51" fmla="*/ 306 h 586"/>
                <a:gd name="T52" fmla="*/ 1740 w 804"/>
                <a:gd name="T53" fmla="*/ 393 h 586"/>
                <a:gd name="T54" fmla="*/ 1719 w 804"/>
                <a:gd name="T55" fmla="*/ 676 h 586"/>
                <a:gd name="T56" fmla="*/ 1724 w 804"/>
                <a:gd name="T57" fmla="*/ 815 h 586"/>
                <a:gd name="T58" fmla="*/ 1667 w 804"/>
                <a:gd name="T59" fmla="*/ 921 h 586"/>
                <a:gd name="T60" fmla="*/ 1578 w 804"/>
                <a:gd name="T61" fmla="*/ 1104 h 586"/>
                <a:gd name="T62" fmla="*/ 1530 w 804"/>
                <a:gd name="T63" fmla="*/ 1010 h 586"/>
                <a:gd name="T64" fmla="*/ 1437 w 804"/>
                <a:gd name="T65" fmla="*/ 1124 h 586"/>
                <a:gd name="T66" fmla="*/ 1522 w 804"/>
                <a:gd name="T67" fmla="*/ 1259 h 586"/>
                <a:gd name="T68" fmla="*/ 1588 w 804"/>
                <a:gd name="T69" fmla="*/ 1305 h 586"/>
                <a:gd name="T70" fmla="*/ 1588 w 804"/>
                <a:gd name="T71" fmla="*/ 1528 h 586"/>
                <a:gd name="T72" fmla="*/ 1625 w 804"/>
                <a:gd name="T73" fmla="*/ 1695 h 586"/>
                <a:gd name="T74" fmla="*/ 1661 w 804"/>
                <a:gd name="T75" fmla="*/ 1843 h 586"/>
                <a:gd name="T76" fmla="*/ 1704 w 804"/>
                <a:gd name="T77" fmla="*/ 1909 h 586"/>
                <a:gd name="T78" fmla="*/ 1704 w 804"/>
                <a:gd name="T79" fmla="*/ 1981 h 586"/>
                <a:gd name="T80" fmla="*/ 1667 w 804"/>
                <a:gd name="T81" fmla="*/ 2125 h 586"/>
                <a:gd name="T82" fmla="*/ 1667 w 804"/>
                <a:gd name="T83" fmla="*/ 2176 h 586"/>
                <a:gd name="T84" fmla="*/ 1652 w 804"/>
                <a:gd name="T85" fmla="*/ 2257 h 586"/>
                <a:gd name="T86" fmla="*/ 1616 w 804"/>
                <a:gd name="T87" fmla="*/ 2345 h 586"/>
                <a:gd name="T88" fmla="*/ 1555 w 804"/>
                <a:gd name="T89" fmla="*/ 2422 h 586"/>
                <a:gd name="T90" fmla="*/ 1522 w 804"/>
                <a:gd name="T91" fmla="*/ 2457 h 586"/>
                <a:gd name="T92" fmla="*/ 1481 w 804"/>
                <a:gd name="T93" fmla="*/ 2457 h 586"/>
                <a:gd name="T94" fmla="*/ 1455 w 804"/>
                <a:gd name="T95" fmla="*/ 2508 h 586"/>
                <a:gd name="T96" fmla="*/ 1389 w 804"/>
                <a:gd name="T97" fmla="*/ 2587 h 586"/>
                <a:gd name="T98" fmla="*/ 1351 w 804"/>
                <a:gd name="T99" fmla="*/ 2531 h 586"/>
                <a:gd name="T100" fmla="*/ 1277 w 804"/>
                <a:gd name="T101" fmla="*/ 2499 h 586"/>
                <a:gd name="T102" fmla="*/ 1179 w 804"/>
                <a:gd name="T103" fmla="*/ 2436 h 586"/>
                <a:gd name="T104" fmla="*/ 1131 w 804"/>
                <a:gd name="T105" fmla="*/ 2446 h 586"/>
                <a:gd name="T106" fmla="*/ 1085 w 804"/>
                <a:gd name="T107" fmla="*/ 2540 h 586"/>
                <a:gd name="T108" fmla="*/ 1011 w 804"/>
                <a:gd name="T109" fmla="*/ 2468 h 586"/>
                <a:gd name="T110" fmla="*/ 938 w 804"/>
                <a:gd name="T111" fmla="*/ 2330 h 586"/>
                <a:gd name="T112" fmla="*/ 955 w 804"/>
                <a:gd name="T113" fmla="*/ 2112 h 586"/>
                <a:gd name="T114" fmla="*/ 859 w 804"/>
                <a:gd name="T115" fmla="*/ 1955 h 586"/>
                <a:gd name="T116" fmla="*/ 818 w 804"/>
                <a:gd name="T117" fmla="*/ 192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32022" name="Freeform 4564"/>
            <p:cNvSpPr>
              <a:spLocks/>
            </p:cNvSpPr>
            <p:nvPr/>
          </p:nvSpPr>
          <p:spPr bwMode="auto">
            <a:xfrm>
              <a:off x="4400" y="2205"/>
              <a:ext cx="39" cy="39"/>
            </a:xfrm>
            <a:custGeom>
              <a:avLst/>
              <a:gdLst>
                <a:gd name="T0" fmla="*/ 56 w 35"/>
                <a:gd name="T1" fmla="*/ 0 h 31"/>
                <a:gd name="T2" fmla="*/ 25 w 35"/>
                <a:gd name="T3" fmla="*/ 13 h 31"/>
                <a:gd name="T4" fmla="*/ 0 w 35"/>
                <a:gd name="T5" fmla="*/ 49 h 31"/>
                <a:gd name="T6" fmla="*/ 2 w 35"/>
                <a:gd name="T7" fmla="*/ 118 h 31"/>
                <a:gd name="T8" fmla="*/ 31 w 35"/>
                <a:gd name="T9" fmla="*/ 155 h 31"/>
                <a:gd name="T10" fmla="*/ 40 w 35"/>
                <a:gd name="T11" fmla="*/ 137 h 31"/>
                <a:gd name="T12" fmla="*/ 59 w 35"/>
                <a:gd name="T13" fmla="*/ 94 h 31"/>
                <a:gd name="T14" fmla="*/ 74 w 35"/>
                <a:gd name="T15" fmla="*/ 36 h 31"/>
                <a:gd name="T16" fmla="*/ 71 w 35"/>
                <a:gd name="T17" fmla="*/ 0 h 31"/>
                <a:gd name="T18" fmla="*/ 5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32023" name="Freeform 4565"/>
            <p:cNvSpPr>
              <a:spLocks/>
            </p:cNvSpPr>
            <p:nvPr/>
          </p:nvSpPr>
          <p:spPr bwMode="auto">
            <a:xfrm>
              <a:off x="4698" y="1735"/>
              <a:ext cx="148" cy="175"/>
            </a:xfrm>
            <a:custGeom>
              <a:avLst/>
              <a:gdLst>
                <a:gd name="T0" fmla="*/ 276 w 132"/>
                <a:gd name="T1" fmla="*/ 484 h 141"/>
                <a:gd name="T2" fmla="*/ 269 w 132"/>
                <a:gd name="T3" fmla="*/ 454 h 141"/>
                <a:gd name="T4" fmla="*/ 269 w 132"/>
                <a:gd name="T5" fmla="*/ 490 h 141"/>
                <a:gd name="T6" fmla="*/ 256 w 132"/>
                <a:gd name="T7" fmla="*/ 513 h 141"/>
                <a:gd name="T8" fmla="*/ 256 w 132"/>
                <a:gd name="T9" fmla="*/ 532 h 141"/>
                <a:gd name="T10" fmla="*/ 244 w 132"/>
                <a:gd name="T11" fmla="*/ 503 h 141"/>
                <a:gd name="T12" fmla="*/ 235 w 132"/>
                <a:gd name="T13" fmla="*/ 545 h 141"/>
                <a:gd name="T14" fmla="*/ 200 w 132"/>
                <a:gd name="T15" fmla="*/ 545 h 141"/>
                <a:gd name="T16" fmla="*/ 185 w 132"/>
                <a:gd name="T17" fmla="*/ 532 h 141"/>
                <a:gd name="T18" fmla="*/ 174 w 132"/>
                <a:gd name="T19" fmla="*/ 513 h 141"/>
                <a:gd name="T20" fmla="*/ 185 w 132"/>
                <a:gd name="T21" fmla="*/ 545 h 141"/>
                <a:gd name="T22" fmla="*/ 189 w 132"/>
                <a:gd name="T23" fmla="*/ 563 h 141"/>
                <a:gd name="T24" fmla="*/ 174 w 132"/>
                <a:gd name="T25" fmla="*/ 601 h 141"/>
                <a:gd name="T26" fmla="*/ 169 w 132"/>
                <a:gd name="T27" fmla="*/ 639 h 141"/>
                <a:gd name="T28" fmla="*/ 144 w 132"/>
                <a:gd name="T29" fmla="*/ 588 h 141"/>
                <a:gd name="T30" fmla="*/ 135 w 132"/>
                <a:gd name="T31" fmla="*/ 532 h 141"/>
                <a:gd name="T32" fmla="*/ 95 w 132"/>
                <a:gd name="T33" fmla="*/ 545 h 141"/>
                <a:gd name="T34" fmla="*/ 48 w 132"/>
                <a:gd name="T35" fmla="*/ 563 h 141"/>
                <a:gd name="T36" fmla="*/ 38 w 132"/>
                <a:gd name="T37" fmla="*/ 601 h 141"/>
                <a:gd name="T38" fmla="*/ 0 w 132"/>
                <a:gd name="T39" fmla="*/ 588 h 141"/>
                <a:gd name="T40" fmla="*/ 2 w 132"/>
                <a:gd name="T41" fmla="*/ 550 h 141"/>
                <a:gd name="T42" fmla="*/ 27 w 132"/>
                <a:gd name="T43" fmla="*/ 513 h 141"/>
                <a:gd name="T44" fmla="*/ 48 w 132"/>
                <a:gd name="T45" fmla="*/ 473 h 141"/>
                <a:gd name="T46" fmla="*/ 78 w 132"/>
                <a:gd name="T47" fmla="*/ 454 h 141"/>
                <a:gd name="T48" fmla="*/ 115 w 132"/>
                <a:gd name="T49" fmla="*/ 454 h 141"/>
                <a:gd name="T50" fmla="*/ 120 w 132"/>
                <a:gd name="T51" fmla="*/ 473 h 141"/>
                <a:gd name="T52" fmla="*/ 144 w 132"/>
                <a:gd name="T53" fmla="*/ 452 h 141"/>
                <a:gd name="T54" fmla="*/ 135 w 132"/>
                <a:gd name="T55" fmla="*/ 403 h 141"/>
                <a:gd name="T56" fmla="*/ 131 w 132"/>
                <a:gd name="T57" fmla="*/ 339 h 141"/>
                <a:gd name="T58" fmla="*/ 147 w 132"/>
                <a:gd name="T59" fmla="*/ 318 h 141"/>
                <a:gd name="T60" fmla="*/ 147 w 132"/>
                <a:gd name="T61" fmla="*/ 339 h 141"/>
                <a:gd name="T62" fmla="*/ 159 w 132"/>
                <a:gd name="T63" fmla="*/ 375 h 141"/>
                <a:gd name="T64" fmla="*/ 174 w 132"/>
                <a:gd name="T65" fmla="*/ 333 h 141"/>
                <a:gd name="T66" fmla="*/ 189 w 132"/>
                <a:gd name="T67" fmla="*/ 302 h 141"/>
                <a:gd name="T68" fmla="*/ 196 w 132"/>
                <a:gd name="T69" fmla="*/ 245 h 141"/>
                <a:gd name="T70" fmla="*/ 196 w 132"/>
                <a:gd name="T71" fmla="*/ 184 h 141"/>
                <a:gd name="T72" fmla="*/ 178 w 132"/>
                <a:gd name="T73" fmla="*/ 119 h 141"/>
                <a:gd name="T74" fmla="*/ 169 w 132"/>
                <a:gd name="T75" fmla="*/ 50 h 141"/>
                <a:gd name="T76" fmla="*/ 169 w 132"/>
                <a:gd name="T77" fmla="*/ 2 h 141"/>
                <a:gd name="T78" fmla="*/ 185 w 132"/>
                <a:gd name="T79" fmla="*/ 32 h 141"/>
                <a:gd name="T80" fmla="*/ 196 w 132"/>
                <a:gd name="T81" fmla="*/ 17 h 141"/>
                <a:gd name="T82" fmla="*/ 189 w 132"/>
                <a:gd name="T83" fmla="*/ 2 h 141"/>
                <a:gd name="T84" fmla="*/ 174 w 132"/>
                <a:gd name="T85" fmla="*/ 2 h 141"/>
                <a:gd name="T86" fmla="*/ 178 w 132"/>
                <a:gd name="T87" fmla="*/ 0 h 141"/>
                <a:gd name="T88" fmla="*/ 196 w 132"/>
                <a:gd name="T89" fmla="*/ 0 h 141"/>
                <a:gd name="T90" fmla="*/ 228 w 132"/>
                <a:gd name="T91" fmla="*/ 72 h 141"/>
                <a:gd name="T92" fmla="*/ 259 w 132"/>
                <a:gd name="T93" fmla="*/ 149 h 141"/>
                <a:gd name="T94" fmla="*/ 262 w 132"/>
                <a:gd name="T95" fmla="*/ 245 h 141"/>
                <a:gd name="T96" fmla="*/ 256 w 132"/>
                <a:gd name="T97" fmla="*/ 268 h 141"/>
                <a:gd name="T98" fmla="*/ 276 w 132"/>
                <a:gd name="T99" fmla="*/ 375 h 141"/>
                <a:gd name="T100" fmla="*/ 294 w 132"/>
                <a:gd name="T101" fmla="*/ 452 h 141"/>
                <a:gd name="T102" fmla="*/ 278 w 132"/>
                <a:gd name="T103" fmla="*/ 513 h 141"/>
                <a:gd name="T104" fmla="*/ 276 w 132"/>
                <a:gd name="T105" fmla="*/ 48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32024" name="Freeform 4566"/>
            <p:cNvSpPr>
              <a:spLocks/>
            </p:cNvSpPr>
            <p:nvPr/>
          </p:nvSpPr>
          <p:spPr bwMode="auto">
            <a:xfrm>
              <a:off x="4751" y="1644"/>
              <a:ext cx="85" cy="91"/>
            </a:xfrm>
            <a:custGeom>
              <a:avLst/>
              <a:gdLst>
                <a:gd name="T0" fmla="*/ 130 w 76"/>
                <a:gd name="T1" fmla="*/ 123 h 74"/>
                <a:gd name="T2" fmla="*/ 97 w 76"/>
                <a:gd name="T3" fmla="*/ 111 h 74"/>
                <a:gd name="T4" fmla="*/ 54 w 76"/>
                <a:gd name="T5" fmla="*/ 59 h 74"/>
                <a:gd name="T6" fmla="*/ 0 w 76"/>
                <a:gd name="T7" fmla="*/ 0 h 74"/>
                <a:gd name="T8" fmla="*/ 3 w 76"/>
                <a:gd name="T9" fmla="*/ 41 h 74"/>
                <a:gd name="T10" fmla="*/ 21 w 76"/>
                <a:gd name="T11" fmla="*/ 111 h 74"/>
                <a:gd name="T12" fmla="*/ 36 w 76"/>
                <a:gd name="T13" fmla="*/ 170 h 74"/>
                <a:gd name="T14" fmla="*/ 15 w 76"/>
                <a:gd name="T15" fmla="*/ 170 h 74"/>
                <a:gd name="T16" fmla="*/ 12 w 76"/>
                <a:gd name="T17" fmla="*/ 170 h 74"/>
                <a:gd name="T18" fmla="*/ 12 w 76"/>
                <a:gd name="T19" fmla="*/ 210 h 74"/>
                <a:gd name="T20" fmla="*/ 15 w 76"/>
                <a:gd name="T21" fmla="*/ 255 h 74"/>
                <a:gd name="T22" fmla="*/ 40 w 76"/>
                <a:gd name="T23" fmla="*/ 316 h 74"/>
                <a:gd name="T24" fmla="*/ 54 w 76"/>
                <a:gd name="T25" fmla="*/ 296 h 74"/>
                <a:gd name="T26" fmla="*/ 69 w 76"/>
                <a:gd name="T27" fmla="*/ 296 h 74"/>
                <a:gd name="T28" fmla="*/ 26 w 76"/>
                <a:gd name="T29" fmla="*/ 242 h 74"/>
                <a:gd name="T30" fmla="*/ 40 w 76"/>
                <a:gd name="T31" fmla="*/ 236 h 74"/>
                <a:gd name="T32" fmla="*/ 56 w 76"/>
                <a:gd name="T33" fmla="*/ 221 h 74"/>
                <a:gd name="T34" fmla="*/ 120 w 76"/>
                <a:gd name="T35" fmla="*/ 261 h 74"/>
                <a:gd name="T36" fmla="*/ 128 w 76"/>
                <a:gd name="T37" fmla="*/ 242 h 74"/>
                <a:gd name="T38" fmla="*/ 143 w 76"/>
                <a:gd name="T39" fmla="*/ 192 h 74"/>
                <a:gd name="T40" fmla="*/ 167 w 76"/>
                <a:gd name="T41" fmla="*/ 170 h 74"/>
                <a:gd name="T42" fmla="*/ 150 w 76"/>
                <a:gd name="T43" fmla="*/ 139 h 74"/>
                <a:gd name="T44" fmla="*/ 143 w 76"/>
                <a:gd name="T45" fmla="*/ 92 h 74"/>
                <a:gd name="T46" fmla="*/ 130 w 76"/>
                <a:gd name="T47" fmla="*/ 123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32025" name="Freeform 4567"/>
            <p:cNvSpPr>
              <a:spLocks/>
            </p:cNvSpPr>
            <p:nvPr/>
          </p:nvSpPr>
          <p:spPr bwMode="auto">
            <a:xfrm>
              <a:off x="4684" y="1898"/>
              <a:ext cx="43" cy="62"/>
            </a:xfrm>
            <a:custGeom>
              <a:avLst/>
              <a:gdLst>
                <a:gd name="T0" fmla="*/ 66 w 40"/>
                <a:gd name="T1" fmla="*/ 72 h 50"/>
                <a:gd name="T2" fmla="*/ 63 w 40"/>
                <a:gd name="T3" fmla="*/ 136 h 50"/>
                <a:gd name="T4" fmla="*/ 63 w 40"/>
                <a:gd name="T5" fmla="*/ 205 h 50"/>
                <a:gd name="T6" fmla="*/ 55 w 40"/>
                <a:gd name="T7" fmla="*/ 224 h 50"/>
                <a:gd name="T8" fmla="*/ 43 w 40"/>
                <a:gd name="T9" fmla="*/ 181 h 50"/>
                <a:gd name="T10" fmla="*/ 46 w 40"/>
                <a:gd name="T11" fmla="*/ 210 h 50"/>
                <a:gd name="T12" fmla="*/ 38 w 40"/>
                <a:gd name="T13" fmla="*/ 205 h 50"/>
                <a:gd name="T14" fmla="*/ 32 w 40"/>
                <a:gd name="T15" fmla="*/ 136 h 50"/>
                <a:gd name="T16" fmla="*/ 32 w 40"/>
                <a:gd name="T17" fmla="*/ 109 h 50"/>
                <a:gd name="T18" fmla="*/ 16 w 40"/>
                <a:gd name="T19" fmla="*/ 62 h 50"/>
                <a:gd name="T20" fmla="*/ 22 w 40"/>
                <a:gd name="T21" fmla="*/ 109 h 50"/>
                <a:gd name="T22" fmla="*/ 16 w 40"/>
                <a:gd name="T23" fmla="*/ 109 h 50"/>
                <a:gd name="T24" fmla="*/ 5 w 40"/>
                <a:gd name="T25" fmla="*/ 72 h 50"/>
                <a:gd name="T26" fmla="*/ 14 w 40"/>
                <a:gd name="T27" fmla="*/ 72 h 50"/>
                <a:gd name="T28" fmla="*/ 0 w 40"/>
                <a:gd name="T29" fmla="*/ 40 h 50"/>
                <a:gd name="T30" fmla="*/ 26 w 40"/>
                <a:gd name="T31" fmla="*/ 0 h 50"/>
                <a:gd name="T32" fmla="*/ 43 w 40"/>
                <a:gd name="T33" fmla="*/ 21 h 50"/>
                <a:gd name="T34" fmla="*/ 51 w 40"/>
                <a:gd name="T35" fmla="*/ 40 h 50"/>
                <a:gd name="T36" fmla="*/ 51 w 40"/>
                <a:gd name="T37" fmla="*/ 57 h 50"/>
                <a:gd name="T38" fmla="*/ 66 w 40"/>
                <a:gd name="T39" fmla="*/ 7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32026" name="Freeform 4568"/>
            <p:cNvSpPr>
              <a:spLocks/>
            </p:cNvSpPr>
            <p:nvPr/>
          </p:nvSpPr>
          <p:spPr bwMode="auto">
            <a:xfrm>
              <a:off x="4725" y="1890"/>
              <a:ext cx="39" cy="35"/>
            </a:xfrm>
            <a:custGeom>
              <a:avLst/>
              <a:gdLst>
                <a:gd name="T0" fmla="*/ 59 w 35"/>
                <a:gd name="T1" fmla="*/ 76 h 28"/>
                <a:gd name="T2" fmla="*/ 35 w 35"/>
                <a:gd name="T3" fmla="*/ 76 h 28"/>
                <a:gd name="T4" fmla="*/ 31 w 35"/>
                <a:gd name="T5" fmla="*/ 135 h 28"/>
                <a:gd name="T6" fmla="*/ 4 w 35"/>
                <a:gd name="T7" fmla="*/ 94 h 28"/>
                <a:gd name="T8" fmla="*/ 0 w 35"/>
                <a:gd name="T9" fmla="*/ 76 h 28"/>
                <a:gd name="T10" fmla="*/ 0 w 35"/>
                <a:gd name="T11" fmla="*/ 76 h 28"/>
                <a:gd name="T12" fmla="*/ 14 w 35"/>
                <a:gd name="T13" fmla="*/ 25 h 28"/>
                <a:gd name="T14" fmla="*/ 35 w 35"/>
                <a:gd name="T15" fmla="*/ 25 h 28"/>
                <a:gd name="T16" fmla="*/ 50 w 35"/>
                <a:gd name="T17" fmla="*/ 0 h 28"/>
                <a:gd name="T18" fmla="*/ 64 w 35"/>
                <a:gd name="T19" fmla="*/ 25 h 28"/>
                <a:gd name="T20" fmla="*/ 74 w 35"/>
                <a:gd name="T21" fmla="*/ 45 h 28"/>
                <a:gd name="T22" fmla="*/ 59 w 35"/>
                <a:gd name="T23" fmla="*/ 7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32027" name="Freeform 4569"/>
            <p:cNvSpPr>
              <a:spLocks/>
            </p:cNvSpPr>
            <p:nvPr/>
          </p:nvSpPr>
          <p:spPr bwMode="auto">
            <a:xfrm>
              <a:off x="4698" y="2057"/>
              <a:ext cx="8" cy="14"/>
            </a:xfrm>
            <a:custGeom>
              <a:avLst/>
              <a:gdLst>
                <a:gd name="T0" fmla="*/ 0 w 7"/>
                <a:gd name="T1" fmla="*/ 60 h 11"/>
                <a:gd name="T2" fmla="*/ 17 w 7"/>
                <a:gd name="T3" fmla="*/ 0 h 11"/>
                <a:gd name="T4" fmla="*/ 13 w 7"/>
                <a:gd name="T5" fmla="*/ 0 h 11"/>
                <a:gd name="T6" fmla="*/ 0 w 7"/>
                <a:gd name="T7" fmla="*/ 6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32028" name="Freeform 4570"/>
            <p:cNvSpPr>
              <a:spLocks/>
            </p:cNvSpPr>
            <p:nvPr/>
          </p:nvSpPr>
          <p:spPr bwMode="auto">
            <a:xfrm>
              <a:off x="4783" y="1802"/>
              <a:ext cx="3" cy="6"/>
            </a:xfrm>
            <a:custGeom>
              <a:avLst/>
              <a:gdLst>
                <a:gd name="T0" fmla="*/ 41 w 2"/>
                <a:gd name="T1" fmla="*/ 17 h 5"/>
                <a:gd name="T2" fmla="*/ 0 w 2"/>
                <a:gd name="T3" fmla="*/ 0 h 5"/>
                <a:gd name="T4" fmla="*/ 0 w 2"/>
                <a:gd name="T5" fmla="*/ 17 h 5"/>
                <a:gd name="T6" fmla="*/ 41 w 2"/>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2029" name="Freeform 4571"/>
            <p:cNvSpPr>
              <a:spLocks/>
            </p:cNvSpPr>
            <p:nvPr/>
          </p:nvSpPr>
          <p:spPr bwMode="auto">
            <a:xfrm>
              <a:off x="4697" y="1930"/>
              <a:ext cx="1" cy="3"/>
            </a:xfrm>
            <a:custGeom>
              <a:avLst/>
              <a:gdLst>
                <a:gd name="T0" fmla="*/ 1 w 2"/>
                <a:gd name="T1" fmla="*/ 0 h 2"/>
                <a:gd name="T2" fmla="*/ 1 w 2"/>
                <a:gd name="T3" fmla="*/ 41 h 2"/>
                <a:gd name="T4" fmla="*/ 0 w 2"/>
                <a:gd name="T5" fmla="*/ 41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2030" name="Freeform 4572"/>
            <p:cNvSpPr>
              <a:spLocks/>
            </p:cNvSpPr>
            <p:nvPr/>
          </p:nvSpPr>
          <p:spPr bwMode="auto">
            <a:xfrm>
              <a:off x="4534" y="1699"/>
              <a:ext cx="80" cy="112"/>
            </a:xfrm>
            <a:custGeom>
              <a:avLst/>
              <a:gdLst>
                <a:gd name="T0" fmla="*/ 43 w 71"/>
                <a:gd name="T1" fmla="*/ 285 h 90"/>
                <a:gd name="T2" fmla="*/ 23 w 71"/>
                <a:gd name="T3" fmla="*/ 271 h 90"/>
                <a:gd name="T4" fmla="*/ 0 w 71"/>
                <a:gd name="T5" fmla="*/ 243 h 90"/>
                <a:gd name="T6" fmla="*/ 23 w 71"/>
                <a:gd name="T7" fmla="*/ 198 h 90"/>
                <a:gd name="T8" fmla="*/ 38 w 71"/>
                <a:gd name="T9" fmla="*/ 119 h 90"/>
                <a:gd name="T10" fmla="*/ 54 w 71"/>
                <a:gd name="T11" fmla="*/ 110 h 90"/>
                <a:gd name="T12" fmla="*/ 94 w 71"/>
                <a:gd name="T13" fmla="*/ 134 h 90"/>
                <a:gd name="T14" fmla="*/ 83 w 71"/>
                <a:gd name="T15" fmla="*/ 88 h 90"/>
                <a:gd name="T16" fmla="*/ 94 w 71"/>
                <a:gd name="T17" fmla="*/ 77 h 90"/>
                <a:gd name="T18" fmla="*/ 114 w 71"/>
                <a:gd name="T19" fmla="*/ 46 h 90"/>
                <a:gd name="T20" fmla="*/ 114 w 71"/>
                <a:gd name="T21" fmla="*/ 0 h 90"/>
                <a:gd name="T22" fmla="*/ 154 w 71"/>
                <a:gd name="T23" fmla="*/ 46 h 90"/>
                <a:gd name="T24" fmla="*/ 160 w 71"/>
                <a:gd name="T25" fmla="*/ 57 h 90"/>
                <a:gd name="T26" fmla="*/ 143 w 71"/>
                <a:gd name="T27" fmla="*/ 96 h 90"/>
                <a:gd name="T28" fmla="*/ 160 w 71"/>
                <a:gd name="T29" fmla="*/ 184 h 90"/>
                <a:gd name="T30" fmla="*/ 134 w 71"/>
                <a:gd name="T31" fmla="*/ 229 h 90"/>
                <a:gd name="T32" fmla="*/ 119 w 71"/>
                <a:gd name="T33" fmla="*/ 271 h 90"/>
                <a:gd name="T34" fmla="*/ 127 w 71"/>
                <a:gd name="T35" fmla="*/ 321 h 90"/>
                <a:gd name="T36" fmla="*/ 162 w 71"/>
                <a:gd name="T37" fmla="*/ 362 h 90"/>
                <a:gd name="T38" fmla="*/ 148 w 71"/>
                <a:gd name="T39" fmla="*/ 381 h 90"/>
                <a:gd name="T40" fmla="*/ 119 w 71"/>
                <a:gd name="T41" fmla="*/ 409 h 90"/>
                <a:gd name="T42" fmla="*/ 119 w 71"/>
                <a:gd name="T43" fmla="*/ 416 h 90"/>
                <a:gd name="T44" fmla="*/ 94 w 71"/>
                <a:gd name="T45" fmla="*/ 416 h 90"/>
                <a:gd name="T46" fmla="*/ 83 w 71"/>
                <a:gd name="T47" fmla="*/ 416 h 90"/>
                <a:gd name="T48" fmla="*/ 68 w 71"/>
                <a:gd name="T49" fmla="*/ 409 h 90"/>
                <a:gd name="T50" fmla="*/ 54 w 71"/>
                <a:gd name="T51" fmla="*/ 393 h 90"/>
                <a:gd name="T52" fmla="*/ 60 w 71"/>
                <a:gd name="T53" fmla="*/ 353 h 90"/>
                <a:gd name="T54" fmla="*/ 68 w 71"/>
                <a:gd name="T55" fmla="*/ 353 h 90"/>
                <a:gd name="T56" fmla="*/ 52 w 71"/>
                <a:gd name="T57" fmla="*/ 329 h 90"/>
                <a:gd name="T58" fmla="*/ 43 w 71"/>
                <a:gd name="T59" fmla="*/ 285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32031" name="Freeform 4573"/>
            <p:cNvSpPr>
              <a:spLocks/>
            </p:cNvSpPr>
            <p:nvPr/>
          </p:nvSpPr>
          <p:spPr bwMode="auto">
            <a:xfrm>
              <a:off x="4604" y="1797"/>
              <a:ext cx="57" cy="89"/>
            </a:xfrm>
            <a:custGeom>
              <a:avLst/>
              <a:gdLst>
                <a:gd name="T0" fmla="*/ 20 w 62"/>
                <a:gd name="T1" fmla="*/ 284 h 73"/>
                <a:gd name="T2" fmla="*/ 20 w 62"/>
                <a:gd name="T3" fmla="*/ 273 h 73"/>
                <a:gd name="T4" fmla="*/ 16 w 62"/>
                <a:gd name="T5" fmla="*/ 284 h 73"/>
                <a:gd name="T6" fmla="*/ 15 w 62"/>
                <a:gd name="T7" fmla="*/ 294 h 73"/>
                <a:gd name="T8" fmla="*/ 14 w 62"/>
                <a:gd name="T9" fmla="*/ 284 h 73"/>
                <a:gd name="T10" fmla="*/ 14 w 62"/>
                <a:gd name="T11" fmla="*/ 273 h 73"/>
                <a:gd name="T12" fmla="*/ 14 w 62"/>
                <a:gd name="T13" fmla="*/ 273 h 73"/>
                <a:gd name="T14" fmla="*/ 11 w 62"/>
                <a:gd name="T15" fmla="*/ 256 h 73"/>
                <a:gd name="T16" fmla="*/ 10 w 62"/>
                <a:gd name="T17" fmla="*/ 208 h 73"/>
                <a:gd name="T18" fmla="*/ 10 w 62"/>
                <a:gd name="T19" fmla="*/ 184 h 73"/>
                <a:gd name="T20" fmla="*/ 10 w 62"/>
                <a:gd name="T21" fmla="*/ 182 h 73"/>
                <a:gd name="T22" fmla="*/ 6 w 62"/>
                <a:gd name="T23" fmla="*/ 145 h 73"/>
                <a:gd name="T24" fmla="*/ 5 w 62"/>
                <a:gd name="T25" fmla="*/ 133 h 73"/>
                <a:gd name="T26" fmla="*/ 5 w 62"/>
                <a:gd name="T27" fmla="*/ 115 h 73"/>
                <a:gd name="T28" fmla="*/ 6 w 62"/>
                <a:gd name="T29" fmla="*/ 133 h 73"/>
                <a:gd name="T30" fmla="*/ 6 w 62"/>
                <a:gd name="T31" fmla="*/ 115 h 73"/>
                <a:gd name="T32" fmla="*/ 3 w 62"/>
                <a:gd name="T33" fmla="*/ 72 h 73"/>
                <a:gd name="T34" fmla="*/ 0 w 62"/>
                <a:gd name="T35" fmla="*/ 49 h 73"/>
                <a:gd name="T36" fmla="*/ 0 w 62"/>
                <a:gd name="T37" fmla="*/ 40 h 73"/>
                <a:gd name="T38" fmla="*/ 6 w 62"/>
                <a:gd name="T39" fmla="*/ 20 h 73"/>
                <a:gd name="T40" fmla="*/ 11 w 62"/>
                <a:gd name="T41" fmla="*/ 0 h 73"/>
                <a:gd name="T42" fmla="*/ 20 w 62"/>
                <a:gd name="T43" fmla="*/ 72 h 73"/>
                <a:gd name="T44" fmla="*/ 29 w 62"/>
                <a:gd name="T45" fmla="*/ 133 h 73"/>
                <a:gd name="T46" fmla="*/ 34 w 62"/>
                <a:gd name="T47" fmla="*/ 235 h 73"/>
                <a:gd name="T48" fmla="*/ 31 w 62"/>
                <a:gd name="T49" fmla="*/ 250 h 73"/>
                <a:gd name="T50" fmla="*/ 27 w 62"/>
                <a:gd name="T51" fmla="*/ 263 h 73"/>
                <a:gd name="T52" fmla="*/ 25 w 62"/>
                <a:gd name="T53" fmla="*/ 256 h 73"/>
                <a:gd name="T54" fmla="*/ 25 w 62"/>
                <a:gd name="T55" fmla="*/ 263 h 73"/>
                <a:gd name="T56" fmla="*/ 23 w 62"/>
                <a:gd name="T57" fmla="*/ 273 h 73"/>
                <a:gd name="T58" fmla="*/ 21 w 62"/>
                <a:gd name="T59" fmla="*/ 273 h 73"/>
                <a:gd name="T60" fmla="*/ 20 w 62"/>
                <a:gd name="T61" fmla="*/ 284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32032" name="Freeform 4574"/>
            <p:cNvSpPr>
              <a:spLocks/>
            </p:cNvSpPr>
            <p:nvPr/>
          </p:nvSpPr>
          <p:spPr bwMode="auto">
            <a:xfrm>
              <a:off x="4583" y="2092"/>
              <a:ext cx="27" cy="70"/>
            </a:xfrm>
            <a:custGeom>
              <a:avLst/>
              <a:gdLst>
                <a:gd name="T0" fmla="*/ 37 w 24"/>
                <a:gd name="T1" fmla="*/ 241 h 57"/>
                <a:gd name="T2" fmla="*/ 2 w 24"/>
                <a:gd name="T3" fmla="*/ 179 h 57"/>
                <a:gd name="T4" fmla="*/ 0 w 24"/>
                <a:gd name="T5" fmla="*/ 88 h 57"/>
                <a:gd name="T6" fmla="*/ 16 w 24"/>
                <a:gd name="T7" fmla="*/ 50 h 57"/>
                <a:gd name="T8" fmla="*/ 33 w 24"/>
                <a:gd name="T9" fmla="*/ 0 h 57"/>
                <a:gd name="T10" fmla="*/ 54 w 24"/>
                <a:gd name="T11" fmla="*/ 2 h 57"/>
                <a:gd name="T12" fmla="*/ 48 w 24"/>
                <a:gd name="T13" fmla="*/ 71 h 57"/>
                <a:gd name="T14" fmla="*/ 43 w 24"/>
                <a:gd name="T15" fmla="*/ 131 h 57"/>
                <a:gd name="T16" fmla="*/ 37 w 24"/>
                <a:gd name="T17" fmla="*/ 179 h 57"/>
                <a:gd name="T18" fmla="*/ 37 w 24"/>
                <a:gd name="T19" fmla="*/ 24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32033" name="Freeform 4575"/>
            <p:cNvSpPr>
              <a:spLocks/>
            </p:cNvSpPr>
            <p:nvPr/>
          </p:nvSpPr>
          <p:spPr bwMode="auto">
            <a:xfrm>
              <a:off x="3866" y="1503"/>
              <a:ext cx="520" cy="228"/>
            </a:xfrm>
            <a:custGeom>
              <a:avLst/>
              <a:gdLst>
                <a:gd name="T0" fmla="*/ 598 w 466"/>
                <a:gd name="T1" fmla="*/ 786 h 184"/>
                <a:gd name="T2" fmla="*/ 547 w 466"/>
                <a:gd name="T3" fmla="*/ 756 h 184"/>
                <a:gd name="T4" fmla="*/ 460 w 466"/>
                <a:gd name="T5" fmla="*/ 740 h 184"/>
                <a:gd name="T6" fmla="*/ 373 w 466"/>
                <a:gd name="T7" fmla="*/ 731 h 184"/>
                <a:gd name="T8" fmla="*/ 316 w 466"/>
                <a:gd name="T9" fmla="*/ 605 h 184"/>
                <a:gd name="T10" fmla="*/ 224 w 466"/>
                <a:gd name="T11" fmla="*/ 550 h 184"/>
                <a:gd name="T12" fmla="*/ 152 w 466"/>
                <a:gd name="T13" fmla="*/ 528 h 184"/>
                <a:gd name="T14" fmla="*/ 132 w 466"/>
                <a:gd name="T15" fmla="*/ 392 h 184"/>
                <a:gd name="T16" fmla="*/ 61 w 466"/>
                <a:gd name="T17" fmla="*/ 318 h 184"/>
                <a:gd name="T18" fmla="*/ 2 w 466"/>
                <a:gd name="T19" fmla="*/ 230 h 184"/>
                <a:gd name="T20" fmla="*/ 15 w 466"/>
                <a:gd name="T21" fmla="*/ 204 h 184"/>
                <a:gd name="T22" fmla="*/ 76 w 466"/>
                <a:gd name="T23" fmla="*/ 135 h 184"/>
                <a:gd name="T24" fmla="*/ 164 w 466"/>
                <a:gd name="T25" fmla="*/ 118 h 184"/>
                <a:gd name="T26" fmla="*/ 219 w 466"/>
                <a:gd name="T27" fmla="*/ 156 h 184"/>
                <a:gd name="T28" fmla="*/ 290 w 466"/>
                <a:gd name="T29" fmla="*/ 135 h 184"/>
                <a:gd name="T30" fmla="*/ 266 w 466"/>
                <a:gd name="T31" fmla="*/ 0 h 184"/>
                <a:gd name="T32" fmla="*/ 373 w 466"/>
                <a:gd name="T33" fmla="*/ 57 h 184"/>
                <a:gd name="T34" fmla="*/ 439 w 466"/>
                <a:gd name="T35" fmla="*/ 149 h 184"/>
                <a:gd name="T36" fmla="*/ 536 w 466"/>
                <a:gd name="T37" fmla="*/ 149 h 184"/>
                <a:gd name="T38" fmla="*/ 590 w 466"/>
                <a:gd name="T39" fmla="*/ 186 h 184"/>
                <a:gd name="T40" fmla="*/ 686 w 466"/>
                <a:gd name="T41" fmla="*/ 209 h 184"/>
                <a:gd name="T42" fmla="*/ 754 w 466"/>
                <a:gd name="T43" fmla="*/ 149 h 184"/>
                <a:gd name="T44" fmla="*/ 839 w 466"/>
                <a:gd name="T45" fmla="*/ 169 h 184"/>
                <a:gd name="T46" fmla="*/ 851 w 466"/>
                <a:gd name="T47" fmla="*/ 296 h 184"/>
                <a:gd name="T48" fmla="*/ 867 w 466"/>
                <a:gd name="T49" fmla="*/ 336 h 184"/>
                <a:gd name="T50" fmla="*/ 912 w 466"/>
                <a:gd name="T51" fmla="*/ 336 h 184"/>
                <a:gd name="T52" fmla="*/ 993 w 466"/>
                <a:gd name="T53" fmla="*/ 380 h 184"/>
                <a:gd name="T54" fmla="*/ 952 w 466"/>
                <a:gd name="T55" fmla="*/ 421 h 184"/>
                <a:gd name="T56" fmla="*/ 907 w 466"/>
                <a:gd name="T57" fmla="*/ 522 h 184"/>
                <a:gd name="T58" fmla="*/ 851 w 466"/>
                <a:gd name="T59" fmla="*/ 571 h 184"/>
                <a:gd name="T60" fmla="*/ 812 w 466"/>
                <a:gd name="T61" fmla="*/ 615 h 184"/>
                <a:gd name="T62" fmla="*/ 801 w 466"/>
                <a:gd name="T63" fmla="*/ 709 h 184"/>
                <a:gd name="T64" fmla="*/ 739 w 466"/>
                <a:gd name="T65" fmla="*/ 762 h 184"/>
                <a:gd name="T66" fmla="*/ 676 w 466"/>
                <a:gd name="T67" fmla="*/ 791 h 184"/>
                <a:gd name="T68" fmla="*/ 632 w 466"/>
                <a:gd name="T69" fmla="*/ 791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32034" name="Freeform 4576"/>
            <p:cNvSpPr>
              <a:spLocks/>
            </p:cNvSpPr>
            <p:nvPr/>
          </p:nvSpPr>
          <p:spPr bwMode="auto">
            <a:xfrm>
              <a:off x="3237" y="1433"/>
              <a:ext cx="618" cy="302"/>
            </a:xfrm>
            <a:custGeom>
              <a:avLst/>
              <a:gdLst>
                <a:gd name="T0" fmla="*/ 139 w 553"/>
                <a:gd name="T1" fmla="*/ 639 h 244"/>
                <a:gd name="T2" fmla="*/ 97 w 553"/>
                <a:gd name="T3" fmla="*/ 684 h 244"/>
                <a:gd name="T4" fmla="*/ 35 w 553"/>
                <a:gd name="T5" fmla="*/ 559 h 244"/>
                <a:gd name="T6" fmla="*/ 2 w 553"/>
                <a:gd name="T7" fmla="*/ 412 h 244"/>
                <a:gd name="T8" fmla="*/ 45 w 553"/>
                <a:gd name="T9" fmla="*/ 356 h 244"/>
                <a:gd name="T10" fmla="*/ 76 w 553"/>
                <a:gd name="T11" fmla="*/ 295 h 244"/>
                <a:gd name="T12" fmla="*/ 139 w 553"/>
                <a:gd name="T13" fmla="*/ 256 h 244"/>
                <a:gd name="T14" fmla="*/ 222 w 553"/>
                <a:gd name="T15" fmla="*/ 322 h 244"/>
                <a:gd name="T16" fmla="*/ 327 w 553"/>
                <a:gd name="T17" fmla="*/ 317 h 244"/>
                <a:gd name="T18" fmla="*/ 392 w 553"/>
                <a:gd name="T19" fmla="*/ 317 h 244"/>
                <a:gd name="T20" fmla="*/ 370 w 553"/>
                <a:gd name="T21" fmla="*/ 149 h 244"/>
                <a:gd name="T22" fmla="*/ 359 w 553"/>
                <a:gd name="T23" fmla="*/ 118 h 244"/>
                <a:gd name="T24" fmla="*/ 438 w 553"/>
                <a:gd name="T25" fmla="*/ 95 h 244"/>
                <a:gd name="T26" fmla="*/ 514 w 553"/>
                <a:gd name="T27" fmla="*/ 40 h 244"/>
                <a:gd name="T28" fmla="*/ 581 w 553"/>
                <a:gd name="T29" fmla="*/ 2 h 244"/>
                <a:gd name="T30" fmla="*/ 634 w 553"/>
                <a:gd name="T31" fmla="*/ 40 h 244"/>
                <a:gd name="T32" fmla="*/ 710 w 553"/>
                <a:gd name="T33" fmla="*/ 118 h 244"/>
                <a:gd name="T34" fmla="*/ 777 w 553"/>
                <a:gd name="T35" fmla="*/ 95 h 244"/>
                <a:gd name="T36" fmla="*/ 821 w 553"/>
                <a:gd name="T37" fmla="*/ 77 h 244"/>
                <a:gd name="T38" fmla="*/ 857 w 553"/>
                <a:gd name="T39" fmla="*/ 168 h 244"/>
                <a:gd name="T40" fmla="*/ 938 w 553"/>
                <a:gd name="T41" fmla="*/ 285 h 244"/>
                <a:gd name="T42" fmla="*/ 983 w 553"/>
                <a:gd name="T43" fmla="*/ 317 h 244"/>
                <a:gd name="T44" fmla="*/ 1044 w 553"/>
                <a:gd name="T45" fmla="*/ 322 h 244"/>
                <a:gd name="T46" fmla="*/ 1128 w 553"/>
                <a:gd name="T47" fmla="*/ 432 h 244"/>
                <a:gd name="T48" fmla="*/ 1204 w 553"/>
                <a:gd name="T49" fmla="*/ 485 h 244"/>
                <a:gd name="T50" fmla="*/ 1172 w 553"/>
                <a:gd name="T51" fmla="*/ 559 h 244"/>
                <a:gd name="T52" fmla="*/ 1162 w 553"/>
                <a:gd name="T53" fmla="*/ 639 h 244"/>
                <a:gd name="T54" fmla="*/ 1115 w 553"/>
                <a:gd name="T55" fmla="*/ 694 h 244"/>
                <a:gd name="T56" fmla="*/ 1130 w 553"/>
                <a:gd name="T57" fmla="*/ 787 h 244"/>
                <a:gd name="T58" fmla="*/ 1056 w 553"/>
                <a:gd name="T59" fmla="*/ 807 h 244"/>
                <a:gd name="T60" fmla="*/ 1087 w 553"/>
                <a:gd name="T61" fmla="*/ 882 h 244"/>
                <a:gd name="T62" fmla="*/ 1101 w 553"/>
                <a:gd name="T63" fmla="*/ 956 h 244"/>
                <a:gd name="T64" fmla="*/ 1056 w 553"/>
                <a:gd name="T65" fmla="*/ 926 h 244"/>
                <a:gd name="T66" fmla="*/ 974 w 553"/>
                <a:gd name="T67" fmla="*/ 936 h 244"/>
                <a:gd name="T68" fmla="*/ 902 w 553"/>
                <a:gd name="T69" fmla="*/ 936 h 244"/>
                <a:gd name="T70" fmla="*/ 848 w 553"/>
                <a:gd name="T71" fmla="*/ 979 h 244"/>
                <a:gd name="T72" fmla="*/ 798 w 553"/>
                <a:gd name="T73" fmla="*/ 999 h 244"/>
                <a:gd name="T74" fmla="*/ 735 w 553"/>
                <a:gd name="T75" fmla="*/ 1087 h 244"/>
                <a:gd name="T76" fmla="*/ 674 w 553"/>
                <a:gd name="T77" fmla="*/ 1030 h 244"/>
                <a:gd name="T78" fmla="*/ 645 w 553"/>
                <a:gd name="T79" fmla="*/ 904 h 244"/>
                <a:gd name="T80" fmla="*/ 570 w 553"/>
                <a:gd name="T81" fmla="*/ 904 h 244"/>
                <a:gd name="T82" fmla="*/ 510 w 553"/>
                <a:gd name="T83" fmla="*/ 895 h 244"/>
                <a:gd name="T84" fmla="*/ 438 w 553"/>
                <a:gd name="T85" fmla="*/ 771 h 244"/>
                <a:gd name="T86" fmla="*/ 354 w 553"/>
                <a:gd name="T87" fmla="*/ 756 h 244"/>
                <a:gd name="T88" fmla="*/ 327 w 553"/>
                <a:gd name="T89" fmla="*/ 856 h 244"/>
                <a:gd name="T90" fmla="*/ 344 w 553"/>
                <a:gd name="T91" fmla="*/ 999 h 244"/>
                <a:gd name="T92" fmla="*/ 314 w 553"/>
                <a:gd name="T93" fmla="*/ 1043 h 244"/>
                <a:gd name="T94" fmla="*/ 283 w 553"/>
                <a:gd name="T95" fmla="*/ 968 h 244"/>
                <a:gd name="T96" fmla="*/ 201 w 553"/>
                <a:gd name="T97" fmla="*/ 949 h 244"/>
                <a:gd name="T98" fmla="*/ 161 w 553"/>
                <a:gd name="T99" fmla="*/ 856 h 244"/>
                <a:gd name="T100" fmla="*/ 181 w 553"/>
                <a:gd name="T101" fmla="*/ 831 h 244"/>
                <a:gd name="T102" fmla="*/ 184 w 553"/>
                <a:gd name="T103" fmla="*/ 771 h 244"/>
                <a:gd name="T104" fmla="*/ 211 w 553"/>
                <a:gd name="T105" fmla="*/ 733 h 244"/>
                <a:gd name="T106" fmla="*/ 165 w 553"/>
                <a:gd name="T107" fmla="*/ 639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32035" name="Freeform 4577"/>
            <p:cNvSpPr>
              <a:spLocks/>
            </p:cNvSpPr>
            <p:nvPr/>
          </p:nvSpPr>
          <p:spPr bwMode="auto">
            <a:xfrm>
              <a:off x="3139" y="1675"/>
              <a:ext cx="135" cy="60"/>
            </a:xfrm>
            <a:custGeom>
              <a:avLst/>
              <a:gdLst>
                <a:gd name="T0" fmla="*/ 51 w 121"/>
                <a:gd name="T1" fmla="*/ 80 h 48"/>
                <a:gd name="T2" fmla="*/ 0 w 121"/>
                <a:gd name="T3" fmla="*/ 16 h 48"/>
                <a:gd name="T4" fmla="*/ 3 w 121"/>
                <a:gd name="T5" fmla="*/ 0 h 48"/>
                <a:gd name="T6" fmla="*/ 40 w 121"/>
                <a:gd name="T7" fmla="*/ 16 h 48"/>
                <a:gd name="T8" fmla="*/ 77 w 121"/>
                <a:gd name="T9" fmla="*/ 16 h 48"/>
                <a:gd name="T10" fmla="*/ 118 w 121"/>
                <a:gd name="T11" fmla="*/ 60 h 48"/>
                <a:gd name="T12" fmla="*/ 167 w 121"/>
                <a:gd name="T13" fmla="*/ 108 h 48"/>
                <a:gd name="T14" fmla="*/ 215 w 121"/>
                <a:gd name="T15" fmla="*/ 138 h 48"/>
                <a:gd name="T16" fmla="*/ 260 w 121"/>
                <a:gd name="T17" fmla="*/ 185 h 48"/>
                <a:gd name="T18" fmla="*/ 250 w 121"/>
                <a:gd name="T19" fmla="*/ 231 h 48"/>
                <a:gd name="T20" fmla="*/ 219 w 121"/>
                <a:gd name="T21" fmla="*/ 216 h 48"/>
                <a:gd name="T22" fmla="*/ 173 w 121"/>
                <a:gd name="T23" fmla="*/ 208 h 48"/>
                <a:gd name="T24" fmla="*/ 129 w 121"/>
                <a:gd name="T25" fmla="*/ 208 h 48"/>
                <a:gd name="T26" fmla="*/ 88 w 121"/>
                <a:gd name="T27" fmla="*/ 216 h 48"/>
                <a:gd name="T28" fmla="*/ 88 w 121"/>
                <a:gd name="T29" fmla="*/ 149 h 48"/>
                <a:gd name="T30" fmla="*/ 51 w 121"/>
                <a:gd name="T31" fmla="*/ 8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32036" name="Freeform 4578"/>
            <p:cNvSpPr>
              <a:spLocks/>
            </p:cNvSpPr>
            <p:nvPr/>
          </p:nvSpPr>
          <p:spPr bwMode="auto">
            <a:xfrm>
              <a:off x="3647" y="1691"/>
              <a:ext cx="158" cy="87"/>
            </a:xfrm>
            <a:custGeom>
              <a:avLst/>
              <a:gdLst>
                <a:gd name="T0" fmla="*/ 104 w 141"/>
                <a:gd name="T1" fmla="*/ 180 h 71"/>
                <a:gd name="T2" fmla="*/ 68 w 141"/>
                <a:gd name="T3" fmla="*/ 131 h 71"/>
                <a:gd name="T4" fmla="*/ 19 w 141"/>
                <a:gd name="T5" fmla="*/ 131 h 71"/>
                <a:gd name="T6" fmla="*/ 0 w 141"/>
                <a:gd name="T7" fmla="*/ 72 h 71"/>
                <a:gd name="T8" fmla="*/ 19 w 141"/>
                <a:gd name="T9" fmla="*/ 31 h 71"/>
                <a:gd name="T10" fmla="*/ 50 w 141"/>
                <a:gd name="T11" fmla="*/ 49 h 71"/>
                <a:gd name="T12" fmla="*/ 82 w 141"/>
                <a:gd name="T13" fmla="*/ 59 h 71"/>
                <a:gd name="T14" fmla="*/ 104 w 141"/>
                <a:gd name="T15" fmla="*/ 2 h 71"/>
                <a:gd name="T16" fmla="*/ 131 w 141"/>
                <a:gd name="T17" fmla="*/ 20 h 71"/>
                <a:gd name="T18" fmla="*/ 178 w 141"/>
                <a:gd name="T19" fmla="*/ 2 h 71"/>
                <a:gd name="T20" fmla="*/ 220 w 141"/>
                <a:gd name="T21" fmla="*/ 2 h 71"/>
                <a:gd name="T22" fmla="*/ 261 w 141"/>
                <a:gd name="T23" fmla="*/ 0 h 71"/>
                <a:gd name="T24" fmla="*/ 305 w 141"/>
                <a:gd name="T25" fmla="*/ 49 h 71"/>
                <a:gd name="T26" fmla="*/ 313 w 141"/>
                <a:gd name="T27" fmla="*/ 76 h 71"/>
                <a:gd name="T28" fmla="*/ 290 w 141"/>
                <a:gd name="T29" fmla="*/ 114 h 71"/>
                <a:gd name="T30" fmla="*/ 261 w 141"/>
                <a:gd name="T31" fmla="*/ 161 h 71"/>
                <a:gd name="T32" fmla="*/ 223 w 141"/>
                <a:gd name="T33" fmla="*/ 180 h 71"/>
                <a:gd name="T34" fmla="*/ 208 w 141"/>
                <a:gd name="T35" fmla="*/ 222 h 71"/>
                <a:gd name="T36" fmla="*/ 187 w 141"/>
                <a:gd name="T37" fmla="*/ 207 h 71"/>
                <a:gd name="T38" fmla="*/ 173 w 141"/>
                <a:gd name="T39" fmla="*/ 218 h 71"/>
                <a:gd name="T40" fmla="*/ 147 w 141"/>
                <a:gd name="T41" fmla="*/ 244 h 71"/>
                <a:gd name="T42" fmla="*/ 133 w 141"/>
                <a:gd name="T43" fmla="*/ 295 h 71"/>
                <a:gd name="T44" fmla="*/ 77 w 141"/>
                <a:gd name="T45" fmla="*/ 287 h 71"/>
                <a:gd name="T46" fmla="*/ 24 w 141"/>
                <a:gd name="T47" fmla="*/ 272 h 71"/>
                <a:gd name="T48" fmla="*/ 19 w 141"/>
                <a:gd name="T49" fmla="*/ 222 h 71"/>
                <a:gd name="T50" fmla="*/ 62 w 141"/>
                <a:gd name="T51" fmla="*/ 197 h 71"/>
                <a:gd name="T52" fmla="*/ 104 w 141"/>
                <a:gd name="T53" fmla="*/ 1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32037" name="Freeform 4579"/>
            <p:cNvSpPr>
              <a:spLocks/>
            </p:cNvSpPr>
            <p:nvPr/>
          </p:nvSpPr>
          <p:spPr bwMode="auto">
            <a:xfrm>
              <a:off x="3356" y="1703"/>
              <a:ext cx="237" cy="166"/>
            </a:xfrm>
            <a:custGeom>
              <a:avLst/>
              <a:gdLst>
                <a:gd name="T0" fmla="*/ 432 w 213"/>
                <a:gd name="T1" fmla="*/ 467 h 134"/>
                <a:gd name="T2" fmla="*/ 416 w 213"/>
                <a:gd name="T3" fmla="*/ 526 h 134"/>
                <a:gd name="T4" fmla="*/ 392 w 213"/>
                <a:gd name="T5" fmla="*/ 560 h 134"/>
                <a:gd name="T6" fmla="*/ 381 w 213"/>
                <a:gd name="T7" fmla="*/ 600 h 134"/>
                <a:gd name="T8" fmla="*/ 359 w 213"/>
                <a:gd name="T9" fmla="*/ 591 h 134"/>
                <a:gd name="T10" fmla="*/ 330 w 213"/>
                <a:gd name="T11" fmla="*/ 565 h 134"/>
                <a:gd name="T12" fmla="*/ 320 w 213"/>
                <a:gd name="T13" fmla="*/ 484 h 134"/>
                <a:gd name="T14" fmla="*/ 290 w 213"/>
                <a:gd name="T15" fmla="*/ 484 h 134"/>
                <a:gd name="T16" fmla="*/ 267 w 213"/>
                <a:gd name="T17" fmla="*/ 443 h 134"/>
                <a:gd name="T18" fmla="*/ 235 w 213"/>
                <a:gd name="T19" fmla="*/ 413 h 134"/>
                <a:gd name="T20" fmla="*/ 186 w 213"/>
                <a:gd name="T21" fmla="*/ 367 h 134"/>
                <a:gd name="T22" fmla="*/ 155 w 213"/>
                <a:gd name="T23" fmla="*/ 379 h 134"/>
                <a:gd name="T24" fmla="*/ 120 w 213"/>
                <a:gd name="T25" fmla="*/ 391 h 134"/>
                <a:gd name="T26" fmla="*/ 100 w 213"/>
                <a:gd name="T27" fmla="*/ 429 h 134"/>
                <a:gd name="T28" fmla="*/ 87 w 213"/>
                <a:gd name="T29" fmla="*/ 429 h 134"/>
                <a:gd name="T30" fmla="*/ 80 w 213"/>
                <a:gd name="T31" fmla="*/ 367 h 134"/>
                <a:gd name="T32" fmla="*/ 70 w 213"/>
                <a:gd name="T33" fmla="*/ 304 h 134"/>
                <a:gd name="T34" fmla="*/ 51 w 213"/>
                <a:gd name="T35" fmla="*/ 274 h 134"/>
                <a:gd name="T36" fmla="*/ 51 w 213"/>
                <a:gd name="T37" fmla="*/ 274 h 134"/>
                <a:gd name="T38" fmla="*/ 56 w 213"/>
                <a:gd name="T39" fmla="*/ 263 h 134"/>
                <a:gd name="T40" fmla="*/ 62 w 213"/>
                <a:gd name="T41" fmla="*/ 247 h 134"/>
                <a:gd name="T42" fmla="*/ 51 w 213"/>
                <a:gd name="T43" fmla="*/ 221 h 134"/>
                <a:gd name="T44" fmla="*/ 40 w 213"/>
                <a:gd name="T45" fmla="*/ 230 h 134"/>
                <a:gd name="T46" fmla="*/ 40 w 213"/>
                <a:gd name="T47" fmla="*/ 230 h 134"/>
                <a:gd name="T48" fmla="*/ 32 w 213"/>
                <a:gd name="T49" fmla="*/ 156 h 134"/>
                <a:gd name="T50" fmla="*/ 32 w 213"/>
                <a:gd name="T51" fmla="*/ 149 h 134"/>
                <a:gd name="T52" fmla="*/ 51 w 213"/>
                <a:gd name="T53" fmla="*/ 156 h 134"/>
                <a:gd name="T54" fmla="*/ 65 w 213"/>
                <a:gd name="T55" fmla="*/ 167 h 134"/>
                <a:gd name="T56" fmla="*/ 77 w 213"/>
                <a:gd name="T57" fmla="*/ 167 h 134"/>
                <a:gd name="T58" fmla="*/ 77 w 213"/>
                <a:gd name="T59" fmla="*/ 156 h 134"/>
                <a:gd name="T60" fmla="*/ 80 w 213"/>
                <a:gd name="T61" fmla="*/ 126 h 134"/>
                <a:gd name="T62" fmla="*/ 51 w 213"/>
                <a:gd name="T63" fmla="*/ 72 h 134"/>
                <a:gd name="T64" fmla="*/ 24 w 213"/>
                <a:gd name="T65" fmla="*/ 62 h 134"/>
                <a:gd name="T66" fmla="*/ 24 w 213"/>
                <a:gd name="T67" fmla="*/ 126 h 134"/>
                <a:gd name="T68" fmla="*/ 24 w 213"/>
                <a:gd name="T69" fmla="*/ 126 h 134"/>
                <a:gd name="T70" fmla="*/ 3 w 213"/>
                <a:gd name="T71" fmla="*/ 50 h 134"/>
                <a:gd name="T72" fmla="*/ 3 w 213"/>
                <a:gd name="T73" fmla="*/ 2 h 134"/>
                <a:gd name="T74" fmla="*/ 0 w 213"/>
                <a:gd name="T75" fmla="*/ 0 h 134"/>
                <a:gd name="T76" fmla="*/ 51 w 213"/>
                <a:gd name="T77" fmla="*/ 0 h 134"/>
                <a:gd name="T78" fmla="*/ 46 w 213"/>
                <a:gd name="T79" fmla="*/ 62 h 134"/>
                <a:gd name="T80" fmla="*/ 80 w 213"/>
                <a:gd name="T81" fmla="*/ 72 h 134"/>
                <a:gd name="T82" fmla="*/ 118 w 213"/>
                <a:gd name="T83" fmla="*/ 102 h 134"/>
                <a:gd name="T84" fmla="*/ 162 w 213"/>
                <a:gd name="T85" fmla="*/ 126 h 134"/>
                <a:gd name="T86" fmla="*/ 155 w 213"/>
                <a:gd name="T87" fmla="*/ 72 h 134"/>
                <a:gd name="T88" fmla="*/ 171 w 213"/>
                <a:gd name="T89" fmla="*/ 62 h 134"/>
                <a:gd name="T90" fmla="*/ 196 w 213"/>
                <a:gd name="T91" fmla="*/ 0 h 134"/>
                <a:gd name="T92" fmla="*/ 235 w 213"/>
                <a:gd name="T93" fmla="*/ 62 h 134"/>
                <a:gd name="T94" fmla="*/ 256 w 213"/>
                <a:gd name="T95" fmla="*/ 135 h 134"/>
                <a:gd name="T96" fmla="*/ 300 w 213"/>
                <a:gd name="T97" fmla="*/ 181 h 134"/>
                <a:gd name="T98" fmla="*/ 323 w 213"/>
                <a:gd name="T99" fmla="*/ 198 h 134"/>
                <a:gd name="T100" fmla="*/ 381 w 213"/>
                <a:gd name="T101" fmla="*/ 274 h 134"/>
                <a:gd name="T102" fmla="*/ 432 w 213"/>
                <a:gd name="T103" fmla="*/ 334 h 134"/>
                <a:gd name="T104" fmla="*/ 451 w 213"/>
                <a:gd name="T105" fmla="*/ 420 h 134"/>
                <a:gd name="T106" fmla="*/ 438 w 213"/>
                <a:gd name="T107" fmla="*/ 443 h 134"/>
                <a:gd name="T108" fmla="*/ 432 w 213"/>
                <a:gd name="T109" fmla="*/ 46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32038" name="Freeform 4580"/>
            <p:cNvSpPr>
              <a:spLocks/>
            </p:cNvSpPr>
            <p:nvPr/>
          </p:nvSpPr>
          <p:spPr bwMode="auto">
            <a:xfrm>
              <a:off x="3527" y="1799"/>
              <a:ext cx="219" cy="198"/>
            </a:xfrm>
            <a:custGeom>
              <a:avLst/>
              <a:gdLst>
                <a:gd name="T0" fmla="*/ 0 w 196"/>
                <a:gd name="T1" fmla="*/ 314 h 160"/>
                <a:gd name="T2" fmla="*/ 0 w 196"/>
                <a:gd name="T3" fmla="*/ 322 h 160"/>
                <a:gd name="T4" fmla="*/ 0 w 196"/>
                <a:gd name="T5" fmla="*/ 365 h 160"/>
                <a:gd name="T6" fmla="*/ 12 w 196"/>
                <a:gd name="T7" fmla="*/ 389 h 160"/>
                <a:gd name="T8" fmla="*/ 2 w 196"/>
                <a:gd name="T9" fmla="*/ 394 h 160"/>
                <a:gd name="T10" fmla="*/ 15 w 196"/>
                <a:gd name="T11" fmla="*/ 464 h 160"/>
                <a:gd name="T12" fmla="*/ 21 w 196"/>
                <a:gd name="T13" fmla="*/ 535 h 160"/>
                <a:gd name="T14" fmla="*/ 53 w 196"/>
                <a:gd name="T15" fmla="*/ 559 h 160"/>
                <a:gd name="T16" fmla="*/ 56 w 196"/>
                <a:gd name="T17" fmla="*/ 585 h 160"/>
                <a:gd name="T18" fmla="*/ 36 w 196"/>
                <a:gd name="T19" fmla="*/ 671 h 160"/>
                <a:gd name="T20" fmla="*/ 61 w 196"/>
                <a:gd name="T21" fmla="*/ 694 h 160"/>
                <a:gd name="T22" fmla="*/ 94 w 196"/>
                <a:gd name="T23" fmla="*/ 710 h 160"/>
                <a:gd name="T24" fmla="*/ 145 w 196"/>
                <a:gd name="T25" fmla="*/ 710 h 160"/>
                <a:gd name="T26" fmla="*/ 181 w 196"/>
                <a:gd name="T27" fmla="*/ 694 h 160"/>
                <a:gd name="T28" fmla="*/ 211 w 196"/>
                <a:gd name="T29" fmla="*/ 671 h 160"/>
                <a:gd name="T30" fmla="*/ 211 w 196"/>
                <a:gd name="T31" fmla="*/ 639 h 160"/>
                <a:gd name="T32" fmla="*/ 216 w 196"/>
                <a:gd name="T33" fmla="*/ 585 h 160"/>
                <a:gd name="T34" fmla="*/ 248 w 196"/>
                <a:gd name="T35" fmla="*/ 559 h 160"/>
                <a:gd name="T36" fmla="*/ 255 w 196"/>
                <a:gd name="T37" fmla="*/ 535 h 160"/>
                <a:gd name="T38" fmla="*/ 288 w 196"/>
                <a:gd name="T39" fmla="*/ 535 h 160"/>
                <a:gd name="T40" fmla="*/ 295 w 196"/>
                <a:gd name="T41" fmla="*/ 452 h 160"/>
                <a:gd name="T42" fmla="*/ 318 w 196"/>
                <a:gd name="T43" fmla="*/ 394 h 160"/>
                <a:gd name="T44" fmla="*/ 297 w 196"/>
                <a:gd name="T45" fmla="*/ 356 h 160"/>
                <a:gd name="T46" fmla="*/ 330 w 196"/>
                <a:gd name="T47" fmla="*/ 356 h 160"/>
                <a:gd name="T48" fmla="*/ 334 w 196"/>
                <a:gd name="T49" fmla="*/ 322 h 160"/>
                <a:gd name="T50" fmla="*/ 346 w 196"/>
                <a:gd name="T51" fmla="*/ 260 h 160"/>
                <a:gd name="T52" fmla="*/ 322 w 196"/>
                <a:gd name="T53" fmla="*/ 194 h 160"/>
                <a:gd name="T54" fmla="*/ 337 w 196"/>
                <a:gd name="T55" fmla="*/ 149 h 160"/>
                <a:gd name="T56" fmla="*/ 382 w 196"/>
                <a:gd name="T57" fmla="*/ 135 h 160"/>
                <a:gd name="T58" fmla="*/ 417 w 196"/>
                <a:gd name="T59" fmla="*/ 118 h 160"/>
                <a:gd name="T60" fmla="*/ 417 w 196"/>
                <a:gd name="T61" fmla="*/ 95 h 160"/>
                <a:gd name="T62" fmla="*/ 427 w 196"/>
                <a:gd name="T63" fmla="*/ 95 h 160"/>
                <a:gd name="T64" fmla="*/ 402 w 196"/>
                <a:gd name="T65" fmla="*/ 78 h 160"/>
                <a:gd name="T66" fmla="*/ 391 w 196"/>
                <a:gd name="T67" fmla="*/ 78 h 160"/>
                <a:gd name="T68" fmla="*/ 368 w 196"/>
                <a:gd name="T69" fmla="*/ 95 h 160"/>
                <a:gd name="T70" fmla="*/ 322 w 196"/>
                <a:gd name="T71" fmla="*/ 135 h 160"/>
                <a:gd name="T72" fmla="*/ 313 w 196"/>
                <a:gd name="T73" fmla="*/ 40 h 160"/>
                <a:gd name="T74" fmla="*/ 302 w 196"/>
                <a:gd name="T75" fmla="*/ 32 h 160"/>
                <a:gd name="T76" fmla="*/ 295 w 196"/>
                <a:gd name="T77" fmla="*/ 0 h 160"/>
                <a:gd name="T78" fmla="*/ 278 w 196"/>
                <a:gd name="T79" fmla="*/ 2 h 160"/>
                <a:gd name="T80" fmla="*/ 270 w 196"/>
                <a:gd name="T81" fmla="*/ 62 h 160"/>
                <a:gd name="T82" fmla="*/ 253 w 196"/>
                <a:gd name="T83" fmla="*/ 78 h 160"/>
                <a:gd name="T84" fmla="*/ 241 w 196"/>
                <a:gd name="T85" fmla="*/ 95 h 160"/>
                <a:gd name="T86" fmla="*/ 222 w 196"/>
                <a:gd name="T87" fmla="*/ 95 h 160"/>
                <a:gd name="T88" fmla="*/ 204 w 196"/>
                <a:gd name="T89" fmla="*/ 101 h 160"/>
                <a:gd name="T90" fmla="*/ 198 w 196"/>
                <a:gd name="T91" fmla="*/ 95 h 160"/>
                <a:gd name="T92" fmla="*/ 160 w 196"/>
                <a:gd name="T93" fmla="*/ 78 h 160"/>
                <a:gd name="T94" fmla="*/ 130 w 196"/>
                <a:gd name="T95" fmla="*/ 72 h 160"/>
                <a:gd name="T96" fmla="*/ 117 w 196"/>
                <a:gd name="T97" fmla="*/ 95 h 160"/>
                <a:gd name="T98" fmla="*/ 108 w 196"/>
                <a:gd name="T99" fmla="*/ 118 h 160"/>
                <a:gd name="T100" fmla="*/ 94 w 196"/>
                <a:gd name="T101" fmla="*/ 181 h 160"/>
                <a:gd name="T102" fmla="*/ 68 w 196"/>
                <a:gd name="T103" fmla="*/ 208 h 160"/>
                <a:gd name="T104" fmla="*/ 56 w 196"/>
                <a:gd name="T105" fmla="*/ 246 h 160"/>
                <a:gd name="T106" fmla="*/ 36 w 196"/>
                <a:gd name="T107" fmla="*/ 240 h 160"/>
                <a:gd name="T108" fmla="*/ 2 w 196"/>
                <a:gd name="T109" fmla="*/ 218 h 160"/>
                <a:gd name="T110" fmla="*/ 0 w 196"/>
                <a:gd name="T111" fmla="*/ 31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32039" name="Freeform 4581"/>
            <p:cNvSpPr>
              <a:spLocks/>
            </p:cNvSpPr>
            <p:nvPr/>
          </p:nvSpPr>
          <p:spPr bwMode="auto">
            <a:xfrm>
              <a:off x="3054" y="1860"/>
              <a:ext cx="35" cy="23"/>
            </a:xfrm>
            <a:custGeom>
              <a:avLst/>
              <a:gdLst>
                <a:gd name="T0" fmla="*/ 89 w 30"/>
                <a:gd name="T1" fmla="*/ 0 h 19"/>
                <a:gd name="T2" fmla="*/ 34 w 30"/>
                <a:gd name="T3" fmla="*/ 18 h 19"/>
                <a:gd name="T4" fmla="*/ 0 w 30"/>
                <a:gd name="T5" fmla="*/ 48 h 19"/>
                <a:gd name="T6" fmla="*/ 13 w 30"/>
                <a:gd name="T7" fmla="*/ 74 h 19"/>
                <a:gd name="T8" fmla="*/ 64 w 30"/>
                <a:gd name="T9" fmla="*/ 48 h 19"/>
                <a:gd name="T10" fmla="*/ 64 w 30"/>
                <a:gd name="T11" fmla="*/ 27 h 19"/>
                <a:gd name="T12" fmla="*/ 89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32040" name="Line 458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1" name="Line 458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2" name="Line 458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3" name="Line 458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4" name="Line 458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5" name="Line 458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6" name="Line 458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7" name="Line 458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48" name="Freeform 4590"/>
            <p:cNvSpPr>
              <a:spLocks/>
            </p:cNvSpPr>
            <p:nvPr/>
          </p:nvSpPr>
          <p:spPr bwMode="auto">
            <a:xfrm>
              <a:off x="3726" y="1864"/>
              <a:ext cx="5" cy="11"/>
            </a:xfrm>
            <a:custGeom>
              <a:avLst/>
              <a:gdLst>
                <a:gd name="T0" fmla="*/ 0 w 2"/>
                <a:gd name="T1" fmla="*/ 0 h 4"/>
                <a:gd name="T2" fmla="*/ 783 w 2"/>
                <a:gd name="T3" fmla="*/ 2684 h 4"/>
                <a:gd name="T4" fmla="*/ 1300 w 2"/>
                <a:gd name="T5" fmla="*/ 4741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2049" name="Line 459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0" name="Freeform 4592"/>
            <p:cNvSpPr>
              <a:spLocks/>
            </p:cNvSpPr>
            <p:nvPr/>
          </p:nvSpPr>
          <p:spPr bwMode="auto">
            <a:xfrm>
              <a:off x="3746" y="1901"/>
              <a:ext cx="1" cy="15"/>
            </a:xfrm>
            <a:custGeom>
              <a:avLst/>
              <a:gdLst>
                <a:gd name="T0" fmla="*/ 0 w 1"/>
                <a:gd name="T1" fmla="*/ 0 h 5"/>
                <a:gd name="T2" fmla="*/ 0 w 1"/>
                <a:gd name="T3" fmla="*/ 6561 h 5"/>
                <a:gd name="T4" fmla="*/ 0 w 1"/>
                <a:gd name="T5" fmla="*/ 109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2051" name="Freeform 4593"/>
            <p:cNvSpPr>
              <a:spLocks/>
            </p:cNvSpPr>
            <p:nvPr/>
          </p:nvSpPr>
          <p:spPr bwMode="auto">
            <a:xfrm>
              <a:off x="3746" y="1914"/>
              <a:ext cx="14" cy="5"/>
            </a:xfrm>
            <a:custGeom>
              <a:avLst/>
              <a:gdLst>
                <a:gd name="T0" fmla="*/ 0 w 5"/>
                <a:gd name="T1" fmla="*/ 0 h 2"/>
                <a:gd name="T2" fmla="*/ 3819 w 5"/>
                <a:gd name="T3" fmla="*/ 1300 h 2"/>
                <a:gd name="T4" fmla="*/ 6695 w 5"/>
                <a:gd name="T5" fmla="*/ 130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2052" name="Line 459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3" name="Freeform 4595"/>
            <p:cNvSpPr>
              <a:spLocks/>
            </p:cNvSpPr>
            <p:nvPr/>
          </p:nvSpPr>
          <p:spPr bwMode="auto">
            <a:xfrm>
              <a:off x="3843" y="1860"/>
              <a:ext cx="5" cy="32"/>
            </a:xfrm>
            <a:custGeom>
              <a:avLst/>
              <a:gdLst>
                <a:gd name="T0" fmla="*/ 0 w 2"/>
                <a:gd name="T1" fmla="*/ 19398 h 11"/>
                <a:gd name="T2" fmla="*/ 783 w 2"/>
                <a:gd name="T3" fmla="*/ 12111 h 11"/>
                <a:gd name="T4" fmla="*/ 1300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2054" name="Line 459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5" name="Line 459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56" name="Freeform 4598"/>
            <p:cNvSpPr>
              <a:spLocks/>
            </p:cNvSpPr>
            <p:nvPr/>
          </p:nvSpPr>
          <p:spPr bwMode="auto">
            <a:xfrm>
              <a:off x="3105" y="1883"/>
              <a:ext cx="17" cy="33"/>
            </a:xfrm>
            <a:custGeom>
              <a:avLst/>
              <a:gdLst>
                <a:gd name="T0" fmla="*/ 21 w 16"/>
                <a:gd name="T1" fmla="*/ 61 h 26"/>
                <a:gd name="T2" fmla="*/ 7 w 16"/>
                <a:gd name="T3" fmla="*/ 124 h 26"/>
                <a:gd name="T4" fmla="*/ 0 w 16"/>
                <a:gd name="T5" fmla="*/ 137 h 26"/>
                <a:gd name="T6" fmla="*/ 2 w 16"/>
                <a:gd name="T7" fmla="*/ 61 h 26"/>
                <a:gd name="T8" fmla="*/ 7 w 16"/>
                <a:gd name="T9" fmla="*/ 0 h 26"/>
                <a:gd name="T10" fmla="*/ 23 w 16"/>
                <a:gd name="T11" fmla="*/ 13 h 26"/>
                <a:gd name="T12" fmla="*/ 21 w 16"/>
                <a:gd name="T13" fmla="*/ 6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2057" name="Freeform 4599"/>
            <p:cNvSpPr>
              <a:spLocks/>
            </p:cNvSpPr>
            <p:nvPr/>
          </p:nvSpPr>
          <p:spPr bwMode="auto">
            <a:xfrm>
              <a:off x="3110" y="1825"/>
              <a:ext cx="104" cy="108"/>
            </a:xfrm>
            <a:custGeom>
              <a:avLst/>
              <a:gdLst>
                <a:gd name="T0" fmla="*/ 127 w 93"/>
                <a:gd name="T1" fmla="*/ 32 h 87"/>
                <a:gd name="T2" fmla="*/ 78 w 93"/>
                <a:gd name="T3" fmla="*/ 32 h 87"/>
                <a:gd name="T4" fmla="*/ 32 w 93"/>
                <a:gd name="T5" fmla="*/ 40 h 87"/>
                <a:gd name="T6" fmla="*/ 15 w 93"/>
                <a:gd name="T7" fmla="*/ 57 h 87"/>
                <a:gd name="T8" fmla="*/ 15 w 93"/>
                <a:gd name="T9" fmla="*/ 88 h 87"/>
                <a:gd name="T10" fmla="*/ 3 w 93"/>
                <a:gd name="T11" fmla="*/ 108 h 87"/>
                <a:gd name="T12" fmla="*/ 0 w 93"/>
                <a:gd name="T13" fmla="*/ 108 h 87"/>
                <a:gd name="T14" fmla="*/ 3 w 93"/>
                <a:gd name="T15" fmla="*/ 211 h 87"/>
                <a:gd name="T16" fmla="*/ 26 w 93"/>
                <a:gd name="T17" fmla="*/ 223 h 87"/>
                <a:gd name="T18" fmla="*/ 21 w 93"/>
                <a:gd name="T19" fmla="*/ 268 h 87"/>
                <a:gd name="T20" fmla="*/ 3 w 93"/>
                <a:gd name="T21" fmla="*/ 322 h 87"/>
                <a:gd name="T22" fmla="*/ 3 w 93"/>
                <a:gd name="T23" fmla="*/ 364 h 87"/>
                <a:gd name="T24" fmla="*/ 49 w 93"/>
                <a:gd name="T25" fmla="*/ 395 h 87"/>
                <a:gd name="T26" fmla="*/ 72 w 93"/>
                <a:gd name="T27" fmla="*/ 355 h 87"/>
                <a:gd name="T28" fmla="*/ 108 w 93"/>
                <a:gd name="T29" fmla="*/ 307 h 87"/>
                <a:gd name="T30" fmla="*/ 142 w 93"/>
                <a:gd name="T31" fmla="*/ 268 h 87"/>
                <a:gd name="T32" fmla="*/ 169 w 93"/>
                <a:gd name="T33" fmla="*/ 223 h 87"/>
                <a:gd name="T34" fmla="*/ 169 w 93"/>
                <a:gd name="T35" fmla="*/ 149 h 87"/>
                <a:gd name="T36" fmla="*/ 169 w 93"/>
                <a:gd name="T37" fmla="*/ 72 h 87"/>
                <a:gd name="T38" fmla="*/ 202 w 93"/>
                <a:gd name="T39" fmla="*/ 2 h 87"/>
                <a:gd name="T40" fmla="*/ 192 w 93"/>
                <a:gd name="T41" fmla="*/ 0 h 87"/>
                <a:gd name="T42" fmla="*/ 162 w 93"/>
                <a:gd name="T43" fmla="*/ 21 h 87"/>
                <a:gd name="T44" fmla="*/ 127 w 93"/>
                <a:gd name="T45" fmla="*/ 3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2058" name="Freeform 4600"/>
            <p:cNvSpPr>
              <a:spLocks/>
            </p:cNvSpPr>
            <p:nvPr/>
          </p:nvSpPr>
          <p:spPr bwMode="auto">
            <a:xfrm>
              <a:off x="3612" y="1729"/>
              <a:ext cx="141" cy="107"/>
            </a:xfrm>
            <a:custGeom>
              <a:avLst/>
              <a:gdLst>
                <a:gd name="T0" fmla="*/ 241 w 125"/>
                <a:gd name="T1" fmla="*/ 317 h 87"/>
                <a:gd name="T2" fmla="*/ 214 w 125"/>
                <a:gd name="T3" fmla="*/ 331 h 87"/>
                <a:gd name="T4" fmla="*/ 168 w 125"/>
                <a:gd name="T5" fmla="*/ 370 h 87"/>
                <a:gd name="T6" fmla="*/ 159 w 125"/>
                <a:gd name="T7" fmla="*/ 282 h 87"/>
                <a:gd name="T8" fmla="*/ 148 w 125"/>
                <a:gd name="T9" fmla="*/ 272 h 87"/>
                <a:gd name="T10" fmla="*/ 139 w 125"/>
                <a:gd name="T11" fmla="*/ 242 h 87"/>
                <a:gd name="T12" fmla="*/ 123 w 125"/>
                <a:gd name="T13" fmla="*/ 255 h 87"/>
                <a:gd name="T14" fmla="*/ 113 w 125"/>
                <a:gd name="T15" fmla="*/ 301 h 87"/>
                <a:gd name="T16" fmla="*/ 92 w 125"/>
                <a:gd name="T17" fmla="*/ 317 h 87"/>
                <a:gd name="T18" fmla="*/ 80 w 125"/>
                <a:gd name="T19" fmla="*/ 331 h 87"/>
                <a:gd name="T20" fmla="*/ 60 w 125"/>
                <a:gd name="T21" fmla="*/ 331 h 87"/>
                <a:gd name="T22" fmla="*/ 43 w 125"/>
                <a:gd name="T23" fmla="*/ 341 h 87"/>
                <a:gd name="T24" fmla="*/ 33 w 125"/>
                <a:gd name="T25" fmla="*/ 331 h 87"/>
                <a:gd name="T26" fmla="*/ 43 w 125"/>
                <a:gd name="T27" fmla="*/ 282 h 87"/>
                <a:gd name="T28" fmla="*/ 49 w 125"/>
                <a:gd name="T29" fmla="*/ 229 h 87"/>
                <a:gd name="T30" fmla="*/ 37 w 125"/>
                <a:gd name="T31" fmla="*/ 199 h 87"/>
                <a:gd name="T32" fmla="*/ 16 w 125"/>
                <a:gd name="T33" fmla="*/ 180 h 87"/>
                <a:gd name="T34" fmla="*/ 0 w 125"/>
                <a:gd name="T35" fmla="*/ 149 h 87"/>
                <a:gd name="T36" fmla="*/ 33 w 125"/>
                <a:gd name="T37" fmla="*/ 90 h 87"/>
                <a:gd name="T38" fmla="*/ 71 w 125"/>
                <a:gd name="T39" fmla="*/ 32 h 87"/>
                <a:gd name="T40" fmla="*/ 92 w 125"/>
                <a:gd name="T41" fmla="*/ 0 h 87"/>
                <a:gd name="T42" fmla="*/ 142 w 125"/>
                <a:gd name="T43" fmla="*/ 0 h 87"/>
                <a:gd name="T44" fmla="*/ 180 w 125"/>
                <a:gd name="T45" fmla="*/ 50 h 87"/>
                <a:gd name="T46" fmla="*/ 139 w 125"/>
                <a:gd name="T47" fmla="*/ 71 h 87"/>
                <a:gd name="T48" fmla="*/ 92 w 125"/>
                <a:gd name="T49" fmla="*/ 97 h 87"/>
                <a:gd name="T50" fmla="*/ 98 w 125"/>
                <a:gd name="T51" fmla="*/ 149 h 87"/>
                <a:gd name="T52" fmla="*/ 152 w 125"/>
                <a:gd name="T53" fmla="*/ 162 h 87"/>
                <a:gd name="T54" fmla="*/ 214 w 125"/>
                <a:gd name="T55" fmla="*/ 170 h 87"/>
                <a:gd name="T56" fmla="*/ 237 w 125"/>
                <a:gd name="T57" fmla="*/ 229 h 87"/>
                <a:gd name="T58" fmla="*/ 261 w 125"/>
                <a:gd name="T59" fmla="*/ 242 h 87"/>
                <a:gd name="T60" fmla="*/ 290 w 125"/>
                <a:gd name="T61" fmla="*/ 317 h 87"/>
                <a:gd name="T62" fmla="*/ 277 w 125"/>
                <a:gd name="T63" fmla="*/ 331 h 87"/>
                <a:gd name="T64" fmla="*/ 255 w 125"/>
                <a:gd name="T65" fmla="*/ 317 h 87"/>
                <a:gd name="T66" fmla="*/ 241 w 125"/>
                <a:gd name="T67" fmla="*/ 31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2059" name="Freeform 4601"/>
            <p:cNvSpPr>
              <a:spLocks/>
            </p:cNvSpPr>
            <p:nvPr/>
          </p:nvSpPr>
          <p:spPr bwMode="auto">
            <a:xfrm>
              <a:off x="3402" y="1635"/>
              <a:ext cx="255" cy="190"/>
            </a:xfrm>
            <a:custGeom>
              <a:avLst/>
              <a:gdLst>
                <a:gd name="T0" fmla="*/ 349 w 229"/>
                <a:gd name="T1" fmla="*/ 563 h 154"/>
                <a:gd name="T2" fmla="*/ 296 w 229"/>
                <a:gd name="T3" fmla="*/ 503 h 154"/>
                <a:gd name="T4" fmla="*/ 241 w 229"/>
                <a:gd name="T5" fmla="*/ 431 h 154"/>
                <a:gd name="T6" fmla="*/ 215 w 229"/>
                <a:gd name="T7" fmla="*/ 412 h 154"/>
                <a:gd name="T8" fmla="*/ 168 w 229"/>
                <a:gd name="T9" fmla="*/ 370 h 154"/>
                <a:gd name="T10" fmla="*/ 149 w 229"/>
                <a:gd name="T11" fmla="*/ 300 h 154"/>
                <a:gd name="T12" fmla="*/ 110 w 229"/>
                <a:gd name="T13" fmla="*/ 241 h 154"/>
                <a:gd name="T14" fmla="*/ 86 w 229"/>
                <a:gd name="T15" fmla="*/ 300 h 154"/>
                <a:gd name="T16" fmla="*/ 70 w 229"/>
                <a:gd name="T17" fmla="*/ 311 h 154"/>
                <a:gd name="T18" fmla="*/ 73 w 229"/>
                <a:gd name="T19" fmla="*/ 359 h 154"/>
                <a:gd name="T20" fmla="*/ 30 w 229"/>
                <a:gd name="T21" fmla="*/ 338 h 154"/>
                <a:gd name="T22" fmla="*/ 22 w 229"/>
                <a:gd name="T23" fmla="*/ 268 h 154"/>
                <a:gd name="T24" fmla="*/ 14 w 229"/>
                <a:gd name="T25" fmla="*/ 197 h 154"/>
                <a:gd name="T26" fmla="*/ 2 w 229"/>
                <a:gd name="T27" fmla="*/ 126 h 154"/>
                <a:gd name="T28" fmla="*/ 0 w 229"/>
                <a:gd name="T29" fmla="*/ 59 h 154"/>
                <a:gd name="T30" fmla="*/ 33 w 229"/>
                <a:gd name="T31" fmla="*/ 32 h 154"/>
                <a:gd name="T32" fmla="*/ 70 w 229"/>
                <a:gd name="T33" fmla="*/ 0 h 154"/>
                <a:gd name="T34" fmla="*/ 117 w 229"/>
                <a:gd name="T35" fmla="*/ 43 h 154"/>
                <a:gd name="T36" fmla="*/ 154 w 229"/>
                <a:gd name="T37" fmla="*/ 90 h 154"/>
                <a:gd name="T38" fmla="*/ 185 w 229"/>
                <a:gd name="T39" fmla="*/ 168 h 154"/>
                <a:gd name="T40" fmla="*/ 215 w 229"/>
                <a:gd name="T41" fmla="*/ 168 h 154"/>
                <a:gd name="T42" fmla="*/ 244 w 229"/>
                <a:gd name="T43" fmla="*/ 170 h 154"/>
                <a:gd name="T44" fmla="*/ 282 w 229"/>
                <a:gd name="T45" fmla="*/ 170 h 154"/>
                <a:gd name="T46" fmla="*/ 316 w 229"/>
                <a:gd name="T47" fmla="*/ 170 h 154"/>
                <a:gd name="T48" fmla="*/ 349 w 229"/>
                <a:gd name="T49" fmla="*/ 226 h 154"/>
                <a:gd name="T50" fmla="*/ 349 w 229"/>
                <a:gd name="T51" fmla="*/ 300 h 154"/>
                <a:gd name="T52" fmla="*/ 375 w 229"/>
                <a:gd name="T53" fmla="*/ 331 h 154"/>
                <a:gd name="T54" fmla="*/ 405 w 229"/>
                <a:gd name="T55" fmla="*/ 353 h 154"/>
                <a:gd name="T56" fmla="*/ 435 w 229"/>
                <a:gd name="T57" fmla="*/ 311 h 154"/>
                <a:gd name="T58" fmla="*/ 468 w 229"/>
                <a:gd name="T59" fmla="*/ 268 h 154"/>
                <a:gd name="T60" fmla="*/ 487 w 229"/>
                <a:gd name="T61" fmla="*/ 331 h 154"/>
                <a:gd name="T62" fmla="*/ 468 w 229"/>
                <a:gd name="T63" fmla="*/ 359 h 154"/>
                <a:gd name="T64" fmla="*/ 433 w 229"/>
                <a:gd name="T65" fmla="*/ 424 h 154"/>
                <a:gd name="T66" fmla="*/ 402 w 229"/>
                <a:gd name="T67" fmla="*/ 484 h 154"/>
                <a:gd name="T68" fmla="*/ 416 w 229"/>
                <a:gd name="T69" fmla="*/ 514 h 154"/>
                <a:gd name="T70" fmla="*/ 435 w 229"/>
                <a:gd name="T71" fmla="*/ 538 h 154"/>
                <a:gd name="T72" fmla="*/ 448 w 229"/>
                <a:gd name="T73" fmla="*/ 563 h 154"/>
                <a:gd name="T74" fmla="*/ 441 w 229"/>
                <a:gd name="T75" fmla="*/ 617 h 154"/>
                <a:gd name="T76" fmla="*/ 433 w 229"/>
                <a:gd name="T77" fmla="*/ 670 h 154"/>
                <a:gd name="T78" fmla="*/ 394 w 229"/>
                <a:gd name="T79" fmla="*/ 656 h 154"/>
                <a:gd name="T80" fmla="*/ 365 w 229"/>
                <a:gd name="T81" fmla="*/ 649 h 154"/>
                <a:gd name="T82" fmla="*/ 349 w 229"/>
                <a:gd name="T83" fmla="*/ 56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2060" name="Freeform 4602"/>
            <p:cNvSpPr>
              <a:spLocks/>
            </p:cNvSpPr>
            <p:nvPr/>
          </p:nvSpPr>
          <p:spPr bwMode="auto">
            <a:xfrm>
              <a:off x="2843" y="1714"/>
              <a:ext cx="40" cy="32"/>
            </a:xfrm>
            <a:custGeom>
              <a:avLst/>
              <a:gdLst>
                <a:gd name="T0" fmla="*/ 20 w 36"/>
                <a:gd name="T1" fmla="*/ 111 h 26"/>
                <a:gd name="T2" fmla="*/ 0 w 36"/>
                <a:gd name="T3" fmla="*/ 32 h 26"/>
                <a:gd name="T4" fmla="*/ 12 w 36"/>
                <a:gd name="T5" fmla="*/ 32 h 26"/>
                <a:gd name="T6" fmla="*/ 12 w 36"/>
                <a:gd name="T7" fmla="*/ 21 h 26"/>
                <a:gd name="T8" fmla="*/ 20 w 36"/>
                <a:gd name="T9" fmla="*/ 2 h 26"/>
                <a:gd name="T10" fmla="*/ 24 w 36"/>
                <a:gd name="T11" fmla="*/ 21 h 26"/>
                <a:gd name="T12" fmla="*/ 32 w 36"/>
                <a:gd name="T13" fmla="*/ 0 h 26"/>
                <a:gd name="T14" fmla="*/ 36 w 36"/>
                <a:gd name="T15" fmla="*/ 0 h 26"/>
                <a:gd name="T16" fmla="*/ 46 w 36"/>
                <a:gd name="T17" fmla="*/ 2 h 26"/>
                <a:gd name="T18" fmla="*/ 46 w 36"/>
                <a:gd name="T19" fmla="*/ 0 h 26"/>
                <a:gd name="T20" fmla="*/ 54 w 36"/>
                <a:gd name="T21" fmla="*/ 0 h 26"/>
                <a:gd name="T22" fmla="*/ 64 w 36"/>
                <a:gd name="T23" fmla="*/ 21 h 26"/>
                <a:gd name="T24" fmla="*/ 71 w 36"/>
                <a:gd name="T25" fmla="*/ 2 h 26"/>
                <a:gd name="T26" fmla="*/ 74 w 36"/>
                <a:gd name="T27" fmla="*/ 21 h 26"/>
                <a:gd name="T28" fmla="*/ 74 w 36"/>
                <a:gd name="T29" fmla="*/ 79 h 26"/>
                <a:gd name="T30" fmla="*/ 20 w 36"/>
                <a:gd name="T31" fmla="*/ 111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2061" name="Freeform 4603"/>
            <p:cNvSpPr>
              <a:spLocks/>
            </p:cNvSpPr>
            <p:nvPr/>
          </p:nvSpPr>
          <p:spPr bwMode="auto">
            <a:xfrm>
              <a:off x="2876" y="1673"/>
              <a:ext cx="94" cy="64"/>
            </a:xfrm>
            <a:custGeom>
              <a:avLst/>
              <a:gdLst>
                <a:gd name="T0" fmla="*/ 12 w 85"/>
                <a:gd name="T1" fmla="*/ 21 h 52"/>
                <a:gd name="T2" fmla="*/ 0 w 85"/>
                <a:gd name="T3" fmla="*/ 0 h 52"/>
                <a:gd name="T4" fmla="*/ 0 w 85"/>
                <a:gd name="T5" fmla="*/ 39 h 52"/>
                <a:gd name="T6" fmla="*/ 12 w 85"/>
                <a:gd name="T7" fmla="*/ 90 h 52"/>
                <a:gd name="T8" fmla="*/ 0 w 85"/>
                <a:gd name="T9" fmla="*/ 119 h 52"/>
                <a:gd name="T10" fmla="*/ 12 w 85"/>
                <a:gd name="T11" fmla="*/ 149 h 52"/>
                <a:gd name="T12" fmla="*/ 14 w 85"/>
                <a:gd name="T13" fmla="*/ 162 h 52"/>
                <a:gd name="T14" fmla="*/ 14 w 85"/>
                <a:gd name="T15" fmla="*/ 222 h 52"/>
                <a:gd name="T16" fmla="*/ 46 w 85"/>
                <a:gd name="T17" fmla="*/ 217 h 52"/>
                <a:gd name="T18" fmla="*/ 100 w 85"/>
                <a:gd name="T19" fmla="*/ 222 h 52"/>
                <a:gd name="T20" fmla="*/ 111 w 85"/>
                <a:gd name="T21" fmla="*/ 192 h 52"/>
                <a:gd name="T22" fmla="*/ 118 w 85"/>
                <a:gd name="T23" fmla="*/ 192 h 52"/>
                <a:gd name="T24" fmla="*/ 118 w 85"/>
                <a:gd name="T25" fmla="*/ 170 h 52"/>
                <a:gd name="T26" fmla="*/ 159 w 85"/>
                <a:gd name="T27" fmla="*/ 162 h 52"/>
                <a:gd name="T28" fmla="*/ 153 w 85"/>
                <a:gd name="T29" fmla="*/ 132 h 52"/>
                <a:gd name="T30" fmla="*/ 157 w 85"/>
                <a:gd name="T31" fmla="*/ 111 h 52"/>
                <a:gd name="T32" fmla="*/ 169 w 85"/>
                <a:gd name="T33" fmla="*/ 59 h 52"/>
                <a:gd name="T34" fmla="*/ 171 w 85"/>
                <a:gd name="T35" fmla="*/ 32 h 52"/>
                <a:gd name="T36" fmla="*/ 118 w 85"/>
                <a:gd name="T37" fmla="*/ 2 h 52"/>
                <a:gd name="T38" fmla="*/ 72 w 85"/>
                <a:gd name="T39" fmla="*/ 39 h 52"/>
                <a:gd name="T40" fmla="*/ 38 w 85"/>
                <a:gd name="T41" fmla="*/ 21 h 52"/>
                <a:gd name="T42" fmla="*/ 12 w 85"/>
                <a:gd name="T43" fmla="*/ 2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2062" name="Freeform 4604"/>
            <p:cNvSpPr>
              <a:spLocks/>
            </p:cNvSpPr>
            <p:nvPr/>
          </p:nvSpPr>
          <p:spPr bwMode="auto">
            <a:xfrm>
              <a:off x="2826" y="1708"/>
              <a:ext cx="27" cy="64"/>
            </a:xfrm>
            <a:custGeom>
              <a:avLst/>
              <a:gdLst>
                <a:gd name="T0" fmla="*/ 0 w 24"/>
                <a:gd name="T1" fmla="*/ 50 h 52"/>
                <a:gd name="T2" fmla="*/ 3 w 24"/>
                <a:gd name="T3" fmla="*/ 151 h 52"/>
                <a:gd name="T4" fmla="*/ 33 w 24"/>
                <a:gd name="T5" fmla="*/ 222 h 52"/>
                <a:gd name="T6" fmla="*/ 38 w 24"/>
                <a:gd name="T7" fmla="*/ 208 h 52"/>
                <a:gd name="T8" fmla="*/ 54 w 24"/>
                <a:gd name="T9" fmla="*/ 143 h 52"/>
                <a:gd name="T10" fmla="*/ 54 w 24"/>
                <a:gd name="T11" fmla="*/ 132 h 52"/>
                <a:gd name="T12" fmla="*/ 33 w 24"/>
                <a:gd name="T13" fmla="*/ 50 h 52"/>
                <a:gd name="T14" fmla="*/ 29 w 24"/>
                <a:gd name="T15" fmla="*/ 14 h 52"/>
                <a:gd name="T16" fmla="*/ 3 w 24"/>
                <a:gd name="T17" fmla="*/ 0 h 52"/>
                <a:gd name="T18" fmla="*/ 0 w 24"/>
                <a:gd name="T19" fmla="*/ 5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2063" name="Freeform 4605"/>
            <p:cNvSpPr>
              <a:spLocks/>
            </p:cNvSpPr>
            <p:nvPr/>
          </p:nvSpPr>
          <p:spPr bwMode="auto">
            <a:xfrm>
              <a:off x="3204" y="1729"/>
              <a:ext cx="75" cy="58"/>
            </a:xfrm>
            <a:custGeom>
              <a:avLst/>
              <a:gdLst>
                <a:gd name="T0" fmla="*/ 21 w 67"/>
                <a:gd name="T1" fmla="*/ 32 h 47"/>
                <a:gd name="T2" fmla="*/ 0 w 67"/>
                <a:gd name="T3" fmla="*/ 0 h 47"/>
                <a:gd name="T4" fmla="*/ 49 w 67"/>
                <a:gd name="T5" fmla="*/ 0 h 47"/>
                <a:gd name="T6" fmla="*/ 94 w 67"/>
                <a:gd name="T7" fmla="*/ 2 h 47"/>
                <a:gd name="T8" fmla="*/ 128 w 67"/>
                <a:gd name="T9" fmla="*/ 21 h 47"/>
                <a:gd name="T10" fmla="*/ 120 w 67"/>
                <a:gd name="T11" fmla="*/ 80 h 47"/>
                <a:gd name="T12" fmla="*/ 134 w 67"/>
                <a:gd name="T13" fmla="*/ 99 h 47"/>
                <a:gd name="T14" fmla="*/ 128 w 67"/>
                <a:gd name="T15" fmla="*/ 122 h 47"/>
                <a:gd name="T16" fmla="*/ 148 w 67"/>
                <a:gd name="T17" fmla="*/ 183 h 47"/>
                <a:gd name="T18" fmla="*/ 134 w 67"/>
                <a:gd name="T19" fmla="*/ 207 h 47"/>
                <a:gd name="T20" fmla="*/ 128 w 67"/>
                <a:gd name="T21" fmla="*/ 183 h 47"/>
                <a:gd name="T22" fmla="*/ 120 w 67"/>
                <a:gd name="T23" fmla="*/ 170 h 47"/>
                <a:gd name="T24" fmla="*/ 116 w 67"/>
                <a:gd name="T25" fmla="*/ 168 h 47"/>
                <a:gd name="T26" fmla="*/ 105 w 67"/>
                <a:gd name="T27" fmla="*/ 168 h 47"/>
                <a:gd name="T28" fmla="*/ 94 w 67"/>
                <a:gd name="T29" fmla="*/ 151 h 47"/>
                <a:gd name="T30" fmla="*/ 91 w 67"/>
                <a:gd name="T31" fmla="*/ 151 h 47"/>
                <a:gd name="T32" fmla="*/ 79 w 67"/>
                <a:gd name="T33" fmla="*/ 151 h 47"/>
                <a:gd name="T34" fmla="*/ 49 w 67"/>
                <a:gd name="T35" fmla="*/ 122 h 47"/>
                <a:gd name="T36" fmla="*/ 38 w 67"/>
                <a:gd name="T37" fmla="*/ 80 h 47"/>
                <a:gd name="T38" fmla="*/ 21 w 67"/>
                <a:gd name="T39" fmla="*/ 32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2064" name="Freeform 4606"/>
            <p:cNvSpPr>
              <a:spLocks/>
            </p:cNvSpPr>
            <p:nvPr/>
          </p:nvSpPr>
          <p:spPr bwMode="auto">
            <a:xfrm>
              <a:off x="3267" y="1722"/>
              <a:ext cx="65" cy="77"/>
            </a:xfrm>
            <a:custGeom>
              <a:avLst/>
              <a:gdLst>
                <a:gd name="T0" fmla="*/ 23 w 59"/>
                <a:gd name="T1" fmla="*/ 212 h 62"/>
                <a:gd name="T2" fmla="*/ 2 w 59"/>
                <a:gd name="T3" fmla="*/ 149 h 62"/>
                <a:gd name="T4" fmla="*/ 14 w 59"/>
                <a:gd name="T5" fmla="*/ 127 h 62"/>
                <a:gd name="T6" fmla="*/ 0 w 59"/>
                <a:gd name="T7" fmla="*/ 109 h 62"/>
                <a:gd name="T8" fmla="*/ 2 w 59"/>
                <a:gd name="T9" fmla="*/ 46 h 62"/>
                <a:gd name="T10" fmla="*/ 14 w 59"/>
                <a:gd name="T11" fmla="*/ 0 h 62"/>
                <a:gd name="T12" fmla="*/ 61 w 59"/>
                <a:gd name="T13" fmla="*/ 21 h 62"/>
                <a:gd name="T14" fmla="*/ 78 w 59"/>
                <a:gd name="T15" fmla="*/ 77 h 62"/>
                <a:gd name="T16" fmla="*/ 117 w 59"/>
                <a:gd name="T17" fmla="*/ 127 h 62"/>
                <a:gd name="T18" fmla="*/ 99 w 59"/>
                <a:gd name="T19" fmla="*/ 127 h 62"/>
                <a:gd name="T20" fmla="*/ 90 w 59"/>
                <a:gd name="T21" fmla="*/ 229 h 62"/>
                <a:gd name="T22" fmla="*/ 90 w 59"/>
                <a:gd name="T23" fmla="*/ 284 h 62"/>
                <a:gd name="T24" fmla="*/ 61 w 59"/>
                <a:gd name="T25" fmla="*/ 240 h 62"/>
                <a:gd name="T26" fmla="*/ 64 w 59"/>
                <a:gd name="T27" fmla="*/ 212 h 62"/>
                <a:gd name="T28" fmla="*/ 55 w 59"/>
                <a:gd name="T29" fmla="*/ 184 h 62"/>
                <a:gd name="T30" fmla="*/ 23 w 59"/>
                <a:gd name="T31" fmla="*/ 212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2065" name="Freeform 4607"/>
            <p:cNvSpPr>
              <a:spLocks/>
            </p:cNvSpPr>
            <p:nvPr/>
          </p:nvSpPr>
          <p:spPr bwMode="auto">
            <a:xfrm>
              <a:off x="3245" y="1772"/>
              <a:ext cx="29" cy="17"/>
            </a:xfrm>
            <a:custGeom>
              <a:avLst/>
              <a:gdLst>
                <a:gd name="T0" fmla="*/ 56 w 26"/>
                <a:gd name="T1" fmla="*/ 49 h 14"/>
                <a:gd name="T2" fmla="*/ 40 w 26"/>
                <a:gd name="T3" fmla="*/ 57 h 14"/>
                <a:gd name="T4" fmla="*/ 2 w 26"/>
                <a:gd name="T5" fmla="*/ 19 h 14"/>
                <a:gd name="T6" fmla="*/ 0 w 26"/>
                <a:gd name="T7" fmla="*/ 0 h 14"/>
                <a:gd name="T8" fmla="*/ 0 w 26"/>
                <a:gd name="T9" fmla="*/ 0 h 14"/>
                <a:gd name="T10" fmla="*/ 12 w 26"/>
                <a:gd name="T11" fmla="*/ 0 h 14"/>
                <a:gd name="T12" fmla="*/ 15 w 26"/>
                <a:gd name="T13" fmla="*/ 0 h 14"/>
                <a:gd name="T14" fmla="*/ 26 w 26"/>
                <a:gd name="T15" fmla="*/ 13 h 14"/>
                <a:gd name="T16" fmla="*/ 36 w 26"/>
                <a:gd name="T17" fmla="*/ 13 h 14"/>
                <a:gd name="T18" fmla="*/ 40 w 26"/>
                <a:gd name="T19" fmla="*/ 19 h 14"/>
                <a:gd name="T20" fmla="*/ 45 w 26"/>
                <a:gd name="T21" fmla="*/ 28 h 14"/>
                <a:gd name="T22" fmla="*/ 56 w 26"/>
                <a:gd name="T23" fmla="*/ 4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2066" name="Freeform 4608"/>
            <p:cNvSpPr>
              <a:spLocks/>
            </p:cNvSpPr>
            <p:nvPr/>
          </p:nvSpPr>
          <p:spPr bwMode="auto">
            <a:xfrm>
              <a:off x="2843" y="1729"/>
              <a:ext cx="101" cy="111"/>
            </a:xfrm>
            <a:custGeom>
              <a:avLst/>
              <a:gdLst>
                <a:gd name="T0" fmla="*/ 38 w 90"/>
                <a:gd name="T1" fmla="*/ 207 h 90"/>
                <a:gd name="T2" fmla="*/ 12 w 90"/>
                <a:gd name="T3" fmla="*/ 183 h 90"/>
                <a:gd name="T4" fmla="*/ 0 w 90"/>
                <a:gd name="T5" fmla="*/ 150 h 90"/>
                <a:gd name="T6" fmla="*/ 3 w 90"/>
                <a:gd name="T7" fmla="*/ 136 h 90"/>
                <a:gd name="T8" fmla="*/ 21 w 90"/>
                <a:gd name="T9" fmla="*/ 72 h 90"/>
                <a:gd name="T10" fmla="*/ 21 w 90"/>
                <a:gd name="T11" fmla="*/ 59 h 90"/>
                <a:gd name="T12" fmla="*/ 81 w 90"/>
                <a:gd name="T13" fmla="*/ 32 h 90"/>
                <a:gd name="T14" fmla="*/ 116 w 90"/>
                <a:gd name="T15" fmla="*/ 21 h 90"/>
                <a:gd name="T16" fmla="*/ 176 w 90"/>
                <a:gd name="T17" fmla="*/ 32 h 90"/>
                <a:gd name="T18" fmla="*/ 185 w 90"/>
                <a:gd name="T19" fmla="*/ 0 h 90"/>
                <a:gd name="T20" fmla="*/ 198 w 90"/>
                <a:gd name="T21" fmla="*/ 0 h 90"/>
                <a:gd name="T22" fmla="*/ 202 w 90"/>
                <a:gd name="T23" fmla="*/ 21 h 90"/>
                <a:gd name="T24" fmla="*/ 185 w 90"/>
                <a:gd name="T25" fmla="*/ 72 h 90"/>
                <a:gd name="T26" fmla="*/ 148 w 90"/>
                <a:gd name="T27" fmla="*/ 53 h 90"/>
                <a:gd name="T28" fmla="*/ 116 w 90"/>
                <a:gd name="T29" fmla="*/ 80 h 90"/>
                <a:gd name="T30" fmla="*/ 132 w 90"/>
                <a:gd name="T31" fmla="*/ 111 h 90"/>
                <a:gd name="T32" fmla="*/ 116 w 90"/>
                <a:gd name="T33" fmla="*/ 111 h 90"/>
                <a:gd name="T34" fmla="*/ 116 w 90"/>
                <a:gd name="T35" fmla="*/ 122 h 90"/>
                <a:gd name="T36" fmla="*/ 107 w 90"/>
                <a:gd name="T37" fmla="*/ 122 h 90"/>
                <a:gd name="T38" fmla="*/ 113 w 90"/>
                <a:gd name="T39" fmla="*/ 136 h 90"/>
                <a:gd name="T40" fmla="*/ 92 w 90"/>
                <a:gd name="T41" fmla="*/ 80 h 90"/>
                <a:gd name="T42" fmla="*/ 81 w 90"/>
                <a:gd name="T43" fmla="*/ 99 h 90"/>
                <a:gd name="T44" fmla="*/ 95 w 90"/>
                <a:gd name="T45" fmla="*/ 168 h 90"/>
                <a:gd name="T46" fmla="*/ 102 w 90"/>
                <a:gd name="T47" fmla="*/ 197 h 90"/>
                <a:gd name="T48" fmla="*/ 92 w 90"/>
                <a:gd name="T49" fmla="*/ 183 h 90"/>
                <a:gd name="T50" fmla="*/ 92 w 90"/>
                <a:gd name="T51" fmla="*/ 207 h 90"/>
                <a:gd name="T52" fmla="*/ 85 w 90"/>
                <a:gd name="T53" fmla="*/ 210 h 90"/>
                <a:gd name="T54" fmla="*/ 132 w 90"/>
                <a:gd name="T55" fmla="*/ 279 h 90"/>
                <a:gd name="T56" fmla="*/ 128 w 90"/>
                <a:gd name="T57" fmla="*/ 297 h 90"/>
                <a:gd name="T58" fmla="*/ 113 w 90"/>
                <a:gd name="T59" fmla="*/ 285 h 90"/>
                <a:gd name="T60" fmla="*/ 107 w 90"/>
                <a:gd name="T61" fmla="*/ 285 h 90"/>
                <a:gd name="T62" fmla="*/ 113 w 90"/>
                <a:gd name="T63" fmla="*/ 328 h 90"/>
                <a:gd name="T64" fmla="*/ 95 w 90"/>
                <a:gd name="T65" fmla="*/ 328 h 90"/>
                <a:gd name="T66" fmla="*/ 107 w 90"/>
                <a:gd name="T67" fmla="*/ 391 h 90"/>
                <a:gd name="T68" fmla="*/ 92 w 90"/>
                <a:gd name="T69" fmla="*/ 377 h 90"/>
                <a:gd name="T70" fmla="*/ 81 w 90"/>
                <a:gd name="T71" fmla="*/ 391 h 90"/>
                <a:gd name="T72" fmla="*/ 70 w 90"/>
                <a:gd name="T73" fmla="*/ 359 h 90"/>
                <a:gd name="T74" fmla="*/ 66 w 90"/>
                <a:gd name="T75" fmla="*/ 377 h 90"/>
                <a:gd name="T76" fmla="*/ 49 w 90"/>
                <a:gd name="T77" fmla="*/ 311 h 90"/>
                <a:gd name="T78" fmla="*/ 43 w 90"/>
                <a:gd name="T79" fmla="*/ 279 h 90"/>
                <a:gd name="T80" fmla="*/ 70 w 90"/>
                <a:gd name="T81" fmla="*/ 257 h 90"/>
                <a:gd name="T82" fmla="*/ 102 w 90"/>
                <a:gd name="T83" fmla="*/ 279 h 90"/>
                <a:gd name="T84" fmla="*/ 102 w 90"/>
                <a:gd name="T85" fmla="*/ 266 h 90"/>
                <a:gd name="T86" fmla="*/ 81 w 90"/>
                <a:gd name="T87" fmla="*/ 247 h 90"/>
                <a:gd name="T88" fmla="*/ 49 w 90"/>
                <a:gd name="T89" fmla="*/ 247 h 90"/>
                <a:gd name="T90" fmla="*/ 38 w 90"/>
                <a:gd name="T91" fmla="*/ 247 h 90"/>
                <a:gd name="T92" fmla="*/ 27 w 90"/>
                <a:gd name="T93" fmla="*/ 207 h 90"/>
                <a:gd name="T94" fmla="*/ 38 w 90"/>
                <a:gd name="T95" fmla="*/ 20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2067" name="Freeform 4609"/>
            <p:cNvSpPr>
              <a:spLocks/>
            </p:cNvSpPr>
            <p:nvPr/>
          </p:nvSpPr>
          <p:spPr bwMode="auto">
            <a:xfrm>
              <a:off x="2906" y="1864"/>
              <a:ext cx="49" cy="11"/>
            </a:xfrm>
            <a:custGeom>
              <a:avLst/>
              <a:gdLst>
                <a:gd name="T0" fmla="*/ 76 w 43"/>
                <a:gd name="T1" fmla="*/ 16 h 9"/>
                <a:gd name="T2" fmla="*/ 25 w 43"/>
                <a:gd name="T3" fmla="*/ 0 h 9"/>
                <a:gd name="T4" fmla="*/ 3 w 43"/>
                <a:gd name="T5" fmla="*/ 0 h 9"/>
                <a:gd name="T6" fmla="*/ 0 w 43"/>
                <a:gd name="T7" fmla="*/ 16 h 9"/>
                <a:gd name="T8" fmla="*/ 35 w 43"/>
                <a:gd name="T9" fmla="*/ 29 h 9"/>
                <a:gd name="T10" fmla="*/ 76 w 43"/>
                <a:gd name="T11" fmla="*/ 35 h 9"/>
                <a:gd name="T12" fmla="*/ 108 w 43"/>
                <a:gd name="T13" fmla="*/ 16 h 9"/>
                <a:gd name="T14" fmla="*/ 76 w 43"/>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2068" name="Freeform 4610"/>
            <p:cNvSpPr>
              <a:spLocks/>
            </p:cNvSpPr>
            <p:nvPr/>
          </p:nvSpPr>
          <p:spPr bwMode="auto">
            <a:xfrm>
              <a:off x="2892" y="1787"/>
              <a:ext cx="26" cy="21"/>
            </a:xfrm>
            <a:custGeom>
              <a:avLst/>
              <a:gdLst>
                <a:gd name="T0" fmla="*/ 72 w 22"/>
                <a:gd name="T1" fmla="*/ 75 h 17"/>
                <a:gd name="T2" fmla="*/ 33 w 22"/>
                <a:gd name="T3" fmla="*/ 21 h 17"/>
                <a:gd name="T4" fmla="*/ 0 w 22"/>
                <a:gd name="T5" fmla="*/ 0 h 17"/>
                <a:gd name="T6" fmla="*/ 33 w 22"/>
                <a:gd name="T7" fmla="*/ 32 h 17"/>
                <a:gd name="T8" fmla="*/ 72 w 22"/>
                <a:gd name="T9" fmla="*/ 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2069" name="Freeform 4611"/>
            <p:cNvSpPr>
              <a:spLocks/>
            </p:cNvSpPr>
            <p:nvPr/>
          </p:nvSpPr>
          <p:spPr bwMode="auto">
            <a:xfrm>
              <a:off x="2938" y="1778"/>
              <a:ext cx="10" cy="6"/>
            </a:xfrm>
            <a:custGeom>
              <a:avLst/>
              <a:gdLst>
                <a:gd name="T0" fmla="*/ 18 w 9"/>
                <a:gd name="T1" fmla="*/ 17 h 5"/>
                <a:gd name="T2" fmla="*/ 2 w 9"/>
                <a:gd name="T3" fmla="*/ 2 h 5"/>
                <a:gd name="T4" fmla="*/ 0 w 9"/>
                <a:gd name="T5" fmla="*/ 0 h 5"/>
                <a:gd name="T6" fmla="*/ 14 w 9"/>
                <a:gd name="T7" fmla="*/ 2 h 5"/>
                <a:gd name="T8" fmla="*/ 18 w 9"/>
                <a:gd name="T9" fmla="*/ 1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2070" name="Freeform 4612"/>
            <p:cNvSpPr>
              <a:spLocks/>
            </p:cNvSpPr>
            <p:nvPr/>
          </p:nvSpPr>
          <p:spPr bwMode="auto">
            <a:xfrm>
              <a:off x="2851" y="1802"/>
              <a:ext cx="4" cy="6"/>
            </a:xfrm>
            <a:custGeom>
              <a:avLst/>
              <a:gdLst>
                <a:gd name="T0" fmla="*/ 0 w 4"/>
                <a:gd name="T1" fmla="*/ 0 h 5"/>
                <a:gd name="T2" fmla="*/ 4 w 4"/>
                <a:gd name="T3" fmla="*/ 2 h 5"/>
                <a:gd name="T4" fmla="*/ 0 w 4"/>
                <a:gd name="T5" fmla="*/ 1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2071" name="Freeform 4613"/>
            <p:cNvSpPr>
              <a:spLocks/>
            </p:cNvSpPr>
            <p:nvPr/>
          </p:nvSpPr>
          <p:spPr bwMode="auto">
            <a:xfrm>
              <a:off x="2941" y="1796"/>
              <a:ext cx="3" cy="6"/>
            </a:xfrm>
            <a:custGeom>
              <a:avLst/>
              <a:gdLst>
                <a:gd name="T0" fmla="*/ 41 w 2"/>
                <a:gd name="T1" fmla="*/ 0 h 5"/>
                <a:gd name="T2" fmla="*/ 0 w 2"/>
                <a:gd name="T3" fmla="*/ 17 h 5"/>
                <a:gd name="T4" fmla="*/ 0 w 2"/>
                <a:gd name="T5" fmla="*/ 0 h 5"/>
                <a:gd name="T6" fmla="*/ 4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072" name="Freeform 4614"/>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173 w 170"/>
                <a:gd name="T109" fmla="*/ 237 h 158"/>
                <a:gd name="T110" fmla="*/ 169 w 170"/>
                <a:gd name="T111" fmla="*/ 237 h 158"/>
                <a:gd name="T112" fmla="*/ 173 w 170"/>
                <a:gd name="T113" fmla="*/ 237 h 158"/>
                <a:gd name="T114" fmla="*/ 173 w 170"/>
                <a:gd name="T115" fmla="*/ 237 h 158"/>
                <a:gd name="T116" fmla="*/ 206 w 170"/>
                <a:gd name="T117" fmla="*/ 17 h 158"/>
                <a:gd name="T118" fmla="*/ 184 w 170"/>
                <a:gd name="T119" fmla="*/ 414 h 158"/>
                <a:gd name="T120" fmla="*/ 206 w 170"/>
                <a:gd name="T121" fmla="*/ 1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73" name="Freeform 4615"/>
            <p:cNvSpPr>
              <a:spLocks/>
            </p:cNvSpPr>
            <p:nvPr/>
          </p:nvSpPr>
          <p:spPr bwMode="auto">
            <a:xfrm>
              <a:off x="2623" y="1615"/>
              <a:ext cx="190" cy="196"/>
            </a:xfrm>
            <a:custGeom>
              <a:avLst/>
              <a:gdLst>
                <a:gd name="T0" fmla="*/ 206 w 170"/>
                <a:gd name="T1" fmla="*/ 17 h 158"/>
                <a:gd name="T2" fmla="*/ 161 w 170"/>
                <a:gd name="T3" fmla="*/ 0 h 158"/>
                <a:gd name="T4" fmla="*/ 130 w 170"/>
                <a:gd name="T5" fmla="*/ 2 h 158"/>
                <a:gd name="T6" fmla="*/ 108 w 170"/>
                <a:gd name="T7" fmla="*/ 0 h 158"/>
                <a:gd name="T8" fmla="*/ 108 w 170"/>
                <a:gd name="T9" fmla="*/ 2 h 158"/>
                <a:gd name="T10" fmla="*/ 104 w 170"/>
                <a:gd name="T11" fmla="*/ 17 h 158"/>
                <a:gd name="T12" fmla="*/ 94 w 170"/>
                <a:gd name="T13" fmla="*/ 40 h 158"/>
                <a:gd name="T14" fmla="*/ 72 w 170"/>
                <a:gd name="T15" fmla="*/ 40 h 158"/>
                <a:gd name="T16" fmla="*/ 61 w 170"/>
                <a:gd name="T17" fmla="*/ 72 h 158"/>
                <a:gd name="T18" fmla="*/ 40 w 170"/>
                <a:gd name="T19" fmla="*/ 40 h 158"/>
                <a:gd name="T20" fmla="*/ 26 w 170"/>
                <a:gd name="T21" fmla="*/ 72 h 158"/>
                <a:gd name="T22" fmla="*/ 2 w 170"/>
                <a:gd name="T23" fmla="*/ 72 h 158"/>
                <a:gd name="T24" fmla="*/ 2 w 170"/>
                <a:gd name="T25" fmla="*/ 107 h 158"/>
                <a:gd name="T26" fmla="*/ 0 w 170"/>
                <a:gd name="T27" fmla="*/ 135 h 158"/>
                <a:gd name="T28" fmla="*/ 0 w 170"/>
                <a:gd name="T29" fmla="*/ 158 h 158"/>
                <a:gd name="T30" fmla="*/ 0 w 170"/>
                <a:gd name="T31" fmla="*/ 191 h 158"/>
                <a:gd name="T32" fmla="*/ 26 w 170"/>
                <a:gd name="T33" fmla="*/ 210 h 158"/>
                <a:gd name="T34" fmla="*/ 26 w 170"/>
                <a:gd name="T35" fmla="*/ 244 h 158"/>
                <a:gd name="T36" fmla="*/ 53 w 170"/>
                <a:gd name="T37" fmla="*/ 205 h 158"/>
                <a:gd name="T38" fmla="*/ 94 w 170"/>
                <a:gd name="T39" fmla="*/ 223 h 158"/>
                <a:gd name="T40" fmla="*/ 117 w 170"/>
                <a:gd name="T41" fmla="*/ 301 h 158"/>
                <a:gd name="T42" fmla="*/ 145 w 170"/>
                <a:gd name="T43" fmla="*/ 352 h 158"/>
                <a:gd name="T44" fmla="*/ 169 w 170"/>
                <a:gd name="T45" fmla="*/ 402 h 158"/>
                <a:gd name="T46" fmla="*/ 181 w 170"/>
                <a:gd name="T47" fmla="*/ 414 h 158"/>
                <a:gd name="T48" fmla="*/ 184 w 170"/>
                <a:gd name="T49" fmla="*/ 414 h 158"/>
                <a:gd name="T50" fmla="*/ 206 w 170"/>
                <a:gd name="T51" fmla="*/ 450 h 158"/>
                <a:gd name="T52" fmla="*/ 248 w 170"/>
                <a:gd name="T53" fmla="*/ 501 h 158"/>
                <a:gd name="T54" fmla="*/ 264 w 170"/>
                <a:gd name="T55" fmla="*/ 511 h 158"/>
                <a:gd name="T56" fmla="*/ 279 w 170"/>
                <a:gd name="T57" fmla="*/ 542 h 158"/>
                <a:gd name="T58" fmla="*/ 297 w 170"/>
                <a:gd name="T59" fmla="*/ 625 h 158"/>
                <a:gd name="T60" fmla="*/ 293 w 170"/>
                <a:gd name="T61" fmla="*/ 692 h 158"/>
                <a:gd name="T62" fmla="*/ 304 w 170"/>
                <a:gd name="T63" fmla="*/ 712 h 158"/>
                <a:gd name="T64" fmla="*/ 320 w 170"/>
                <a:gd name="T65" fmla="*/ 660 h 158"/>
                <a:gd name="T66" fmla="*/ 330 w 170"/>
                <a:gd name="T67" fmla="*/ 625 h 158"/>
                <a:gd name="T68" fmla="*/ 335 w 170"/>
                <a:gd name="T69" fmla="*/ 607 h 158"/>
                <a:gd name="T70" fmla="*/ 320 w 170"/>
                <a:gd name="T71" fmla="*/ 574 h 158"/>
                <a:gd name="T72" fmla="*/ 327 w 170"/>
                <a:gd name="T73" fmla="*/ 511 h 158"/>
                <a:gd name="T74" fmla="*/ 346 w 170"/>
                <a:gd name="T75" fmla="*/ 522 h 158"/>
                <a:gd name="T76" fmla="*/ 368 w 170"/>
                <a:gd name="T77" fmla="*/ 558 h 158"/>
                <a:gd name="T78" fmla="*/ 370 w 170"/>
                <a:gd name="T79" fmla="*/ 522 h 158"/>
                <a:gd name="T80" fmla="*/ 330 w 170"/>
                <a:gd name="T81" fmla="*/ 479 h 158"/>
                <a:gd name="T82" fmla="*/ 295 w 170"/>
                <a:gd name="T83" fmla="*/ 437 h 158"/>
                <a:gd name="T84" fmla="*/ 297 w 170"/>
                <a:gd name="T85" fmla="*/ 402 h 158"/>
                <a:gd name="T86" fmla="*/ 283 w 170"/>
                <a:gd name="T87" fmla="*/ 394 h 158"/>
                <a:gd name="T88" fmla="*/ 241 w 170"/>
                <a:gd name="T89" fmla="*/ 373 h 158"/>
                <a:gd name="T90" fmla="*/ 226 w 170"/>
                <a:gd name="T91" fmla="*/ 319 h 158"/>
                <a:gd name="T92" fmla="*/ 211 w 170"/>
                <a:gd name="T93" fmla="*/ 268 h 158"/>
                <a:gd name="T94" fmla="*/ 181 w 170"/>
                <a:gd name="T95" fmla="*/ 237 h 158"/>
                <a:gd name="T96" fmla="*/ 169 w 170"/>
                <a:gd name="T97" fmla="*/ 167 h 158"/>
                <a:gd name="T98" fmla="*/ 165 w 170"/>
                <a:gd name="T99" fmla="*/ 127 h 158"/>
                <a:gd name="T100" fmla="*/ 191 w 170"/>
                <a:gd name="T101" fmla="*/ 96 h 158"/>
                <a:gd name="T102" fmla="*/ 211 w 170"/>
                <a:gd name="T103" fmla="*/ 107 h 158"/>
                <a:gd name="T104" fmla="*/ 201 w 170"/>
                <a:gd name="T105" fmla="*/ 50 h 158"/>
                <a:gd name="T106" fmla="*/ 206 w 170"/>
                <a:gd name="T107" fmla="*/ 1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2074" name="Freeform 461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075" name="Freeform 4617"/>
            <p:cNvSpPr>
              <a:spLocks/>
            </p:cNvSpPr>
            <p:nvPr/>
          </p:nvSpPr>
          <p:spPr bwMode="auto">
            <a:xfrm>
              <a:off x="2722" y="1802"/>
              <a:ext cx="49" cy="34"/>
            </a:xfrm>
            <a:custGeom>
              <a:avLst/>
              <a:gdLst>
                <a:gd name="T0" fmla="*/ 68 w 45"/>
                <a:gd name="T1" fmla="*/ 74 h 28"/>
                <a:gd name="T2" fmla="*/ 68 w 45"/>
                <a:gd name="T3" fmla="*/ 109 h 28"/>
                <a:gd name="T4" fmla="*/ 38 w 45"/>
                <a:gd name="T5" fmla="*/ 84 h 28"/>
                <a:gd name="T6" fmla="*/ 2 w 45"/>
                <a:gd name="T7" fmla="*/ 49 h 28"/>
                <a:gd name="T8" fmla="*/ 0 w 45"/>
                <a:gd name="T9" fmla="*/ 19 h 28"/>
                <a:gd name="T10" fmla="*/ 19 w 45"/>
                <a:gd name="T11" fmla="*/ 19 h 28"/>
                <a:gd name="T12" fmla="*/ 50 w 45"/>
                <a:gd name="T13" fmla="*/ 2 h 28"/>
                <a:gd name="T14" fmla="*/ 82 w 45"/>
                <a:gd name="T15" fmla="*/ 0 h 28"/>
                <a:gd name="T16" fmla="*/ 68 w 45"/>
                <a:gd name="T17" fmla="*/ 7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2076" name="Freeform 4618"/>
            <p:cNvSpPr>
              <a:spLocks/>
            </p:cNvSpPr>
            <p:nvPr/>
          </p:nvSpPr>
          <p:spPr bwMode="auto">
            <a:xfrm>
              <a:off x="2650" y="1737"/>
              <a:ext cx="25" cy="52"/>
            </a:xfrm>
            <a:custGeom>
              <a:avLst/>
              <a:gdLst>
                <a:gd name="T0" fmla="*/ 42 w 21"/>
                <a:gd name="T1" fmla="*/ 156 h 42"/>
                <a:gd name="T2" fmla="*/ 14 w 21"/>
                <a:gd name="T3" fmla="*/ 186 h 42"/>
                <a:gd name="T4" fmla="*/ 2 w 21"/>
                <a:gd name="T5" fmla="*/ 149 h 42"/>
                <a:gd name="T6" fmla="*/ 0 w 21"/>
                <a:gd name="T7" fmla="*/ 88 h 42"/>
                <a:gd name="T8" fmla="*/ 0 w 21"/>
                <a:gd name="T9" fmla="*/ 21 h 42"/>
                <a:gd name="T10" fmla="*/ 42 w 21"/>
                <a:gd name="T11" fmla="*/ 0 h 42"/>
                <a:gd name="T12" fmla="*/ 73 w 21"/>
                <a:gd name="T13" fmla="*/ 57 h 42"/>
                <a:gd name="T14" fmla="*/ 64 w 21"/>
                <a:gd name="T15" fmla="*/ 156 h 42"/>
                <a:gd name="T16" fmla="*/ 42 w 21"/>
                <a:gd name="T17" fmla="*/ 15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2077" name="Freeform 461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2078" name="Freeform 4620"/>
            <p:cNvSpPr>
              <a:spLocks/>
            </p:cNvSpPr>
            <p:nvPr/>
          </p:nvSpPr>
          <p:spPr bwMode="auto">
            <a:xfrm>
              <a:off x="2944" y="1722"/>
              <a:ext cx="309" cy="132"/>
            </a:xfrm>
            <a:custGeom>
              <a:avLst/>
              <a:gdLst>
                <a:gd name="T0" fmla="*/ 398 w 277"/>
                <a:gd name="T1" fmla="*/ 416 h 106"/>
                <a:gd name="T2" fmla="*/ 335 w 277"/>
                <a:gd name="T3" fmla="*/ 441 h 106"/>
                <a:gd name="T4" fmla="*/ 327 w 277"/>
                <a:gd name="T5" fmla="*/ 491 h 106"/>
                <a:gd name="T6" fmla="*/ 320 w 277"/>
                <a:gd name="T7" fmla="*/ 487 h 106"/>
                <a:gd name="T8" fmla="*/ 312 w 277"/>
                <a:gd name="T9" fmla="*/ 428 h 106"/>
                <a:gd name="T10" fmla="*/ 260 w 277"/>
                <a:gd name="T11" fmla="*/ 451 h 106"/>
                <a:gd name="T12" fmla="*/ 204 w 277"/>
                <a:gd name="T13" fmla="*/ 460 h 106"/>
                <a:gd name="T14" fmla="*/ 148 w 277"/>
                <a:gd name="T15" fmla="*/ 451 h 106"/>
                <a:gd name="T16" fmla="*/ 105 w 277"/>
                <a:gd name="T17" fmla="*/ 441 h 106"/>
                <a:gd name="T18" fmla="*/ 68 w 277"/>
                <a:gd name="T19" fmla="*/ 428 h 106"/>
                <a:gd name="T20" fmla="*/ 71 w 277"/>
                <a:gd name="T21" fmla="*/ 411 h 106"/>
                <a:gd name="T22" fmla="*/ 49 w 277"/>
                <a:gd name="T23" fmla="*/ 384 h 106"/>
                <a:gd name="T24" fmla="*/ 36 w 277"/>
                <a:gd name="T25" fmla="*/ 330 h 106"/>
                <a:gd name="T26" fmla="*/ 3 w 277"/>
                <a:gd name="T27" fmla="*/ 273 h 106"/>
                <a:gd name="T28" fmla="*/ 26 w 277"/>
                <a:gd name="T29" fmla="*/ 301 h 106"/>
                <a:gd name="T30" fmla="*/ 21 w 277"/>
                <a:gd name="T31" fmla="*/ 244 h 106"/>
                <a:gd name="T32" fmla="*/ 0 w 277"/>
                <a:gd name="T33" fmla="*/ 198 h 106"/>
                <a:gd name="T34" fmla="*/ 31 w 277"/>
                <a:gd name="T35" fmla="*/ 132 h 106"/>
                <a:gd name="T36" fmla="*/ 81 w 277"/>
                <a:gd name="T37" fmla="*/ 120 h 106"/>
                <a:gd name="T38" fmla="*/ 96 w 277"/>
                <a:gd name="T39" fmla="*/ 96 h 106"/>
                <a:gd name="T40" fmla="*/ 136 w 277"/>
                <a:gd name="T41" fmla="*/ 62 h 106"/>
                <a:gd name="T42" fmla="*/ 215 w 277"/>
                <a:gd name="T43" fmla="*/ 0 h 106"/>
                <a:gd name="T44" fmla="*/ 265 w 277"/>
                <a:gd name="T45" fmla="*/ 0 h 106"/>
                <a:gd name="T46" fmla="*/ 296 w 277"/>
                <a:gd name="T47" fmla="*/ 46 h 106"/>
                <a:gd name="T48" fmla="*/ 376 w 277"/>
                <a:gd name="T49" fmla="*/ 77 h 106"/>
                <a:gd name="T50" fmla="*/ 465 w 277"/>
                <a:gd name="T51" fmla="*/ 32 h 106"/>
                <a:gd name="T52" fmla="*/ 524 w 277"/>
                <a:gd name="T53" fmla="*/ 57 h 106"/>
                <a:gd name="T54" fmla="*/ 551 w 277"/>
                <a:gd name="T55" fmla="*/ 156 h 106"/>
                <a:gd name="T56" fmla="*/ 564 w 277"/>
                <a:gd name="T57" fmla="*/ 208 h 106"/>
                <a:gd name="T58" fmla="*/ 578 w 277"/>
                <a:gd name="T59" fmla="*/ 330 h 106"/>
                <a:gd name="T60" fmla="*/ 578 w 277"/>
                <a:gd name="T61" fmla="*/ 394 h 106"/>
                <a:gd name="T62" fmla="*/ 528 w 277"/>
                <a:gd name="T63" fmla="*/ 384 h 106"/>
                <a:gd name="T64" fmla="*/ 508 w 277"/>
                <a:gd name="T65" fmla="*/ 384 h 106"/>
                <a:gd name="T66" fmla="*/ 444 w 277"/>
                <a:gd name="T67" fmla="*/ 41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2079" name="Freeform 4621"/>
            <p:cNvSpPr>
              <a:spLocks/>
            </p:cNvSpPr>
            <p:nvPr/>
          </p:nvSpPr>
          <p:spPr bwMode="auto">
            <a:xfrm>
              <a:off x="2935" y="1720"/>
              <a:ext cx="50" cy="41"/>
            </a:xfrm>
            <a:custGeom>
              <a:avLst/>
              <a:gdLst>
                <a:gd name="T0" fmla="*/ 12 w 45"/>
                <a:gd name="T1" fmla="*/ 2 h 33"/>
                <a:gd name="T2" fmla="*/ 12 w 45"/>
                <a:gd name="T3" fmla="*/ 32 h 33"/>
                <a:gd name="T4" fmla="*/ 14 w 45"/>
                <a:gd name="T5" fmla="*/ 57 h 33"/>
                <a:gd name="T6" fmla="*/ 0 w 45"/>
                <a:gd name="T7" fmla="*/ 108 h 33"/>
                <a:gd name="T8" fmla="*/ 20 w 45"/>
                <a:gd name="T9" fmla="*/ 119 h 33"/>
                <a:gd name="T10" fmla="*/ 12 w 45"/>
                <a:gd name="T11" fmla="*/ 150 h 33"/>
                <a:gd name="T12" fmla="*/ 44 w 45"/>
                <a:gd name="T13" fmla="*/ 96 h 33"/>
                <a:gd name="T14" fmla="*/ 96 w 45"/>
                <a:gd name="T15" fmla="*/ 88 h 33"/>
                <a:gd name="T16" fmla="*/ 74 w 45"/>
                <a:gd name="T17" fmla="*/ 57 h 33"/>
                <a:gd name="T18" fmla="*/ 54 w 45"/>
                <a:gd name="T19" fmla="*/ 0 h 33"/>
                <a:gd name="T20" fmla="*/ 1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2080" name="Freeform 4622"/>
            <p:cNvSpPr>
              <a:spLocks/>
            </p:cNvSpPr>
            <p:nvPr/>
          </p:nvSpPr>
          <p:spPr bwMode="auto">
            <a:xfrm>
              <a:off x="2862" y="1422"/>
              <a:ext cx="136" cy="96"/>
            </a:xfrm>
            <a:custGeom>
              <a:avLst/>
              <a:gdLst>
                <a:gd name="T0" fmla="*/ 274 w 121"/>
                <a:gd name="T1" fmla="*/ 180 h 78"/>
                <a:gd name="T2" fmla="*/ 262 w 121"/>
                <a:gd name="T3" fmla="*/ 199 h 78"/>
                <a:gd name="T4" fmla="*/ 274 w 121"/>
                <a:gd name="T5" fmla="*/ 270 h 78"/>
                <a:gd name="T6" fmla="*/ 236 w 121"/>
                <a:gd name="T7" fmla="*/ 298 h 78"/>
                <a:gd name="T8" fmla="*/ 236 w 121"/>
                <a:gd name="T9" fmla="*/ 332 h 78"/>
                <a:gd name="T10" fmla="*/ 182 w 121"/>
                <a:gd name="T11" fmla="*/ 315 h 78"/>
                <a:gd name="T12" fmla="*/ 129 w 121"/>
                <a:gd name="T13" fmla="*/ 290 h 78"/>
                <a:gd name="T14" fmla="*/ 75 w 121"/>
                <a:gd name="T15" fmla="*/ 290 h 78"/>
                <a:gd name="T16" fmla="*/ 19 w 121"/>
                <a:gd name="T17" fmla="*/ 290 h 78"/>
                <a:gd name="T18" fmla="*/ 2 w 121"/>
                <a:gd name="T19" fmla="*/ 270 h 78"/>
                <a:gd name="T20" fmla="*/ 27 w 121"/>
                <a:gd name="T21" fmla="*/ 222 h 78"/>
                <a:gd name="T22" fmla="*/ 0 w 121"/>
                <a:gd name="T23" fmla="*/ 119 h 78"/>
                <a:gd name="T24" fmla="*/ 43 w 121"/>
                <a:gd name="T25" fmla="*/ 71 h 78"/>
                <a:gd name="T26" fmla="*/ 91 w 121"/>
                <a:gd name="T27" fmla="*/ 2 h 78"/>
                <a:gd name="T28" fmla="*/ 133 w 121"/>
                <a:gd name="T29" fmla="*/ 0 h 78"/>
                <a:gd name="T30" fmla="*/ 176 w 121"/>
                <a:gd name="T31" fmla="*/ 17 h 78"/>
                <a:gd name="T32" fmla="*/ 223 w 121"/>
                <a:gd name="T33" fmla="*/ 32 h 78"/>
                <a:gd name="T34" fmla="*/ 232 w 121"/>
                <a:gd name="T35" fmla="*/ 119 h 78"/>
                <a:gd name="T36" fmla="*/ 274 w 121"/>
                <a:gd name="T37" fmla="*/ 18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2081" name="Freeform 4623"/>
            <p:cNvSpPr>
              <a:spLocks/>
            </p:cNvSpPr>
            <p:nvPr/>
          </p:nvSpPr>
          <p:spPr bwMode="auto">
            <a:xfrm>
              <a:off x="2637" y="1400"/>
              <a:ext cx="34" cy="44"/>
            </a:xfrm>
            <a:custGeom>
              <a:avLst/>
              <a:gdLst>
                <a:gd name="T0" fmla="*/ 32 w 31"/>
                <a:gd name="T1" fmla="*/ 162 h 35"/>
                <a:gd name="T2" fmla="*/ 32 w 31"/>
                <a:gd name="T3" fmla="*/ 172 h 35"/>
                <a:gd name="T4" fmla="*/ 5 w 31"/>
                <a:gd name="T5" fmla="*/ 172 h 35"/>
                <a:gd name="T6" fmla="*/ 5 w 31"/>
                <a:gd name="T7" fmla="*/ 162 h 35"/>
                <a:gd name="T8" fmla="*/ 0 w 31"/>
                <a:gd name="T9" fmla="*/ 118 h 35"/>
                <a:gd name="T10" fmla="*/ 0 w 31"/>
                <a:gd name="T11" fmla="*/ 36 h 35"/>
                <a:gd name="T12" fmla="*/ 14 w 31"/>
                <a:gd name="T13" fmla="*/ 25 h 35"/>
                <a:gd name="T14" fmla="*/ 16 w 31"/>
                <a:gd name="T15" fmla="*/ 36 h 35"/>
                <a:gd name="T16" fmla="*/ 22 w 31"/>
                <a:gd name="T17" fmla="*/ 25 h 35"/>
                <a:gd name="T18" fmla="*/ 36 w 31"/>
                <a:gd name="T19" fmla="*/ 0 h 35"/>
                <a:gd name="T20" fmla="*/ 46 w 31"/>
                <a:gd name="T21" fmla="*/ 36 h 35"/>
                <a:gd name="T22" fmla="*/ 59 w 31"/>
                <a:gd name="T23" fmla="*/ 36 h 35"/>
                <a:gd name="T24" fmla="*/ 54 w 31"/>
                <a:gd name="T25" fmla="*/ 72 h 35"/>
                <a:gd name="T26" fmla="*/ 36 w 31"/>
                <a:gd name="T27" fmla="*/ 103 h 35"/>
                <a:gd name="T28" fmla="*/ 36 w 31"/>
                <a:gd name="T29" fmla="*/ 118 h 35"/>
                <a:gd name="T30" fmla="*/ 32 w 31"/>
                <a:gd name="T31" fmla="*/ 16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2082" name="Freeform 4624"/>
            <p:cNvSpPr>
              <a:spLocks/>
            </p:cNvSpPr>
            <p:nvPr/>
          </p:nvSpPr>
          <p:spPr bwMode="auto">
            <a:xfrm>
              <a:off x="2676" y="1422"/>
              <a:ext cx="25" cy="20"/>
            </a:xfrm>
            <a:custGeom>
              <a:avLst/>
              <a:gdLst>
                <a:gd name="T0" fmla="*/ 53 w 22"/>
                <a:gd name="T1" fmla="*/ 20 h 16"/>
                <a:gd name="T2" fmla="*/ 47 w 22"/>
                <a:gd name="T3" fmla="*/ 13 h 16"/>
                <a:gd name="T4" fmla="*/ 36 w 22"/>
                <a:gd name="T5" fmla="*/ 0 h 16"/>
                <a:gd name="T6" fmla="*/ 36 w 22"/>
                <a:gd name="T7" fmla="*/ 20 h 16"/>
                <a:gd name="T8" fmla="*/ 25 w 22"/>
                <a:gd name="T9" fmla="*/ 20 h 16"/>
                <a:gd name="T10" fmla="*/ 13 w 22"/>
                <a:gd name="T11" fmla="*/ 0 h 16"/>
                <a:gd name="T12" fmla="*/ 3 w 22"/>
                <a:gd name="T13" fmla="*/ 20 h 16"/>
                <a:gd name="T14" fmla="*/ 0 w 22"/>
                <a:gd name="T15" fmla="*/ 36 h 16"/>
                <a:gd name="T16" fmla="*/ 30 w 22"/>
                <a:gd name="T17" fmla="*/ 76 h 16"/>
                <a:gd name="T18" fmla="*/ 41 w 22"/>
                <a:gd name="T19" fmla="*/ 56 h 16"/>
                <a:gd name="T20" fmla="*/ 41 w 22"/>
                <a:gd name="T21" fmla="*/ 45 h 16"/>
                <a:gd name="T22" fmla="*/ 53 w 22"/>
                <a:gd name="T23" fmla="*/ 2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2083" name="Freeform 4625"/>
            <p:cNvSpPr>
              <a:spLocks/>
            </p:cNvSpPr>
            <p:nvPr/>
          </p:nvSpPr>
          <p:spPr bwMode="auto">
            <a:xfrm>
              <a:off x="2639" y="1386"/>
              <a:ext cx="29" cy="21"/>
            </a:xfrm>
            <a:custGeom>
              <a:avLst/>
              <a:gdLst>
                <a:gd name="T0" fmla="*/ 49 w 26"/>
                <a:gd name="T1" fmla="*/ 53 h 17"/>
                <a:gd name="T2" fmla="*/ 3 w 26"/>
                <a:gd name="T3" fmla="*/ 53 h 17"/>
                <a:gd name="T4" fmla="*/ 0 w 26"/>
                <a:gd name="T5" fmla="*/ 75 h 17"/>
                <a:gd name="T6" fmla="*/ 0 w 26"/>
                <a:gd name="T7" fmla="*/ 43 h 17"/>
                <a:gd name="T8" fmla="*/ 31 w 26"/>
                <a:gd name="T9" fmla="*/ 43 h 17"/>
                <a:gd name="T10" fmla="*/ 56 w 26"/>
                <a:gd name="T11" fmla="*/ 0 h 17"/>
                <a:gd name="T12" fmla="*/ 49 w 26"/>
                <a:gd name="T13" fmla="*/ 5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2084" name="Freeform 4626"/>
            <p:cNvSpPr>
              <a:spLocks/>
            </p:cNvSpPr>
            <p:nvPr/>
          </p:nvSpPr>
          <p:spPr bwMode="auto">
            <a:xfrm>
              <a:off x="2658" y="1431"/>
              <a:ext cx="17" cy="11"/>
            </a:xfrm>
            <a:custGeom>
              <a:avLst/>
              <a:gdLst>
                <a:gd name="T0" fmla="*/ 57 w 14"/>
                <a:gd name="T1" fmla="*/ 16 h 9"/>
                <a:gd name="T2" fmla="*/ 34 w 14"/>
                <a:gd name="T3" fmla="*/ 0 h 9"/>
                <a:gd name="T4" fmla="*/ 0 w 14"/>
                <a:gd name="T5" fmla="*/ 2 h 9"/>
                <a:gd name="T6" fmla="*/ 49 w 14"/>
                <a:gd name="T7" fmla="*/ 35 h 9"/>
                <a:gd name="T8" fmla="*/ 57 w 14"/>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2085" name="Freeform 4627"/>
            <p:cNvSpPr>
              <a:spLocks/>
            </p:cNvSpPr>
            <p:nvPr/>
          </p:nvSpPr>
          <p:spPr bwMode="auto">
            <a:xfrm>
              <a:off x="2689" y="1444"/>
              <a:ext cx="6" cy="3"/>
            </a:xfrm>
            <a:custGeom>
              <a:avLst/>
              <a:gdLst>
                <a:gd name="T0" fmla="*/ 17 w 5"/>
                <a:gd name="T1" fmla="*/ 0 h 3"/>
                <a:gd name="T2" fmla="*/ 12 w 5"/>
                <a:gd name="T3" fmla="*/ 0 h 3"/>
                <a:gd name="T4" fmla="*/ 0 w 5"/>
                <a:gd name="T5" fmla="*/ 3 h 3"/>
                <a:gd name="T6" fmla="*/ 1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2086" name="Freeform 4628"/>
            <p:cNvSpPr>
              <a:spLocks/>
            </p:cNvSpPr>
            <p:nvPr/>
          </p:nvSpPr>
          <p:spPr bwMode="auto">
            <a:xfrm>
              <a:off x="2847" y="1347"/>
              <a:ext cx="68" cy="37"/>
            </a:xfrm>
            <a:custGeom>
              <a:avLst/>
              <a:gdLst>
                <a:gd name="T0" fmla="*/ 159 w 59"/>
                <a:gd name="T1" fmla="*/ 106 h 29"/>
                <a:gd name="T2" fmla="*/ 149 w 59"/>
                <a:gd name="T3" fmla="*/ 17 h 29"/>
                <a:gd name="T4" fmla="*/ 67 w 59"/>
                <a:gd name="T5" fmla="*/ 0 h 29"/>
                <a:gd name="T6" fmla="*/ 0 w 59"/>
                <a:gd name="T7" fmla="*/ 46 h 29"/>
                <a:gd name="T8" fmla="*/ 3 w 59"/>
                <a:gd name="T9" fmla="*/ 65 h 29"/>
                <a:gd name="T10" fmla="*/ 32 w 59"/>
                <a:gd name="T11" fmla="*/ 122 h 29"/>
                <a:gd name="T12" fmla="*/ 47 w 59"/>
                <a:gd name="T13" fmla="*/ 122 h 29"/>
                <a:gd name="T14" fmla="*/ 95 w 59"/>
                <a:gd name="T15" fmla="*/ 135 h 29"/>
                <a:gd name="T16" fmla="*/ 141 w 59"/>
                <a:gd name="T17" fmla="*/ 159 h 29"/>
                <a:gd name="T18" fmla="*/ 159 w 59"/>
                <a:gd name="T19" fmla="*/ 10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2087" name="Freeform 4629"/>
            <p:cNvSpPr>
              <a:spLocks/>
            </p:cNvSpPr>
            <p:nvPr/>
          </p:nvSpPr>
          <p:spPr bwMode="auto">
            <a:xfrm>
              <a:off x="2822" y="1375"/>
              <a:ext cx="105" cy="49"/>
            </a:xfrm>
            <a:custGeom>
              <a:avLst/>
              <a:gdLst>
                <a:gd name="T0" fmla="*/ 97 w 95"/>
                <a:gd name="T1" fmla="*/ 108 h 40"/>
                <a:gd name="T2" fmla="*/ 54 w 95"/>
                <a:gd name="T3" fmla="*/ 123 h 40"/>
                <a:gd name="T4" fmla="*/ 12 w 95"/>
                <a:gd name="T5" fmla="*/ 136 h 40"/>
                <a:gd name="T6" fmla="*/ 0 w 95"/>
                <a:gd name="T7" fmla="*/ 136 h 40"/>
                <a:gd name="T8" fmla="*/ 12 w 95"/>
                <a:gd name="T9" fmla="*/ 49 h 40"/>
                <a:gd name="T10" fmla="*/ 34 w 95"/>
                <a:gd name="T11" fmla="*/ 49 h 40"/>
                <a:gd name="T12" fmla="*/ 69 w 95"/>
                <a:gd name="T13" fmla="*/ 88 h 40"/>
                <a:gd name="T14" fmla="*/ 82 w 95"/>
                <a:gd name="T15" fmla="*/ 59 h 40"/>
                <a:gd name="T16" fmla="*/ 82 w 95"/>
                <a:gd name="T17" fmla="*/ 0 h 40"/>
                <a:gd name="T18" fmla="*/ 120 w 95"/>
                <a:gd name="T19" fmla="*/ 2 h 40"/>
                <a:gd name="T20" fmla="*/ 154 w 95"/>
                <a:gd name="T21" fmla="*/ 31 h 40"/>
                <a:gd name="T22" fmla="*/ 172 w 95"/>
                <a:gd name="T23" fmla="*/ 76 h 40"/>
                <a:gd name="T24" fmla="*/ 190 w 95"/>
                <a:gd name="T25" fmla="*/ 160 h 40"/>
                <a:gd name="T26" fmla="*/ 154 w 95"/>
                <a:gd name="T27" fmla="*/ 167 h 40"/>
                <a:gd name="T28" fmla="*/ 97 w 95"/>
                <a:gd name="T29" fmla="*/ 1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2088" name="Freeform 4630"/>
            <p:cNvSpPr>
              <a:spLocks/>
            </p:cNvSpPr>
            <p:nvPr/>
          </p:nvSpPr>
          <p:spPr bwMode="auto">
            <a:xfrm>
              <a:off x="2822" y="1407"/>
              <a:ext cx="84" cy="49"/>
            </a:xfrm>
            <a:custGeom>
              <a:avLst/>
              <a:gdLst>
                <a:gd name="T0" fmla="*/ 3 w 76"/>
                <a:gd name="T1" fmla="*/ 123 h 40"/>
                <a:gd name="T2" fmla="*/ 0 w 76"/>
                <a:gd name="T3" fmla="*/ 31 h 40"/>
                <a:gd name="T4" fmla="*/ 12 w 76"/>
                <a:gd name="T5" fmla="*/ 31 h 40"/>
                <a:gd name="T6" fmla="*/ 54 w 76"/>
                <a:gd name="T7" fmla="*/ 16 h 40"/>
                <a:gd name="T8" fmla="*/ 97 w 76"/>
                <a:gd name="T9" fmla="*/ 0 h 40"/>
                <a:gd name="T10" fmla="*/ 154 w 76"/>
                <a:gd name="T11" fmla="*/ 59 h 40"/>
                <a:gd name="T12" fmla="*/ 112 w 76"/>
                <a:gd name="T13" fmla="*/ 114 h 40"/>
                <a:gd name="T14" fmla="*/ 73 w 76"/>
                <a:gd name="T15" fmla="*/ 167 h 40"/>
                <a:gd name="T16" fmla="*/ 49 w 76"/>
                <a:gd name="T17" fmla="*/ 167 h 40"/>
                <a:gd name="T18" fmla="*/ 49 w 76"/>
                <a:gd name="T19" fmla="*/ 136 h 40"/>
                <a:gd name="T20" fmla="*/ 23 w 76"/>
                <a:gd name="T21" fmla="*/ 123 h 40"/>
                <a:gd name="T22" fmla="*/ 3 w 76"/>
                <a:gd name="T23" fmla="*/ 1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2089" name="Freeform 4631"/>
            <p:cNvSpPr>
              <a:spLocks/>
            </p:cNvSpPr>
            <p:nvPr/>
          </p:nvSpPr>
          <p:spPr bwMode="auto">
            <a:xfrm>
              <a:off x="2566" y="1474"/>
              <a:ext cx="57" cy="58"/>
            </a:xfrm>
            <a:custGeom>
              <a:avLst/>
              <a:gdLst>
                <a:gd name="T0" fmla="*/ 77 w 52"/>
                <a:gd name="T1" fmla="*/ 122 h 47"/>
                <a:gd name="T2" fmla="*/ 95 w 52"/>
                <a:gd name="T3" fmla="*/ 90 h 47"/>
                <a:gd name="T4" fmla="*/ 90 w 52"/>
                <a:gd name="T5" fmla="*/ 59 h 47"/>
                <a:gd name="T6" fmla="*/ 99 w 52"/>
                <a:gd name="T7" fmla="*/ 21 h 47"/>
                <a:gd name="T8" fmla="*/ 68 w 52"/>
                <a:gd name="T9" fmla="*/ 0 h 47"/>
                <a:gd name="T10" fmla="*/ 33 w 52"/>
                <a:gd name="T11" fmla="*/ 53 h 47"/>
                <a:gd name="T12" fmla="*/ 5 w 52"/>
                <a:gd name="T13" fmla="*/ 122 h 47"/>
                <a:gd name="T14" fmla="*/ 0 w 52"/>
                <a:gd name="T15" fmla="*/ 155 h 47"/>
                <a:gd name="T16" fmla="*/ 22 w 52"/>
                <a:gd name="T17" fmla="*/ 155 h 47"/>
                <a:gd name="T18" fmla="*/ 59 w 52"/>
                <a:gd name="T19" fmla="*/ 155 h 47"/>
                <a:gd name="T20" fmla="*/ 62 w 52"/>
                <a:gd name="T21" fmla="*/ 186 h 47"/>
                <a:gd name="T22" fmla="*/ 68 w 52"/>
                <a:gd name="T23" fmla="*/ 207 h 47"/>
                <a:gd name="T24" fmla="*/ 77 w 52"/>
                <a:gd name="T25" fmla="*/ 12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2090" name="Freeform 4632"/>
            <p:cNvSpPr>
              <a:spLocks/>
            </p:cNvSpPr>
            <p:nvPr/>
          </p:nvSpPr>
          <p:spPr bwMode="auto">
            <a:xfrm>
              <a:off x="2727" y="1447"/>
              <a:ext cx="154" cy="121"/>
            </a:xfrm>
            <a:custGeom>
              <a:avLst/>
              <a:gdLst>
                <a:gd name="T0" fmla="*/ 122 w 138"/>
                <a:gd name="T1" fmla="*/ 21 h 97"/>
                <a:gd name="T2" fmla="*/ 118 w 138"/>
                <a:gd name="T3" fmla="*/ 0 h 97"/>
                <a:gd name="T4" fmla="*/ 77 w 138"/>
                <a:gd name="T5" fmla="*/ 2 h 97"/>
                <a:gd name="T6" fmla="*/ 40 w 138"/>
                <a:gd name="T7" fmla="*/ 32 h 97"/>
                <a:gd name="T8" fmla="*/ 0 w 138"/>
                <a:gd name="T9" fmla="*/ 57 h 97"/>
                <a:gd name="T10" fmla="*/ 12 w 138"/>
                <a:gd name="T11" fmla="*/ 76 h 97"/>
                <a:gd name="T12" fmla="*/ 3 w 138"/>
                <a:gd name="T13" fmla="*/ 89 h 97"/>
                <a:gd name="T14" fmla="*/ 3 w 138"/>
                <a:gd name="T15" fmla="*/ 156 h 97"/>
                <a:gd name="T16" fmla="*/ 21 w 138"/>
                <a:gd name="T17" fmla="*/ 244 h 97"/>
                <a:gd name="T18" fmla="*/ 26 w 138"/>
                <a:gd name="T19" fmla="*/ 307 h 97"/>
                <a:gd name="T20" fmla="*/ 32 w 138"/>
                <a:gd name="T21" fmla="*/ 307 h 97"/>
                <a:gd name="T22" fmla="*/ 71 w 138"/>
                <a:gd name="T23" fmla="*/ 334 h 97"/>
                <a:gd name="T24" fmla="*/ 81 w 138"/>
                <a:gd name="T25" fmla="*/ 365 h 97"/>
                <a:gd name="T26" fmla="*/ 94 w 138"/>
                <a:gd name="T27" fmla="*/ 353 h 97"/>
                <a:gd name="T28" fmla="*/ 118 w 138"/>
                <a:gd name="T29" fmla="*/ 353 h 97"/>
                <a:gd name="T30" fmla="*/ 148 w 138"/>
                <a:gd name="T31" fmla="*/ 423 h 97"/>
                <a:gd name="T32" fmla="*/ 183 w 138"/>
                <a:gd name="T33" fmla="*/ 423 h 97"/>
                <a:gd name="T34" fmla="*/ 190 w 138"/>
                <a:gd name="T35" fmla="*/ 432 h 97"/>
                <a:gd name="T36" fmla="*/ 219 w 138"/>
                <a:gd name="T37" fmla="*/ 432 h 97"/>
                <a:gd name="T38" fmla="*/ 262 w 138"/>
                <a:gd name="T39" fmla="*/ 455 h 97"/>
                <a:gd name="T40" fmla="*/ 266 w 138"/>
                <a:gd name="T41" fmla="*/ 432 h 97"/>
                <a:gd name="T42" fmla="*/ 298 w 138"/>
                <a:gd name="T43" fmla="*/ 344 h 97"/>
                <a:gd name="T44" fmla="*/ 298 w 138"/>
                <a:gd name="T45" fmla="*/ 307 h 97"/>
                <a:gd name="T46" fmla="*/ 280 w 138"/>
                <a:gd name="T47" fmla="*/ 222 h 97"/>
                <a:gd name="T48" fmla="*/ 266 w 138"/>
                <a:gd name="T49" fmla="*/ 196 h 97"/>
                <a:gd name="T50" fmla="*/ 286 w 138"/>
                <a:gd name="T51" fmla="*/ 148 h 97"/>
                <a:gd name="T52" fmla="*/ 262 w 138"/>
                <a:gd name="T53" fmla="*/ 32 h 97"/>
                <a:gd name="T54" fmla="*/ 204 w 138"/>
                <a:gd name="T55" fmla="*/ 32 h 97"/>
                <a:gd name="T56" fmla="*/ 152 w 138"/>
                <a:gd name="T57" fmla="*/ 21 h 97"/>
                <a:gd name="T58" fmla="*/ 122 w 138"/>
                <a:gd name="T59" fmla="*/ 21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2091" name="Freeform 4633"/>
            <p:cNvSpPr>
              <a:spLocks/>
            </p:cNvSpPr>
            <p:nvPr/>
          </p:nvSpPr>
          <p:spPr bwMode="auto">
            <a:xfrm>
              <a:off x="2833" y="1585"/>
              <a:ext cx="152" cy="99"/>
            </a:xfrm>
            <a:custGeom>
              <a:avLst/>
              <a:gdLst>
                <a:gd name="T0" fmla="*/ 260 w 137"/>
                <a:gd name="T1" fmla="*/ 285 h 80"/>
                <a:gd name="T2" fmla="*/ 254 w 137"/>
                <a:gd name="T3" fmla="*/ 349 h 80"/>
                <a:gd name="T4" fmla="*/ 202 w 137"/>
                <a:gd name="T5" fmla="*/ 322 h 80"/>
                <a:gd name="T6" fmla="*/ 151 w 137"/>
                <a:gd name="T7" fmla="*/ 356 h 80"/>
                <a:gd name="T8" fmla="*/ 120 w 137"/>
                <a:gd name="T9" fmla="*/ 337 h 80"/>
                <a:gd name="T10" fmla="*/ 89 w 137"/>
                <a:gd name="T11" fmla="*/ 337 h 80"/>
                <a:gd name="T12" fmla="*/ 79 w 137"/>
                <a:gd name="T13" fmla="*/ 317 h 80"/>
                <a:gd name="T14" fmla="*/ 79 w 137"/>
                <a:gd name="T15" fmla="*/ 285 h 80"/>
                <a:gd name="T16" fmla="*/ 68 w 137"/>
                <a:gd name="T17" fmla="*/ 270 h 80"/>
                <a:gd name="T18" fmla="*/ 58 w 137"/>
                <a:gd name="T19" fmla="*/ 270 h 80"/>
                <a:gd name="T20" fmla="*/ 44 w 137"/>
                <a:gd name="T21" fmla="*/ 260 h 80"/>
                <a:gd name="T22" fmla="*/ 0 w 137"/>
                <a:gd name="T23" fmla="*/ 168 h 80"/>
                <a:gd name="T24" fmla="*/ 18 w 137"/>
                <a:gd name="T25" fmla="*/ 149 h 80"/>
                <a:gd name="T26" fmla="*/ 44 w 137"/>
                <a:gd name="T27" fmla="*/ 88 h 80"/>
                <a:gd name="T28" fmla="*/ 68 w 137"/>
                <a:gd name="T29" fmla="*/ 21 h 80"/>
                <a:gd name="T30" fmla="*/ 68 w 137"/>
                <a:gd name="T31" fmla="*/ 21 h 80"/>
                <a:gd name="T32" fmla="*/ 125 w 137"/>
                <a:gd name="T33" fmla="*/ 32 h 80"/>
                <a:gd name="T34" fmla="*/ 175 w 137"/>
                <a:gd name="T35" fmla="*/ 0 h 80"/>
                <a:gd name="T36" fmla="*/ 175 w 137"/>
                <a:gd name="T37" fmla="*/ 0 h 80"/>
                <a:gd name="T38" fmla="*/ 202 w 137"/>
                <a:gd name="T39" fmla="*/ 40 h 80"/>
                <a:gd name="T40" fmla="*/ 221 w 137"/>
                <a:gd name="T41" fmla="*/ 95 h 80"/>
                <a:gd name="T42" fmla="*/ 229 w 137"/>
                <a:gd name="T43" fmla="*/ 155 h 80"/>
                <a:gd name="T44" fmla="*/ 240 w 137"/>
                <a:gd name="T45" fmla="*/ 224 h 80"/>
                <a:gd name="T46" fmla="*/ 260 w 137"/>
                <a:gd name="T47" fmla="*/ 224 h 80"/>
                <a:gd name="T48" fmla="*/ 278 w 137"/>
                <a:gd name="T49" fmla="*/ 230 h 80"/>
                <a:gd name="T50" fmla="*/ 285 w 137"/>
                <a:gd name="T51" fmla="*/ 256 h 80"/>
                <a:gd name="T52" fmla="*/ 265 w 137"/>
                <a:gd name="T53" fmla="*/ 270 h 80"/>
                <a:gd name="T54" fmla="*/ 265 w 137"/>
                <a:gd name="T55" fmla="*/ 260 h 80"/>
                <a:gd name="T56" fmla="*/ 260 w 137"/>
                <a:gd name="T57" fmla="*/ 28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2092" name="Freeform 4634"/>
            <p:cNvSpPr>
              <a:spLocks/>
            </p:cNvSpPr>
            <p:nvPr/>
          </p:nvSpPr>
          <p:spPr bwMode="auto">
            <a:xfrm>
              <a:off x="2702" y="1527"/>
              <a:ext cx="102" cy="50"/>
            </a:xfrm>
            <a:custGeom>
              <a:avLst/>
              <a:gdLst>
                <a:gd name="T0" fmla="*/ 182 w 90"/>
                <a:gd name="T1" fmla="*/ 56 h 40"/>
                <a:gd name="T2" fmla="*/ 215 w 90"/>
                <a:gd name="T3" fmla="*/ 125 h 40"/>
                <a:gd name="T4" fmla="*/ 215 w 90"/>
                <a:gd name="T5" fmla="*/ 125 h 40"/>
                <a:gd name="T6" fmla="*/ 211 w 90"/>
                <a:gd name="T7" fmla="*/ 135 h 40"/>
                <a:gd name="T8" fmla="*/ 199 w 90"/>
                <a:gd name="T9" fmla="*/ 148 h 40"/>
                <a:gd name="T10" fmla="*/ 199 w 90"/>
                <a:gd name="T11" fmla="*/ 156 h 40"/>
                <a:gd name="T12" fmla="*/ 186 w 90"/>
                <a:gd name="T13" fmla="*/ 179 h 40"/>
                <a:gd name="T14" fmla="*/ 171 w 90"/>
                <a:gd name="T15" fmla="*/ 179 h 40"/>
                <a:gd name="T16" fmla="*/ 160 w 90"/>
                <a:gd name="T17" fmla="*/ 194 h 40"/>
                <a:gd name="T18" fmla="*/ 148 w 90"/>
                <a:gd name="T19" fmla="*/ 179 h 40"/>
                <a:gd name="T20" fmla="*/ 96 w 90"/>
                <a:gd name="T21" fmla="*/ 169 h 40"/>
                <a:gd name="T22" fmla="*/ 75 w 90"/>
                <a:gd name="T23" fmla="*/ 194 h 40"/>
                <a:gd name="T24" fmla="*/ 58 w 90"/>
                <a:gd name="T25" fmla="*/ 179 h 40"/>
                <a:gd name="T26" fmla="*/ 12 w 90"/>
                <a:gd name="T27" fmla="*/ 94 h 40"/>
                <a:gd name="T28" fmla="*/ 0 w 90"/>
                <a:gd name="T29" fmla="*/ 70 h 40"/>
                <a:gd name="T30" fmla="*/ 75 w 90"/>
                <a:gd name="T31" fmla="*/ 0 h 40"/>
                <a:gd name="T32" fmla="*/ 78 w 90"/>
                <a:gd name="T33" fmla="*/ 13 h 40"/>
                <a:gd name="T34" fmla="*/ 86 w 90"/>
                <a:gd name="T35" fmla="*/ 13 h 40"/>
                <a:gd name="T36" fmla="*/ 128 w 90"/>
                <a:gd name="T37" fmla="*/ 36 h 40"/>
                <a:gd name="T38" fmla="*/ 142 w 90"/>
                <a:gd name="T39" fmla="*/ 70 h 40"/>
                <a:gd name="T40" fmla="*/ 155 w 90"/>
                <a:gd name="T41" fmla="*/ 56 h 40"/>
                <a:gd name="T42" fmla="*/ 182 w 90"/>
                <a:gd name="T43" fmla="*/ 5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2093" name="Freeform 4635"/>
            <p:cNvSpPr>
              <a:spLocks/>
            </p:cNvSpPr>
            <p:nvPr/>
          </p:nvSpPr>
          <p:spPr bwMode="auto">
            <a:xfrm>
              <a:off x="2552" y="1518"/>
              <a:ext cx="58" cy="41"/>
            </a:xfrm>
            <a:custGeom>
              <a:avLst/>
              <a:gdLst>
                <a:gd name="T0" fmla="*/ 26 w 52"/>
                <a:gd name="T1" fmla="*/ 0 h 33"/>
                <a:gd name="T2" fmla="*/ 0 w 52"/>
                <a:gd name="T3" fmla="*/ 17 h 33"/>
                <a:gd name="T4" fmla="*/ 15 w 52"/>
                <a:gd name="T5" fmla="*/ 50 h 33"/>
                <a:gd name="T6" fmla="*/ 51 w 52"/>
                <a:gd name="T7" fmla="*/ 108 h 33"/>
                <a:gd name="T8" fmla="*/ 71 w 52"/>
                <a:gd name="T9" fmla="*/ 96 h 33"/>
                <a:gd name="T10" fmla="*/ 71 w 52"/>
                <a:gd name="T11" fmla="*/ 108 h 33"/>
                <a:gd name="T12" fmla="*/ 105 w 52"/>
                <a:gd name="T13" fmla="*/ 150 h 33"/>
                <a:gd name="T14" fmla="*/ 105 w 52"/>
                <a:gd name="T15" fmla="*/ 127 h 33"/>
                <a:gd name="T16" fmla="*/ 112 w 52"/>
                <a:gd name="T17" fmla="*/ 96 h 33"/>
                <a:gd name="T18" fmla="*/ 112 w 52"/>
                <a:gd name="T19" fmla="*/ 50 h 33"/>
                <a:gd name="T20" fmla="*/ 105 w 52"/>
                <a:gd name="T21" fmla="*/ 50 h 33"/>
                <a:gd name="T22" fmla="*/ 96 w 52"/>
                <a:gd name="T23" fmla="*/ 32 h 33"/>
                <a:gd name="T24" fmla="*/ 94 w 52"/>
                <a:gd name="T25" fmla="*/ 0 h 33"/>
                <a:gd name="T26" fmla="*/ 51 w 52"/>
                <a:gd name="T27" fmla="*/ 0 h 33"/>
                <a:gd name="T28" fmla="*/ 26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2094" name="Freeform 4636"/>
            <p:cNvSpPr>
              <a:spLocks/>
            </p:cNvSpPr>
            <p:nvPr/>
          </p:nvSpPr>
          <p:spPr bwMode="auto">
            <a:xfrm>
              <a:off x="2606" y="1444"/>
              <a:ext cx="134" cy="159"/>
            </a:xfrm>
            <a:custGeom>
              <a:avLst/>
              <a:gdLst>
                <a:gd name="T0" fmla="*/ 65 w 120"/>
                <a:gd name="T1" fmla="*/ 109 h 128"/>
                <a:gd name="T2" fmla="*/ 71 w 120"/>
                <a:gd name="T3" fmla="*/ 109 h 128"/>
                <a:gd name="T4" fmla="*/ 71 w 120"/>
                <a:gd name="T5" fmla="*/ 101 h 128"/>
                <a:gd name="T6" fmla="*/ 79 w 120"/>
                <a:gd name="T7" fmla="*/ 77 h 128"/>
                <a:gd name="T8" fmla="*/ 103 w 120"/>
                <a:gd name="T9" fmla="*/ 101 h 128"/>
                <a:gd name="T10" fmla="*/ 92 w 120"/>
                <a:gd name="T11" fmla="*/ 77 h 128"/>
                <a:gd name="T12" fmla="*/ 79 w 120"/>
                <a:gd name="T13" fmla="*/ 46 h 128"/>
                <a:gd name="T14" fmla="*/ 76 w 120"/>
                <a:gd name="T15" fmla="*/ 46 h 128"/>
                <a:gd name="T16" fmla="*/ 71 w 120"/>
                <a:gd name="T17" fmla="*/ 0 h 128"/>
                <a:gd name="T18" fmla="*/ 95 w 120"/>
                <a:gd name="T19" fmla="*/ 0 h 128"/>
                <a:gd name="T20" fmla="*/ 103 w 120"/>
                <a:gd name="T21" fmla="*/ 0 h 128"/>
                <a:gd name="T22" fmla="*/ 106 w 120"/>
                <a:gd name="T23" fmla="*/ 37 h 128"/>
                <a:gd name="T24" fmla="*/ 135 w 120"/>
                <a:gd name="T25" fmla="*/ 46 h 128"/>
                <a:gd name="T26" fmla="*/ 135 w 120"/>
                <a:gd name="T27" fmla="*/ 57 h 128"/>
                <a:gd name="T28" fmla="*/ 147 w 120"/>
                <a:gd name="T29" fmla="*/ 71 h 128"/>
                <a:gd name="T30" fmla="*/ 189 w 120"/>
                <a:gd name="T31" fmla="*/ 37 h 128"/>
                <a:gd name="T32" fmla="*/ 189 w 120"/>
                <a:gd name="T33" fmla="*/ 46 h 128"/>
                <a:gd name="T34" fmla="*/ 226 w 120"/>
                <a:gd name="T35" fmla="*/ 71 h 128"/>
                <a:gd name="T36" fmla="*/ 236 w 120"/>
                <a:gd name="T37" fmla="*/ 71 h 128"/>
                <a:gd name="T38" fmla="*/ 243 w 120"/>
                <a:gd name="T39" fmla="*/ 88 h 128"/>
                <a:gd name="T40" fmla="*/ 239 w 120"/>
                <a:gd name="T41" fmla="*/ 101 h 128"/>
                <a:gd name="T42" fmla="*/ 239 w 120"/>
                <a:gd name="T43" fmla="*/ 166 h 128"/>
                <a:gd name="T44" fmla="*/ 255 w 120"/>
                <a:gd name="T45" fmla="*/ 247 h 128"/>
                <a:gd name="T46" fmla="*/ 262 w 120"/>
                <a:gd name="T47" fmla="*/ 317 h 128"/>
                <a:gd name="T48" fmla="*/ 255 w 120"/>
                <a:gd name="T49" fmla="*/ 306 h 128"/>
                <a:gd name="T50" fmla="*/ 189 w 120"/>
                <a:gd name="T51" fmla="*/ 370 h 128"/>
                <a:gd name="T52" fmla="*/ 200 w 120"/>
                <a:gd name="T53" fmla="*/ 394 h 128"/>
                <a:gd name="T54" fmla="*/ 239 w 120"/>
                <a:gd name="T55" fmla="*/ 473 h 128"/>
                <a:gd name="T56" fmla="*/ 214 w 120"/>
                <a:gd name="T57" fmla="*/ 522 h 128"/>
                <a:gd name="T58" fmla="*/ 218 w 120"/>
                <a:gd name="T59" fmla="*/ 561 h 128"/>
                <a:gd name="T60" fmla="*/ 207 w 120"/>
                <a:gd name="T61" fmla="*/ 578 h 128"/>
                <a:gd name="T62" fmla="*/ 172 w 120"/>
                <a:gd name="T63" fmla="*/ 578 h 128"/>
                <a:gd name="T64" fmla="*/ 147 w 120"/>
                <a:gd name="T65" fmla="*/ 578 h 128"/>
                <a:gd name="T66" fmla="*/ 135 w 120"/>
                <a:gd name="T67" fmla="*/ 586 h 128"/>
                <a:gd name="T68" fmla="*/ 115 w 120"/>
                <a:gd name="T69" fmla="*/ 586 h 128"/>
                <a:gd name="T70" fmla="*/ 87 w 120"/>
                <a:gd name="T71" fmla="*/ 561 h 128"/>
                <a:gd name="T72" fmla="*/ 50 w 120"/>
                <a:gd name="T73" fmla="*/ 578 h 128"/>
                <a:gd name="T74" fmla="*/ 65 w 120"/>
                <a:gd name="T75" fmla="*/ 453 h 128"/>
                <a:gd name="T76" fmla="*/ 19 w 120"/>
                <a:gd name="T77" fmla="*/ 435 h 128"/>
                <a:gd name="T78" fmla="*/ 15 w 120"/>
                <a:gd name="T79" fmla="*/ 426 h 128"/>
                <a:gd name="T80" fmla="*/ 15 w 120"/>
                <a:gd name="T81" fmla="*/ 426 h 128"/>
                <a:gd name="T82" fmla="*/ 4 w 120"/>
                <a:gd name="T83" fmla="*/ 370 h 128"/>
                <a:gd name="T84" fmla="*/ 4 w 120"/>
                <a:gd name="T85" fmla="*/ 323 h 128"/>
                <a:gd name="T86" fmla="*/ 0 w 120"/>
                <a:gd name="T87" fmla="*/ 323 h 128"/>
                <a:gd name="T88" fmla="*/ 4 w 120"/>
                <a:gd name="T89" fmla="*/ 240 h 128"/>
                <a:gd name="T90" fmla="*/ 31 w 120"/>
                <a:gd name="T91" fmla="*/ 206 h 128"/>
                <a:gd name="T92" fmla="*/ 23 w 120"/>
                <a:gd name="T93" fmla="*/ 171 h 128"/>
                <a:gd name="T94" fmla="*/ 35 w 120"/>
                <a:gd name="T95" fmla="*/ 134 h 128"/>
                <a:gd name="T96" fmla="*/ 31 w 120"/>
                <a:gd name="T97" fmla="*/ 119 h 128"/>
                <a:gd name="T98" fmla="*/ 35 w 120"/>
                <a:gd name="T99" fmla="*/ 101 h 128"/>
                <a:gd name="T100" fmla="*/ 65 w 120"/>
                <a:gd name="T101" fmla="*/ 10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2095" name="Freeform 4637"/>
            <p:cNvSpPr>
              <a:spLocks/>
            </p:cNvSpPr>
            <p:nvPr/>
          </p:nvSpPr>
          <p:spPr bwMode="auto">
            <a:xfrm>
              <a:off x="2708" y="1450"/>
              <a:ext cx="10" cy="6"/>
            </a:xfrm>
            <a:custGeom>
              <a:avLst/>
              <a:gdLst>
                <a:gd name="T0" fmla="*/ 0 w 9"/>
                <a:gd name="T1" fmla="*/ 17 h 5"/>
                <a:gd name="T2" fmla="*/ 18 w 9"/>
                <a:gd name="T3" fmla="*/ 17 h 5"/>
                <a:gd name="T4" fmla="*/ 4 w 9"/>
                <a:gd name="T5" fmla="*/ 0 h 5"/>
                <a:gd name="T6" fmla="*/ 0 w 9"/>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2096" name="Freeform 4638"/>
            <p:cNvSpPr>
              <a:spLocks/>
            </p:cNvSpPr>
            <p:nvPr/>
          </p:nvSpPr>
          <p:spPr bwMode="auto">
            <a:xfrm>
              <a:off x="2606" y="1545"/>
              <a:ext cx="7" cy="14"/>
            </a:xfrm>
            <a:custGeom>
              <a:avLst/>
              <a:gdLst>
                <a:gd name="T0" fmla="*/ 4 w 7"/>
                <a:gd name="T1" fmla="*/ 0 h 12"/>
                <a:gd name="T2" fmla="*/ 0 w 7"/>
                <a:gd name="T3" fmla="*/ 21 h 12"/>
                <a:gd name="T4" fmla="*/ 0 w 7"/>
                <a:gd name="T5" fmla="*/ 35 h 12"/>
                <a:gd name="T6" fmla="*/ 7 w 7"/>
                <a:gd name="T7" fmla="*/ 35 h 12"/>
                <a:gd name="T8" fmla="*/ 7 w 7"/>
                <a:gd name="T9" fmla="*/ 35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2097" name="Freeform 4639"/>
            <p:cNvSpPr>
              <a:spLocks/>
            </p:cNvSpPr>
            <p:nvPr/>
          </p:nvSpPr>
          <p:spPr bwMode="auto">
            <a:xfrm>
              <a:off x="2927" y="1573"/>
              <a:ext cx="71" cy="77"/>
            </a:xfrm>
            <a:custGeom>
              <a:avLst/>
              <a:gdLst>
                <a:gd name="T0" fmla="*/ 31 w 62"/>
                <a:gd name="T1" fmla="*/ 0 h 62"/>
                <a:gd name="T2" fmla="*/ 0 w 62"/>
                <a:gd name="T3" fmla="*/ 46 h 62"/>
                <a:gd name="T4" fmla="*/ 0 w 62"/>
                <a:gd name="T5" fmla="*/ 46 h 62"/>
                <a:gd name="T6" fmla="*/ 31 w 62"/>
                <a:gd name="T7" fmla="*/ 88 h 62"/>
                <a:gd name="T8" fmla="*/ 54 w 62"/>
                <a:gd name="T9" fmla="*/ 144 h 62"/>
                <a:gd name="T10" fmla="*/ 69 w 62"/>
                <a:gd name="T11" fmla="*/ 206 h 62"/>
                <a:gd name="T12" fmla="*/ 81 w 62"/>
                <a:gd name="T13" fmla="*/ 276 h 62"/>
                <a:gd name="T14" fmla="*/ 105 w 62"/>
                <a:gd name="T15" fmla="*/ 276 h 62"/>
                <a:gd name="T16" fmla="*/ 127 w 62"/>
                <a:gd name="T17" fmla="*/ 284 h 62"/>
                <a:gd name="T18" fmla="*/ 127 w 62"/>
                <a:gd name="T19" fmla="*/ 247 h 62"/>
                <a:gd name="T20" fmla="*/ 161 w 62"/>
                <a:gd name="T21" fmla="*/ 196 h 62"/>
                <a:gd name="T22" fmla="*/ 127 w 62"/>
                <a:gd name="T23" fmla="*/ 155 h 62"/>
                <a:gd name="T24" fmla="*/ 97 w 62"/>
                <a:gd name="T25" fmla="*/ 109 h 62"/>
                <a:gd name="T26" fmla="*/ 72 w 62"/>
                <a:gd name="T27" fmla="*/ 57 h 62"/>
                <a:gd name="T28" fmla="*/ 44 w 62"/>
                <a:gd name="T29" fmla="*/ 14 h 62"/>
                <a:gd name="T30" fmla="*/ 3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2098" name="Freeform 4640"/>
            <p:cNvSpPr>
              <a:spLocks/>
            </p:cNvSpPr>
            <p:nvPr/>
          </p:nvSpPr>
          <p:spPr bwMode="auto">
            <a:xfrm>
              <a:off x="2586" y="1126"/>
              <a:ext cx="320" cy="251"/>
            </a:xfrm>
            <a:custGeom>
              <a:avLst/>
              <a:gdLst>
                <a:gd name="T0" fmla="*/ 366 w 286"/>
                <a:gd name="T1" fmla="*/ 115 h 203"/>
                <a:gd name="T2" fmla="*/ 347 w 286"/>
                <a:gd name="T3" fmla="*/ 101 h 203"/>
                <a:gd name="T4" fmla="*/ 343 w 286"/>
                <a:gd name="T5" fmla="*/ 115 h 203"/>
                <a:gd name="T6" fmla="*/ 316 w 286"/>
                <a:gd name="T7" fmla="*/ 115 h 203"/>
                <a:gd name="T8" fmla="*/ 308 w 286"/>
                <a:gd name="T9" fmla="*/ 155 h 203"/>
                <a:gd name="T10" fmla="*/ 299 w 286"/>
                <a:gd name="T11" fmla="*/ 185 h 203"/>
                <a:gd name="T12" fmla="*/ 275 w 286"/>
                <a:gd name="T13" fmla="*/ 199 h 203"/>
                <a:gd name="T14" fmla="*/ 254 w 286"/>
                <a:gd name="T15" fmla="*/ 199 h 203"/>
                <a:gd name="T16" fmla="*/ 254 w 286"/>
                <a:gd name="T17" fmla="*/ 229 h 203"/>
                <a:gd name="T18" fmla="*/ 239 w 286"/>
                <a:gd name="T19" fmla="*/ 253 h 203"/>
                <a:gd name="T20" fmla="*/ 219 w 286"/>
                <a:gd name="T21" fmla="*/ 283 h 203"/>
                <a:gd name="T22" fmla="*/ 201 w 286"/>
                <a:gd name="T23" fmla="*/ 319 h 203"/>
                <a:gd name="T24" fmla="*/ 187 w 286"/>
                <a:gd name="T25" fmla="*/ 354 h 203"/>
                <a:gd name="T26" fmla="*/ 191 w 286"/>
                <a:gd name="T27" fmla="*/ 394 h 203"/>
                <a:gd name="T28" fmla="*/ 167 w 286"/>
                <a:gd name="T29" fmla="*/ 438 h 203"/>
                <a:gd name="T30" fmla="*/ 130 w 286"/>
                <a:gd name="T31" fmla="*/ 481 h 203"/>
                <a:gd name="T32" fmla="*/ 150 w 286"/>
                <a:gd name="T33" fmla="*/ 487 h 203"/>
                <a:gd name="T34" fmla="*/ 133 w 286"/>
                <a:gd name="T35" fmla="*/ 512 h 203"/>
                <a:gd name="T36" fmla="*/ 104 w 286"/>
                <a:gd name="T37" fmla="*/ 512 h 203"/>
                <a:gd name="T38" fmla="*/ 87 w 286"/>
                <a:gd name="T39" fmla="*/ 554 h 203"/>
                <a:gd name="T40" fmla="*/ 54 w 286"/>
                <a:gd name="T41" fmla="*/ 554 h 203"/>
                <a:gd name="T42" fmla="*/ 72 w 286"/>
                <a:gd name="T43" fmla="*/ 561 h 203"/>
                <a:gd name="T44" fmla="*/ 54 w 286"/>
                <a:gd name="T45" fmla="*/ 602 h 203"/>
                <a:gd name="T46" fmla="*/ 36 w 286"/>
                <a:gd name="T47" fmla="*/ 602 h 203"/>
                <a:gd name="T48" fmla="*/ 12 w 286"/>
                <a:gd name="T49" fmla="*/ 615 h 203"/>
                <a:gd name="T50" fmla="*/ 36 w 286"/>
                <a:gd name="T51" fmla="*/ 634 h 203"/>
                <a:gd name="T52" fmla="*/ 2 w 286"/>
                <a:gd name="T53" fmla="*/ 670 h 203"/>
                <a:gd name="T54" fmla="*/ 36 w 286"/>
                <a:gd name="T55" fmla="*/ 670 h 203"/>
                <a:gd name="T56" fmla="*/ 62 w 286"/>
                <a:gd name="T57" fmla="*/ 692 h 203"/>
                <a:gd name="T58" fmla="*/ 0 w 286"/>
                <a:gd name="T59" fmla="*/ 692 h 203"/>
                <a:gd name="T60" fmla="*/ 0 w 286"/>
                <a:gd name="T61" fmla="*/ 711 h 203"/>
                <a:gd name="T62" fmla="*/ 2 w 286"/>
                <a:gd name="T63" fmla="*/ 743 h 203"/>
                <a:gd name="T64" fmla="*/ 36 w 286"/>
                <a:gd name="T65" fmla="*/ 730 h 203"/>
                <a:gd name="T66" fmla="*/ 36 w 286"/>
                <a:gd name="T67" fmla="*/ 730 h 203"/>
                <a:gd name="T68" fmla="*/ 12 w 286"/>
                <a:gd name="T69" fmla="*/ 790 h 203"/>
                <a:gd name="T70" fmla="*/ 31 w 286"/>
                <a:gd name="T71" fmla="*/ 790 h 203"/>
                <a:gd name="T72" fmla="*/ 19 w 286"/>
                <a:gd name="T73" fmla="*/ 833 h 203"/>
                <a:gd name="T74" fmla="*/ 84 w 286"/>
                <a:gd name="T75" fmla="*/ 896 h 203"/>
                <a:gd name="T76" fmla="*/ 150 w 286"/>
                <a:gd name="T77" fmla="*/ 783 h 203"/>
                <a:gd name="T78" fmla="*/ 177 w 286"/>
                <a:gd name="T79" fmla="*/ 833 h 203"/>
                <a:gd name="T80" fmla="*/ 201 w 286"/>
                <a:gd name="T81" fmla="*/ 692 h 203"/>
                <a:gd name="T82" fmla="*/ 187 w 286"/>
                <a:gd name="T83" fmla="*/ 561 h 203"/>
                <a:gd name="T84" fmla="*/ 239 w 286"/>
                <a:gd name="T85" fmla="*/ 464 h 203"/>
                <a:gd name="T86" fmla="*/ 239 w 286"/>
                <a:gd name="T87" fmla="*/ 334 h 203"/>
                <a:gd name="T88" fmla="*/ 284 w 286"/>
                <a:gd name="T89" fmla="*/ 208 h 203"/>
                <a:gd name="T90" fmla="*/ 368 w 286"/>
                <a:gd name="T91" fmla="*/ 168 h 203"/>
                <a:gd name="T92" fmla="*/ 396 w 286"/>
                <a:gd name="T93" fmla="*/ 115 h 203"/>
                <a:gd name="T94" fmla="*/ 486 w 286"/>
                <a:gd name="T95" fmla="*/ 155 h 203"/>
                <a:gd name="T96" fmla="*/ 544 w 286"/>
                <a:gd name="T97" fmla="*/ 61 h 203"/>
                <a:gd name="T98" fmla="*/ 611 w 286"/>
                <a:gd name="T99" fmla="*/ 101 h 203"/>
                <a:gd name="T100" fmla="*/ 615 w 286"/>
                <a:gd name="T101" fmla="*/ 82 h 203"/>
                <a:gd name="T102" fmla="*/ 629 w 286"/>
                <a:gd name="T103" fmla="*/ 53 h 203"/>
                <a:gd name="T104" fmla="*/ 566 w 286"/>
                <a:gd name="T105" fmla="*/ 32 h 203"/>
                <a:gd name="T106" fmla="*/ 556 w 286"/>
                <a:gd name="T107" fmla="*/ 32 h 203"/>
                <a:gd name="T108" fmla="*/ 535 w 286"/>
                <a:gd name="T109" fmla="*/ 2 h 203"/>
                <a:gd name="T110" fmla="*/ 478 w 286"/>
                <a:gd name="T111" fmla="*/ 61 h 203"/>
                <a:gd name="T112" fmla="*/ 467 w 286"/>
                <a:gd name="T113" fmla="*/ 2 h 203"/>
                <a:gd name="T114" fmla="*/ 423 w 286"/>
                <a:gd name="T115" fmla="*/ 61 h 203"/>
                <a:gd name="T116" fmla="*/ 411 w 286"/>
                <a:gd name="T117" fmla="*/ 61 h 203"/>
                <a:gd name="T118" fmla="*/ 373 w 286"/>
                <a:gd name="T119" fmla="*/ 93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2099" name="Freeform 4641"/>
            <p:cNvSpPr>
              <a:spLocks/>
            </p:cNvSpPr>
            <p:nvPr/>
          </p:nvSpPr>
          <p:spPr bwMode="auto">
            <a:xfrm>
              <a:off x="2637" y="973"/>
              <a:ext cx="119" cy="59"/>
            </a:xfrm>
            <a:custGeom>
              <a:avLst/>
              <a:gdLst>
                <a:gd name="T0" fmla="*/ 60 w 106"/>
                <a:gd name="T1" fmla="*/ 25 h 47"/>
                <a:gd name="T2" fmla="*/ 27 w 106"/>
                <a:gd name="T3" fmla="*/ 25 h 47"/>
                <a:gd name="T4" fmla="*/ 0 w 106"/>
                <a:gd name="T5" fmla="*/ 25 h 47"/>
                <a:gd name="T6" fmla="*/ 2 w 106"/>
                <a:gd name="T7" fmla="*/ 60 h 47"/>
                <a:gd name="T8" fmla="*/ 27 w 106"/>
                <a:gd name="T9" fmla="*/ 45 h 47"/>
                <a:gd name="T10" fmla="*/ 27 w 106"/>
                <a:gd name="T11" fmla="*/ 70 h 47"/>
                <a:gd name="T12" fmla="*/ 12 w 106"/>
                <a:gd name="T13" fmla="*/ 70 h 47"/>
                <a:gd name="T14" fmla="*/ 35 w 106"/>
                <a:gd name="T15" fmla="*/ 94 h 47"/>
                <a:gd name="T16" fmla="*/ 62 w 106"/>
                <a:gd name="T17" fmla="*/ 118 h 47"/>
                <a:gd name="T18" fmla="*/ 79 w 106"/>
                <a:gd name="T19" fmla="*/ 100 h 47"/>
                <a:gd name="T20" fmla="*/ 94 w 106"/>
                <a:gd name="T21" fmla="*/ 78 h 47"/>
                <a:gd name="T22" fmla="*/ 102 w 106"/>
                <a:gd name="T23" fmla="*/ 94 h 47"/>
                <a:gd name="T24" fmla="*/ 129 w 106"/>
                <a:gd name="T25" fmla="*/ 78 h 47"/>
                <a:gd name="T26" fmla="*/ 131 w 106"/>
                <a:gd name="T27" fmla="*/ 100 h 47"/>
                <a:gd name="T28" fmla="*/ 75 w 106"/>
                <a:gd name="T29" fmla="*/ 126 h 47"/>
                <a:gd name="T30" fmla="*/ 70 w 106"/>
                <a:gd name="T31" fmla="*/ 137 h 47"/>
                <a:gd name="T32" fmla="*/ 131 w 106"/>
                <a:gd name="T33" fmla="*/ 137 h 47"/>
                <a:gd name="T34" fmla="*/ 106 w 106"/>
                <a:gd name="T35" fmla="*/ 154 h 47"/>
                <a:gd name="T36" fmla="*/ 120 w 106"/>
                <a:gd name="T37" fmla="*/ 158 h 47"/>
                <a:gd name="T38" fmla="*/ 79 w 106"/>
                <a:gd name="T39" fmla="*/ 172 h 47"/>
                <a:gd name="T40" fmla="*/ 120 w 106"/>
                <a:gd name="T41" fmla="*/ 196 h 47"/>
                <a:gd name="T42" fmla="*/ 145 w 106"/>
                <a:gd name="T43" fmla="*/ 232 h 47"/>
                <a:gd name="T44" fmla="*/ 147 w 106"/>
                <a:gd name="T45" fmla="*/ 208 h 47"/>
                <a:gd name="T46" fmla="*/ 171 w 106"/>
                <a:gd name="T47" fmla="*/ 158 h 47"/>
                <a:gd name="T48" fmla="*/ 181 w 106"/>
                <a:gd name="T49" fmla="*/ 126 h 47"/>
                <a:gd name="T50" fmla="*/ 185 w 106"/>
                <a:gd name="T51" fmla="*/ 118 h 47"/>
                <a:gd name="T52" fmla="*/ 238 w 106"/>
                <a:gd name="T53" fmla="*/ 78 h 47"/>
                <a:gd name="T54" fmla="*/ 176 w 106"/>
                <a:gd name="T55" fmla="*/ 60 h 47"/>
                <a:gd name="T56" fmla="*/ 171 w 106"/>
                <a:gd name="T57" fmla="*/ 36 h 47"/>
                <a:gd name="T58" fmla="*/ 152 w 106"/>
                <a:gd name="T59" fmla="*/ 36 h 47"/>
                <a:gd name="T60" fmla="*/ 147 w 106"/>
                <a:gd name="T61" fmla="*/ 25 h 47"/>
                <a:gd name="T62" fmla="*/ 120 w 106"/>
                <a:gd name="T63" fmla="*/ 0 h 47"/>
                <a:gd name="T64" fmla="*/ 120 w 106"/>
                <a:gd name="T65" fmla="*/ 70 h 47"/>
                <a:gd name="T66" fmla="*/ 85 w 106"/>
                <a:gd name="T67" fmla="*/ 13 h 47"/>
                <a:gd name="T68" fmla="*/ 70 w 106"/>
                <a:gd name="T69" fmla="*/ 36 h 47"/>
                <a:gd name="T70" fmla="*/ 54 w 106"/>
                <a:gd name="T71" fmla="*/ 36 h 47"/>
                <a:gd name="T72" fmla="*/ 60 w 106"/>
                <a:gd name="T73" fmla="*/ 25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2100" name="Freeform 4642"/>
            <p:cNvSpPr>
              <a:spLocks/>
            </p:cNvSpPr>
            <p:nvPr/>
          </p:nvSpPr>
          <p:spPr bwMode="auto">
            <a:xfrm>
              <a:off x="2716" y="967"/>
              <a:ext cx="97" cy="18"/>
            </a:xfrm>
            <a:custGeom>
              <a:avLst/>
              <a:gdLst>
                <a:gd name="T0" fmla="*/ 80 w 87"/>
                <a:gd name="T1" fmla="*/ 28 h 14"/>
                <a:gd name="T2" fmla="*/ 31 w 87"/>
                <a:gd name="T3" fmla="*/ 13 h 14"/>
                <a:gd name="T4" fmla="*/ 14 w 87"/>
                <a:gd name="T5" fmla="*/ 28 h 14"/>
                <a:gd name="T6" fmla="*/ 0 w 87"/>
                <a:gd name="T7" fmla="*/ 28 h 14"/>
                <a:gd name="T8" fmla="*/ 0 w 87"/>
                <a:gd name="T9" fmla="*/ 40 h 14"/>
                <a:gd name="T10" fmla="*/ 75 w 87"/>
                <a:gd name="T11" fmla="*/ 59 h 14"/>
                <a:gd name="T12" fmla="*/ 40 w 87"/>
                <a:gd name="T13" fmla="*/ 66 h 14"/>
                <a:gd name="T14" fmla="*/ 96 w 87"/>
                <a:gd name="T15" fmla="*/ 82 h 14"/>
                <a:gd name="T16" fmla="*/ 164 w 87"/>
                <a:gd name="T17" fmla="*/ 66 h 14"/>
                <a:gd name="T18" fmla="*/ 185 w 87"/>
                <a:gd name="T19" fmla="*/ 40 h 14"/>
                <a:gd name="T20" fmla="*/ 171 w 87"/>
                <a:gd name="T21" fmla="*/ 28 h 14"/>
                <a:gd name="T22" fmla="*/ 110 w 87"/>
                <a:gd name="T23" fmla="*/ 13 h 14"/>
                <a:gd name="T24" fmla="*/ 99 w 87"/>
                <a:gd name="T25" fmla="*/ 13 h 14"/>
                <a:gd name="T26" fmla="*/ 89 w 87"/>
                <a:gd name="T27" fmla="*/ 0 h 14"/>
                <a:gd name="T28" fmla="*/ 86 w 87"/>
                <a:gd name="T29" fmla="*/ 13 h 14"/>
                <a:gd name="T30" fmla="*/ 80 w 87"/>
                <a:gd name="T31" fmla="*/ 2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2101" name="Freeform 4643"/>
            <p:cNvSpPr>
              <a:spLocks/>
            </p:cNvSpPr>
            <p:nvPr/>
          </p:nvSpPr>
          <p:spPr bwMode="auto">
            <a:xfrm>
              <a:off x="2751" y="1006"/>
              <a:ext cx="47" cy="11"/>
            </a:xfrm>
            <a:custGeom>
              <a:avLst/>
              <a:gdLst>
                <a:gd name="T0" fmla="*/ 72 w 42"/>
                <a:gd name="T1" fmla="*/ 35 h 9"/>
                <a:gd name="T2" fmla="*/ 43 w 42"/>
                <a:gd name="T3" fmla="*/ 35 h 9"/>
                <a:gd name="T4" fmla="*/ 4 w 42"/>
                <a:gd name="T5" fmla="*/ 35 h 9"/>
                <a:gd name="T6" fmla="*/ 19 w 42"/>
                <a:gd name="T7" fmla="*/ 2 h 9"/>
                <a:gd name="T8" fmla="*/ 0 w 42"/>
                <a:gd name="T9" fmla="*/ 0 h 9"/>
                <a:gd name="T10" fmla="*/ 56 w 42"/>
                <a:gd name="T11" fmla="*/ 0 h 9"/>
                <a:gd name="T12" fmla="*/ 93 w 42"/>
                <a:gd name="T13" fmla="*/ 20 h 9"/>
                <a:gd name="T14" fmla="*/ 72 w 42"/>
                <a:gd name="T15" fmla="*/ 3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2102" name="Freeform 4644"/>
            <p:cNvSpPr>
              <a:spLocks/>
            </p:cNvSpPr>
            <p:nvPr/>
          </p:nvSpPr>
          <p:spPr bwMode="auto">
            <a:xfrm>
              <a:off x="2711" y="1167"/>
              <a:ext cx="16" cy="8"/>
            </a:xfrm>
            <a:custGeom>
              <a:avLst/>
              <a:gdLst>
                <a:gd name="T0" fmla="*/ 17 w 14"/>
                <a:gd name="T1" fmla="*/ 0 h 7"/>
                <a:gd name="T2" fmla="*/ 2 w 14"/>
                <a:gd name="T3" fmla="*/ 13 h 7"/>
                <a:gd name="T4" fmla="*/ 0 w 14"/>
                <a:gd name="T5" fmla="*/ 17 h 7"/>
                <a:gd name="T6" fmla="*/ 13 w 14"/>
                <a:gd name="T7" fmla="*/ 13 h 7"/>
                <a:gd name="T8" fmla="*/ 25 w 14"/>
                <a:gd name="T9" fmla="*/ 17 h 7"/>
                <a:gd name="T10" fmla="*/ 35 w 14"/>
                <a:gd name="T11" fmla="*/ 0 h 7"/>
                <a:gd name="T12" fmla="*/ 25 w 14"/>
                <a:gd name="T13" fmla="*/ 2 h 7"/>
                <a:gd name="T14" fmla="*/ 1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103" name="Freeform 4645"/>
            <p:cNvSpPr>
              <a:spLocks/>
            </p:cNvSpPr>
            <p:nvPr/>
          </p:nvSpPr>
          <p:spPr bwMode="auto">
            <a:xfrm>
              <a:off x="2780" y="1143"/>
              <a:ext cx="166" cy="199"/>
            </a:xfrm>
            <a:custGeom>
              <a:avLst/>
              <a:gdLst>
                <a:gd name="T0" fmla="*/ 267 w 149"/>
                <a:gd name="T1" fmla="*/ 383 h 161"/>
                <a:gd name="T2" fmla="*/ 256 w 149"/>
                <a:gd name="T3" fmla="*/ 354 h 161"/>
                <a:gd name="T4" fmla="*/ 256 w 149"/>
                <a:gd name="T5" fmla="*/ 293 h 161"/>
                <a:gd name="T6" fmla="*/ 221 w 149"/>
                <a:gd name="T7" fmla="*/ 221 h 161"/>
                <a:gd name="T8" fmla="*/ 241 w 149"/>
                <a:gd name="T9" fmla="*/ 176 h 161"/>
                <a:gd name="T10" fmla="*/ 206 w 149"/>
                <a:gd name="T11" fmla="*/ 125 h 161"/>
                <a:gd name="T12" fmla="*/ 201 w 149"/>
                <a:gd name="T13" fmla="*/ 82 h 161"/>
                <a:gd name="T14" fmla="*/ 201 w 149"/>
                <a:gd name="T15" fmla="*/ 75 h 161"/>
                <a:gd name="T16" fmla="*/ 201 w 149"/>
                <a:gd name="T17" fmla="*/ 32 h 161"/>
                <a:gd name="T18" fmla="*/ 162 w 149"/>
                <a:gd name="T19" fmla="*/ 0 h 161"/>
                <a:gd name="T20" fmla="*/ 126 w 149"/>
                <a:gd name="T21" fmla="*/ 32 h 161"/>
                <a:gd name="T22" fmla="*/ 117 w 149"/>
                <a:gd name="T23" fmla="*/ 82 h 161"/>
                <a:gd name="T24" fmla="*/ 106 w 149"/>
                <a:gd name="T25" fmla="*/ 93 h 161"/>
                <a:gd name="T26" fmla="*/ 71 w 149"/>
                <a:gd name="T27" fmla="*/ 93 h 161"/>
                <a:gd name="T28" fmla="*/ 45 w 149"/>
                <a:gd name="T29" fmla="*/ 82 h 161"/>
                <a:gd name="T30" fmla="*/ 14 w 149"/>
                <a:gd name="T31" fmla="*/ 53 h 161"/>
                <a:gd name="T32" fmla="*/ 0 w 149"/>
                <a:gd name="T33" fmla="*/ 75 h 161"/>
                <a:gd name="T34" fmla="*/ 71 w 149"/>
                <a:gd name="T35" fmla="*/ 136 h 161"/>
                <a:gd name="T36" fmla="*/ 96 w 149"/>
                <a:gd name="T37" fmla="*/ 229 h 161"/>
                <a:gd name="T38" fmla="*/ 106 w 149"/>
                <a:gd name="T39" fmla="*/ 293 h 161"/>
                <a:gd name="T40" fmla="*/ 119 w 149"/>
                <a:gd name="T41" fmla="*/ 283 h 161"/>
                <a:gd name="T42" fmla="*/ 131 w 149"/>
                <a:gd name="T43" fmla="*/ 304 h 161"/>
                <a:gd name="T44" fmla="*/ 140 w 149"/>
                <a:gd name="T45" fmla="*/ 354 h 161"/>
                <a:gd name="T46" fmla="*/ 96 w 149"/>
                <a:gd name="T47" fmla="*/ 417 h 161"/>
                <a:gd name="T48" fmla="*/ 74 w 149"/>
                <a:gd name="T49" fmla="*/ 459 h 161"/>
                <a:gd name="T50" fmla="*/ 56 w 149"/>
                <a:gd name="T51" fmla="*/ 481 h 161"/>
                <a:gd name="T52" fmla="*/ 59 w 149"/>
                <a:gd name="T53" fmla="*/ 562 h 161"/>
                <a:gd name="T54" fmla="*/ 64 w 149"/>
                <a:gd name="T55" fmla="*/ 649 h 161"/>
                <a:gd name="T56" fmla="*/ 96 w 149"/>
                <a:gd name="T57" fmla="*/ 669 h 161"/>
                <a:gd name="T58" fmla="*/ 96 w 149"/>
                <a:gd name="T59" fmla="*/ 675 h 161"/>
                <a:gd name="T60" fmla="*/ 110 w 149"/>
                <a:gd name="T61" fmla="*/ 675 h 161"/>
                <a:gd name="T62" fmla="*/ 119 w 149"/>
                <a:gd name="T63" fmla="*/ 711 h 161"/>
                <a:gd name="T64" fmla="*/ 126 w 149"/>
                <a:gd name="T65" fmla="*/ 695 h 161"/>
                <a:gd name="T66" fmla="*/ 192 w 149"/>
                <a:gd name="T67" fmla="*/ 669 h 161"/>
                <a:gd name="T68" fmla="*/ 206 w 149"/>
                <a:gd name="T69" fmla="*/ 655 h 161"/>
                <a:gd name="T70" fmla="*/ 241 w 149"/>
                <a:gd name="T71" fmla="*/ 655 h 161"/>
                <a:gd name="T72" fmla="*/ 262 w 149"/>
                <a:gd name="T73" fmla="*/ 614 h 161"/>
                <a:gd name="T74" fmla="*/ 282 w 149"/>
                <a:gd name="T75" fmla="*/ 575 h 161"/>
                <a:gd name="T76" fmla="*/ 297 w 149"/>
                <a:gd name="T77" fmla="*/ 535 h 161"/>
                <a:gd name="T78" fmla="*/ 318 w 149"/>
                <a:gd name="T79" fmla="*/ 487 h 161"/>
                <a:gd name="T80" fmla="*/ 270 w 149"/>
                <a:gd name="T81" fmla="*/ 438 h 161"/>
                <a:gd name="T82" fmla="*/ 282 w 149"/>
                <a:gd name="T83" fmla="*/ 417 h 161"/>
                <a:gd name="T84" fmla="*/ 267 w 149"/>
                <a:gd name="T85" fmla="*/ 383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2104" name="Freeform 4646"/>
            <p:cNvSpPr>
              <a:spLocks/>
            </p:cNvSpPr>
            <p:nvPr/>
          </p:nvSpPr>
          <p:spPr bwMode="auto">
            <a:xfrm>
              <a:off x="2664" y="1605"/>
              <a:ext cx="2" cy="6"/>
            </a:xfrm>
            <a:custGeom>
              <a:avLst/>
              <a:gdLst>
                <a:gd name="T0" fmla="*/ 0 w 2"/>
                <a:gd name="T1" fmla="*/ 0 h 5"/>
                <a:gd name="T2" fmla="*/ 0 w 2"/>
                <a:gd name="T3" fmla="*/ 17 h 5"/>
                <a:gd name="T4" fmla="*/ 2 w 2"/>
                <a:gd name="T5" fmla="*/ 1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2105" name="Freeform 4647"/>
            <p:cNvSpPr>
              <a:spLocks/>
            </p:cNvSpPr>
            <p:nvPr/>
          </p:nvSpPr>
          <p:spPr bwMode="auto">
            <a:xfrm>
              <a:off x="2664" y="1570"/>
              <a:ext cx="118" cy="53"/>
            </a:xfrm>
            <a:custGeom>
              <a:avLst/>
              <a:gdLst>
                <a:gd name="T0" fmla="*/ 78 w 106"/>
                <a:gd name="T1" fmla="*/ 155 h 43"/>
                <a:gd name="T2" fmla="*/ 50 w 106"/>
                <a:gd name="T3" fmla="*/ 164 h 43"/>
                <a:gd name="T4" fmla="*/ 30 w 106"/>
                <a:gd name="T5" fmla="*/ 155 h 43"/>
                <a:gd name="T6" fmla="*/ 2 w 106"/>
                <a:gd name="T7" fmla="*/ 145 h 43"/>
                <a:gd name="T8" fmla="*/ 0 w 106"/>
                <a:gd name="T9" fmla="*/ 133 h 43"/>
                <a:gd name="T10" fmla="*/ 0 w 106"/>
                <a:gd name="T11" fmla="*/ 122 h 43"/>
                <a:gd name="T12" fmla="*/ 0 w 106"/>
                <a:gd name="T13" fmla="*/ 111 h 43"/>
                <a:gd name="T14" fmla="*/ 18 w 106"/>
                <a:gd name="T15" fmla="*/ 111 h 43"/>
                <a:gd name="T16" fmla="*/ 22 w 106"/>
                <a:gd name="T17" fmla="*/ 111 h 43"/>
                <a:gd name="T18" fmla="*/ 33 w 106"/>
                <a:gd name="T19" fmla="*/ 106 h 43"/>
                <a:gd name="T20" fmla="*/ 59 w 106"/>
                <a:gd name="T21" fmla="*/ 106 h 43"/>
                <a:gd name="T22" fmla="*/ 95 w 106"/>
                <a:gd name="T23" fmla="*/ 106 h 43"/>
                <a:gd name="T24" fmla="*/ 106 w 106"/>
                <a:gd name="T25" fmla="*/ 90 h 43"/>
                <a:gd name="T26" fmla="*/ 99 w 106"/>
                <a:gd name="T27" fmla="*/ 51 h 43"/>
                <a:gd name="T28" fmla="*/ 124 w 106"/>
                <a:gd name="T29" fmla="*/ 2 h 43"/>
                <a:gd name="T30" fmla="*/ 138 w 106"/>
                <a:gd name="T31" fmla="*/ 21 h 43"/>
                <a:gd name="T32" fmla="*/ 157 w 106"/>
                <a:gd name="T33" fmla="*/ 0 h 43"/>
                <a:gd name="T34" fmla="*/ 206 w 106"/>
                <a:gd name="T35" fmla="*/ 2 h 43"/>
                <a:gd name="T36" fmla="*/ 224 w 106"/>
                <a:gd name="T37" fmla="*/ 73 h 43"/>
                <a:gd name="T38" fmla="*/ 215 w 106"/>
                <a:gd name="T39" fmla="*/ 90 h 43"/>
                <a:gd name="T40" fmla="*/ 208 w 106"/>
                <a:gd name="T41" fmla="*/ 106 h 43"/>
                <a:gd name="T42" fmla="*/ 199 w 106"/>
                <a:gd name="T43" fmla="*/ 145 h 43"/>
                <a:gd name="T44" fmla="*/ 195 w 106"/>
                <a:gd name="T45" fmla="*/ 155 h 43"/>
                <a:gd name="T46" fmla="*/ 138 w 106"/>
                <a:gd name="T47" fmla="*/ 185 h 43"/>
                <a:gd name="T48" fmla="*/ 124 w 106"/>
                <a:gd name="T49" fmla="*/ 170 h 43"/>
                <a:gd name="T50" fmla="*/ 78 w 106"/>
                <a:gd name="T51" fmla="*/ 15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2106" name="Freeform 4648"/>
            <p:cNvSpPr>
              <a:spLocks/>
            </p:cNvSpPr>
            <p:nvPr/>
          </p:nvSpPr>
          <p:spPr bwMode="auto">
            <a:xfrm>
              <a:off x="2763" y="1650"/>
              <a:ext cx="63" cy="58"/>
            </a:xfrm>
            <a:custGeom>
              <a:avLst/>
              <a:gdLst>
                <a:gd name="T0" fmla="*/ 104 w 57"/>
                <a:gd name="T1" fmla="*/ 32 h 47"/>
                <a:gd name="T2" fmla="*/ 104 w 57"/>
                <a:gd name="T3" fmla="*/ 39 h 47"/>
                <a:gd name="T4" fmla="*/ 104 w 57"/>
                <a:gd name="T5" fmla="*/ 53 h 47"/>
                <a:gd name="T6" fmla="*/ 97 w 57"/>
                <a:gd name="T7" fmla="*/ 59 h 47"/>
                <a:gd name="T8" fmla="*/ 97 w 57"/>
                <a:gd name="T9" fmla="*/ 73 h 47"/>
                <a:gd name="T10" fmla="*/ 104 w 57"/>
                <a:gd name="T11" fmla="*/ 73 h 47"/>
                <a:gd name="T12" fmla="*/ 115 w 57"/>
                <a:gd name="T13" fmla="*/ 90 h 47"/>
                <a:gd name="T14" fmla="*/ 104 w 57"/>
                <a:gd name="T15" fmla="*/ 106 h 47"/>
                <a:gd name="T16" fmla="*/ 115 w 57"/>
                <a:gd name="T17" fmla="*/ 111 h 47"/>
                <a:gd name="T18" fmla="*/ 115 w 57"/>
                <a:gd name="T19" fmla="*/ 136 h 47"/>
                <a:gd name="T20" fmla="*/ 97 w 57"/>
                <a:gd name="T21" fmla="*/ 146 h 47"/>
                <a:gd name="T22" fmla="*/ 104 w 57"/>
                <a:gd name="T23" fmla="*/ 151 h 47"/>
                <a:gd name="T24" fmla="*/ 101 w 57"/>
                <a:gd name="T25" fmla="*/ 151 h 47"/>
                <a:gd name="T26" fmla="*/ 97 w 57"/>
                <a:gd name="T27" fmla="*/ 151 h 47"/>
                <a:gd name="T28" fmla="*/ 91 w 57"/>
                <a:gd name="T29" fmla="*/ 170 h 47"/>
                <a:gd name="T30" fmla="*/ 88 w 57"/>
                <a:gd name="T31" fmla="*/ 170 h 47"/>
                <a:gd name="T32" fmla="*/ 91 w 57"/>
                <a:gd name="T33" fmla="*/ 207 h 47"/>
                <a:gd name="T34" fmla="*/ 88 w 57"/>
                <a:gd name="T35" fmla="*/ 207 h 47"/>
                <a:gd name="T36" fmla="*/ 76 w 57"/>
                <a:gd name="T37" fmla="*/ 197 h 47"/>
                <a:gd name="T38" fmla="*/ 73 w 57"/>
                <a:gd name="T39" fmla="*/ 186 h 47"/>
                <a:gd name="T40" fmla="*/ 62 w 57"/>
                <a:gd name="T41" fmla="*/ 170 h 47"/>
                <a:gd name="T42" fmla="*/ 62 w 57"/>
                <a:gd name="T43" fmla="*/ 170 h 47"/>
                <a:gd name="T44" fmla="*/ 49 w 57"/>
                <a:gd name="T45" fmla="*/ 151 h 47"/>
                <a:gd name="T46" fmla="*/ 49 w 57"/>
                <a:gd name="T47" fmla="*/ 146 h 47"/>
                <a:gd name="T48" fmla="*/ 44 w 57"/>
                <a:gd name="T49" fmla="*/ 136 h 47"/>
                <a:gd name="T50" fmla="*/ 19 w 57"/>
                <a:gd name="T51" fmla="*/ 90 h 47"/>
                <a:gd name="T52" fmla="*/ 19 w 57"/>
                <a:gd name="T53" fmla="*/ 80 h 47"/>
                <a:gd name="T54" fmla="*/ 15 w 57"/>
                <a:gd name="T55" fmla="*/ 80 h 47"/>
                <a:gd name="T56" fmla="*/ 12 w 57"/>
                <a:gd name="T57" fmla="*/ 39 h 47"/>
                <a:gd name="T58" fmla="*/ 0 w 57"/>
                <a:gd name="T59" fmla="*/ 39 h 47"/>
                <a:gd name="T60" fmla="*/ 0 w 57"/>
                <a:gd name="T61" fmla="*/ 0 h 47"/>
                <a:gd name="T62" fmla="*/ 12 w 57"/>
                <a:gd name="T63" fmla="*/ 0 h 47"/>
                <a:gd name="T64" fmla="*/ 19 w 57"/>
                <a:gd name="T65" fmla="*/ 21 h 47"/>
                <a:gd name="T66" fmla="*/ 23 w 57"/>
                <a:gd name="T67" fmla="*/ 0 h 47"/>
                <a:gd name="T68" fmla="*/ 34 w 57"/>
                <a:gd name="T69" fmla="*/ 0 h 47"/>
                <a:gd name="T70" fmla="*/ 44 w 57"/>
                <a:gd name="T71" fmla="*/ 0 h 47"/>
                <a:gd name="T72" fmla="*/ 62 w 57"/>
                <a:gd name="T73" fmla="*/ 21 h 47"/>
                <a:gd name="T74" fmla="*/ 69 w 57"/>
                <a:gd name="T75" fmla="*/ 0 h 47"/>
                <a:gd name="T76" fmla="*/ 69 w 57"/>
                <a:gd name="T77" fmla="*/ 2 h 47"/>
                <a:gd name="T78" fmla="*/ 73 w 57"/>
                <a:gd name="T79" fmla="*/ 2 h 47"/>
                <a:gd name="T80" fmla="*/ 82 w 57"/>
                <a:gd name="T81" fmla="*/ 2 h 47"/>
                <a:gd name="T82" fmla="*/ 82 w 57"/>
                <a:gd name="T83" fmla="*/ 2 h 47"/>
                <a:gd name="T84" fmla="*/ 91 w 57"/>
                <a:gd name="T85" fmla="*/ 21 h 47"/>
                <a:gd name="T86" fmla="*/ 97 w 57"/>
                <a:gd name="T87" fmla="*/ 32 h 47"/>
                <a:gd name="T88" fmla="*/ 104 w 57"/>
                <a:gd name="T89" fmla="*/ 32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2107" name="Freeform 4649"/>
            <p:cNvSpPr>
              <a:spLocks/>
            </p:cNvSpPr>
            <p:nvPr/>
          </p:nvSpPr>
          <p:spPr bwMode="auto">
            <a:xfrm>
              <a:off x="2731" y="1620"/>
              <a:ext cx="91" cy="79"/>
            </a:xfrm>
            <a:custGeom>
              <a:avLst/>
              <a:gdLst>
                <a:gd name="T0" fmla="*/ 180 w 80"/>
                <a:gd name="T1" fmla="*/ 126 h 64"/>
                <a:gd name="T2" fmla="*/ 185 w 80"/>
                <a:gd name="T3" fmla="*/ 136 h 64"/>
                <a:gd name="T4" fmla="*/ 185 w 80"/>
                <a:gd name="T5" fmla="*/ 112 h 64"/>
                <a:gd name="T6" fmla="*/ 197 w 80"/>
                <a:gd name="T7" fmla="*/ 106 h 64"/>
                <a:gd name="T8" fmla="*/ 197 w 80"/>
                <a:gd name="T9" fmla="*/ 106 h 64"/>
                <a:gd name="T10" fmla="*/ 185 w 80"/>
                <a:gd name="T11" fmla="*/ 96 h 64"/>
                <a:gd name="T12" fmla="*/ 180 w 80"/>
                <a:gd name="T13" fmla="*/ 96 h 64"/>
                <a:gd name="T14" fmla="*/ 185 w 80"/>
                <a:gd name="T15" fmla="*/ 96 h 64"/>
                <a:gd name="T16" fmla="*/ 180 w 80"/>
                <a:gd name="T17" fmla="*/ 80 h 64"/>
                <a:gd name="T18" fmla="*/ 175 w 80"/>
                <a:gd name="T19" fmla="*/ 53 h 64"/>
                <a:gd name="T20" fmla="*/ 124 w 80"/>
                <a:gd name="T21" fmla="*/ 53 h 64"/>
                <a:gd name="T22" fmla="*/ 94 w 80"/>
                <a:gd name="T23" fmla="*/ 0 h 64"/>
                <a:gd name="T24" fmla="*/ 94 w 80"/>
                <a:gd name="T25" fmla="*/ 14 h 64"/>
                <a:gd name="T26" fmla="*/ 88 w 80"/>
                <a:gd name="T27" fmla="*/ 14 h 64"/>
                <a:gd name="T28" fmla="*/ 76 w 80"/>
                <a:gd name="T29" fmla="*/ 21 h 64"/>
                <a:gd name="T30" fmla="*/ 68 w 80"/>
                <a:gd name="T31" fmla="*/ 21 h 64"/>
                <a:gd name="T32" fmla="*/ 65 w 80"/>
                <a:gd name="T33" fmla="*/ 21 h 64"/>
                <a:gd name="T34" fmla="*/ 65 w 80"/>
                <a:gd name="T35" fmla="*/ 43 h 64"/>
                <a:gd name="T36" fmla="*/ 65 w 80"/>
                <a:gd name="T37" fmla="*/ 53 h 64"/>
                <a:gd name="T38" fmla="*/ 68 w 80"/>
                <a:gd name="T39" fmla="*/ 60 h 64"/>
                <a:gd name="T40" fmla="*/ 65 w 80"/>
                <a:gd name="T41" fmla="*/ 60 h 64"/>
                <a:gd name="T42" fmla="*/ 52 w 80"/>
                <a:gd name="T43" fmla="*/ 74 h 64"/>
                <a:gd name="T44" fmla="*/ 52 w 80"/>
                <a:gd name="T45" fmla="*/ 74 h 64"/>
                <a:gd name="T46" fmla="*/ 52 w 80"/>
                <a:gd name="T47" fmla="*/ 96 h 64"/>
                <a:gd name="T48" fmla="*/ 41 w 80"/>
                <a:gd name="T49" fmla="*/ 96 h 64"/>
                <a:gd name="T50" fmla="*/ 34 w 80"/>
                <a:gd name="T51" fmla="*/ 80 h 64"/>
                <a:gd name="T52" fmla="*/ 34 w 80"/>
                <a:gd name="T53" fmla="*/ 80 h 64"/>
                <a:gd name="T54" fmla="*/ 30 w 80"/>
                <a:gd name="T55" fmla="*/ 74 h 64"/>
                <a:gd name="T56" fmla="*/ 25 w 80"/>
                <a:gd name="T57" fmla="*/ 96 h 64"/>
                <a:gd name="T58" fmla="*/ 2 w 80"/>
                <a:gd name="T59" fmla="*/ 96 h 64"/>
                <a:gd name="T60" fmla="*/ 0 w 80"/>
                <a:gd name="T61" fmla="*/ 80 h 64"/>
                <a:gd name="T62" fmla="*/ 2 w 80"/>
                <a:gd name="T63" fmla="*/ 106 h 64"/>
                <a:gd name="T64" fmla="*/ 13 w 80"/>
                <a:gd name="T65" fmla="*/ 126 h 64"/>
                <a:gd name="T66" fmla="*/ 25 w 80"/>
                <a:gd name="T67" fmla="*/ 106 h 64"/>
                <a:gd name="T68" fmla="*/ 47 w 80"/>
                <a:gd name="T69" fmla="*/ 186 h 64"/>
                <a:gd name="T70" fmla="*/ 59 w 80"/>
                <a:gd name="T71" fmla="*/ 209 h 64"/>
                <a:gd name="T72" fmla="*/ 94 w 80"/>
                <a:gd name="T73" fmla="*/ 241 h 64"/>
                <a:gd name="T74" fmla="*/ 131 w 80"/>
                <a:gd name="T75" fmla="*/ 280 h 64"/>
                <a:gd name="T76" fmla="*/ 141 w 80"/>
                <a:gd name="T77" fmla="*/ 280 h 64"/>
                <a:gd name="T78" fmla="*/ 143 w 80"/>
                <a:gd name="T79" fmla="*/ 280 h 64"/>
                <a:gd name="T80" fmla="*/ 143 w 80"/>
                <a:gd name="T81" fmla="*/ 280 h 64"/>
                <a:gd name="T82" fmla="*/ 126 w 80"/>
                <a:gd name="T83" fmla="*/ 258 h 64"/>
                <a:gd name="T84" fmla="*/ 126 w 80"/>
                <a:gd name="T85" fmla="*/ 247 h 64"/>
                <a:gd name="T86" fmla="*/ 124 w 80"/>
                <a:gd name="T87" fmla="*/ 241 h 64"/>
                <a:gd name="T88" fmla="*/ 94 w 80"/>
                <a:gd name="T89" fmla="*/ 198 h 64"/>
                <a:gd name="T90" fmla="*/ 94 w 80"/>
                <a:gd name="T91" fmla="*/ 186 h 64"/>
                <a:gd name="T92" fmla="*/ 88 w 80"/>
                <a:gd name="T93" fmla="*/ 186 h 64"/>
                <a:gd name="T94" fmla="*/ 83 w 80"/>
                <a:gd name="T95" fmla="*/ 147 h 64"/>
                <a:gd name="T96" fmla="*/ 68 w 80"/>
                <a:gd name="T97" fmla="*/ 147 h 64"/>
                <a:gd name="T98" fmla="*/ 68 w 80"/>
                <a:gd name="T99" fmla="*/ 106 h 64"/>
                <a:gd name="T100" fmla="*/ 83 w 80"/>
                <a:gd name="T101" fmla="*/ 106 h 64"/>
                <a:gd name="T102" fmla="*/ 94 w 80"/>
                <a:gd name="T103" fmla="*/ 126 h 64"/>
                <a:gd name="T104" fmla="*/ 98 w 80"/>
                <a:gd name="T105" fmla="*/ 106 h 64"/>
                <a:gd name="T106" fmla="*/ 110 w 80"/>
                <a:gd name="T107" fmla="*/ 106 h 64"/>
                <a:gd name="T108" fmla="*/ 124 w 80"/>
                <a:gd name="T109" fmla="*/ 106 h 64"/>
                <a:gd name="T110" fmla="*/ 143 w 80"/>
                <a:gd name="T111" fmla="*/ 126 h 64"/>
                <a:gd name="T112" fmla="*/ 154 w 80"/>
                <a:gd name="T113" fmla="*/ 106 h 64"/>
                <a:gd name="T114" fmla="*/ 154 w 80"/>
                <a:gd name="T115" fmla="*/ 112 h 64"/>
                <a:gd name="T116" fmla="*/ 158 w 80"/>
                <a:gd name="T117" fmla="*/ 112 h 64"/>
                <a:gd name="T118" fmla="*/ 169 w 80"/>
                <a:gd name="T119" fmla="*/ 112 h 64"/>
                <a:gd name="T120" fmla="*/ 169 w 80"/>
                <a:gd name="T121" fmla="*/ 112 h 64"/>
                <a:gd name="T122" fmla="*/ 180 w 80"/>
                <a:gd name="T123" fmla="*/ 126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2108" name="Freeform 4650"/>
            <p:cNvSpPr>
              <a:spLocks/>
            </p:cNvSpPr>
            <p:nvPr/>
          </p:nvSpPr>
          <p:spPr bwMode="auto">
            <a:xfrm>
              <a:off x="2788" y="1699"/>
              <a:ext cx="22" cy="13"/>
            </a:xfrm>
            <a:custGeom>
              <a:avLst/>
              <a:gdLst>
                <a:gd name="T0" fmla="*/ 26 w 21"/>
                <a:gd name="T1" fmla="*/ 64 h 10"/>
                <a:gd name="T2" fmla="*/ 28 w 21"/>
                <a:gd name="T3" fmla="*/ 46 h 10"/>
                <a:gd name="T4" fmla="*/ 23 w 21"/>
                <a:gd name="T5" fmla="*/ 35 h 10"/>
                <a:gd name="T6" fmla="*/ 21 w 21"/>
                <a:gd name="T7" fmla="*/ 21 h 10"/>
                <a:gd name="T8" fmla="*/ 9 w 21"/>
                <a:gd name="T9" fmla="*/ 0 h 10"/>
                <a:gd name="T10" fmla="*/ 7 w 21"/>
                <a:gd name="T11" fmla="*/ 0 h 10"/>
                <a:gd name="T12" fmla="*/ 0 w 21"/>
                <a:gd name="T13" fmla="*/ 0 h 10"/>
                <a:gd name="T14" fmla="*/ 26 w 21"/>
                <a:gd name="T15" fmla="*/ 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2109" name="Freeform 4651"/>
            <p:cNvSpPr>
              <a:spLocks/>
            </p:cNvSpPr>
            <p:nvPr/>
          </p:nvSpPr>
          <p:spPr bwMode="auto">
            <a:xfrm>
              <a:off x="2441" y="1523"/>
              <a:ext cx="198" cy="189"/>
            </a:xfrm>
            <a:custGeom>
              <a:avLst/>
              <a:gdLst>
                <a:gd name="T0" fmla="*/ 384 w 177"/>
                <a:gd name="T1" fmla="*/ 558 h 152"/>
                <a:gd name="T2" fmla="*/ 384 w 177"/>
                <a:gd name="T3" fmla="*/ 588 h 152"/>
                <a:gd name="T4" fmla="*/ 380 w 177"/>
                <a:gd name="T5" fmla="*/ 588 h 152"/>
                <a:gd name="T6" fmla="*/ 373 w 177"/>
                <a:gd name="T7" fmla="*/ 588 h 152"/>
                <a:gd name="T8" fmla="*/ 373 w 177"/>
                <a:gd name="T9" fmla="*/ 598 h 152"/>
                <a:gd name="T10" fmla="*/ 346 w 177"/>
                <a:gd name="T11" fmla="*/ 642 h 152"/>
                <a:gd name="T12" fmla="*/ 304 w 177"/>
                <a:gd name="T13" fmla="*/ 622 h 152"/>
                <a:gd name="T14" fmla="*/ 295 w 177"/>
                <a:gd name="T15" fmla="*/ 609 h 152"/>
                <a:gd name="T16" fmla="*/ 292 w 177"/>
                <a:gd name="T17" fmla="*/ 622 h 152"/>
                <a:gd name="T18" fmla="*/ 263 w 177"/>
                <a:gd name="T19" fmla="*/ 622 h 152"/>
                <a:gd name="T20" fmla="*/ 243 w 177"/>
                <a:gd name="T21" fmla="*/ 642 h 152"/>
                <a:gd name="T22" fmla="*/ 243 w 177"/>
                <a:gd name="T23" fmla="*/ 698 h 152"/>
                <a:gd name="T24" fmla="*/ 201 w 177"/>
                <a:gd name="T25" fmla="*/ 685 h 152"/>
                <a:gd name="T26" fmla="*/ 201 w 177"/>
                <a:gd name="T27" fmla="*/ 685 h 152"/>
                <a:gd name="T28" fmla="*/ 190 w 177"/>
                <a:gd name="T29" fmla="*/ 685 h 152"/>
                <a:gd name="T30" fmla="*/ 109 w 177"/>
                <a:gd name="T31" fmla="*/ 642 h 152"/>
                <a:gd name="T32" fmla="*/ 87 w 177"/>
                <a:gd name="T33" fmla="*/ 622 h 152"/>
                <a:gd name="T34" fmla="*/ 104 w 177"/>
                <a:gd name="T35" fmla="*/ 578 h 152"/>
                <a:gd name="T36" fmla="*/ 109 w 177"/>
                <a:gd name="T37" fmla="*/ 512 h 152"/>
                <a:gd name="T38" fmla="*/ 109 w 177"/>
                <a:gd name="T39" fmla="*/ 456 h 152"/>
                <a:gd name="T40" fmla="*/ 128 w 177"/>
                <a:gd name="T41" fmla="*/ 490 h 152"/>
                <a:gd name="T42" fmla="*/ 109 w 177"/>
                <a:gd name="T43" fmla="*/ 424 h 152"/>
                <a:gd name="T44" fmla="*/ 115 w 177"/>
                <a:gd name="T45" fmla="*/ 404 h 152"/>
                <a:gd name="T46" fmla="*/ 97 w 177"/>
                <a:gd name="T47" fmla="*/ 380 h 152"/>
                <a:gd name="T48" fmla="*/ 84 w 177"/>
                <a:gd name="T49" fmla="*/ 325 h 152"/>
                <a:gd name="T50" fmla="*/ 87 w 177"/>
                <a:gd name="T51" fmla="*/ 303 h 152"/>
                <a:gd name="T52" fmla="*/ 72 w 177"/>
                <a:gd name="T53" fmla="*/ 293 h 152"/>
                <a:gd name="T54" fmla="*/ 54 w 177"/>
                <a:gd name="T55" fmla="*/ 285 h 152"/>
                <a:gd name="T56" fmla="*/ 26 w 177"/>
                <a:gd name="T57" fmla="*/ 261 h 152"/>
                <a:gd name="T58" fmla="*/ 2 w 177"/>
                <a:gd name="T59" fmla="*/ 254 h 152"/>
                <a:gd name="T60" fmla="*/ 12 w 177"/>
                <a:gd name="T61" fmla="*/ 229 h 152"/>
                <a:gd name="T62" fmla="*/ 15 w 177"/>
                <a:gd name="T63" fmla="*/ 223 h 152"/>
                <a:gd name="T64" fmla="*/ 0 w 177"/>
                <a:gd name="T65" fmla="*/ 223 h 152"/>
                <a:gd name="T66" fmla="*/ 35 w 177"/>
                <a:gd name="T67" fmla="*/ 184 h 152"/>
                <a:gd name="T68" fmla="*/ 62 w 177"/>
                <a:gd name="T69" fmla="*/ 196 h 152"/>
                <a:gd name="T70" fmla="*/ 97 w 177"/>
                <a:gd name="T71" fmla="*/ 196 h 152"/>
                <a:gd name="T72" fmla="*/ 87 w 177"/>
                <a:gd name="T73" fmla="*/ 119 h 152"/>
                <a:gd name="T74" fmla="*/ 97 w 177"/>
                <a:gd name="T75" fmla="*/ 109 h 152"/>
                <a:gd name="T76" fmla="*/ 109 w 177"/>
                <a:gd name="T77" fmla="*/ 144 h 152"/>
                <a:gd name="T78" fmla="*/ 161 w 177"/>
                <a:gd name="T79" fmla="*/ 134 h 152"/>
                <a:gd name="T80" fmla="*/ 149 w 177"/>
                <a:gd name="T81" fmla="*/ 134 h 152"/>
                <a:gd name="T82" fmla="*/ 187 w 177"/>
                <a:gd name="T83" fmla="*/ 77 h 152"/>
                <a:gd name="T84" fmla="*/ 190 w 177"/>
                <a:gd name="T85" fmla="*/ 21 h 152"/>
                <a:gd name="T86" fmla="*/ 217 w 177"/>
                <a:gd name="T87" fmla="*/ 0 h 152"/>
                <a:gd name="T88" fmla="*/ 234 w 177"/>
                <a:gd name="T89" fmla="*/ 32 h 152"/>
                <a:gd name="T90" fmla="*/ 270 w 177"/>
                <a:gd name="T91" fmla="*/ 88 h 152"/>
                <a:gd name="T92" fmla="*/ 292 w 177"/>
                <a:gd name="T93" fmla="*/ 77 h 152"/>
                <a:gd name="T94" fmla="*/ 292 w 177"/>
                <a:gd name="T95" fmla="*/ 88 h 152"/>
                <a:gd name="T96" fmla="*/ 320 w 177"/>
                <a:gd name="T97" fmla="*/ 134 h 152"/>
                <a:gd name="T98" fmla="*/ 338 w 177"/>
                <a:gd name="T99" fmla="*/ 134 h 152"/>
                <a:gd name="T100" fmla="*/ 343 w 177"/>
                <a:gd name="T101" fmla="*/ 144 h 152"/>
                <a:gd name="T102" fmla="*/ 387 w 177"/>
                <a:gd name="T103" fmla="*/ 167 h 152"/>
                <a:gd name="T104" fmla="*/ 373 w 177"/>
                <a:gd name="T105" fmla="*/ 285 h 152"/>
                <a:gd name="T106" fmla="*/ 368 w 177"/>
                <a:gd name="T107" fmla="*/ 293 h 152"/>
                <a:gd name="T108" fmla="*/ 357 w 177"/>
                <a:gd name="T109" fmla="*/ 303 h 152"/>
                <a:gd name="T110" fmla="*/ 330 w 177"/>
                <a:gd name="T111" fmla="*/ 380 h 152"/>
                <a:gd name="T112" fmla="*/ 346 w 177"/>
                <a:gd name="T113" fmla="*/ 374 h 152"/>
                <a:gd name="T114" fmla="*/ 365 w 177"/>
                <a:gd name="T115" fmla="*/ 413 h 152"/>
                <a:gd name="T116" fmla="*/ 365 w 177"/>
                <a:gd name="T117" fmla="*/ 449 h 152"/>
                <a:gd name="T118" fmla="*/ 357 w 177"/>
                <a:gd name="T119" fmla="*/ 475 h 152"/>
                <a:gd name="T120" fmla="*/ 357 w 177"/>
                <a:gd name="T121" fmla="*/ 502 h 152"/>
                <a:gd name="T122" fmla="*/ 357 w 177"/>
                <a:gd name="T123" fmla="*/ 532 h 152"/>
                <a:gd name="T124" fmla="*/ 384 w 177"/>
                <a:gd name="T125" fmla="*/ 558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2110" name="Freeform 4652"/>
            <p:cNvSpPr>
              <a:spLocks/>
            </p:cNvSpPr>
            <p:nvPr/>
          </p:nvSpPr>
          <p:spPr bwMode="auto">
            <a:xfrm>
              <a:off x="2655" y="1703"/>
              <a:ext cx="13" cy="28"/>
            </a:xfrm>
            <a:custGeom>
              <a:avLst/>
              <a:gdLst>
                <a:gd name="T0" fmla="*/ 15 w 12"/>
                <a:gd name="T1" fmla="*/ 90 h 23"/>
                <a:gd name="T2" fmla="*/ 3 w 12"/>
                <a:gd name="T3" fmla="*/ 84 h 23"/>
                <a:gd name="T4" fmla="*/ 0 w 12"/>
                <a:gd name="T5" fmla="*/ 34 h 23"/>
                <a:gd name="T6" fmla="*/ 15 w 12"/>
                <a:gd name="T7" fmla="*/ 0 h 23"/>
                <a:gd name="T8" fmla="*/ 20 w 12"/>
                <a:gd name="T9" fmla="*/ 34 h 23"/>
                <a:gd name="T10" fmla="*/ 15 w 12"/>
                <a:gd name="T11" fmla="*/ 9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2111" name="Freeform 4653"/>
            <p:cNvSpPr>
              <a:spLocks/>
            </p:cNvSpPr>
            <p:nvPr/>
          </p:nvSpPr>
          <p:spPr bwMode="auto">
            <a:xfrm>
              <a:off x="2768" y="1583"/>
              <a:ext cx="102" cy="52"/>
            </a:xfrm>
            <a:custGeom>
              <a:avLst/>
              <a:gdLst>
                <a:gd name="T0" fmla="*/ 82 w 92"/>
                <a:gd name="T1" fmla="*/ 186 h 42"/>
                <a:gd name="T2" fmla="*/ 39 w 92"/>
                <a:gd name="T3" fmla="*/ 186 h 42"/>
                <a:gd name="T4" fmla="*/ 14 w 92"/>
                <a:gd name="T5" fmla="*/ 135 h 42"/>
                <a:gd name="T6" fmla="*/ 2 w 92"/>
                <a:gd name="T7" fmla="*/ 126 h 42"/>
                <a:gd name="T8" fmla="*/ 0 w 92"/>
                <a:gd name="T9" fmla="*/ 118 h 42"/>
                <a:gd name="T10" fmla="*/ 2 w 92"/>
                <a:gd name="T11" fmla="*/ 102 h 42"/>
                <a:gd name="T12" fmla="*/ 14 w 92"/>
                <a:gd name="T13" fmla="*/ 62 h 42"/>
                <a:gd name="T14" fmla="*/ 18 w 92"/>
                <a:gd name="T15" fmla="*/ 50 h 42"/>
                <a:gd name="T16" fmla="*/ 30 w 92"/>
                <a:gd name="T17" fmla="*/ 32 h 42"/>
                <a:gd name="T18" fmla="*/ 39 w 92"/>
                <a:gd name="T19" fmla="*/ 32 h 42"/>
                <a:gd name="T20" fmla="*/ 72 w 92"/>
                <a:gd name="T21" fmla="*/ 32 h 42"/>
                <a:gd name="T22" fmla="*/ 116 w 92"/>
                <a:gd name="T23" fmla="*/ 0 h 42"/>
                <a:gd name="T24" fmla="*/ 166 w 92"/>
                <a:gd name="T25" fmla="*/ 0 h 42"/>
                <a:gd name="T26" fmla="*/ 190 w 92"/>
                <a:gd name="T27" fmla="*/ 32 h 42"/>
                <a:gd name="T28" fmla="*/ 166 w 92"/>
                <a:gd name="T29" fmla="*/ 95 h 42"/>
                <a:gd name="T30" fmla="*/ 139 w 92"/>
                <a:gd name="T31" fmla="*/ 156 h 42"/>
                <a:gd name="T32" fmla="*/ 122 w 92"/>
                <a:gd name="T33" fmla="*/ 181 h 42"/>
                <a:gd name="T34" fmla="*/ 82 w 92"/>
                <a:gd name="T35" fmla="*/ 18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2112" name="Freeform 4654"/>
            <p:cNvSpPr>
              <a:spLocks/>
            </p:cNvSpPr>
            <p:nvPr/>
          </p:nvSpPr>
          <p:spPr bwMode="auto">
            <a:xfrm>
              <a:off x="2884" y="1011"/>
              <a:ext cx="2095" cy="718"/>
            </a:xfrm>
            <a:custGeom>
              <a:avLst/>
              <a:gdLst>
                <a:gd name="T0" fmla="*/ 3527 w 1874"/>
                <a:gd name="T1" fmla="*/ 563 h 579"/>
                <a:gd name="T2" fmla="*/ 3197 w 1874"/>
                <a:gd name="T3" fmla="*/ 450 h 579"/>
                <a:gd name="T4" fmla="*/ 2886 w 1874"/>
                <a:gd name="T5" fmla="*/ 367 h 579"/>
                <a:gd name="T6" fmla="*/ 2652 w 1874"/>
                <a:gd name="T7" fmla="*/ 319 h 579"/>
                <a:gd name="T8" fmla="*/ 2571 w 1874"/>
                <a:gd name="T9" fmla="*/ 367 h 579"/>
                <a:gd name="T10" fmla="*/ 2330 w 1874"/>
                <a:gd name="T11" fmla="*/ 337 h 579"/>
                <a:gd name="T12" fmla="*/ 1931 w 1874"/>
                <a:gd name="T13" fmla="*/ 232 h 579"/>
                <a:gd name="T14" fmla="*/ 1894 w 1874"/>
                <a:gd name="T15" fmla="*/ 135 h 579"/>
                <a:gd name="T16" fmla="*/ 1687 w 1874"/>
                <a:gd name="T17" fmla="*/ 72 h 579"/>
                <a:gd name="T18" fmla="*/ 1527 w 1874"/>
                <a:gd name="T19" fmla="*/ 88 h 579"/>
                <a:gd name="T20" fmla="*/ 1296 w 1874"/>
                <a:gd name="T21" fmla="*/ 181 h 579"/>
                <a:gd name="T22" fmla="*/ 1229 w 1874"/>
                <a:gd name="T23" fmla="*/ 332 h 579"/>
                <a:gd name="T24" fmla="*/ 1296 w 1874"/>
                <a:gd name="T25" fmla="*/ 367 h 579"/>
                <a:gd name="T26" fmla="*/ 1111 w 1874"/>
                <a:gd name="T27" fmla="*/ 392 h 579"/>
                <a:gd name="T28" fmla="*/ 1195 w 1874"/>
                <a:gd name="T29" fmla="*/ 542 h 579"/>
                <a:gd name="T30" fmla="*/ 1179 w 1874"/>
                <a:gd name="T31" fmla="*/ 636 h 579"/>
                <a:gd name="T32" fmla="*/ 1111 w 1874"/>
                <a:gd name="T33" fmla="*/ 692 h 579"/>
                <a:gd name="T34" fmla="*/ 929 w 1874"/>
                <a:gd name="T35" fmla="*/ 296 h 579"/>
                <a:gd name="T36" fmla="*/ 1011 w 1874"/>
                <a:gd name="T37" fmla="*/ 563 h 579"/>
                <a:gd name="T38" fmla="*/ 780 w 1874"/>
                <a:gd name="T39" fmla="*/ 603 h 579"/>
                <a:gd name="T40" fmla="*/ 641 w 1874"/>
                <a:gd name="T41" fmla="*/ 558 h 579"/>
                <a:gd name="T42" fmla="*/ 425 w 1874"/>
                <a:gd name="T43" fmla="*/ 658 h 579"/>
                <a:gd name="T44" fmla="*/ 394 w 1874"/>
                <a:gd name="T45" fmla="*/ 732 h 579"/>
                <a:gd name="T46" fmla="*/ 283 w 1874"/>
                <a:gd name="T47" fmla="*/ 905 h 579"/>
                <a:gd name="T48" fmla="*/ 119 w 1874"/>
                <a:gd name="T49" fmla="*/ 692 h 579"/>
                <a:gd name="T50" fmla="*/ 105 w 1874"/>
                <a:gd name="T51" fmla="*/ 558 h 579"/>
                <a:gd name="T52" fmla="*/ 26 w 1874"/>
                <a:gd name="T53" fmla="*/ 518 h 579"/>
                <a:gd name="T54" fmla="*/ 83 w 1874"/>
                <a:gd name="T55" fmla="*/ 905 h 579"/>
                <a:gd name="T56" fmla="*/ 63 w 1874"/>
                <a:gd name="T57" fmla="*/ 1161 h 579"/>
                <a:gd name="T58" fmla="*/ 124 w 1874"/>
                <a:gd name="T59" fmla="*/ 1510 h 579"/>
                <a:gd name="T60" fmla="*/ 331 w 1874"/>
                <a:gd name="T61" fmla="*/ 1860 h 579"/>
                <a:gd name="T62" fmla="*/ 448 w 1874"/>
                <a:gd name="T63" fmla="*/ 2202 h 579"/>
                <a:gd name="T64" fmla="*/ 454 w 1874"/>
                <a:gd name="T65" fmla="*/ 2381 h 579"/>
                <a:gd name="T66" fmla="*/ 813 w 1874"/>
                <a:gd name="T67" fmla="*/ 2612 h 579"/>
                <a:gd name="T68" fmla="*/ 791 w 1874"/>
                <a:gd name="T69" fmla="*/ 2247 h 579"/>
                <a:gd name="T70" fmla="*/ 765 w 1874"/>
                <a:gd name="T71" fmla="*/ 1830 h 579"/>
                <a:gd name="T72" fmla="*/ 1048 w 1874"/>
                <a:gd name="T73" fmla="*/ 1776 h 579"/>
                <a:gd name="T74" fmla="*/ 1271 w 1874"/>
                <a:gd name="T75" fmla="*/ 1543 h 579"/>
                <a:gd name="T76" fmla="*/ 1505 w 1874"/>
                <a:gd name="T77" fmla="*/ 1652 h 579"/>
                <a:gd name="T78" fmla="*/ 1817 w 1874"/>
                <a:gd name="T79" fmla="*/ 1970 h 579"/>
                <a:gd name="T80" fmla="*/ 2097 w 1874"/>
                <a:gd name="T81" fmla="*/ 1939 h 579"/>
                <a:gd name="T82" fmla="*/ 2357 w 1874"/>
                <a:gd name="T83" fmla="*/ 1939 h 579"/>
                <a:gd name="T84" fmla="*/ 2741 w 1874"/>
                <a:gd name="T85" fmla="*/ 1959 h 579"/>
                <a:gd name="T86" fmla="*/ 2848 w 1874"/>
                <a:gd name="T87" fmla="*/ 1693 h 579"/>
                <a:gd name="T88" fmla="*/ 3213 w 1874"/>
                <a:gd name="T89" fmla="*/ 2042 h 579"/>
                <a:gd name="T90" fmla="*/ 3349 w 1874"/>
                <a:gd name="T91" fmla="*/ 2440 h 579"/>
                <a:gd name="T92" fmla="*/ 3412 w 1874"/>
                <a:gd name="T93" fmla="*/ 2516 h 579"/>
                <a:gd name="T94" fmla="*/ 3491 w 1874"/>
                <a:gd name="T95" fmla="*/ 2026 h 579"/>
                <a:gd name="T96" fmla="*/ 3289 w 1874"/>
                <a:gd name="T97" fmla="*/ 1620 h 579"/>
                <a:gd name="T98" fmla="*/ 3197 w 1874"/>
                <a:gd name="T99" fmla="*/ 1456 h 579"/>
                <a:gd name="T100" fmla="*/ 3327 w 1874"/>
                <a:gd name="T101" fmla="*/ 1238 h 579"/>
                <a:gd name="T102" fmla="*/ 3530 w 1874"/>
                <a:gd name="T103" fmla="*/ 1257 h 579"/>
                <a:gd name="T104" fmla="*/ 3628 w 1874"/>
                <a:gd name="T105" fmla="*/ 1121 h 579"/>
                <a:gd name="T106" fmla="*/ 3697 w 1874"/>
                <a:gd name="T107" fmla="*/ 1023 h 579"/>
                <a:gd name="T108" fmla="*/ 3697 w 1874"/>
                <a:gd name="T109" fmla="*/ 1427 h 579"/>
                <a:gd name="T110" fmla="*/ 3923 w 1874"/>
                <a:gd name="T111" fmla="*/ 1706 h 579"/>
                <a:gd name="T112" fmla="*/ 3923 w 1874"/>
                <a:gd name="T113" fmla="*/ 1488 h 579"/>
                <a:gd name="T114" fmla="*/ 3814 w 1874"/>
                <a:gd name="T115" fmla="*/ 1200 h 579"/>
                <a:gd name="T116" fmla="*/ 3971 w 1874"/>
                <a:gd name="T117" fmla="*/ 1121 h 579"/>
                <a:gd name="T118" fmla="*/ 4066 w 1874"/>
                <a:gd name="T119" fmla="*/ 978 h 579"/>
                <a:gd name="T120" fmla="*/ 3883 w 1874"/>
                <a:gd name="T121" fmla="*/ 692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2113" name="Freeform 4655"/>
            <p:cNvSpPr>
              <a:spLocks/>
            </p:cNvSpPr>
            <p:nvPr/>
          </p:nvSpPr>
          <p:spPr bwMode="auto">
            <a:xfrm>
              <a:off x="4622" y="1454"/>
              <a:ext cx="145" cy="178"/>
            </a:xfrm>
            <a:custGeom>
              <a:avLst/>
              <a:gdLst>
                <a:gd name="T0" fmla="*/ 244 w 130"/>
                <a:gd name="T1" fmla="*/ 438 h 144"/>
                <a:gd name="T2" fmla="*/ 206 w 130"/>
                <a:gd name="T3" fmla="*/ 376 h 144"/>
                <a:gd name="T4" fmla="*/ 173 w 130"/>
                <a:gd name="T5" fmla="*/ 302 h 144"/>
                <a:gd name="T6" fmla="*/ 133 w 130"/>
                <a:gd name="T7" fmla="*/ 240 h 144"/>
                <a:gd name="T8" fmla="*/ 94 w 130"/>
                <a:gd name="T9" fmla="*/ 176 h 144"/>
                <a:gd name="T10" fmla="*/ 88 w 130"/>
                <a:gd name="T11" fmla="*/ 147 h 144"/>
                <a:gd name="T12" fmla="*/ 49 w 130"/>
                <a:gd name="T13" fmla="*/ 72 h 144"/>
                <a:gd name="T14" fmla="*/ 3 w 130"/>
                <a:gd name="T15" fmla="*/ 0 h 144"/>
                <a:gd name="T16" fmla="*/ 0 w 130"/>
                <a:gd name="T17" fmla="*/ 2 h 144"/>
                <a:gd name="T18" fmla="*/ 32 w 130"/>
                <a:gd name="T19" fmla="*/ 61 h 144"/>
                <a:gd name="T20" fmla="*/ 32 w 130"/>
                <a:gd name="T21" fmla="*/ 72 h 144"/>
                <a:gd name="T22" fmla="*/ 12 w 130"/>
                <a:gd name="T23" fmla="*/ 78 h 144"/>
                <a:gd name="T24" fmla="*/ 49 w 130"/>
                <a:gd name="T25" fmla="*/ 147 h 144"/>
                <a:gd name="T26" fmla="*/ 77 w 130"/>
                <a:gd name="T27" fmla="*/ 218 h 144"/>
                <a:gd name="T28" fmla="*/ 107 w 130"/>
                <a:gd name="T29" fmla="*/ 278 h 144"/>
                <a:gd name="T30" fmla="*/ 133 w 130"/>
                <a:gd name="T31" fmla="*/ 354 h 144"/>
                <a:gd name="T32" fmla="*/ 161 w 130"/>
                <a:gd name="T33" fmla="*/ 425 h 144"/>
                <a:gd name="T34" fmla="*/ 184 w 130"/>
                <a:gd name="T35" fmla="*/ 487 h 144"/>
                <a:gd name="T36" fmla="*/ 206 w 130"/>
                <a:gd name="T37" fmla="*/ 561 h 144"/>
                <a:gd name="T38" fmla="*/ 236 w 130"/>
                <a:gd name="T39" fmla="*/ 634 h 144"/>
                <a:gd name="T40" fmla="*/ 240 w 130"/>
                <a:gd name="T41" fmla="*/ 634 h 144"/>
                <a:gd name="T42" fmla="*/ 240 w 130"/>
                <a:gd name="T43" fmla="*/ 579 h 144"/>
                <a:gd name="T44" fmla="*/ 265 w 130"/>
                <a:gd name="T45" fmla="*/ 614 h 144"/>
                <a:gd name="T46" fmla="*/ 280 w 130"/>
                <a:gd name="T47" fmla="*/ 634 h 144"/>
                <a:gd name="T48" fmla="*/ 260 w 130"/>
                <a:gd name="T49" fmla="*/ 579 h 144"/>
                <a:gd name="T50" fmla="*/ 201 w 130"/>
                <a:gd name="T51" fmla="*/ 487 h 144"/>
                <a:gd name="T52" fmla="*/ 184 w 130"/>
                <a:gd name="T53" fmla="*/ 387 h 144"/>
                <a:gd name="T54" fmla="*/ 201 w 130"/>
                <a:gd name="T55" fmla="*/ 387 h 144"/>
                <a:gd name="T56" fmla="*/ 236 w 130"/>
                <a:gd name="T57" fmla="*/ 414 h 144"/>
                <a:gd name="T58" fmla="*/ 244 w 130"/>
                <a:gd name="T59" fmla="*/ 438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2114" name="Freeform 4656"/>
            <p:cNvSpPr>
              <a:spLocks/>
            </p:cNvSpPr>
            <p:nvPr/>
          </p:nvSpPr>
          <p:spPr bwMode="auto">
            <a:xfrm>
              <a:off x="3163" y="1023"/>
              <a:ext cx="149" cy="62"/>
            </a:xfrm>
            <a:custGeom>
              <a:avLst/>
              <a:gdLst>
                <a:gd name="T0" fmla="*/ 284 w 134"/>
                <a:gd name="T1" fmla="*/ 2 h 50"/>
                <a:gd name="T2" fmla="*/ 262 w 134"/>
                <a:gd name="T3" fmla="*/ 46 h 50"/>
                <a:gd name="T4" fmla="*/ 199 w 134"/>
                <a:gd name="T5" fmla="*/ 88 h 50"/>
                <a:gd name="T6" fmla="*/ 137 w 134"/>
                <a:gd name="T7" fmla="*/ 118 h 50"/>
                <a:gd name="T8" fmla="*/ 119 w 134"/>
                <a:gd name="T9" fmla="*/ 118 h 50"/>
                <a:gd name="T10" fmla="*/ 131 w 134"/>
                <a:gd name="T11" fmla="*/ 126 h 50"/>
                <a:gd name="T12" fmla="*/ 123 w 134"/>
                <a:gd name="T13" fmla="*/ 136 h 50"/>
                <a:gd name="T14" fmla="*/ 113 w 134"/>
                <a:gd name="T15" fmla="*/ 136 h 50"/>
                <a:gd name="T16" fmla="*/ 113 w 134"/>
                <a:gd name="T17" fmla="*/ 149 h 50"/>
                <a:gd name="T18" fmla="*/ 88 w 134"/>
                <a:gd name="T19" fmla="*/ 149 h 50"/>
                <a:gd name="T20" fmla="*/ 96 w 134"/>
                <a:gd name="T21" fmla="*/ 169 h 50"/>
                <a:gd name="T22" fmla="*/ 88 w 134"/>
                <a:gd name="T23" fmla="*/ 181 h 50"/>
                <a:gd name="T24" fmla="*/ 96 w 134"/>
                <a:gd name="T25" fmla="*/ 205 h 50"/>
                <a:gd name="T26" fmla="*/ 63 w 134"/>
                <a:gd name="T27" fmla="*/ 193 h 50"/>
                <a:gd name="T28" fmla="*/ 88 w 134"/>
                <a:gd name="T29" fmla="*/ 205 h 50"/>
                <a:gd name="T30" fmla="*/ 73 w 134"/>
                <a:gd name="T31" fmla="*/ 205 h 50"/>
                <a:gd name="T32" fmla="*/ 78 w 134"/>
                <a:gd name="T33" fmla="*/ 224 h 50"/>
                <a:gd name="T34" fmla="*/ 14 w 134"/>
                <a:gd name="T35" fmla="*/ 210 h 50"/>
                <a:gd name="T36" fmla="*/ 30 w 134"/>
                <a:gd name="T37" fmla="*/ 205 h 50"/>
                <a:gd name="T38" fmla="*/ 0 w 134"/>
                <a:gd name="T39" fmla="*/ 205 h 50"/>
                <a:gd name="T40" fmla="*/ 30 w 134"/>
                <a:gd name="T41" fmla="*/ 169 h 50"/>
                <a:gd name="T42" fmla="*/ 40 w 134"/>
                <a:gd name="T43" fmla="*/ 169 h 50"/>
                <a:gd name="T44" fmla="*/ 22 w 134"/>
                <a:gd name="T45" fmla="*/ 165 h 50"/>
                <a:gd name="T46" fmla="*/ 30 w 134"/>
                <a:gd name="T47" fmla="*/ 149 h 50"/>
                <a:gd name="T48" fmla="*/ 44 w 134"/>
                <a:gd name="T49" fmla="*/ 136 h 50"/>
                <a:gd name="T50" fmla="*/ 40 w 134"/>
                <a:gd name="T51" fmla="*/ 126 h 50"/>
                <a:gd name="T52" fmla="*/ 40 w 134"/>
                <a:gd name="T53" fmla="*/ 118 h 50"/>
                <a:gd name="T54" fmla="*/ 22 w 134"/>
                <a:gd name="T55" fmla="*/ 118 h 50"/>
                <a:gd name="T56" fmla="*/ 44 w 134"/>
                <a:gd name="T57" fmla="*/ 95 h 50"/>
                <a:gd name="T58" fmla="*/ 58 w 134"/>
                <a:gd name="T59" fmla="*/ 95 h 50"/>
                <a:gd name="T60" fmla="*/ 113 w 134"/>
                <a:gd name="T61" fmla="*/ 62 h 50"/>
                <a:gd name="T62" fmla="*/ 119 w 134"/>
                <a:gd name="T63" fmla="*/ 46 h 50"/>
                <a:gd name="T64" fmla="*/ 212 w 134"/>
                <a:gd name="T65" fmla="*/ 21 h 50"/>
                <a:gd name="T66" fmla="*/ 258 w 134"/>
                <a:gd name="T67" fmla="*/ 0 h 50"/>
                <a:gd name="T68" fmla="*/ 28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2115" name="Freeform 4657"/>
            <p:cNvSpPr>
              <a:spLocks/>
            </p:cNvSpPr>
            <p:nvPr/>
          </p:nvSpPr>
          <p:spPr bwMode="auto">
            <a:xfrm>
              <a:off x="3153" y="1085"/>
              <a:ext cx="86" cy="49"/>
            </a:xfrm>
            <a:custGeom>
              <a:avLst/>
              <a:gdLst>
                <a:gd name="T0" fmla="*/ 155 w 78"/>
                <a:gd name="T1" fmla="*/ 160 h 40"/>
                <a:gd name="T2" fmla="*/ 93 w 78"/>
                <a:gd name="T3" fmla="*/ 108 h 40"/>
                <a:gd name="T4" fmla="*/ 80 w 78"/>
                <a:gd name="T5" fmla="*/ 49 h 40"/>
                <a:gd name="T6" fmla="*/ 80 w 78"/>
                <a:gd name="T7" fmla="*/ 31 h 40"/>
                <a:gd name="T8" fmla="*/ 80 w 78"/>
                <a:gd name="T9" fmla="*/ 31 h 40"/>
                <a:gd name="T10" fmla="*/ 84 w 78"/>
                <a:gd name="T11" fmla="*/ 2 h 40"/>
                <a:gd name="T12" fmla="*/ 28 w 78"/>
                <a:gd name="T13" fmla="*/ 0 h 40"/>
                <a:gd name="T14" fmla="*/ 19 w 78"/>
                <a:gd name="T15" fmla="*/ 16 h 40"/>
                <a:gd name="T16" fmla="*/ 12 w 78"/>
                <a:gd name="T17" fmla="*/ 38 h 40"/>
                <a:gd name="T18" fmla="*/ 19 w 78"/>
                <a:gd name="T19" fmla="*/ 49 h 40"/>
                <a:gd name="T20" fmla="*/ 12 w 78"/>
                <a:gd name="T21" fmla="*/ 76 h 40"/>
                <a:gd name="T22" fmla="*/ 0 w 78"/>
                <a:gd name="T23" fmla="*/ 88 h 40"/>
                <a:gd name="T24" fmla="*/ 14 w 78"/>
                <a:gd name="T25" fmla="*/ 114 h 40"/>
                <a:gd name="T26" fmla="*/ 34 w 78"/>
                <a:gd name="T27" fmla="*/ 114 h 40"/>
                <a:gd name="T28" fmla="*/ 47 w 78"/>
                <a:gd name="T29" fmla="*/ 114 h 40"/>
                <a:gd name="T30" fmla="*/ 57 w 78"/>
                <a:gd name="T31" fmla="*/ 114 h 40"/>
                <a:gd name="T32" fmla="*/ 66 w 78"/>
                <a:gd name="T33" fmla="*/ 136 h 40"/>
                <a:gd name="T34" fmla="*/ 61 w 78"/>
                <a:gd name="T35" fmla="*/ 147 h 40"/>
                <a:gd name="T36" fmla="*/ 84 w 78"/>
                <a:gd name="T37" fmla="*/ 160 h 40"/>
                <a:gd name="T38" fmla="*/ 103 w 78"/>
                <a:gd name="T39" fmla="*/ 167 h 40"/>
                <a:gd name="T40" fmla="*/ 128 w 78"/>
                <a:gd name="T41" fmla="*/ 167 h 40"/>
                <a:gd name="T42" fmla="*/ 146 w 78"/>
                <a:gd name="T43" fmla="*/ 167 h 40"/>
                <a:gd name="T44" fmla="*/ 155 w 78"/>
                <a:gd name="T45" fmla="*/ 16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2116" name="Freeform 4658"/>
            <p:cNvSpPr>
              <a:spLocks/>
            </p:cNvSpPr>
            <p:nvPr/>
          </p:nvSpPr>
          <p:spPr bwMode="auto">
            <a:xfrm>
              <a:off x="4125" y="1035"/>
              <a:ext cx="103" cy="27"/>
            </a:xfrm>
            <a:custGeom>
              <a:avLst/>
              <a:gdLst>
                <a:gd name="T0" fmla="*/ 202 w 92"/>
                <a:gd name="T1" fmla="*/ 51 h 21"/>
                <a:gd name="T2" fmla="*/ 73 w 92"/>
                <a:gd name="T3" fmla="*/ 0 h 21"/>
                <a:gd name="T4" fmla="*/ 88 w 92"/>
                <a:gd name="T5" fmla="*/ 22 h 21"/>
                <a:gd name="T6" fmla="*/ 73 w 92"/>
                <a:gd name="T7" fmla="*/ 13 h 21"/>
                <a:gd name="T8" fmla="*/ 84 w 92"/>
                <a:gd name="T9" fmla="*/ 40 h 21"/>
                <a:gd name="T10" fmla="*/ 19 w 92"/>
                <a:gd name="T11" fmla="*/ 13 h 21"/>
                <a:gd name="T12" fmla="*/ 0 w 92"/>
                <a:gd name="T13" fmla="*/ 22 h 21"/>
                <a:gd name="T14" fmla="*/ 0 w 92"/>
                <a:gd name="T15" fmla="*/ 40 h 21"/>
                <a:gd name="T16" fmla="*/ 4 w 92"/>
                <a:gd name="T17" fmla="*/ 51 h 21"/>
                <a:gd name="T18" fmla="*/ 15 w 92"/>
                <a:gd name="T19" fmla="*/ 64 h 21"/>
                <a:gd name="T20" fmla="*/ 99 w 92"/>
                <a:gd name="T21" fmla="*/ 123 h 21"/>
                <a:gd name="T22" fmla="*/ 99 w 92"/>
                <a:gd name="T23" fmla="*/ 105 h 21"/>
                <a:gd name="T24" fmla="*/ 161 w 92"/>
                <a:gd name="T25" fmla="*/ 96 h 21"/>
                <a:gd name="T26" fmla="*/ 191 w 92"/>
                <a:gd name="T27" fmla="*/ 96 h 21"/>
                <a:gd name="T28" fmla="*/ 178 w 92"/>
                <a:gd name="T29" fmla="*/ 96 h 21"/>
                <a:gd name="T30" fmla="*/ 202 w 92"/>
                <a:gd name="T31" fmla="*/ 64 h 21"/>
                <a:gd name="T32" fmla="*/ 202 w 92"/>
                <a:gd name="T33" fmla="*/ 5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2117" name="Freeform 4659"/>
            <p:cNvSpPr>
              <a:spLocks/>
            </p:cNvSpPr>
            <p:nvPr/>
          </p:nvSpPr>
          <p:spPr bwMode="auto">
            <a:xfrm>
              <a:off x="3548" y="973"/>
              <a:ext cx="80" cy="18"/>
            </a:xfrm>
            <a:custGeom>
              <a:avLst/>
              <a:gdLst>
                <a:gd name="T0" fmla="*/ 134 w 71"/>
                <a:gd name="T1" fmla="*/ 13 h 14"/>
                <a:gd name="T2" fmla="*/ 99 w 71"/>
                <a:gd name="T3" fmla="*/ 0 h 14"/>
                <a:gd name="T4" fmla="*/ 80 w 71"/>
                <a:gd name="T5" fmla="*/ 13 h 14"/>
                <a:gd name="T6" fmla="*/ 66 w 71"/>
                <a:gd name="T7" fmla="*/ 0 h 14"/>
                <a:gd name="T8" fmla="*/ 2 w 71"/>
                <a:gd name="T9" fmla="*/ 13 h 14"/>
                <a:gd name="T10" fmla="*/ 0 w 71"/>
                <a:gd name="T11" fmla="*/ 40 h 14"/>
                <a:gd name="T12" fmla="*/ 16 w 71"/>
                <a:gd name="T13" fmla="*/ 40 h 14"/>
                <a:gd name="T14" fmla="*/ 48 w 71"/>
                <a:gd name="T15" fmla="*/ 82 h 14"/>
                <a:gd name="T16" fmla="*/ 162 w 71"/>
                <a:gd name="T17" fmla="*/ 82 h 14"/>
                <a:gd name="T18" fmla="*/ 148 w 71"/>
                <a:gd name="T19" fmla="*/ 66 h 14"/>
                <a:gd name="T20" fmla="*/ 134 w 7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2118" name="Freeform 4660"/>
            <p:cNvSpPr>
              <a:spLocks/>
            </p:cNvSpPr>
            <p:nvPr/>
          </p:nvSpPr>
          <p:spPr bwMode="auto">
            <a:xfrm>
              <a:off x="3638" y="982"/>
              <a:ext cx="62" cy="24"/>
            </a:xfrm>
            <a:custGeom>
              <a:avLst/>
              <a:gdLst>
                <a:gd name="T0" fmla="*/ 123 w 55"/>
                <a:gd name="T1" fmla="*/ 61 h 19"/>
                <a:gd name="T2" fmla="*/ 60 w 55"/>
                <a:gd name="T3" fmla="*/ 25 h 19"/>
                <a:gd name="T4" fmla="*/ 43 w 55"/>
                <a:gd name="T5" fmla="*/ 47 h 19"/>
                <a:gd name="T6" fmla="*/ 34 w 55"/>
                <a:gd name="T7" fmla="*/ 13 h 19"/>
                <a:gd name="T8" fmla="*/ 18 w 55"/>
                <a:gd name="T9" fmla="*/ 0 h 19"/>
                <a:gd name="T10" fmla="*/ 23 w 55"/>
                <a:gd name="T11" fmla="*/ 25 h 19"/>
                <a:gd name="T12" fmla="*/ 0 w 55"/>
                <a:gd name="T13" fmla="*/ 25 h 19"/>
                <a:gd name="T14" fmla="*/ 3 w 55"/>
                <a:gd name="T15" fmla="*/ 37 h 19"/>
                <a:gd name="T16" fmla="*/ 18 w 55"/>
                <a:gd name="T17" fmla="*/ 47 h 19"/>
                <a:gd name="T18" fmla="*/ 3 w 55"/>
                <a:gd name="T19" fmla="*/ 61 h 19"/>
                <a:gd name="T20" fmla="*/ 12 w 55"/>
                <a:gd name="T21" fmla="*/ 97 h 19"/>
                <a:gd name="T22" fmla="*/ 127 w 55"/>
                <a:gd name="T23" fmla="*/ 61 h 19"/>
                <a:gd name="T24" fmla="*/ 123 w 55"/>
                <a:gd name="T25" fmla="*/ 6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2119" name="Freeform 4661"/>
            <p:cNvSpPr>
              <a:spLocks/>
            </p:cNvSpPr>
            <p:nvPr/>
          </p:nvSpPr>
          <p:spPr bwMode="auto">
            <a:xfrm>
              <a:off x="3514" y="958"/>
              <a:ext cx="63" cy="15"/>
            </a:xfrm>
            <a:custGeom>
              <a:avLst/>
              <a:gdLst>
                <a:gd name="T0" fmla="*/ 142 w 55"/>
                <a:gd name="T1" fmla="*/ 25 h 12"/>
                <a:gd name="T2" fmla="*/ 81 w 55"/>
                <a:gd name="T3" fmla="*/ 0 h 12"/>
                <a:gd name="T4" fmla="*/ 3 w 55"/>
                <a:gd name="T5" fmla="*/ 13 h 12"/>
                <a:gd name="T6" fmla="*/ 25 w 55"/>
                <a:gd name="T7" fmla="*/ 13 h 12"/>
                <a:gd name="T8" fmla="*/ 17 w 55"/>
                <a:gd name="T9" fmla="*/ 36 h 12"/>
                <a:gd name="T10" fmla="*/ 0 w 55"/>
                <a:gd name="T11" fmla="*/ 36 h 12"/>
                <a:gd name="T12" fmla="*/ 36 w 55"/>
                <a:gd name="T13" fmla="*/ 45 h 12"/>
                <a:gd name="T14" fmla="*/ 31 w 55"/>
                <a:gd name="T15" fmla="*/ 60 h 12"/>
                <a:gd name="T16" fmla="*/ 142 w 55"/>
                <a:gd name="T17" fmla="*/ 45 h 12"/>
                <a:gd name="T18" fmla="*/ 127 w 55"/>
                <a:gd name="T19" fmla="*/ 36 h 12"/>
                <a:gd name="T20" fmla="*/ 142 w 55"/>
                <a:gd name="T21" fmla="*/ 2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2120" name="Freeform 4662"/>
            <p:cNvSpPr>
              <a:spLocks/>
            </p:cNvSpPr>
            <p:nvPr/>
          </p:nvSpPr>
          <p:spPr bwMode="auto">
            <a:xfrm>
              <a:off x="4236" y="1047"/>
              <a:ext cx="66" cy="15"/>
            </a:xfrm>
            <a:custGeom>
              <a:avLst/>
              <a:gdLst>
                <a:gd name="T0" fmla="*/ 130 w 59"/>
                <a:gd name="T1" fmla="*/ 25 h 12"/>
                <a:gd name="T2" fmla="*/ 31 w 59"/>
                <a:gd name="T3" fmla="*/ 13 h 12"/>
                <a:gd name="T4" fmla="*/ 0 w 59"/>
                <a:gd name="T5" fmla="*/ 0 h 12"/>
                <a:gd name="T6" fmla="*/ 15 w 59"/>
                <a:gd name="T7" fmla="*/ 25 h 12"/>
                <a:gd name="T8" fmla="*/ 117 w 59"/>
                <a:gd name="T9" fmla="*/ 60 h 12"/>
                <a:gd name="T10" fmla="*/ 130 w 59"/>
                <a:gd name="T11" fmla="*/ 2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2121" name="Freeform 4663"/>
            <p:cNvSpPr>
              <a:spLocks/>
            </p:cNvSpPr>
            <p:nvPr/>
          </p:nvSpPr>
          <p:spPr bwMode="auto">
            <a:xfrm>
              <a:off x="2813" y="1444"/>
              <a:ext cx="34" cy="12"/>
            </a:xfrm>
            <a:custGeom>
              <a:avLst/>
              <a:gdLst>
                <a:gd name="T0" fmla="*/ 18 w 31"/>
                <a:gd name="T1" fmla="*/ 0 h 10"/>
                <a:gd name="T2" fmla="*/ 18 w 31"/>
                <a:gd name="T3" fmla="*/ 12 h 10"/>
                <a:gd name="T4" fmla="*/ 3 w 31"/>
                <a:gd name="T5" fmla="*/ 0 h 10"/>
                <a:gd name="T6" fmla="*/ 0 w 31"/>
                <a:gd name="T7" fmla="*/ 12 h 10"/>
                <a:gd name="T8" fmla="*/ 3 w 31"/>
                <a:gd name="T9" fmla="*/ 17 h 10"/>
                <a:gd name="T10" fmla="*/ 3 w 31"/>
                <a:gd name="T11" fmla="*/ 17 h 10"/>
                <a:gd name="T12" fmla="*/ 0 w 31"/>
                <a:gd name="T13" fmla="*/ 29 h 10"/>
                <a:gd name="T14" fmla="*/ 14 w 31"/>
                <a:gd name="T15" fmla="*/ 35 h 10"/>
                <a:gd name="T16" fmla="*/ 59 w 31"/>
                <a:gd name="T17" fmla="*/ 35 h 10"/>
                <a:gd name="T18" fmla="*/ 59 w 31"/>
                <a:gd name="T19" fmla="*/ 12 h 10"/>
                <a:gd name="T20" fmla="*/ 36 w 31"/>
                <a:gd name="T21" fmla="*/ 0 h 10"/>
                <a:gd name="T22" fmla="*/ 1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2122" name="Freeform 4664"/>
            <p:cNvSpPr>
              <a:spLocks/>
            </p:cNvSpPr>
            <p:nvPr/>
          </p:nvSpPr>
          <p:spPr bwMode="auto">
            <a:xfrm>
              <a:off x="4209" y="1076"/>
              <a:ext cx="51" cy="11"/>
            </a:xfrm>
            <a:custGeom>
              <a:avLst/>
              <a:gdLst>
                <a:gd name="T0" fmla="*/ 109 w 45"/>
                <a:gd name="T1" fmla="*/ 35 h 9"/>
                <a:gd name="T2" fmla="*/ 0 w 45"/>
                <a:gd name="T3" fmla="*/ 29 h 9"/>
                <a:gd name="T4" fmla="*/ 36 w 45"/>
                <a:gd name="T5" fmla="*/ 0 h 9"/>
                <a:gd name="T6" fmla="*/ 97 w 45"/>
                <a:gd name="T7" fmla="*/ 29 h 9"/>
                <a:gd name="T8" fmla="*/ 109 w 45"/>
                <a:gd name="T9" fmla="*/ 3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2123" name="Freeform 4665"/>
            <p:cNvSpPr>
              <a:spLocks/>
            </p:cNvSpPr>
            <p:nvPr/>
          </p:nvSpPr>
          <p:spPr bwMode="auto">
            <a:xfrm>
              <a:off x="3131" y="1155"/>
              <a:ext cx="29" cy="15"/>
            </a:xfrm>
            <a:custGeom>
              <a:avLst/>
              <a:gdLst>
                <a:gd name="T0" fmla="*/ 56 w 26"/>
                <a:gd name="T1" fmla="*/ 39 h 12"/>
                <a:gd name="T2" fmla="*/ 15 w 26"/>
                <a:gd name="T3" fmla="*/ 60 h 12"/>
                <a:gd name="T4" fmla="*/ 0 w 26"/>
                <a:gd name="T5" fmla="*/ 16 h 12"/>
                <a:gd name="T6" fmla="*/ 15 w 26"/>
                <a:gd name="T7" fmla="*/ 0 h 12"/>
                <a:gd name="T8" fmla="*/ 56 w 26"/>
                <a:gd name="T9" fmla="*/ 3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2124" name="Freeform 4666"/>
            <p:cNvSpPr>
              <a:spLocks/>
            </p:cNvSpPr>
            <p:nvPr/>
          </p:nvSpPr>
          <p:spPr bwMode="auto">
            <a:xfrm>
              <a:off x="3028" y="961"/>
              <a:ext cx="48" cy="12"/>
            </a:xfrm>
            <a:custGeom>
              <a:avLst/>
              <a:gdLst>
                <a:gd name="T0" fmla="*/ 94 w 43"/>
                <a:gd name="T1" fmla="*/ 12 h 10"/>
                <a:gd name="T2" fmla="*/ 36 w 43"/>
                <a:gd name="T3" fmla="*/ 24 h 10"/>
                <a:gd name="T4" fmla="*/ 15 w 43"/>
                <a:gd name="T5" fmla="*/ 35 h 10"/>
                <a:gd name="T6" fmla="*/ 0 w 43"/>
                <a:gd name="T7" fmla="*/ 35 h 10"/>
                <a:gd name="T8" fmla="*/ 19 w 43"/>
                <a:gd name="T9" fmla="*/ 17 h 10"/>
                <a:gd name="T10" fmla="*/ 51 w 43"/>
                <a:gd name="T11" fmla="*/ 12 h 10"/>
                <a:gd name="T12" fmla="*/ 76 w 43"/>
                <a:gd name="T13" fmla="*/ 0 h 10"/>
                <a:gd name="T14" fmla="*/ 94 w 43"/>
                <a:gd name="T15" fmla="*/ 1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2125" name="Freeform 4667"/>
            <p:cNvSpPr>
              <a:spLocks/>
            </p:cNvSpPr>
            <p:nvPr/>
          </p:nvSpPr>
          <p:spPr bwMode="auto">
            <a:xfrm>
              <a:off x="4844" y="1647"/>
              <a:ext cx="15" cy="23"/>
            </a:xfrm>
            <a:custGeom>
              <a:avLst/>
              <a:gdLst>
                <a:gd name="T0" fmla="*/ 21 w 14"/>
                <a:gd name="T1" fmla="*/ 0 h 19"/>
                <a:gd name="T2" fmla="*/ 2 w 14"/>
                <a:gd name="T3" fmla="*/ 2 h 19"/>
                <a:gd name="T4" fmla="*/ 0 w 14"/>
                <a:gd name="T5" fmla="*/ 74 h 19"/>
                <a:gd name="T6" fmla="*/ 14 w 14"/>
                <a:gd name="T7" fmla="*/ 34 h 19"/>
                <a:gd name="T8" fmla="*/ 19 w 14"/>
                <a:gd name="T9" fmla="*/ 2 h 19"/>
                <a:gd name="T10" fmla="*/ 21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2126" name="Freeform 4668"/>
            <p:cNvSpPr>
              <a:spLocks/>
            </p:cNvSpPr>
            <p:nvPr/>
          </p:nvSpPr>
          <p:spPr bwMode="auto">
            <a:xfrm>
              <a:off x="4746" y="1118"/>
              <a:ext cx="18" cy="14"/>
            </a:xfrm>
            <a:custGeom>
              <a:avLst/>
              <a:gdLst>
                <a:gd name="T0" fmla="*/ 11 w 16"/>
                <a:gd name="T1" fmla="*/ 0 h 12"/>
                <a:gd name="T2" fmla="*/ 0 w 16"/>
                <a:gd name="T3" fmla="*/ 13 h 12"/>
                <a:gd name="T4" fmla="*/ 20 w 16"/>
                <a:gd name="T5" fmla="*/ 35 h 12"/>
                <a:gd name="T6" fmla="*/ 37 w 16"/>
                <a:gd name="T7" fmla="*/ 29 h 12"/>
                <a:gd name="T8" fmla="*/ 11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2127" name="Freeform 4669"/>
            <p:cNvSpPr>
              <a:spLocks/>
            </p:cNvSpPr>
            <p:nvPr/>
          </p:nvSpPr>
          <p:spPr bwMode="auto">
            <a:xfrm>
              <a:off x="3253" y="1137"/>
              <a:ext cx="31" cy="12"/>
            </a:xfrm>
            <a:custGeom>
              <a:avLst/>
              <a:gdLst>
                <a:gd name="T0" fmla="*/ 58 w 28"/>
                <a:gd name="T1" fmla="*/ 35 h 10"/>
                <a:gd name="T2" fmla="*/ 2 w 28"/>
                <a:gd name="T3" fmla="*/ 0 h 10"/>
                <a:gd name="T4" fmla="*/ 0 w 28"/>
                <a:gd name="T5" fmla="*/ 12 h 10"/>
                <a:gd name="T6" fmla="*/ 34 w 28"/>
                <a:gd name="T7" fmla="*/ 35 h 10"/>
                <a:gd name="T8" fmla="*/ 58 w 28"/>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2128" name="Freeform 4670"/>
            <p:cNvSpPr>
              <a:spLocks/>
            </p:cNvSpPr>
            <p:nvPr/>
          </p:nvSpPr>
          <p:spPr bwMode="auto">
            <a:xfrm>
              <a:off x="2831" y="1369"/>
              <a:ext cx="16" cy="8"/>
            </a:xfrm>
            <a:custGeom>
              <a:avLst/>
              <a:gdLst>
                <a:gd name="T0" fmla="*/ 16 w 16"/>
                <a:gd name="T1" fmla="*/ 2 h 7"/>
                <a:gd name="T2" fmla="*/ 2 w 16"/>
                <a:gd name="T3" fmla="*/ 17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2129" name="Freeform 4671"/>
            <p:cNvSpPr>
              <a:spLocks/>
            </p:cNvSpPr>
            <p:nvPr/>
          </p:nvSpPr>
          <p:spPr bwMode="auto">
            <a:xfrm>
              <a:off x="4844" y="1354"/>
              <a:ext cx="11" cy="15"/>
            </a:xfrm>
            <a:custGeom>
              <a:avLst/>
              <a:gdLst>
                <a:gd name="T0" fmla="*/ 19 w 10"/>
                <a:gd name="T1" fmla="*/ 16 h 12"/>
                <a:gd name="T2" fmla="*/ 12 w 10"/>
                <a:gd name="T3" fmla="*/ 60 h 12"/>
                <a:gd name="T4" fmla="*/ 0 w 10"/>
                <a:gd name="T5" fmla="*/ 36 h 12"/>
                <a:gd name="T6" fmla="*/ 12 w 10"/>
                <a:gd name="T7" fmla="*/ 0 h 12"/>
                <a:gd name="T8" fmla="*/ 19 w 10"/>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2130" name="Freeform 4672"/>
            <p:cNvSpPr>
              <a:spLocks/>
            </p:cNvSpPr>
            <p:nvPr/>
          </p:nvSpPr>
          <p:spPr bwMode="auto">
            <a:xfrm>
              <a:off x="4645" y="1149"/>
              <a:ext cx="22" cy="3"/>
            </a:xfrm>
            <a:custGeom>
              <a:avLst/>
              <a:gdLst>
                <a:gd name="T0" fmla="*/ 52 w 19"/>
                <a:gd name="T1" fmla="*/ 0 h 2"/>
                <a:gd name="T2" fmla="*/ 45 w 19"/>
                <a:gd name="T3" fmla="*/ 41 h 2"/>
                <a:gd name="T4" fmla="*/ 0 w 19"/>
                <a:gd name="T5" fmla="*/ 0 h 2"/>
                <a:gd name="T6" fmla="*/ 45 w 19"/>
                <a:gd name="T7" fmla="*/ 0 h 2"/>
                <a:gd name="T8" fmla="*/ 52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31" name="Freeform 4673"/>
            <p:cNvSpPr>
              <a:spLocks/>
            </p:cNvSpPr>
            <p:nvPr/>
          </p:nvSpPr>
          <p:spPr bwMode="auto">
            <a:xfrm>
              <a:off x="3367" y="1081"/>
              <a:ext cx="21" cy="9"/>
            </a:xfrm>
            <a:custGeom>
              <a:avLst/>
              <a:gdLst>
                <a:gd name="T0" fmla="*/ 38 w 19"/>
                <a:gd name="T1" fmla="*/ 28 h 7"/>
                <a:gd name="T2" fmla="*/ 0 w 19"/>
                <a:gd name="T3" fmla="*/ 40 h 7"/>
                <a:gd name="T4" fmla="*/ 2 w 19"/>
                <a:gd name="T5" fmla="*/ 0 h 7"/>
                <a:gd name="T6" fmla="*/ 17 w 19"/>
                <a:gd name="T7" fmla="*/ 17 h 7"/>
                <a:gd name="T8" fmla="*/ 38 w 19"/>
                <a:gd name="T9" fmla="*/ 2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2132" name="Freeform 4674"/>
            <p:cNvSpPr>
              <a:spLocks/>
            </p:cNvSpPr>
            <p:nvPr/>
          </p:nvSpPr>
          <p:spPr bwMode="auto">
            <a:xfrm>
              <a:off x="3157" y="965"/>
              <a:ext cx="31" cy="2"/>
            </a:xfrm>
            <a:custGeom>
              <a:avLst/>
              <a:gdLst>
                <a:gd name="T0" fmla="*/ 58 w 28"/>
                <a:gd name="T1" fmla="*/ 0 h 2"/>
                <a:gd name="T2" fmla="*/ 0 w 28"/>
                <a:gd name="T3" fmla="*/ 0 h 2"/>
                <a:gd name="T4" fmla="*/ 30 w 28"/>
                <a:gd name="T5" fmla="*/ 2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2133" name="Freeform 4675"/>
            <p:cNvSpPr>
              <a:spLocks/>
            </p:cNvSpPr>
            <p:nvPr/>
          </p:nvSpPr>
          <p:spPr bwMode="auto">
            <a:xfrm>
              <a:off x="3192" y="958"/>
              <a:ext cx="32" cy="3"/>
            </a:xfrm>
            <a:custGeom>
              <a:avLst/>
              <a:gdLst>
                <a:gd name="T0" fmla="*/ 72 w 28"/>
                <a:gd name="T1" fmla="*/ 41 h 2"/>
                <a:gd name="T2" fmla="*/ 0 w 28"/>
                <a:gd name="T3" fmla="*/ 41 h 2"/>
                <a:gd name="T4" fmla="*/ 58 w 28"/>
                <a:gd name="T5" fmla="*/ 0 h 2"/>
                <a:gd name="T6" fmla="*/ 72 w 28"/>
                <a:gd name="T7" fmla="*/ 4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2134" name="Freeform 4676"/>
            <p:cNvSpPr>
              <a:spLocks/>
            </p:cNvSpPr>
            <p:nvPr/>
          </p:nvSpPr>
          <p:spPr bwMode="auto">
            <a:xfrm>
              <a:off x="3849" y="1064"/>
              <a:ext cx="22" cy="6"/>
            </a:xfrm>
            <a:custGeom>
              <a:avLst/>
              <a:gdLst>
                <a:gd name="T0" fmla="*/ 52 w 19"/>
                <a:gd name="T1" fmla="*/ 0 h 5"/>
                <a:gd name="T2" fmla="*/ 0 w 19"/>
                <a:gd name="T3" fmla="*/ 12 h 5"/>
                <a:gd name="T4" fmla="*/ 52 w 19"/>
                <a:gd name="T5" fmla="*/ 17 h 5"/>
                <a:gd name="T6" fmla="*/ 52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35" name="Freeform 4677"/>
            <p:cNvSpPr>
              <a:spLocks/>
            </p:cNvSpPr>
            <p:nvPr/>
          </p:nvSpPr>
          <p:spPr bwMode="auto">
            <a:xfrm>
              <a:off x="4889" y="1532"/>
              <a:ext cx="4" cy="15"/>
            </a:xfrm>
            <a:custGeom>
              <a:avLst/>
              <a:gdLst>
                <a:gd name="T0" fmla="*/ 2 w 5"/>
                <a:gd name="T1" fmla="*/ 16 h 12"/>
                <a:gd name="T2" fmla="*/ 0 w 5"/>
                <a:gd name="T3" fmla="*/ 60 h 12"/>
                <a:gd name="T4" fmla="*/ 0 w 5"/>
                <a:gd name="T5" fmla="*/ 0 h 12"/>
                <a:gd name="T6" fmla="*/ 2 w 5"/>
                <a:gd name="T7" fmla="*/ 1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2136" name="Freeform 4678"/>
            <p:cNvSpPr>
              <a:spLocks/>
            </p:cNvSpPr>
            <p:nvPr/>
          </p:nvSpPr>
          <p:spPr bwMode="auto">
            <a:xfrm>
              <a:off x="4830" y="1667"/>
              <a:ext cx="8" cy="15"/>
            </a:xfrm>
            <a:custGeom>
              <a:avLst/>
              <a:gdLst>
                <a:gd name="T0" fmla="*/ 17 w 7"/>
                <a:gd name="T1" fmla="*/ 0 h 12"/>
                <a:gd name="T2" fmla="*/ 0 w 7"/>
                <a:gd name="T3" fmla="*/ 60 h 12"/>
                <a:gd name="T4" fmla="*/ 0 w 7"/>
                <a:gd name="T5" fmla="*/ 16 h 12"/>
                <a:gd name="T6" fmla="*/ 1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137" name="Freeform 4679"/>
            <p:cNvSpPr>
              <a:spLocks/>
            </p:cNvSpPr>
            <p:nvPr/>
          </p:nvSpPr>
          <p:spPr bwMode="auto">
            <a:xfrm>
              <a:off x="4198" y="1070"/>
              <a:ext cx="9" cy="6"/>
            </a:xfrm>
            <a:custGeom>
              <a:avLst/>
              <a:gdLst>
                <a:gd name="T0" fmla="*/ 9 w 9"/>
                <a:gd name="T1" fmla="*/ 0 h 5"/>
                <a:gd name="T2" fmla="*/ 0 w 9"/>
                <a:gd name="T3" fmla="*/ 0 h 5"/>
                <a:gd name="T4" fmla="*/ 9 w 9"/>
                <a:gd name="T5" fmla="*/ 17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2138" name="Freeform 4680"/>
            <p:cNvSpPr>
              <a:spLocks/>
            </p:cNvSpPr>
            <p:nvPr/>
          </p:nvSpPr>
          <p:spPr bwMode="auto">
            <a:xfrm>
              <a:off x="3012" y="965"/>
              <a:ext cx="31" cy="2"/>
            </a:xfrm>
            <a:custGeom>
              <a:avLst/>
              <a:gdLst>
                <a:gd name="T0" fmla="*/ 58 w 28"/>
                <a:gd name="T1" fmla="*/ 0 h 2"/>
                <a:gd name="T2" fmla="*/ 0 w 28"/>
                <a:gd name="T3" fmla="*/ 2 h 2"/>
                <a:gd name="T4" fmla="*/ 14 w 28"/>
                <a:gd name="T5" fmla="*/ 0 h 2"/>
                <a:gd name="T6" fmla="*/ 5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2139" name="Freeform 4681"/>
            <p:cNvSpPr>
              <a:spLocks/>
            </p:cNvSpPr>
            <p:nvPr/>
          </p:nvSpPr>
          <p:spPr bwMode="auto">
            <a:xfrm>
              <a:off x="3463" y="1100"/>
              <a:ext cx="14" cy="5"/>
            </a:xfrm>
            <a:custGeom>
              <a:avLst/>
              <a:gdLst>
                <a:gd name="T0" fmla="*/ 35 w 12"/>
                <a:gd name="T1" fmla="*/ 0 h 4"/>
                <a:gd name="T2" fmla="*/ 0 w 12"/>
                <a:gd name="T3" fmla="*/ 20 h 4"/>
                <a:gd name="T4" fmla="*/ 0 w 12"/>
                <a:gd name="T5" fmla="*/ 0 h 4"/>
                <a:gd name="T6" fmla="*/ 35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2140" name="Freeform 4682"/>
            <p:cNvSpPr>
              <a:spLocks/>
            </p:cNvSpPr>
            <p:nvPr/>
          </p:nvSpPr>
          <p:spPr bwMode="auto">
            <a:xfrm>
              <a:off x="3139" y="970"/>
              <a:ext cx="21" cy="3"/>
            </a:xfrm>
            <a:custGeom>
              <a:avLst/>
              <a:gdLst>
                <a:gd name="T0" fmla="*/ 38 w 19"/>
                <a:gd name="T1" fmla="*/ 0 h 3"/>
                <a:gd name="T2" fmla="*/ 0 w 19"/>
                <a:gd name="T3" fmla="*/ 0 h 3"/>
                <a:gd name="T4" fmla="*/ 19 w 19"/>
                <a:gd name="T5" fmla="*/ 3 h 3"/>
                <a:gd name="T6" fmla="*/ 38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2141" name="Freeform 4683"/>
            <p:cNvSpPr>
              <a:spLocks/>
            </p:cNvSpPr>
            <p:nvPr/>
          </p:nvSpPr>
          <p:spPr bwMode="auto">
            <a:xfrm>
              <a:off x="4950" y="1436"/>
              <a:ext cx="25" cy="14"/>
            </a:xfrm>
            <a:custGeom>
              <a:avLst/>
              <a:gdLst>
                <a:gd name="T0" fmla="*/ 41 w 23"/>
                <a:gd name="T1" fmla="*/ 35 h 12"/>
                <a:gd name="T2" fmla="*/ 0 w 23"/>
                <a:gd name="T3" fmla="*/ 0 h 12"/>
                <a:gd name="T4" fmla="*/ 35 w 23"/>
                <a:gd name="T5" fmla="*/ 21 h 12"/>
                <a:gd name="T6" fmla="*/ 41 w 23"/>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2142" name="Freeform 4684"/>
            <p:cNvSpPr>
              <a:spLocks/>
            </p:cNvSpPr>
            <p:nvPr/>
          </p:nvSpPr>
          <p:spPr bwMode="auto">
            <a:xfrm>
              <a:off x="4104" y="1040"/>
              <a:ext cx="13" cy="9"/>
            </a:xfrm>
            <a:custGeom>
              <a:avLst/>
              <a:gdLst>
                <a:gd name="T0" fmla="*/ 20 w 12"/>
                <a:gd name="T1" fmla="*/ 28 h 7"/>
                <a:gd name="T2" fmla="*/ 0 w 12"/>
                <a:gd name="T3" fmla="*/ 0 h 7"/>
                <a:gd name="T4" fmla="*/ 20 w 12"/>
                <a:gd name="T5" fmla="*/ 40 h 7"/>
                <a:gd name="T6" fmla="*/ 20 w 12"/>
                <a:gd name="T7" fmla="*/ 2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2143" name="Freeform 4685"/>
            <p:cNvSpPr>
              <a:spLocks/>
            </p:cNvSpPr>
            <p:nvPr/>
          </p:nvSpPr>
          <p:spPr bwMode="auto">
            <a:xfrm>
              <a:off x="2831" y="1360"/>
              <a:ext cx="12" cy="2"/>
            </a:xfrm>
            <a:custGeom>
              <a:avLst/>
              <a:gdLst>
                <a:gd name="T0" fmla="*/ 19 w 11"/>
                <a:gd name="T1" fmla="*/ 2 h 2"/>
                <a:gd name="T2" fmla="*/ 0 w 11"/>
                <a:gd name="T3" fmla="*/ 2 h 2"/>
                <a:gd name="T4" fmla="*/ 4 w 11"/>
                <a:gd name="T5" fmla="*/ 0 h 2"/>
                <a:gd name="T6" fmla="*/ 19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2144" name="Freeform 468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2145" name="Freeform 4687"/>
            <p:cNvSpPr>
              <a:spLocks/>
            </p:cNvSpPr>
            <p:nvPr/>
          </p:nvSpPr>
          <p:spPr bwMode="auto">
            <a:xfrm>
              <a:off x="2771" y="1559"/>
              <a:ext cx="91" cy="33"/>
            </a:xfrm>
            <a:custGeom>
              <a:avLst/>
              <a:gdLst>
                <a:gd name="T0" fmla="*/ 68 w 80"/>
                <a:gd name="T1" fmla="*/ 0 h 26"/>
                <a:gd name="T2" fmla="*/ 68 w 80"/>
                <a:gd name="T3" fmla="*/ 0 h 26"/>
                <a:gd name="T4" fmla="*/ 65 w 80"/>
                <a:gd name="T5" fmla="*/ 13 h 26"/>
                <a:gd name="T6" fmla="*/ 52 w 80"/>
                <a:gd name="T7" fmla="*/ 22 h 26"/>
                <a:gd name="T8" fmla="*/ 52 w 80"/>
                <a:gd name="T9" fmla="*/ 37 h 26"/>
                <a:gd name="T10" fmla="*/ 39 w 80"/>
                <a:gd name="T11" fmla="*/ 60 h 26"/>
                <a:gd name="T12" fmla="*/ 22 w 80"/>
                <a:gd name="T13" fmla="*/ 60 h 26"/>
                <a:gd name="T14" fmla="*/ 11 w 80"/>
                <a:gd name="T15" fmla="*/ 76 h 26"/>
                <a:gd name="T16" fmla="*/ 0 w 80"/>
                <a:gd name="T17" fmla="*/ 60 h 26"/>
                <a:gd name="T18" fmla="*/ 22 w 80"/>
                <a:gd name="T19" fmla="*/ 137 h 26"/>
                <a:gd name="T20" fmla="*/ 34 w 80"/>
                <a:gd name="T21" fmla="*/ 137 h 26"/>
                <a:gd name="T22" fmla="*/ 74 w 80"/>
                <a:gd name="T23" fmla="*/ 137 h 26"/>
                <a:gd name="T24" fmla="*/ 126 w 80"/>
                <a:gd name="T25" fmla="*/ 98 h 26"/>
                <a:gd name="T26" fmla="*/ 184 w 80"/>
                <a:gd name="T27" fmla="*/ 98 h 26"/>
                <a:gd name="T28" fmla="*/ 197 w 80"/>
                <a:gd name="T29" fmla="*/ 37 h 26"/>
                <a:gd name="T30" fmla="*/ 149 w 80"/>
                <a:gd name="T31" fmla="*/ 13 h 26"/>
                <a:gd name="T32" fmla="*/ 114 w 80"/>
                <a:gd name="T33" fmla="*/ 13 h 26"/>
                <a:gd name="T34" fmla="*/ 109 w 80"/>
                <a:gd name="T35" fmla="*/ 0 h 26"/>
                <a:gd name="T36" fmla="*/ 6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2146" name="Freeform 4688"/>
            <p:cNvSpPr>
              <a:spLocks/>
            </p:cNvSpPr>
            <p:nvPr/>
          </p:nvSpPr>
          <p:spPr bwMode="auto">
            <a:xfrm>
              <a:off x="2727" y="1615"/>
              <a:ext cx="46" cy="32"/>
            </a:xfrm>
            <a:custGeom>
              <a:avLst/>
              <a:gdLst>
                <a:gd name="T0" fmla="*/ 7 w 43"/>
                <a:gd name="T1" fmla="*/ 111 h 26"/>
                <a:gd name="T2" fmla="*/ 22 w 43"/>
                <a:gd name="T3" fmla="*/ 111 h 26"/>
                <a:gd name="T4" fmla="*/ 26 w 43"/>
                <a:gd name="T5" fmla="*/ 90 h 26"/>
                <a:gd name="T6" fmla="*/ 30 w 43"/>
                <a:gd name="T7" fmla="*/ 97 h 26"/>
                <a:gd name="T8" fmla="*/ 30 w 43"/>
                <a:gd name="T9" fmla="*/ 97 h 26"/>
                <a:gd name="T10" fmla="*/ 36 w 43"/>
                <a:gd name="T11" fmla="*/ 111 h 26"/>
                <a:gd name="T12" fmla="*/ 42 w 43"/>
                <a:gd name="T13" fmla="*/ 111 h 26"/>
                <a:gd name="T14" fmla="*/ 42 w 43"/>
                <a:gd name="T15" fmla="*/ 90 h 26"/>
                <a:gd name="T16" fmla="*/ 42 w 43"/>
                <a:gd name="T17" fmla="*/ 90 h 26"/>
                <a:gd name="T18" fmla="*/ 49 w 43"/>
                <a:gd name="T19" fmla="*/ 76 h 26"/>
                <a:gd name="T20" fmla="*/ 52 w 43"/>
                <a:gd name="T21" fmla="*/ 76 h 26"/>
                <a:gd name="T22" fmla="*/ 49 w 43"/>
                <a:gd name="T23" fmla="*/ 71 h 26"/>
                <a:gd name="T24" fmla="*/ 49 w 43"/>
                <a:gd name="T25" fmla="*/ 59 h 26"/>
                <a:gd name="T26" fmla="*/ 49 w 43"/>
                <a:gd name="T27" fmla="*/ 39 h 26"/>
                <a:gd name="T28" fmla="*/ 52 w 43"/>
                <a:gd name="T29" fmla="*/ 39 h 26"/>
                <a:gd name="T30" fmla="*/ 59 w 43"/>
                <a:gd name="T31" fmla="*/ 39 h 26"/>
                <a:gd name="T32" fmla="*/ 65 w 43"/>
                <a:gd name="T33" fmla="*/ 32 h 26"/>
                <a:gd name="T34" fmla="*/ 68 w 43"/>
                <a:gd name="T35" fmla="*/ 32 h 26"/>
                <a:gd name="T36" fmla="*/ 68 w 43"/>
                <a:gd name="T37" fmla="*/ 17 h 26"/>
                <a:gd name="T38" fmla="*/ 61 w 43"/>
                <a:gd name="T39" fmla="*/ 2 h 26"/>
                <a:gd name="T40" fmla="*/ 59 w 43"/>
                <a:gd name="T41" fmla="*/ 0 h 26"/>
                <a:gd name="T42" fmla="*/ 17 w 43"/>
                <a:gd name="T43" fmla="*/ 32 h 26"/>
                <a:gd name="T44" fmla="*/ 3 w 43"/>
                <a:gd name="T45" fmla="*/ 17 h 26"/>
                <a:gd name="T46" fmla="*/ 0 w 43"/>
                <a:gd name="T47" fmla="*/ 48 h 26"/>
                <a:gd name="T48" fmla="*/ 5 w 43"/>
                <a:gd name="T49" fmla="*/ 97 h 26"/>
                <a:gd name="T50" fmla="*/ 7 w 43"/>
                <a:gd name="T51" fmla="*/ 111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2147" name="Freeform 4689"/>
            <p:cNvSpPr>
              <a:spLocks/>
            </p:cNvSpPr>
            <p:nvPr/>
          </p:nvSpPr>
          <p:spPr bwMode="auto">
            <a:xfrm>
              <a:off x="2675" y="1165"/>
              <a:ext cx="160" cy="268"/>
            </a:xfrm>
            <a:custGeom>
              <a:avLst/>
              <a:gdLst>
                <a:gd name="T0" fmla="*/ 213 w 144"/>
                <a:gd name="T1" fmla="*/ 358 h 217"/>
                <a:gd name="T2" fmla="*/ 177 w 144"/>
                <a:gd name="T3" fmla="*/ 411 h 217"/>
                <a:gd name="T4" fmla="*/ 157 w 144"/>
                <a:gd name="T5" fmla="*/ 442 h 217"/>
                <a:gd name="T6" fmla="*/ 152 w 144"/>
                <a:gd name="T7" fmla="*/ 498 h 217"/>
                <a:gd name="T8" fmla="*/ 188 w 144"/>
                <a:gd name="T9" fmla="*/ 601 h 217"/>
                <a:gd name="T10" fmla="*/ 177 w 144"/>
                <a:gd name="T11" fmla="*/ 671 h 217"/>
                <a:gd name="T12" fmla="*/ 168 w 144"/>
                <a:gd name="T13" fmla="*/ 650 h 217"/>
                <a:gd name="T14" fmla="*/ 192 w 144"/>
                <a:gd name="T15" fmla="*/ 671 h 217"/>
                <a:gd name="T16" fmla="*/ 168 w 144"/>
                <a:gd name="T17" fmla="*/ 683 h 217"/>
                <a:gd name="T18" fmla="*/ 147 w 144"/>
                <a:gd name="T19" fmla="*/ 722 h 217"/>
                <a:gd name="T20" fmla="*/ 149 w 144"/>
                <a:gd name="T21" fmla="*/ 764 h 217"/>
                <a:gd name="T22" fmla="*/ 149 w 144"/>
                <a:gd name="T23" fmla="*/ 774 h 217"/>
                <a:gd name="T24" fmla="*/ 137 w 144"/>
                <a:gd name="T25" fmla="*/ 890 h 217"/>
                <a:gd name="T26" fmla="*/ 90 w 144"/>
                <a:gd name="T27" fmla="*/ 952 h 217"/>
                <a:gd name="T28" fmla="*/ 51 w 144"/>
                <a:gd name="T29" fmla="*/ 890 h 217"/>
                <a:gd name="T30" fmla="*/ 18 w 144"/>
                <a:gd name="T31" fmla="*/ 774 h 217"/>
                <a:gd name="T32" fmla="*/ 14 w 144"/>
                <a:gd name="T33" fmla="*/ 745 h 217"/>
                <a:gd name="T34" fmla="*/ 0 w 144"/>
                <a:gd name="T35" fmla="*/ 705 h 217"/>
                <a:gd name="T36" fmla="*/ 24 w 144"/>
                <a:gd name="T37" fmla="*/ 634 h 217"/>
                <a:gd name="T38" fmla="*/ 30 w 144"/>
                <a:gd name="T39" fmla="*/ 546 h 217"/>
                <a:gd name="T40" fmla="*/ 18 w 144"/>
                <a:gd name="T41" fmla="*/ 498 h 217"/>
                <a:gd name="T42" fmla="*/ 14 w 144"/>
                <a:gd name="T43" fmla="*/ 358 h 217"/>
                <a:gd name="T44" fmla="*/ 64 w 144"/>
                <a:gd name="T45" fmla="*/ 319 h 217"/>
                <a:gd name="T46" fmla="*/ 70 w 144"/>
                <a:gd name="T47" fmla="*/ 216 h 217"/>
                <a:gd name="T48" fmla="*/ 90 w 144"/>
                <a:gd name="T49" fmla="*/ 184 h 217"/>
                <a:gd name="T50" fmla="*/ 109 w 144"/>
                <a:gd name="T51" fmla="*/ 72 h 217"/>
                <a:gd name="T52" fmla="*/ 147 w 144"/>
                <a:gd name="T53" fmla="*/ 32 h 217"/>
                <a:gd name="T54" fmla="*/ 188 w 144"/>
                <a:gd name="T55" fmla="*/ 0 h 217"/>
                <a:gd name="T56" fmla="*/ 269 w 144"/>
                <a:gd name="T57" fmla="*/ 61 h 217"/>
                <a:gd name="T58" fmla="*/ 301 w 144"/>
                <a:gd name="T59" fmla="*/ 216 h 217"/>
                <a:gd name="T60" fmla="*/ 260 w 144"/>
                <a:gd name="T61" fmla="*/ 216 h 217"/>
                <a:gd name="T62" fmla="*/ 252 w 144"/>
                <a:gd name="T63" fmla="*/ 227 h 217"/>
                <a:gd name="T64" fmla="*/ 232 w 144"/>
                <a:gd name="T65" fmla="*/ 278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2148" name="Freeform 4690"/>
            <p:cNvSpPr>
              <a:spLocks/>
            </p:cNvSpPr>
            <p:nvPr/>
          </p:nvSpPr>
          <p:spPr bwMode="auto">
            <a:xfrm>
              <a:off x="2777" y="1384"/>
              <a:ext cx="7" cy="16"/>
            </a:xfrm>
            <a:custGeom>
              <a:avLst/>
              <a:gdLst>
                <a:gd name="T0" fmla="*/ 7 w 7"/>
                <a:gd name="T1" fmla="*/ 0 h 14"/>
                <a:gd name="T2" fmla="*/ 7 w 7"/>
                <a:gd name="T3" fmla="*/ 2 h 14"/>
                <a:gd name="T4" fmla="*/ 5 w 7"/>
                <a:gd name="T5" fmla="*/ 31 h 14"/>
                <a:gd name="T6" fmla="*/ 5 w 7"/>
                <a:gd name="T7" fmla="*/ 35 h 14"/>
                <a:gd name="T8" fmla="*/ 0 w 7"/>
                <a:gd name="T9" fmla="*/ 17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2149" name="Freeform 4691"/>
            <p:cNvSpPr>
              <a:spLocks/>
            </p:cNvSpPr>
            <p:nvPr/>
          </p:nvSpPr>
          <p:spPr bwMode="auto">
            <a:xfrm>
              <a:off x="2610" y="1597"/>
              <a:ext cx="69" cy="38"/>
            </a:xfrm>
            <a:custGeom>
              <a:avLst/>
              <a:gdLst>
                <a:gd name="T0" fmla="*/ 124 w 62"/>
                <a:gd name="T1" fmla="*/ 77 h 31"/>
                <a:gd name="T2" fmla="*/ 118 w 62"/>
                <a:gd name="T3" fmla="*/ 99 h 31"/>
                <a:gd name="T4" fmla="*/ 96 w 62"/>
                <a:gd name="T5" fmla="*/ 99 h 31"/>
                <a:gd name="T6" fmla="*/ 86 w 62"/>
                <a:gd name="T7" fmla="*/ 131 h 31"/>
                <a:gd name="T8" fmla="*/ 66 w 62"/>
                <a:gd name="T9" fmla="*/ 99 h 31"/>
                <a:gd name="T10" fmla="*/ 51 w 62"/>
                <a:gd name="T11" fmla="*/ 131 h 31"/>
                <a:gd name="T12" fmla="*/ 30 w 62"/>
                <a:gd name="T13" fmla="*/ 131 h 31"/>
                <a:gd name="T14" fmla="*/ 14 w 62"/>
                <a:gd name="T15" fmla="*/ 91 h 31"/>
                <a:gd name="T16" fmla="*/ 0 w 62"/>
                <a:gd name="T17" fmla="*/ 99 h 31"/>
                <a:gd name="T18" fmla="*/ 24 w 62"/>
                <a:gd name="T19" fmla="*/ 31 h 31"/>
                <a:gd name="T20" fmla="*/ 36 w 62"/>
                <a:gd name="T21" fmla="*/ 20 h 31"/>
                <a:gd name="T22" fmla="*/ 40 w 62"/>
                <a:gd name="T23" fmla="*/ 13 h 31"/>
                <a:gd name="T24" fmla="*/ 77 w 62"/>
                <a:gd name="T25" fmla="*/ 0 h 31"/>
                <a:gd name="T26" fmla="*/ 100 w 62"/>
                <a:gd name="T27" fmla="*/ 20 h 31"/>
                <a:gd name="T28" fmla="*/ 100 w 62"/>
                <a:gd name="T29" fmla="*/ 31 h 31"/>
                <a:gd name="T30" fmla="*/ 100 w 62"/>
                <a:gd name="T31" fmla="*/ 40 h 31"/>
                <a:gd name="T32" fmla="*/ 100 w 62"/>
                <a:gd name="T33" fmla="*/ 49 h 31"/>
                <a:gd name="T34" fmla="*/ 107 w 62"/>
                <a:gd name="T35" fmla="*/ 49 h 31"/>
                <a:gd name="T36" fmla="*/ 132 w 62"/>
                <a:gd name="T37" fmla="*/ 60 h 31"/>
                <a:gd name="T38" fmla="*/ 132 w 62"/>
                <a:gd name="T39" fmla="*/ 72 h 31"/>
                <a:gd name="T40" fmla="*/ 124 w 62"/>
                <a:gd name="T41" fmla="*/ 7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2150" name="Freeform 4692"/>
            <p:cNvSpPr>
              <a:spLocks/>
            </p:cNvSpPr>
            <p:nvPr/>
          </p:nvSpPr>
          <p:spPr bwMode="auto">
            <a:xfrm>
              <a:off x="2855" y="1495"/>
              <a:ext cx="287" cy="172"/>
            </a:xfrm>
            <a:custGeom>
              <a:avLst/>
              <a:gdLst>
                <a:gd name="T0" fmla="*/ 299 w 256"/>
                <a:gd name="T1" fmla="*/ 0 h 139"/>
                <a:gd name="T2" fmla="*/ 279 w 256"/>
                <a:gd name="T3" fmla="*/ 17 h 139"/>
                <a:gd name="T4" fmla="*/ 243 w 256"/>
                <a:gd name="T5" fmla="*/ 49 h 139"/>
                <a:gd name="T6" fmla="*/ 243 w 256"/>
                <a:gd name="T7" fmla="*/ 88 h 139"/>
                <a:gd name="T8" fmla="*/ 189 w 256"/>
                <a:gd name="T9" fmla="*/ 61 h 139"/>
                <a:gd name="T10" fmla="*/ 138 w 256"/>
                <a:gd name="T11" fmla="*/ 40 h 139"/>
                <a:gd name="T12" fmla="*/ 85 w 256"/>
                <a:gd name="T13" fmla="*/ 40 h 139"/>
                <a:gd name="T14" fmla="*/ 31 w 256"/>
                <a:gd name="T15" fmla="*/ 40 h 139"/>
                <a:gd name="T16" fmla="*/ 49 w 256"/>
                <a:gd name="T17" fmla="*/ 125 h 139"/>
                <a:gd name="T18" fmla="*/ 49 w 256"/>
                <a:gd name="T19" fmla="*/ 155 h 139"/>
                <a:gd name="T20" fmla="*/ 15 w 256"/>
                <a:gd name="T21" fmla="*/ 240 h 139"/>
                <a:gd name="T22" fmla="*/ 12 w 256"/>
                <a:gd name="T23" fmla="*/ 260 h 139"/>
                <a:gd name="T24" fmla="*/ 0 w 256"/>
                <a:gd name="T25" fmla="*/ 317 h 139"/>
                <a:gd name="T26" fmla="*/ 27 w 256"/>
                <a:gd name="T27" fmla="*/ 346 h 139"/>
                <a:gd name="T28" fmla="*/ 27 w 256"/>
                <a:gd name="T29" fmla="*/ 346 h 139"/>
                <a:gd name="T30" fmla="*/ 90 w 256"/>
                <a:gd name="T31" fmla="*/ 356 h 139"/>
                <a:gd name="T32" fmla="*/ 144 w 256"/>
                <a:gd name="T33" fmla="*/ 322 h 139"/>
                <a:gd name="T34" fmla="*/ 169 w 256"/>
                <a:gd name="T35" fmla="*/ 280 h 139"/>
                <a:gd name="T36" fmla="*/ 180 w 256"/>
                <a:gd name="T37" fmla="*/ 295 h 139"/>
                <a:gd name="T38" fmla="*/ 205 w 256"/>
                <a:gd name="T39" fmla="*/ 334 h 139"/>
                <a:gd name="T40" fmla="*/ 226 w 256"/>
                <a:gd name="T41" fmla="*/ 389 h 139"/>
                <a:gd name="T42" fmla="*/ 253 w 256"/>
                <a:gd name="T43" fmla="*/ 428 h 139"/>
                <a:gd name="T44" fmla="*/ 279 w 256"/>
                <a:gd name="T45" fmla="*/ 469 h 139"/>
                <a:gd name="T46" fmla="*/ 299 w 256"/>
                <a:gd name="T47" fmla="*/ 441 h 139"/>
                <a:gd name="T48" fmla="*/ 312 w 256"/>
                <a:gd name="T49" fmla="*/ 452 h 139"/>
                <a:gd name="T50" fmla="*/ 312 w 256"/>
                <a:gd name="T51" fmla="*/ 407 h 139"/>
                <a:gd name="T52" fmla="*/ 315 w 256"/>
                <a:gd name="T53" fmla="*/ 441 h 139"/>
                <a:gd name="T54" fmla="*/ 339 w 256"/>
                <a:gd name="T55" fmla="*/ 452 h 139"/>
                <a:gd name="T56" fmla="*/ 305 w 256"/>
                <a:gd name="T57" fmla="*/ 452 h 139"/>
                <a:gd name="T58" fmla="*/ 315 w 256"/>
                <a:gd name="T59" fmla="*/ 469 h 139"/>
                <a:gd name="T60" fmla="*/ 342 w 256"/>
                <a:gd name="T61" fmla="*/ 492 h 139"/>
                <a:gd name="T62" fmla="*/ 374 w 256"/>
                <a:gd name="T63" fmla="*/ 492 h 139"/>
                <a:gd name="T64" fmla="*/ 342 w 256"/>
                <a:gd name="T65" fmla="*/ 546 h 139"/>
                <a:gd name="T66" fmla="*/ 363 w 256"/>
                <a:gd name="T67" fmla="*/ 559 h 139"/>
                <a:gd name="T68" fmla="*/ 381 w 256"/>
                <a:gd name="T69" fmla="*/ 585 h 139"/>
                <a:gd name="T70" fmla="*/ 383 w 256"/>
                <a:gd name="T71" fmla="*/ 620 h 139"/>
                <a:gd name="T72" fmla="*/ 427 w 256"/>
                <a:gd name="T73" fmla="*/ 585 h 139"/>
                <a:gd name="T74" fmla="*/ 446 w 256"/>
                <a:gd name="T75" fmla="*/ 575 h 139"/>
                <a:gd name="T76" fmla="*/ 470 w 256"/>
                <a:gd name="T77" fmla="*/ 559 h 139"/>
                <a:gd name="T78" fmla="*/ 443 w 256"/>
                <a:gd name="T79" fmla="*/ 546 h 139"/>
                <a:gd name="T80" fmla="*/ 409 w 256"/>
                <a:gd name="T81" fmla="*/ 502 h 139"/>
                <a:gd name="T82" fmla="*/ 422 w 256"/>
                <a:gd name="T83" fmla="*/ 469 h 139"/>
                <a:gd name="T84" fmla="*/ 416 w 256"/>
                <a:gd name="T85" fmla="*/ 492 h 139"/>
                <a:gd name="T86" fmla="*/ 422 w 256"/>
                <a:gd name="T87" fmla="*/ 469 h 139"/>
                <a:gd name="T88" fmla="*/ 470 w 256"/>
                <a:gd name="T89" fmla="*/ 441 h 139"/>
                <a:gd name="T90" fmla="*/ 515 w 256"/>
                <a:gd name="T91" fmla="*/ 393 h 139"/>
                <a:gd name="T92" fmla="*/ 531 w 256"/>
                <a:gd name="T93" fmla="*/ 393 h 139"/>
                <a:gd name="T94" fmla="*/ 547 w 256"/>
                <a:gd name="T95" fmla="*/ 356 h 139"/>
                <a:gd name="T96" fmla="*/ 571 w 256"/>
                <a:gd name="T97" fmla="*/ 334 h 139"/>
                <a:gd name="T98" fmla="*/ 547 w 256"/>
                <a:gd name="T99" fmla="*/ 218 h 139"/>
                <a:gd name="T100" fmla="*/ 500 w 256"/>
                <a:gd name="T101" fmla="*/ 186 h 139"/>
                <a:gd name="T102" fmla="*/ 457 w 256"/>
                <a:gd name="T103" fmla="*/ 155 h 139"/>
                <a:gd name="T104" fmla="*/ 439 w 256"/>
                <a:gd name="T105" fmla="*/ 176 h 139"/>
                <a:gd name="T106" fmla="*/ 396 w 256"/>
                <a:gd name="T107" fmla="*/ 101 h 139"/>
                <a:gd name="T108" fmla="*/ 357 w 256"/>
                <a:gd name="T109" fmla="*/ 32 h 139"/>
                <a:gd name="T110" fmla="*/ 353 w 256"/>
                <a:gd name="T111" fmla="*/ 2 h 139"/>
                <a:gd name="T112" fmla="*/ 29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2151" name="Freeform 4693"/>
            <p:cNvSpPr>
              <a:spLocks/>
            </p:cNvSpPr>
            <p:nvPr/>
          </p:nvSpPr>
          <p:spPr bwMode="auto">
            <a:xfrm>
              <a:off x="2808" y="1689"/>
              <a:ext cx="22" cy="30"/>
            </a:xfrm>
            <a:custGeom>
              <a:avLst/>
              <a:gdLst>
                <a:gd name="T0" fmla="*/ 31 w 19"/>
                <a:gd name="T1" fmla="*/ 0 h 30"/>
                <a:gd name="T2" fmla="*/ 25 w 19"/>
                <a:gd name="T3" fmla="*/ 0 h 30"/>
                <a:gd name="T4" fmla="*/ 19 w 19"/>
                <a:gd name="T5" fmla="*/ 0 h 30"/>
                <a:gd name="T6" fmla="*/ 12 w 19"/>
                <a:gd name="T7" fmla="*/ 7 h 30"/>
                <a:gd name="T8" fmla="*/ 2 w 19"/>
                <a:gd name="T9" fmla="*/ 7 h 30"/>
                <a:gd name="T10" fmla="*/ 12 w 19"/>
                <a:gd name="T11" fmla="*/ 15 h 30"/>
                <a:gd name="T12" fmla="*/ 2 w 19"/>
                <a:gd name="T13" fmla="*/ 15 h 30"/>
                <a:gd name="T14" fmla="*/ 0 w 19"/>
                <a:gd name="T15" fmla="*/ 19 h 30"/>
                <a:gd name="T16" fmla="*/ 31 w 19"/>
                <a:gd name="T17" fmla="*/ 28 h 30"/>
                <a:gd name="T18" fmla="*/ 45 w 19"/>
                <a:gd name="T19" fmla="*/ 30 h 30"/>
                <a:gd name="T20" fmla="*/ 52 w 19"/>
                <a:gd name="T21" fmla="*/ 15 h 30"/>
                <a:gd name="T22" fmla="*/ 42 w 19"/>
                <a:gd name="T23" fmla="*/ 8 h 30"/>
                <a:gd name="T24" fmla="*/ 31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2152" name="Freeform 4694"/>
            <p:cNvSpPr>
              <a:spLocks/>
            </p:cNvSpPr>
            <p:nvPr/>
          </p:nvSpPr>
          <p:spPr bwMode="auto">
            <a:xfrm>
              <a:off x="535" y="1109"/>
              <a:ext cx="1146" cy="620"/>
            </a:xfrm>
            <a:custGeom>
              <a:avLst/>
              <a:gdLst>
                <a:gd name="T0" fmla="*/ 1725 w 1025"/>
                <a:gd name="T1" fmla="*/ 376 h 501"/>
                <a:gd name="T2" fmla="*/ 1824 w 1025"/>
                <a:gd name="T3" fmla="*/ 155 h 501"/>
                <a:gd name="T4" fmla="*/ 1644 w 1025"/>
                <a:gd name="T5" fmla="*/ 246 h 501"/>
                <a:gd name="T6" fmla="*/ 1571 w 1025"/>
                <a:gd name="T7" fmla="*/ 149 h 501"/>
                <a:gd name="T8" fmla="*/ 1566 w 1025"/>
                <a:gd name="T9" fmla="*/ 17 h 501"/>
                <a:gd name="T10" fmla="*/ 1538 w 1025"/>
                <a:gd name="T11" fmla="*/ 181 h 501"/>
                <a:gd name="T12" fmla="*/ 1426 w 1025"/>
                <a:gd name="T13" fmla="*/ 334 h 501"/>
                <a:gd name="T14" fmla="*/ 1447 w 1025"/>
                <a:gd name="T15" fmla="*/ 246 h 501"/>
                <a:gd name="T16" fmla="*/ 1358 w 1025"/>
                <a:gd name="T17" fmla="*/ 282 h 501"/>
                <a:gd name="T18" fmla="*/ 1184 w 1025"/>
                <a:gd name="T19" fmla="*/ 240 h 501"/>
                <a:gd name="T20" fmla="*/ 1109 w 1025"/>
                <a:gd name="T21" fmla="*/ 295 h 501"/>
                <a:gd name="T22" fmla="*/ 950 w 1025"/>
                <a:gd name="T23" fmla="*/ 208 h 501"/>
                <a:gd name="T24" fmla="*/ 749 w 1025"/>
                <a:gd name="T25" fmla="*/ 155 h 501"/>
                <a:gd name="T26" fmla="*/ 632 w 1025"/>
                <a:gd name="T27" fmla="*/ 125 h 501"/>
                <a:gd name="T28" fmla="*/ 276 w 1025"/>
                <a:gd name="T29" fmla="*/ 317 h 501"/>
                <a:gd name="T30" fmla="*/ 53 w 1025"/>
                <a:gd name="T31" fmla="*/ 840 h 501"/>
                <a:gd name="T32" fmla="*/ 162 w 1025"/>
                <a:gd name="T33" fmla="*/ 1124 h 501"/>
                <a:gd name="T34" fmla="*/ 105 w 1025"/>
                <a:gd name="T35" fmla="*/ 1226 h 501"/>
                <a:gd name="T36" fmla="*/ 140 w 1025"/>
                <a:gd name="T37" fmla="*/ 1322 h 501"/>
                <a:gd name="T38" fmla="*/ 140 w 1025"/>
                <a:gd name="T39" fmla="*/ 1426 h 501"/>
                <a:gd name="T40" fmla="*/ 83 w 1025"/>
                <a:gd name="T41" fmla="*/ 1491 h 501"/>
                <a:gd name="T42" fmla="*/ 130 w 1025"/>
                <a:gd name="T43" fmla="*/ 1517 h 501"/>
                <a:gd name="T44" fmla="*/ 154 w 1025"/>
                <a:gd name="T45" fmla="*/ 1593 h 501"/>
                <a:gd name="T46" fmla="*/ 167 w 1025"/>
                <a:gd name="T47" fmla="*/ 1650 h 501"/>
                <a:gd name="T48" fmla="*/ 591 w 1025"/>
                <a:gd name="T49" fmla="*/ 1650 h 501"/>
                <a:gd name="T50" fmla="*/ 1019 w 1025"/>
                <a:gd name="T51" fmla="*/ 1627 h 501"/>
                <a:gd name="T52" fmla="*/ 1265 w 1025"/>
                <a:gd name="T53" fmla="*/ 1818 h 501"/>
                <a:gd name="T54" fmla="*/ 1257 w 1025"/>
                <a:gd name="T55" fmla="*/ 2194 h 501"/>
                <a:gd name="T56" fmla="*/ 1513 w 1025"/>
                <a:gd name="T57" fmla="*/ 2026 h 501"/>
                <a:gd name="T58" fmla="*/ 1782 w 1025"/>
                <a:gd name="T59" fmla="*/ 1785 h 501"/>
                <a:gd name="T60" fmla="*/ 1885 w 1025"/>
                <a:gd name="T61" fmla="*/ 1890 h 501"/>
                <a:gd name="T62" fmla="*/ 1831 w 1025"/>
                <a:gd name="T63" fmla="*/ 1995 h 501"/>
                <a:gd name="T64" fmla="*/ 1989 w 1025"/>
                <a:gd name="T65" fmla="*/ 1945 h 501"/>
                <a:gd name="T66" fmla="*/ 1882 w 1025"/>
                <a:gd name="T67" fmla="*/ 1804 h 501"/>
                <a:gd name="T68" fmla="*/ 1938 w 1025"/>
                <a:gd name="T69" fmla="*/ 1666 h 501"/>
                <a:gd name="T70" fmla="*/ 1759 w 1025"/>
                <a:gd name="T71" fmla="*/ 1721 h 501"/>
                <a:gd name="T72" fmla="*/ 2130 w 1025"/>
                <a:gd name="T73" fmla="*/ 1491 h 501"/>
                <a:gd name="T74" fmla="*/ 2237 w 1025"/>
                <a:gd name="T75" fmla="*/ 1311 h 501"/>
                <a:gd name="T76" fmla="*/ 2127 w 1025"/>
                <a:gd name="T77" fmla="*/ 1311 h 501"/>
                <a:gd name="T78" fmla="*/ 2146 w 1025"/>
                <a:gd name="T79" fmla="*/ 1205 h 501"/>
                <a:gd name="T80" fmla="*/ 2132 w 1025"/>
                <a:gd name="T81" fmla="*/ 1156 h 501"/>
                <a:gd name="T82" fmla="*/ 2104 w 1025"/>
                <a:gd name="T83" fmla="*/ 1059 h 501"/>
                <a:gd name="T84" fmla="*/ 2104 w 1025"/>
                <a:gd name="T85" fmla="*/ 967 h 501"/>
                <a:gd name="T86" fmla="*/ 2099 w 1025"/>
                <a:gd name="T87" fmla="*/ 829 h 501"/>
                <a:gd name="T88" fmla="*/ 2052 w 1025"/>
                <a:gd name="T89" fmla="*/ 892 h 501"/>
                <a:gd name="T90" fmla="*/ 1954 w 1025"/>
                <a:gd name="T91" fmla="*/ 974 h 501"/>
                <a:gd name="T92" fmla="*/ 1942 w 1025"/>
                <a:gd name="T93" fmla="*/ 859 h 501"/>
                <a:gd name="T94" fmla="*/ 1921 w 1025"/>
                <a:gd name="T95" fmla="*/ 710 h 501"/>
                <a:gd name="T96" fmla="*/ 1761 w 1025"/>
                <a:gd name="T97" fmla="*/ 724 h 501"/>
                <a:gd name="T98" fmla="*/ 1682 w 1025"/>
                <a:gd name="T99" fmla="*/ 1124 h 501"/>
                <a:gd name="T100" fmla="*/ 1533 w 1025"/>
                <a:gd name="T101" fmla="*/ 1450 h 501"/>
                <a:gd name="T102" fmla="*/ 1483 w 1025"/>
                <a:gd name="T103" fmla="*/ 1256 h 501"/>
                <a:gd name="T104" fmla="*/ 1301 w 1025"/>
                <a:gd name="T105" fmla="*/ 1027 h 501"/>
                <a:gd name="T106" fmla="*/ 1241 w 1025"/>
                <a:gd name="T107" fmla="*/ 892 h 501"/>
                <a:gd name="T108" fmla="*/ 1407 w 1025"/>
                <a:gd name="T109" fmla="*/ 624 h 501"/>
                <a:gd name="T110" fmla="*/ 1491 w 1025"/>
                <a:gd name="T111" fmla="*/ 546 h 501"/>
                <a:gd name="T112" fmla="*/ 1571 w 1025"/>
                <a:gd name="T113" fmla="*/ 432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2153" name="Freeform 4695"/>
            <p:cNvSpPr>
              <a:spLocks/>
            </p:cNvSpPr>
            <p:nvPr/>
          </p:nvSpPr>
          <p:spPr bwMode="auto">
            <a:xfrm>
              <a:off x="1396" y="1076"/>
              <a:ext cx="313" cy="226"/>
            </a:xfrm>
            <a:custGeom>
              <a:avLst/>
              <a:gdLst>
                <a:gd name="T0" fmla="*/ 446 w 280"/>
                <a:gd name="T1" fmla="*/ 192 h 182"/>
                <a:gd name="T2" fmla="*/ 425 w 280"/>
                <a:gd name="T3" fmla="*/ 149 h 182"/>
                <a:gd name="T4" fmla="*/ 400 w 280"/>
                <a:gd name="T5" fmla="*/ 149 h 182"/>
                <a:gd name="T6" fmla="*/ 358 w 280"/>
                <a:gd name="T7" fmla="*/ 168 h 182"/>
                <a:gd name="T8" fmla="*/ 368 w 280"/>
                <a:gd name="T9" fmla="*/ 119 h 182"/>
                <a:gd name="T10" fmla="*/ 383 w 280"/>
                <a:gd name="T11" fmla="*/ 108 h 182"/>
                <a:gd name="T12" fmla="*/ 293 w 280"/>
                <a:gd name="T13" fmla="*/ 108 h 182"/>
                <a:gd name="T14" fmla="*/ 279 w 280"/>
                <a:gd name="T15" fmla="*/ 119 h 182"/>
                <a:gd name="T16" fmla="*/ 264 w 280"/>
                <a:gd name="T17" fmla="*/ 108 h 182"/>
                <a:gd name="T18" fmla="*/ 237 w 280"/>
                <a:gd name="T19" fmla="*/ 108 h 182"/>
                <a:gd name="T20" fmla="*/ 202 w 280"/>
                <a:gd name="T21" fmla="*/ 32 h 182"/>
                <a:gd name="T22" fmla="*/ 162 w 280"/>
                <a:gd name="T23" fmla="*/ 50 h 182"/>
                <a:gd name="T24" fmla="*/ 150 w 280"/>
                <a:gd name="T25" fmla="*/ 96 h 182"/>
                <a:gd name="T26" fmla="*/ 134 w 280"/>
                <a:gd name="T27" fmla="*/ 158 h 182"/>
                <a:gd name="T28" fmla="*/ 97 w 280"/>
                <a:gd name="T29" fmla="*/ 119 h 182"/>
                <a:gd name="T30" fmla="*/ 53 w 280"/>
                <a:gd name="T31" fmla="*/ 62 h 182"/>
                <a:gd name="T32" fmla="*/ 12 w 280"/>
                <a:gd name="T33" fmla="*/ 224 h 182"/>
                <a:gd name="T34" fmla="*/ 68 w 280"/>
                <a:gd name="T35" fmla="*/ 245 h 182"/>
                <a:gd name="T36" fmla="*/ 165 w 280"/>
                <a:gd name="T37" fmla="*/ 245 h 182"/>
                <a:gd name="T38" fmla="*/ 248 w 280"/>
                <a:gd name="T39" fmla="*/ 224 h 182"/>
                <a:gd name="T40" fmla="*/ 276 w 280"/>
                <a:gd name="T41" fmla="*/ 278 h 182"/>
                <a:gd name="T42" fmla="*/ 264 w 280"/>
                <a:gd name="T43" fmla="*/ 340 h 182"/>
                <a:gd name="T44" fmla="*/ 331 w 280"/>
                <a:gd name="T45" fmla="*/ 340 h 182"/>
                <a:gd name="T46" fmla="*/ 316 w 280"/>
                <a:gd name="T47" fmla="*/ 484 h 182"/>
                <a:gd name="T48" fmla="*/ 383 w 280"/>
                <a:gd name="T49" fmla="*/ 514 h 182"/>
                <a:gd name="T50" fmla="*/ 295 w 280"/>
                <a:gd name="T51" fmla="*/ 490 h 182"/>
                <a:gd name="T52" fmla="*/ 211 w 280"/>
                <a:gd name="T53" fmla="*/ 601 h 182"/>
                <a:gd name="T54" fmla="*/ 134 w 280"/>
                <a:gd name="T55" fmla="*/ 636 h 182"/>
                <a:gd name="T56" fmla="*/ 222 w 280"/>
                <a:gd name="T57" fmla="*/ 636 h 182"/>
                <a:gd name="T58" fmla="*/ 253 w 280"/>
                <a:gd name="T59" fmla="*/ 636 h 182"/>
                <a:gd name="T60" fmla="*/ 276 w 280"/>
                <a:gd name="T61" fmla="*/ 697 h 182"/>
                <a:gd name="T62" fmla="*/ 320 w 280"/>
                <a:gd name="T63" fmla="*/ 774 h 182"/>
                <a:gd name="T64" fmla="*/ 383 w 280"/>
                <a:gd name="T65" fmla="*/ 741 h 182"/>
                <a:gd name="T66" fmla="*/ 410 w 280"/>
                <a:gd name="T67" fmla="*/ 741 h 182"/>
                <a:gd name="T68" fmla="*/ 446 w 280"/>
                <a:gd name="T69" fmla="*/ 774 h 182"/>
                <a:gd name="T70" fmla="*/ 470 w 280"/>
                <a:gd name="T71" fmla="*/ 710 h 182"/>
                <a:gd name="T72" fmla="*/ 464 w 280"/>
                <a:gd name="T73" fmla="*/ 657 h 182"/>
                <a:gd name="T74" fmla="*/ 448 w 280"/>
                <a:gd name="T75" fmla="*/ 623 h 182"/>
                <a:gd name="T76" fmla="*/ 434 w 280"/>
                <a:gd name="T77" fmla="*/ 589 h 182"/>
                <a:gd name="T78" fmla="*/ 425 w 280"/>
                <a:gd name="T79" fmla="*/ 548 h 182"/>
                <a:gd name="T80" fmla="*/ 446 w 280"/>
                <a:gd name="T81" fmla="*/ 524 h 182"/>
                <a:gd name="T82" fmla="*/ 470 w 280"/>
                <a:gd name="T83" fmla="*/ 490 h 182"/>
                <a:gd name="T84" fmla="*/ 530 w 280"/>
                <a:gd name="T85" fmla="*/ 504 h 182"/>
                <a:gd name="T86" fmla="*/ 486 w 280"/>
                <a:gd name="T87" fmla="*/ 567 h 182"/>
                <a:gd name="T88" fmla="*/ 513 w 280"/>
                <a:gd name="T89" fmla="*/ 589 h 182"/>
                <a:gd name="T90" fmla="*/ 553 w 280"/>
                <a:gd name="T91" fmla="*/ 561 h 182"/>
                <a:gd name="T92" fmla="*/ 579 w 280"/>
                <a:gd name="T93" fmla="*/ 524 h 182"/>
                <a:gd name="T94" fmla="*/ 597 w 280"/>
                <a:gd name="T95" fmla="*/ 490 h 182"/>
                <a:gd name="T96" fmla="*/ 584 w 280"/>
                <a:gd name="T97" fmla="*/ 484 h 182"/>
                <a:gd name="T98" fmla="*/ 553 w 280"/>
                <a:gd name="T99" fmla="*/ 473 h 182"/>
                <a:gd name="T100" fmla="*/ 553 w 280"/>
                <a:gd name="T101" fmla="*/ 441 h 182"/>
                <a:gd name="T102" fmla="*/ 553 w 280"/>
                <a:gd name="T103" fmla="*/ 428 h 182"/>
                <a:gd name="T104" fmla="*/ 534 w 280"/>
                <a:gd name="T105" fmla="*/ 390 h 182"/>
                <a:gd name="T106" fmla="*/ 518 w 280"/>
                <a:gd name="T107" fmla="*/ 390 h 182"/>
                <a:gd name="T108" fmla="*/ 486 w 280"/>
                <a:gd name="T109" fmla="*/ 375 h 182"/>
                <a:gd name="T110" fmla="*/ 476 w 280"/>
                <a:gd name="T111" fmla="*/ 340 h 182"/>
                <a:gd name="T112" fmla="*/ 491 w 280"/>
                <a:gd name="T113" fmla="*/ 323 h 182"/>
                <a:gd name="T114" fmla="*/ 486 w 280"/>
                <a:gd name="T115" fmla="*/ 302 h 182"/>
                <a:gd name="T116" fmla="*/ 448 w 280"/>
                <a:gd name="T117" fmla="*/ 278 h 182"/>
                <a:gd name="T118" fmla="*/ 446 w 280"/>
                <a:gd name="T119" fmla="*/ 278 h 182"/>
                <a:gd name="T120" fmla="*/ 476 w 280"/>
                <a:gd name="T121" fmla="*/ 212 h 182"/>
                <a:gd name="T122" fmla="*/ 418 w 280"/>
                <a:gd name="T123" fmla="*/ 24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2154" name="Freeform 4696"/>
            <p:cNvSpPr>
              <a:spLocks/>
            </p:cNvSpPr>
            <p:nvPr/>
          </p:nvSpPr>
          <p:spPr bwMode="auto">
            <a:xfrm>
              <a:off x="1489" y="935"/>
              <a:ext cx="382" cy="97"/>
            </a:xfrm>
            <a:custGeom>
              <a:avLst/>
              <a:gdLst>
                <a:gd name="T0" fmla="*/ 187 w 341"/>
                <a:gd name="T1" fmla="*/ 261 h 78"/>
                <a:gd name="T2" fmla="*/ 136 w 341"/>
                <a:gd name="T3" fmla="*/ 293 h 78"/>
                <a:gd name="T4" fmla="*/ 113 w 341"/>
                <a:gd name="T5" fmla="*/ 261 h 78"/>
                <a:gd name="T6" fmla="*/ 136 w 341"/>
                <a:gd name="T7" fmla="*/ 254 h 78"/>
                <a:gd name="T8" fmla="*/ 90 w 341"/>
                <a:gd name="T9" fmla="*/ 229 h 78"/>
                <a:gd name="T10" fmla="*/ 207 w 341"/>
                <a:gd name="T11" fmla="*/ 208 h 78"/>
                <a:gd name="T12" fmla="*/ 152 w 341"/>
                <a:gd name="T13" fmla="*/ 147 h 78"/>
                <a:gd name="T14" fmla="*/ 225 w 341"/>
                <a:gd name="T15" fmla="*/ 147 h 78"/>
                <a:gd name="T16" fmla="*/ 259 w 341"/>
                <a:gd name="T17" fmla="*/ 150 h 78"/>
                <a:gd name="T18" fmla="*/ 236 w 341"/>
                <a:gd name="T19" fmla="*/ 132 h 78"/>
                <a:gd name="T20" fmla="*/ 346 w 341"/>
                <a:gd name="T21" fmla="*/ 96 h 78"/>
                <a:gd name="T22" fmla="*/ 398 w 341"/>
                <a:gd name="T23" fmla="*/ 77 h 78"/>
                <a:gd name="T24" fmla="*/ 290 w 341"/>
                <a:gd name="T25" fmla="*/ 96 h 78"/>
                <a:gd name="T26" fmla="*/ 167 w 341"/>
                <a:gd name="T27" fmla="*/ 109 h 78"/>
                <a:gd name="T28" fmla="*/ 268 w 341"/>
                <a:gd name="T29" fmla="*/ 88 h 78"/>
                <a:gd name="T30" fmla="*/ 152 w 341"/>
                <a:gd name="T31" fmla="*/ 119 h 78"/>
                <a:gd name="T32" fmla="*/ 115 w 341"/>
                <a:gd name="T33" fmla="*/ 96 h 78"/>
                <a:gd name="T34" fmla="*/ 225 w 341"/>
                <a:gd name="T35" fmla="*/ 88 h 78"/>
                <a:gd name="T36" fmla="*/ 113 w 341"/>
                <a:gd name="T37" fmla="*/ 88 h 78"/>
                <a:gd name="T38" fmla="*/ 185 w 341"/>
                <a:gd name="T39" fmla="*/ 62 h 78"/>
                <a:gd name="T40" fmla="*/ 94 w 341"/>
                <a:gd name="T41" fmla="*/ 62 h 78"/>
                <a:gd name="T42" fmla="*/ 215 w 341"/>
                <a:gd name="T43" fmla="*/ 32 h 78"/>
                <a:gd name="T44" fmla="*/ 363 w 341"/>
                <a:gd name="T45" fmla="*/ 57 h 78"/>
                <a:gd name="T46" fmla="*/ 346 w 341"/>
                <a:gd name="T47" fmla="*/ 2 h 78"/>
                <a:gd name="T48" fmla="*/ 459 w 341"/>
                <a:gd name="T49" fmla="*/ 2 h 78"/>
                <a:gd name="T50" fmla="*/ 429 w 341"/>
                <a:gd name="T51" fmla="*/ 0 h 78"/>
                <a:gd name="T52" fmla="*/ 593 w 341"/>
                <a:gd name="T53" fmla="*/ 2 h 78"/>
                <a:gd name="T54" fmla="*/ 755 w 341"/>
                <a:gd name="T55" fmla="*/ 32 h 78"/>
                <a:gd name="T56" fmla="*/ 651 w 341"/>
                <a:gd name="T57" fmla="*/ 62 h 78"/>
                <a:gd name="T58" fmla="*/ 540 w 341"/>
                <a:gd name="T59" fmla="*/ 88 h 78"/>
                <a:gd name="T60" fmla="*/ 667 w 341"/>
                <a:gd name="T61" fmla="*/ 62 h 78"/>
                <a:gd name="T62" fmla="*/ 552 w 341"/>
                <a:gd name="T63" fmla="*/ 119 h 78"/>
                <a:gd name="T64" fmla="*/ 429 w 341"/>
                <a:gd name="T65" fmla="*/ 167 h 78"/>
                <a:gd name="T66" fmla="*/ 326 w 341"/>
                <a:gd name="T67" fmla="*/ 184 h 78"/>
                <a:gd name="T68" fmla="*/ 388 w 341"/>
                <a:gd name="T69" fmla="*/ 208 h 78"/>
                <a:gd name="T70" fmla="*/ 297 w 341"/>
                <a:gd name="T71" fmla="*/ 215 h 78"/>
                <a:gd name="T72" fmla="*/ 372 w 341"/>
                <a:gd name="T73" fmla="*/ 229 h 78"/>
                <a:gd name="T74" fmla="*/ 273 w 341"/>
                <a:gd name="T75" fmla="*/ 261 h 78"/>
                <a:gd name="T76" fmla="*/ 268 w 341"/>
                <a:gd name="T77" fmla="*/ 303 h 78"/>
                <a:gd name="T78" fmla="*/ 187 w 341"/>
                <a:gd name="T79" fmla="*/ 303 h 78"/>
                <a:gd name="T80" fmla="*/ 252 w 341"/>
                <a:gd name="T81" fmla="*/ 353 h 78"/>
                <a:gd name="T82" fmla="*/ 171 w 341"/>
                <a:gd name="T83" fmla="*/ 361 h 78"/>
                <a:gd name="T84" fmla="*/ 84 w 341"/>
                <a:gd name="T85" fmla="*/ 361 h 78"/>
                <a:gd name="T86" fmla="*/ 0 w 341"/>
                <a:gd name="T87" fmla="*/ 353 h 78"/>
                <a:gd name="T88" fmla="*/ 56 w 341"/>
                <a:gd name="T89" fmla="*/ 317 h 78"/>
                <a:gd name="T90" fmla="*/ 49 w 341"/>
                <a:gd name="T91" fmla="*/ 285 h 78"/>
                <a:gd name="T92" fmla="*/ 136 w 341"/>
                <a:gd name="T93" fmla="*/ 303 h 78"/>
                <a:gd name="T94" fmla="*/ 187 w 341"/>
                <a:gd name="T95" fmla="*/ 261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2155" name="Freeform 4697"/>
            <p:cNvSpPr>
              <a:spLocks/>
            </p:cNvSpPr>
            <p:nvPr/>
          </p:nvSpPr>
          <p:spPr bwMode="auto">
            <a:xfrm>
              <a:off x="1027" y="1085"/>
              <a:ext cx="212" cy="88"/>
            </a:xfrm>
            <a:custGeom>
              <a:avLst/>
              <a:gdLst>
                <a:gd name="T0" fmla="*/ 266 w 190"/>
                <a:gd name="T1" fmla="*/ 286 h 71"/>
                <a:gd name="T2" fmla="*/ 256 w 190"/>
                <a:gd name="T3" fmla="*/ 264 h 71"/>
                <a:gd name="T4" fmla="*/ 244 w 190"/>
                <a:gd name="T5" fmla="*/ 264 h 71"/>
                <a:gd name="T6" fmla="*/ 201 w 190"/>
                <a:gd name="T7" fmla="*/ 286 h 71"/>
                <a:gd name="T8" fmla="*/ 133 w 190"/>
                <a:gd name="T9" fmla="*/ 304 h 71"/>
                <a:gd name="T10" fmla="*/ 62 w 190"/>
                <a:gd name="T11" fmla="*/ 319 h 71"/>
                <a:gd name="T12" fmla="*/ 62 w 190"/>
                <a:gd name="T13" fmla="*/ 286 h 71"/>
                <a:gd name="T14" fmla="*/ 0 w 190"/>
                <a:gd name="T15" fmla="*/ 244 h 71"/>
                <a:gd name="T16" fmla="*/ 15 w 190"/>
                <a:gd name="T17" fmla="*/ 209 h 71"/>
                <a:gd name="T18" fmla="*/ 88 w 190"/>
                <a:gd name="T19" fmla="*/ 205 h 71"/>
                <a:gd name="T20" fmla="*/ 161 w 190"/>
                <a:gd name="T21" fmla="*/ 186 h 71"/>
                <a:gd name="T22" fmla="*/ 94 w 190"/>
                <a:gd name="T23" fmla="*/ 181 h 71"/>
                <a:gd name="T24" fmla="*/ 21 w 190"/>
                <a:gd name="T25" fmla="*/ 169 h 71"/>
                <a:gd name="T26" fmla="*/ 15 w 190"/>
                <a:gd name="T27" fmla="*/ 156 h 71"/>
                <a:gd name="T28" fmla="*/ 107 w 190"/>
                <a:gd name="T29" fmla="*/ 118 h 71"/>
                <a:gd name="T30" fmla="*/ 36 w 190"/>
                <a:gd name="T31" fmla="*/ 126 h 71"/>
                <a:gd name="T32" fmla="*/ 56 w 190"/>
                <a:gd name="T33" fmla="*/ 107 h 71"/>
                <a:gd name="T34" fmla="*/ 21 w 190"/>
                <a:gd name="T35" fmla="*/ 107 h 71"/>
                <a:gd name="T36" fmla="*/ 71 w 190"/>
                <a:gd name="T37" fmla="*/ 72 h 71"/>
                <a:gd name="T38" fmla="*/ 68 w 190"/>
                <a:gd name="T39" fmla="*/ 57 h 71"/>
                <a:gd name="T40" fmla="*/ 133 w 190"/>
                <a:gd name="T41" fmla="*/ 32 h 71"/>
                <a:gd name="T42" fmla="*/ 190 w 190"/>
                <a:gd name="T43" fmla="*/ 0 h 71"/>
                <a:gd name="T44" fmla="*/ 201 w 190"/>
                <a:gd name="T45" fmla="*/ 17 h 71"/>
                <a:gd name="T46" fmla="*/ 164 w 190"/>
                <a:gd name="T47" fmla="*/ 57 h 71"/>
                <a:gd name="T48" fmla="*/ 190 w 190"/>
                <a:gd name="T49" fmla="*/ 40 h 71"/>
                <a:gd name="T50" fmla="*/ 215 w 190"/>
                <a:gd name="T51" fmla="*/ 17 h 71"/>
                <a:gd name="T52" fmla="*/ 239 w 190"/>
                <a:gd name="T53" fmla="*/ 57 h 71"/>
                <a:gd name="T54" fmla="*/ 224 w 190"/>
                <a:gd name="T55" fmla="*/ 72 h 71"/>
                <a:gd name="T56" fmla="*/ 237 w 190"/>
                <a:gd name="T57" fmla="*/ 62 h 71"/>
                <a:gd name="T58" fmla="*/ 266 w 190"/>
                <a:gd name="T59" fmla="*/ 57 h 71"/>
                <a:gd name="T60" fmla="*/ 271 w 190"/>
                <a:gd name="T61" fmla="*/ 40 h 71"/>
                <a:gd name="T62" fmla="*/ 278 w 190"/>
                <a:gd name="T63" fmla="*/ 17 h 71"/>
                <a:gd name="T64" fmla="*/ 300 w 190"/>
                <a:gd name="T65" fmla="*/ 57 h 71"/>
                <a:gd name="T66" fmla="*/ 286 w 190"/>
                <a:gd name="T67" fmla="*/ 107 h 71"/>
                <a:gd name="T68" fmla="*/ 312 w 190"/>
                <a:gd name="T69" fmla="*/ 88 h 71"/>
                <a:gd name="T70" fmla="*/ 335 w 190"/>
                <a:gd name="T71" fmla="*/ 2 h 71"/>
                <a:gd name="T72" fmla="*/ 376 w 190"/>
                <a:gd name="T73" fmla="*/ 2 h 71"/>
                <a:gd name="T74" fmla="*/ 385 w 190"/>
                <a:gd name="T75" fmla="*/ 57 h 71"/>
                <a:gd name="T76" fmla="*/ 357 w 190"/>
                <a:gd name="T77" fmla="*/ 135 h 71"/>
                <a:gd name="T78" fmla="*/ 362 w 190"/>
                <a:gd name="T79" fmla="*/ 181 h 71"/>
                <a:gd name="T80" fmla="*/ 369 w 190"/>
                <a:gd name="T81" fmla="*/ 181 h 71"/>
                <a:gd name="T82" fmla="*/ 409 w 190"/>
                <a:gd name="T83" fmla="*/ 209 h 71"/>
                <a:gd name="T84" fmla="*/ 404 w 190"/>
                <a:gd name="T85" fmla="*/ 223 h 71"/>
                <a:gd name="T86" fmla="*/ 387 w 190"/>
                <a:gd name="T87" fmla="*/ 244 h 71"/>
                <a:gd name="T88" fmla="*/ 387 w 190"/>
                <a:gd name="T89" fmla="*/ 223 h 71"/>
                <a:gd name="T90" fmla="*/ 373 w 190"/>
                <a:gd name="T91" fmla="*/ 231 h 71"/>
                <a:gd name="T92" fmla="*/ 362 w 190"/>
                <a:gd name="T93" fmla="*/ 231 h 71"/>
                <a:gd name="T94" fmla="*/ 340 w 190"/>
                <a:gd name="T95" fmla="*/ 244 h 71"/>
                <a:gd name="T96" fmla="*/ 335 w 190"/>
                <a:gd name="T97" fmla="*/ 244 h 71"/>
                <a:gd name="T98" fmla="*/ 329 w 190"/>
                <a:gd name="T99" fmla="*/ 286 h 71"/>
                <a:gd name="T100" fmla="*/ 362 w 190"/>
                <a:gd name="T101" fmla="*/ 254 h 71"/>
                <a:gd name="T102" fmla="*/ 362 w 190"/>
                <a:gd name="T103" fmla="*/ 264 h 71"/>
                <a:gd name="T104" fmla="*/ 340 w 190"/>
                <a:gd name="T105" fmla="*/ 286 h 71"/>
                <a:gd name="T106" fmla="*/ 266 w 190"/>
                <a:gd name="T107" fmla="*/ 28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2156" name="Freeform 4698"/>
            <p:cNvSpPr>
              <a:spLocks/>
            </p:cNvSpPr>
            <p:nvPr/>
          </p:nvSpPr>
          <p:spPr bwMode="auto">
            <a:xfrm>
              <a:off x="967" y="1064"/>
              <a:ext cx="152" cy="62"/>
            </a:xfrm>
            <a:custGeom>
              <a:avLst/>
              <a:gdLst>
                <a:gd name="T0" fmla="*/ 125 w 137"/>
                <a:gd name="T1" fmla="*/ 149 h 50"/>
                <a:gd name="T2" fmla="*/ 82 w 137"/>
                <a:gd name="T3" fmla="*/ 205 h 50"/>
                <a:gd name="T4" fmla="*/ 18 w 137"/>
                <a:gd name="T5" fmla="*/ 224 h 50"/>
                <a:gd name="T6" fmla="*/ 12 w 137"/>
                <a:gd name="T7" fmla="*/ 181 h 50"/>
                <a:gd name="T8" fmla="*/ 0 w 137"/>
                <a:gd name="T9" fmla="*/ 165 h 50"/>
                <a:gd name="T10" fmla="*/ 40 w 137"/>
                <a:gd name="T11" fmla="*/ 118 h 50"/>
                <a:gd name="T12" fmla="*/ 54 w 137"/>
                <a:gd name="T13" fmla="*/ 95 h 50"/>
                <a:gd name="T14" fmla="*/ 102 w 137"/>
                <a:gd name="T15" fmla="*/ 46 h 50"/>
                <a:gd name="T16" fmla="*/ 102 w 137"/>
                <a:gd name="T17" fmla="*/ 14 h 50"/>
                <a:gd name="T18" fmla="*/ 190 w 137"/>
                <a:gd name="T19" fmla="*/ 0 h 50"/>
                <a:gd name="T20" fmla="*/ 211 w 137"/>
                <a:gd name="T21" fmla="*/ 21 h 50"/>
                <a:gd name="T22" fmla="*/ 215 w 137"/>
                <a:gd name="T23" fmla="*/ 32 h 50"/>
                <a:gd name="T24" fmla="*/ 265 w 137"/>
                <a:gd name="T25" fmla="*/ 21 h 50"/>
                <a:gd name="T26" fmla="*/ 285 w 137"/>
                <a:gd name="T27" fmla="*/ 62 h 50"/>
                <a:gd name="T28" fmla="*/ 221 w 137"/>
                <a:gd name="T29" fmla="*/ 109 h 50"/>
                <a:gd name="T30" fmla="*/ 155 w 137"/>
                <a:gd name="T31" fmla="*/ 136 h 50"/>
                <a:gd name="T32" fmla="*/ 125 w 137"/>
                <a:gd name="T33" fmla="*/ 149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2157" name="Freeform 4699"/>
            <p:cNvSpPr>
              <a:spLocks/>
            </p:cNvSpPr>
            <p:nvPr/>
          </p:nvSpPr>
          <p:spPr bwMode="auto">
            <a:xfrm>
              <a:off x="1596" y="1514"/>
              <a:ext cx="102" cy="106"/>
            </a:xfrm>
            <a:custGeom>
              <a:avLst/>
              <a:gdLst>
                <a:gd name="T0" fmla="*/ 98 w 92"/>
                <a:gd name="T1" fmla="*/ 322 h 85"/>
                <a:gd name="T2" fmla="*/ 98 w 92"/>
                <a:gd name="T3" fmla="*/ 303 h 85"/>
                <a:gd name="T4" fmla="*/ 43 w 92"/>
                <a:gd name="T5" fmla="*/ 322 h 85"/>
                <a:gd name="T6" fmla="*/ 0 w 92"/>
                <a:gd name="T7" fmla="*/ 307 h 85"/>
                <a:gd name="T8" fmla="*/ 12 w 92"/>
                <a:gd name="T9" fmla="*/ 277 h 85"/>
                <a:gd name="T10" fmla="*/ 33 w 92"/>
                <a:gd name="T11" fmla="*/ 244 h 85"/>
                <a:gd name="T12" fmla="*/ 12 w 92"/>
                <a:gd name="T13" fmla="*/ 244 h 85"/>
                <a:gd name="T14" fmla="*/ 18 w 92"/>
                <a:gd name="T15" fmla="*/ 233 h 85"/>
                <a:gd name="T16" fmla="*/ 43 w 92"/>
                <a:gd name="T17" fmla="*/ 203 h 85"/>
                <a:gd name="T18" fmla="*/ 50 w 92"/>
                <a:gd name="T19" fmla="*/ 203 h 85"/>
                <a:gd name="T20" fmla="*/ 53 w 92"/>
                <a:gd name="T21" fmla="*/ 178 h 85"/>
                <a:gd name="T22" fmla="*/ 50 w 92"/>
                <a:gd name="T23" fmla="*/ 178 h 85"/>
                <a:gd name="T24" fmla="*/ 58 w 92"/>
                <a:gd name="T25" fmla="*/ 168 h 85"/>
                <a:gd name="T26" fmla="*/ 92 w 92"/>
                <a:gd name="T27" fmla="*/ 62 h 85"/>
                <a:gd name="T28" fmla="*/ 122 w 92"/>
                <a:gd name="T29" fmla="*/ 14 h 85"/>
                <a:gd name="T30" fmla="*/ 136 w 92"/>
                <a:gd name="T31" fmla="*/ 0 h 85"/>
                <a:gd name="T32" fmla="*/ 151 w 92"/>
                <a:gd name="T33" fmla="*/ 0 h 85"/>
                <a:gd name="T34" fmla="*/ 134 w 92"/>
                <a:gd name="T35" fmla="*/ 21 h 85"/>
                <a:gd name="T36" fmla="*/ 134 w 92"/>
                <a:gd name="T37" fmla="*/ 32 h 85"/>
                <a:gd name="T38" fmla="*/ 122 w 92"/>
                <a:gd name="T39" fmla="*/ 62 h 85"/>
                <a:gd name="T40" fmla="*/ 88 w 92"/>
                <a:gd name="T41" fmla="*/ 168 h 85"/>
                <a:gd name="T42" fmla="*/ 116 w 92"/>
                <a:gd name="T43" fmla="*/ 111 h 85"/>
                <a:gd name="T44" fmla="*/ 109 w 92"/>
                <a:gd name="T45" fmla="*/ 120 h 85"/>
                <a:gd name="T46" fmla="*/ 134 w 92"/>
                <a:gd name="T47" fmla="*/ 120 h 85"/>
                <a:gd name="T48" fmla="*/ 112 w 92"/>
                <a:gd name="T49" fmla="*/ 147 h 85"/>
                <a:gd name="T50" fmla="*/ 112 w 92"/>
                <a:gd name="T51" fmla="*/ 168 h 85"/>
                <a:gd name="T52" fmla="*/ 134 w 92"/>
                <a:gd name="T53" fmla="*/ 178 h 85"/>
                <a:gd name="T54" fmla="*/ 125 w 92"/>
                <a:gd name="T55" fmla="*/ 187 h 85"/>
                <a:gd name="T56" fmla="*/ 155 w 92"/>
                <a:gd name="T57" fmla="*/ 168 h 85"/>
                <a:gd name="T58" fmla="*/ 151 w 92"/>
                <a:gd name="T59" fmla="*/ 178 h 85"/>
                <a:gd name="T60" fmla="*/ 179 w 92"/>
                <a:gd name="T61" fmla="*/ 178 h 85"/>
                <a:gd name="T62" fmla="*/ 159 w 92"/>
                <a:gd name="T63" fmla="*/ 222 h 85"/>
                <a:gd name="T64" fmla="*/ 166 w 92"/>
                <a:gd name="T65" fmla="*/ 233 h 85"/>
                <a:gd name="T66" fmla="*/ 155 w 92"/>
                <a:gd name="T67" fmla="*/ 258 h 85"/>
                <a:gd name="T68" fmla="*/ 190 w 92"/>
                <a:gd name="T69" fmla="*/ 233 h 85"/>
                <a:gd name="T70" fmla="*/ 155 w 92"/>
                <a:gd name="T71" fmla="*/ 277 h 85"/>
                <a:gd name="T72" fmla="*/ 159 w 92"/>
                <a:gd name="T73" fmla="*/ 291 h 85"/>
                <a:gd name="T74" fmla="*/ 155 w 92"/>
                <a:gd name="T75" fmla="*/ 291 h 85"/>
                <a:gd name="T76" fmla="*/ 155 w 92"/>
                <a:gd name="T77" fmla="*/ 322 h 85"/>
                <a:gd name="T78" fmla="*/ 185 w 92"/>
                <a:gd name="T79" fmla="*/ 277 h 85"/>
                <a:gd name="T80" fmla="*/ 174 w 92"/>
                <a:gd name="T81" fmla="*/ 322 h 85"/>
                <a:gd name="T82" fmla="*/ 185 w 92"/>
                <a:gd name="T83" fmla="*/ 303 h 85"/>
                <a:gd name="T84" fmla="*/ 190 w 92"/>
                <a:gd name="T85" fmla="*/ 333 h 85"/>
                <a:gd name="T86" fmla="*/ 166 w 92"/>
                <a:gd name="T87" fmla="*/ 399 h 85"/>
                <a:gd name="T88" fmla="*/ 151 w 92"/>
                <a:gd name="T89" fmla="*/ 392 h 85"/>
                <a:gd name="T90" fmla="*/ 151 w 92"/>
                <a:gd name="T91" fmla="*/ 364 h 85"/>
                <a:gd name="T92" fmla="*/ 136 w 92"/>
                <a:gd name="T93" fmla="*/ 379 h 85"/>
                <a:gd name="T94" fmla="*/ 151 w 92"/>
                <a:gd name="T95" fmla="*/ 322 h 85"/>
                <a:gd name="T96" fmla="*/ 149 w 92"/>
                <a:gd name="T97" fmla="*/ 303 h 85"/>
                <a:gd name="T98" fmla="*/ 134 w 92"/>
                <a:gd name="T99" fmla="*/ 340 h 85"/>
                <a:gd name="T100" fmla="*/ 136 w 92"/>
                <a:gd name="T101" fmla="*/ 322 h 85"/>
                <a:gd name="T102" fmla="*/ 92 w 92"/>
                <a:gd name="T103" fmla="*/ 392 h 85"/>
                <a:gd name="T104" fmla="*/ 92 w 92"/>
                <a:gd name="T105" fmla="*/ 364 h 85"/>
                <a:gd name="T106" fmla="*/ 125 w 92"/>
                <a:gd name="T107" fmla="*/ 307 h 85"/>
                <a:gd name="T108" fmla="*/ 116 w 92"/>
                <a:gd name="T109" fmla="*/ 322 h 85"/>
                <a:gd name="T110" fmla="*/ 125 w 92"/>
                <a:gd name="T111" fmla="*/ 307 h 85"/>
                <a:gd name="T112" fmla="*/ 109 w 92"/>
                <a:gd name="T113" fmla="*/ 307 h 85"/>
                <a:gd name="T114" fmla="*/ 98 w 92"/>
                <a:gd name="T115" fmla="*/ 333 h 85"/>
                <a:gd name="T116" fmla="*/ 82 w 92"/>
                <a:gd name="T117" fmla="*/ 333 h 85"/>
                <a:gd name="T118" fmla="*/ 98 w 92"/>
                <a:gd name="T119" fmla="*/ 322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2158" name="Freeform 4700"/>
            <p:cNvSpPr>
              <a:spLocks/>
            </p:cNvSpPr>
            <p:nvPr/>
          </p:nvSpPr>
          <p:spPr bwMode="auto">
            <a:xfrm>
              <a:off x="1396" y="1025"/>
              <a:ext cx="181" cy="37"/>
            </a:xfrm>
            <a:custGeom>
              <a:avLst/>
              <a:gdLst>
                <a:gd name="T0" fmla="*/ 145 w 161"/>
                <a:gd name="T1" fmla="*/ 83 h 29"/>
                <a:gd name="T2" fmla="*/ 111 w 161"/>
                <a:gd name="T3" fmla="*/ 46 h 29"/>
                <a:gd name="T4" fmla="*/ 162 w 161"/>
                <a:gd name="T5" fmla="*/ 46 h 29"/>
                <a:gd name="T6" fmla="*/ 67 w 161"/>
                <a:gd name="T7" fmla="*/ 28 h 29"/>
                <a:gd name="T8" fmla="*/ 88 w 161"/>
                <a:gd name="T9" fmla="*/ 0 h 29"/>
                <a:gd name="T10" fmla="*/ 0 w 161"/>
                <a:gd name="T11" fmla="*/ 0 h 29"/>
                <a:gd name="T12" fmla="*/ 78 w 161"/>
                <a:gd name="T13" fmla="*/ 46 h 29"/>
                <a:gd name="T14" fmla="*/ 60 w 161"/>
                <a:gd name="T15" fmla="*/ 96 h 29"/>
                <a:gd name="T16" fmla="*/ 49 w 161"/>
                <a:gd name="T17" fmla="*/ 159 h 29"/>
                <a:gd name="T18" fmla="*/ 129 w 161"/>
                <a:gd name="T19" fmla="*/ 159 h 29"/>
                <a:gd name="T20" fmla="*/ 201 w 161"/>
                <a:gd name="T21" fmla="*/ 159 h 29"/>
                <a:gd name="T22" fmla="*/ 278 w 161"/>
                <a:gd name="T23" fmla="*/ 143 h 29"/>
                <a:gd name="T24" fmla="*/ 358 w 161"/>
                <a:gd name="T25" fmla="*/ 143 h 29"/>
                <a:gd name="T26" fmla="*/ 364 w 161"/>
                <a:gd name="T27" fmla="*/ 106 h 29"/>
                <a:gd name="T28" fmla="*/ 307 w 161"/>
                <a:gd name="T29" fmla="*/ 65 h 29"/>
                <a:gd name="T30" fmla="*/ 227 w 161"/>
                <a:gd name="T31" fmla="*/ 83 h 29"/>
                <a:gd name="T32" fmla="*/ 145 w 161"/>
                <a:gd name="T33" fmla="*/ 8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2159" name="Freeform 4701"/>
            <p:cNvSpPr>
              <a:spLocks/>
            </p:cNvSpPr>
            <p:nvPr/>
          </p:nvSpPr>
          <p:spPr bwMode="auto">
            <a:xfrm>
              <a:off x="1458" y="958"/>
              <a:ext cx="115" cy="46"/>
            </a:xfrm>
            <a:custGeom>
              <a:avLst/>
              <a:gdLst>
                <a:gd name="T0" fmla="*/ 42 w 104"/>
                <a:gd name="T1" fmla="*/ 65 h 36"/>
                <a:gd name="T2" fmla="*/ 28 w 104"/>
                <a:gd name="T3" fmla="*/ 40 h 36"/>
                <a:gd name="T4" fmla="*/ 101 w 104"/>
                <a:gd name="T5" fmla="*/ 0 h 36"/>
                <a:gd name="T6" fmla="*/ 187 w 104"/>
                <a:gd name="T7" fmla="*/ 40 h 36"/>
                <a:gd name="T8" fmla="*/ 169 w 104"/>
                <a:gd name="T9" fmla="*/ 106 h 36"/>
                <a:gd name="T10" fmla="*/ 209 w 104"/>
                <a:gd name="T11" fmla="*/ 135 h 36"/>
                <a:gd name="T12" fmla="*/ 136 w 104"/>
                <a:gd name="T13" fmla="*/ 157 h 36"/>
                <a:gd name="T14" fmla="*/ 101 w 104"/>
                <a:gd name="T15" fmla="*/ 201 h 36"/>
                <a:gd name="T16" fmla="*/ 84 w 104"/>
                <a:gd name="T17" fmla="*/ 173 h 36"/>
                <a:gd name="T18" fmla="*/ 84 w 104"/>
                <a:gd name="T19" fmla="*/ 201 h 36"/>
                <a:gd name="T20" fmla="*/ 14 w 104"/>
                <a:gd name="T21" fmla="*/ 143 h 36"/>
                <a:gd name="T22" fmla="*/ 101 w 104"/>
                <a:gd name="T23" fmla="*/ 135 h 36"/>
                <a:gd name="T24" fmla="*/ 0 w 104"/>
                <a:gd name="T25" fmla="*/ 96 h 36"/>
                <a:gd name="T26" fmla="*/ 42 w 104"/>
                <a:gd name="T27" fmla="*/ 65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2160" name="Freeform 4702"/>
            <p:cNvSpPr>
              <a:spLocks/>
            </p:cNvSpPr>
            <p:nvPr/>
          </p:nvSpPr>
          <p:spPr bwMode="auto">
            <a:xfrm>
              <a:off x="1125" y="1025"/>
              <a:ext cx="156" cy="39"/>
            </a:xfrm>
            <a:custGeom>
              <a:avLst/>
              <a:gdLst>
                <a:gd name="T0" fmla="*/ 85 w 139"/>
                <a:gd name="T1" fmla="*/ 155 h 31"/>
                <a:gd name="T2" fmla="*/ 53 w 139"/>
                <a:gd name="T3" fmla="*/ 143 h 31"/>
                <a:gd name="T4" fmla="*/ 152 w 139"/>
                <a:gd name="T5" fmla="*/ 94 h 31"/>
                <a:gd name="T6" fmla="*/ 79 w 139"/>
                <a:gd name="T7" fmla="*/ 94 h 31"/>
                <a:gd name="T8" fmla="*/ 0 w 139"/>
                <a:gd name="T9" fmla="*/ 94 h 31"/>
                <a:gd name="T10" fmla="*/ 74 w 139"/>
                <a:gd name="T11" fmla="*/ 84 h 31"/>
                <a:gd name="T12" fmla="*/ 43 w 139"/>
                <a:gd name="T13" fmla="*/ 75 h 31"/>
                <a:gd name="T14" fmla="*/ 91 w 139"/>
                <a:gd name="T15" fmla="*/ 60 h 31"/>
                <a:gd name="T16" fmla="*/ 70 w 139"/>
                <a:gd name="T17" fmla="*/ 39 h 31"/>
                <a:gd name="T18" fmla="*/ 160 w 139"/>
                <a:gd name="T19" fmla="*/ 49 h 31"/>
                <a:gd name="T20" fmla="*/ 218 w 139"/>
                <a:gd name="T21" fmla="*/ 84 h 31"/>
                <a:gd name="T22" fmla="*/ 222 w 139"/>
                <a:gd name="T23" fmla="*/ 25 h 31"/>
                <a:gd name="T24" fmla="*/ 276 w 139"/>
                <a:gd name="T25" fmla="*/ 0 h 31"/>
                <a:gd name="T26" fmla="*/ 249 w 139"/>
                <a:gd name="T27" fmla="*/ 75 h 31"/>
                <a:gd name="T28" fmla="*/ 311 w 139"/>
                <a:gd name="T29" fmla="*/ 60 h 31"/>
                <a:gd name="T30" fmla="*/ 264 w 139"/>
                <a:gd name="T31" fmla="*/ 118 h 31"/>
                <a:gd name="T32" fmla="*/ 229 w 139"/>
                <a:gd name="T33" fmla="*/ 118 h 31"/>
                <a:gd name="T34" fmla="*/ 152 w 139"/>
                <a:gd name="T35" fmla="*/ 143 h 31"/>
                <a:gd name="T36" fmla="*/ 85 w 139"/>
                <a:gd name="T37" fmla="*/ 15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2161" name="Freeform 4703"/>
            <p:cNvSpPr>
              <a:spLocks/>
            </p:cNvSpPr>
            <p:nvPr/>
          </p:nvSpPr>
          <p:spPr bwMode="auto">
            <a:xfrm>
              <a:off x="1331" y="1223"/>
              <a:ext cx="98" cy="56"/>
            </a:xfrm>
            <a:custGeom>
              <a:avLst/>
              <a:gdLst>
                <a:gd name="T0" fmla="*/ 133 w 88"/>
                <a:gd name="T1" fmla="*/ 151 h 45"/>
                <a:gd name="T2" fmla="*/ 110 w 88"/>
                <a:gd name="T3" fmla="*/ 147 h 45"/>
                <a:gd name="T4" fmla="*/ 118 w 88"/>
                <a:gd name="T5" fmla="*/ 132 h 45"/>
                <a:gd name="T6" fmla="*/ 101 w 88"/>
                <a:gd name="T7" fmla="*/ 147 h 45"/>
                <a:gd name="T8" fmla="*/ 40 w 88"/>
                <a:gd name="T9" fmla="*/ 208 h 45"/>
                <a:gd name="T10" fmla="*/ 36 w 88"/>
                <a:gd name="T11" fmla="*/ 164 h 45"/>
                <a:gd name="T12" fmla="*/ 0 w 88"/>
                <a:gd name="T13" fmla="*/ 164 h 45"/>
                <a:gd name="T14" fmla="*/ 36 w 88"/>
                <a:gd name="T15" fmla="*/ 119 h 45"/>
                <a:gd name="T16" fmla="*/ 62 w 88"/>
                <a:gd name="T17" fmla="*/ 62 h 45"/>
                <a:gd name="T18" fmla="*/ 87 w 88"/>
                <a:gd name="T19" fmla="*/ 0 h 45"/>
                <a:gd name="T20" fmla="*/ 101 w 88"/>
                <a:gd name="T21" fmla="*/ 21 h 45"/>
                <a:gd name="T22" fmla="*/ 96 w 88"/>
                <a:gd name="T23" fmla="*/ 57 h 45"/>
                <a:gd name="T24" fmla="*/ 110 w 88"/>
                <a:gd name="T25" fmla="*/ 32 h 45"/>
                <a:gd name="T26" fmla="*/ 163 w 88"/>
                <a:gd name="T27" fmla="*/ 108 h 45"/>
                <a:gd name="T28" fmla="*/ 148 w 88"/>
                <a:gd name="T29" fmla="*/ 147 h 45"/>
                <a:gd name="T30" fmla="*/ 182 w 88"/>
                <a:gd name="T31" fmla="*/ 147 h 45"/>
                <a:gd name="T32" fmla="*/ 186 w 88"/>
                <a:gd name="T33" fmla="*/ 164 h 45"/>
                <a:gd name="T34" fmla="*/ 155 w 88"/>
                <a:gd name="T35" fmla="*/ 173 h 45"/>
                <a:gd name="T36" fmla="*/ 133 w 88"/>
                <a:gd name="T37" fmla="*/ 15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2162" name="Freeform 4704"/>
            <p:cNvSpPr>
              <a:spLocks/>
            </p:cNvSpPr>
            <p:nvPr/>
          </p:nvSpPr>
          <p:spPr bwMode="auto">
            <a:xfrm>
              <a:off x="1259" y="1079"/>
              <a:ext cx="88" cy="40"/>
            </a:xfrm>
            <a:custGeom>
              <a:avLst/>
              <a:gdLst>
                <a:gd name="T0" fmla="*/ 167 w 79"/>
                <a:gd name="T1" fmla="*/ 0 h 33"/>
                <a:gd name="T2" fmla="*/ 66 w 79"/>
                <a:gd name="T3" fmla="*/ 0 h 33"/>
                <a:gd name="T4" fmla="*/ 80 w 79"/>
                <a:gd name="T5" fmla="*/ 27 h 33"/>
                <a:gd name="T6" fmla="*/ 56 w 79"/>
                <a:gd name="T7" fmla="*/ 48 h 33"/>
                <a:gd name="T8" fmla="*/ 0 w 79"/>
                <a:gd name="T9" fmla="*/ 48 h 33"/>
                <a:gd name="T10" fmla="*/ 36 w 79"/>
                <a:gd name="T11" fmla="*/ 91 h 33"/>
                <a:gd name="T12" fmla="*/ 72 w 79"/>
                <a:gd name="T13" fmla="*/ 125 h 33"/>
                <a:gd name="T14" fmla="*/ 77 w 79"/>
                <a:gd name="T15" fmla="*/ 102 h 33"/>
                <a:gd name="T16" fmla="*/ 118 w 79"/>
                <a:gd name="T17" fmla="*/ 102 h 33"/>
                <a:gd name="T18" fmla="*/ 145 w 79"/>
                <a:gd name="T19" fmla="*/ 48 h 33"/>
                <a:gd name="T20" fmla="*/ 16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2163" name="Freeform 4705"/>
            <p:cNvSpPr>
              <a:spLocks/>
            </p:cNvSpPr>
            <p:nvPr/>
          </p:nvSpPr>
          <p:spPr bwMode="auto">
            <a:xfrm>
              <a:off x="1339" y="1070"/>
              <a:ext cx="90" cy="39"/>
            </a:xfrm>
            <a:custGeom>
              <a:avLst/>
              <a:gdLst>
                <a:gd name="T0" fmla="*/ 107 w 81"/>
                <a:gd name="T1" fmla="*/ 94 h 31"/>
                <a:gd name="T2" fmla="*/ 51 w 81"/>
                <a:gd name="T3" fmla="*/ 94 h 31"/>
                <a:gd name="T4" fmla="*/ 54 w 81"/>
                <a:gd name="T5" fmla="*/ 118 h 31"/>
                <a:gd name="T6" fmla="*/ 32 w 81"/>
                <a:gd name="T7" fmla="*/ 155 h 31"/>
                <a:gd name="T8" fmla="*/ 0 w 81"/>
                <a:gd name="T9" fmla="*/ 155 h 31"/>
                <a:gd name="T10" fmla="*/ 3 w 81"/>
                <a:gd name="T11" fmla="*/ 137 h 31"/>
                <a:gd name="T12" fmla="*/ 40 w 81"/>
                <a:gd name="T13" fmla="*/ 45 h 31"/>
                <a:gd name="T14" fmla="*/ 54 w 81"/>
                <a:gd name="T15" fmla="*/ 36 h 31"/>
                <a:gd name="T16" fmla="*/ 54 w 81"/>
                <a:gd name="T17" fmla="*/ 25 h 31"/>
                <a:gd name="T18" fmla="*/ 71 w 81"/>
                <a:gd name="T19" fmla="*/ 0 h 31"/>
                <a:gd name="T20" fmla="*/ 169 w 81"/>
                <a:gd name="T21" fmla="*/ 25 h 31"/>
                <a:gd name="T22" fmla="*/ 147 w 81"/>
                <a:gd name="T23" fmla="*/ 45 h 31"/>
                <a:gd name="T24" fmla="*/ 107 w 81"/>
                <a:gd name="T25" fmla="*/ 94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2164" name="Freeform 4706"/>
            <p:cNvSpPr>
              <a:spLocks/>
            </p:cNvSpPr>
            <p:nvPr/>
          </p:nvSpPr>
          <p:spPr bwMode="auto">
            <a:xfrm>
              <a:off x="563" y="1532"/>
              <a:ext cx="47" cy="51"/>
            </a:xfrm>
            <a:custGeom>
              <a:avLst/>
              <a:gdLst>
                <a:gd name="T0" fmla="*/ 57 w 43"/>
                <a:gd name="T1" fmla="*/ 134 h 41"/>
                <a:gd name="T2" fmla="*/ 52 w 43"/>
                <a:gd name="T3" fmla="*/ 134 h 41"/>
                <a:gd name="T4" fmla="*/ 33 w 43"/>
                <a:gd name="T5" fmla="*/ 134 h 41"/>
                <a:gd name="T6" fmla="*/ 36 w 43"/>
                <a:gd name="T7" fmla="*/ 119 h 41"/>
                <a:gd name="T8" fmla="*/ 33 w 43"/>
                <a:gd name="T9" fmla="*/ 109 h 41"/>
                <a:gd name="T10" fmla="*/ 14 w 43"/>
                <a:gd name="T11" fmla="*/ 109 h 41"/>
                <a:gd name="T12" fmla="*/ 36 w 43"/>
                <a:gd name="T13" fmla="*/ 88 h 41"/>
                <a:gd name="T14" fmla="*/ 14 w 43"/>
                <a:gd name="T15" fmla="*/ 71 h 41"/>
                <a:gd name="T16" fmla="*/ 14 w 43"/>
                <a:gd name="T17" fmla="*/ 57 h 41"/>
                <a:gd name="T18" fmla="*/ 2 w 43"/>
                <a:gd name="T19" fmla="*/ 46 h 41"/>
                <a:gd name="T20" fmla="*/ 2 w 43"/>
                <a:gd name="T21" fmla="*/ 32 h 41"/>
                <a:gd name="T22" fmla="*/ 14 w 43"/>
                <a:gd name="T23" fmla="*/ 14 h 41"/>
                <a:gd name="T24" fmla="*/ 5 w 43"/>
                <a:gd name="T25" fmla="*/ 21 h 41"/>
                <a:gd name="T26" fmla="*/ 0 w 43"/>
                <a:gd name="T27" fmla="*/ 0 h 41"/>
                <a:gd name="T28" fmla="*/ 33 w 43"/>
                <a:gd name="T29" fmla="*/ 14 h 41"/>
                <a:gd name="T30" fmla="*/ 57 w 43"/>
                <a:gd name="T31" fmla="*/ 21 h 41"/>
                <a:gd name="T32" fmla="*/ 61 w 43"/>
                <a:gd name="T33" fmla="*/ 57 h 41"/>
                <a:gd name="T34" fmla="*/ 74 w 43"/>
                <a:gd name="T35" fmla="*/ 109 h 41"/>
                <a:gd name="T36" fmla="*/ 80 w 43"/>
                <a:gd name="T37" fmla="*/ 167 h 41"/>
                <a:gd name="T38" fmla="*/ 80 w 43"/>
                <a:gd name="T39" fmla="*/ 188 h 41"/>
                <a:gd name="T40" fmla="*/ 39 w 43"/>
                <a:gd name="T41" fmla="*/ 151 h 41"/>
                <a:gd name="T42" fmla="*/ 57 w 43"/>
                <a:gd name="T43" fmla="*/ 134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2165" name="Freeform 4707"/>
            <p:cNvSpPr>
              <a:spLocks/>
            </p:cNvSpPr>
            <p:nvPr/>
          </p:nvSpPr>
          <p:spPr bwMode="auto">
            <a:xfrm>
              <a:off x="1083" y="1017"/>
              <a:ext cx="113" cy="23"/>
            </a:xfrm>
            <a:custGeom>
              <a:avLst/>
              <a:gdLst>
                <a:gd name="T0" fmla="*/ 125 w 102"/>
                <a:gd name="T1" fmla="*/ 48 h 19"/>
                <a:gd name="T2" fmla="*/ 125 w 102"/>
                <a:gd name="T3" fmla="*/ 27 h 19"/>
                <a:gd name="T4" fmla="*/ 102 w 102"/>
                <a:gd name="T5" fmla="*/ 48 h 19"/>
                <a:gd name="T6" fmla="*/ 79 w 102"/>
                <a:gd name="T7" fmla="*/ 58 h 19"/>
                <a:gd name="T8" fmla="*/ 79 w 102"/>
                <a:gd name="T9" fmla="*/ 58 h 19"/>
                <a:gd name="T10" fmla="*/ 58 w 102"/>
                <a:gd name="T11" fmla="*/ 74 h 19"/>
                <a:gd name="T12" fmla="*/ 38 w 102"/>
                <a:gd name="T13" fmla="*/ 74 h 19"/>
                <a:gd name="T14" fmla="*/ 38 w 102"/>
                <a:gd name="T15" fmla="*/ 64 h 19"/>
                <a:gd name="T16" fmla="*/ 24 w 102"/>
                <a:gd name="T17" fmla="*/ 74 h 19"/>
                <a:gd name="T18" fmla="*/ 0 w 102"/>
                <a:gd name="T19" fmla="*/ 74 h 19"/>
                <a:gd name="T20" fmla="*/ 14 w 102"/>
                <a:gd name="T21" fmla="*/ 58 h 19"/>
                <a:gd name="T22" fmla="*/ 89 w 102"/>
                <a:gd name="T23" fmla="*/ 27 h 19"/>
                <a:gd name="T24" fmla="*/ 140 w 102"/>
                <a:gd name="T25" fmla="*/ 0 h 19"/>
                <a:gd name="T26" fmla="*/ 173 w 102"/>
                <a:gd name="T27" fmla="*/ 0 h 19"/>
                <a:gd name="T28" fmla="*/ 208 w 102"/>
                <a:gd name="T29" fmla="*/ 0 h 19"/>
                <a:gd name="T30" fmla="*/ 173 w 102"/>
                <a:gd name="T31" fmla="*/ 12 h 19"/>
                <a:gd name="T32" fmla="*/ 185 w 102"/>
                <a:gd name="T33" fmla="*/ 27 h 19"/>
                <a:gd name="T34" fmla="*/ 173 w 102"/>
                <a:gd name="T35" fmla="*/ 27 h 19"/>
                <a:gd name="T36" fmla="*/ 140 w 102"/>
                <a:gd name="T37" fmla="*/ 48 h 19"/>
                <a:gd name="T38" fmla="*/ 122 w 102"/>
                <a:gd name="T39" fmla="*/ 58 h 19"/>
                <a:gd name="T40" fmla="*/ 125 w 102"/>
                <a:gd name="T41" fmla="*/ 48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2166" name="Freeform 4708"/>
            <p:cNvSpPr>
              <a:spLocks/>
            </p:cNvSpPr>
            <p:nvPr/>
          </p:nvSpPr>
          <p:spPr bwMode="auto">
            <a:xfrm>
              <a:off x="1310" y="1029"/>
              <a:ext cx="68" cy="27"/>
            </a:xfrm>
            <a:custGeom>
              <a:avLst/>
              <a:gdLst>
                <a:gd name="T0" fmla="*/ 55 w 62"/>
                <a:gd name="T1" fmla="*/ 40 h 21"/>
                <a:gd name="T2" fmla="*/ 36 w 62"/>
                <a:gd name="T3" fmla="*/ 28 h 21"/>
                <a:gd name="T4" fmla="*/ 46 w 62"/>
                <a:gd name="T5" fmla="*/ 28 h 21"/>
                <a:gd name="T6" fmla="*/ 33 w 62"/>
                <a:gd name="T7" fmla="*/ 40 h 21"/>
                <a:gd name="T8" fmla="*/ 29 w 62"/>
                <a:gd name="T9" fmla="*/ 51 h 21"/>
                <a:gd name="T10" fmla="*/ 29 w 62"/>
                <a:gd name="T11" fmla="*/ 51 h 21"/>
                <a:gd name="T12" fmla="*/ 0 w 62"/>
                <a:gd name="T13" fmla="*/ 82 h 21"/>
                <a:gd name="T14" fmla="*/ 78 w 62"/>
                <a:gd name="T15" fmla="*/ 66 h 21"/>
                <a:gd name="T16" fmla="*/ 33 w 62"/>
                <a:gd name="T17" fmla="*/ 96 h 21"/>
                <a:gd name="T18" fmla="*/ 29 w 62"/>
                <a:gd name="T19" fmla="*/ 109 h 21"/>
                <a:gd name="T20" fmla="*/ 72 w 62"/>
                <a:gd name="T21" fmla="*/ 123 h 21"/>
                <a:gd name="T22" fmla="*/ 78 w 62"/>
                <a:gd name="T23" fmla="*/ 109 h 21"/>
                <a:gd name="T24" fmla="*/ 86 w 62"/>
                <a:gd name="T25" fmla="*/ 96 h 21"/>
                <a:gd name="T26" fmla="*/ 100 w 62"/>
                <a:gd name="T27" fmla="*/ 96 h 21"/>
                <a:gd name="T28" fmla="*/ 110 w 62"/>
                <a:gd name="T29" fmla="*/ 82 h 21"/>
                <a:gd name="T30" fmla="*/ 95 w 62"/>
                <a:gd name="T31" fmla="*/ 66 h 21"/>
                <a:gd name="T32" fmla="*/ 120 w 62"/>
                <a:gd name="T33" fmla="*/ 28 h 21"/>
                <a:gd name="T34" fmla="*/ 114 w 62"/>
                <a:gd name="T35" fmla="*/ 0 h 21"/>
                <a:gd name="T36" fmla="*/ 92 w 62"/>
                <a:gd name="T37" fmla="*/ 13 h 21"/>
                <a:gd name="T38" fmla="*/ 65 w 62"/>
                <a:gd name="T39" fmla="*/ 13 h 21"/>
                <a:gd name="T40" fmla="*/ 72 w 62"/>
                <a:gd name="T41" fmla="*/ 40 h 21"/>
                <a:gd name="T42" fmla="*/ 65 w 62"/>
                <a:gd name="T43" fmla="*/ 40 h 21"/>
                <a:gd name="T44" fmla="*/ 55 w 62"/>
                <a:gd name="T45" fmla="*/ 4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2167" name="Freeform 4709"/>
            <p:cNvSpPr>
              <a:spLocks/>
            </p:cNvSpPr>
            <p:nvPr/>
          </p:nvSpPr>
          <p:spPr bwMode="auto">
            <a:xfrm>
              <a:off x="1337" y="989"/>
              <a:ext cx="59" cy="22"/>
            </a:xfrm>
            <a:custGeom>
              <a:avLst/>
              <a:gdLst>
                <a:gd name="T0" fmla="*/ 61 w 54"/>
                <a:gd name="T1" fmla="*/ 2 h 19"/>
                <a:gd name="T2" fmla="*/ 67 w 54"/>
                <a:gd name="T3" fmla="*/ 2 h 19"/>
                <a:gd name="T4" fmla="*/ 87 w 54"/>
                <a:gd name="T5" fmla="*/ 2 h 19"/>
                <a:gd name="T6" fmla="*/ 97 w 54"/>
                <a:gd name="T7" fmla="*/ 2 h 19"/>
                <a:gd name="T8" fmla="*/ 97 w 54"/>
                <a:gd name="T9" fmla="*/ 25 h 19"/>
                <a:gd name="T10" fmla="*/ 99 w 54"/>
                <a:gd name="T11" fmla="*/ 39 h 19"/>
                <a:gd name="T12" fmla="*/ 74 w 54"/>
                <a:gd name="T13" fmla="*/ 52 h 19"/>
                <a:gd name="T14" fmla="*/ 44 w 54"/>
                <a:gd name="T15" fmla="*/ 34 h 19"/>
                <a:gd name="T16" fmla="*/ 0 w 54"/>
                <a:gd name="T17" fmla="*/ 34 h 19"/>
                <a:gd name="T18" fmla="*/ 5 w 54"/>
                <a:gd name="T19" fmla="*/ 19 h 19"/>
                <a:gd name="T20" fmla="*/ 36 w 54"/>
                <a:gd name="T21" fmla="*/ 19 h 19"/>
                <a:gd name="T22" fmla="*/ 33 w 54"/>
                <a:gd name="T23" fmla="*/ 2 h 19"/>
                <a:gd name="T24" fmla="*/ 17 w 54"/>
                <a:gd name="T25" fmla="*/ 2 h 19"/>
                <a:gd name="T26" fmla="*/ 5 w 54"/>
                <a:gd name="T27" fmla="*/ 0 h 19"/>
                <a:gd name="T28" fmla="*/ 61 w 54"/>
                <a:gd name="T29" fmla="*/ 0 h 19"/>
                <a:gd name="T30" fmla="*/ 61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2168" name="Freeform 4710"/>
            <p:cNvSpPr>
              <a:spLocks/>
            </p:cNvSpPr>
            <p:nvPr/>
          </p:nvSpPr>
          <p:spPr bwMode="auto">
            <a:xfrm>
              <a:off x="1241" y="1149"/>
              <a:ext cx="53" cy="24"/>
            </a:xfrm>
            <a:custGeom>
              <a:avLst/>
              <a:gdLst>
                <a:gd name="T0" fmla="*/ 92 w 47"/>
                <a:gd name="T1" fmla="*/ 47 h 19"/>
                <a:gd name="T2" fmla="*/ 92 w 47"/>
                <a:gd name="T3" fmla="*/ 37 h 19"/>
                <a:gd name="T4" fmla="*/ 60 w 47"/>
                <a:gd name="T5" fmla="*/ 0 h 19"/>
                <a:gd name="T6" fmla="*/ 48 w 47"/>
                <a:gd name="T7" fmla="*/ 20 h 19"/>
                <a:gd name="T8" fmla="*/ 43 w 47"/>
                <a:gd name="T9" fmla="*/ 13 h 19"/>
                <a:gd name="T10" fmla="*/ 33 w 47"/>
                <a:gd name="T11" fmla="*/ 37 h 19"/>
                <a:gd name="T12" fmla="*/ 0 w 47"/>
                <a:gd name="T13" fmla="*/ 61 h 19"/>
                <a:gd name="T14" fmla="*/ 60 w 47"/>
                <a:gd name="T15" fmla="*/ 97 h 19"/>
                <a:gd name="T16" fmla="*/ 111 w 47"/>
                <a:gd name="T17" fmla="*/ 75 h 19"/>
                <a:gd name="T18" fmla="*/ 98 w 47"/>
                <a:gd name="T19" fmla="*/ 75 h 19"/>
                <a:gd name="T20" fmla="*/ 92 w 47"/>
                <a:gd name="T21" fmla="*/ 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2169" name="Freeform 4711"/>
            <p:cNvSpPr>
              <a:spLocks/>
            </p:cNvSpPr>
            <p:nvPr/>
          </p:nvSpPr>
          <p:spPr bwMode="auto">
            <a:xfrm>
              <a:off x="1533" y="1079"/>
              <a:ext cx="55" cy="17"/>
            </a:xfrm>
            <a:custGeom>
              <a:avLst/>
              <a:gdLst>
                <a:gd name="T0" fmla="*/ 91 w 48"/>
                <a:gd name="T1" fmla="*/ 0 h 14"/>
                <a:gd name="T2" fmla="*/ 3 w 48"/>
                <a:gd name="T3" fmla="*/ 0 h 14"/>
                <a:gd name="T4" fmla="*/ 0 w 48"/>
                <a:gd name="T5" fmla="*/ 19 h 14"/>
                <a:gd name="T6" fmla="*/ 13 w 48"/>
                <a:gd name="T7" fmla="*/ 34 h 14"/>
                <a:gd name="T8" fmla="*/ 25 w 48"/>
                <a:gd name="T9" fmla="*/ 57 h 14"/>
                <a:gd name="T10" fmla="*/ 125 w 48"/>
                <a:gd name="T11" fmla="*/ 49 h 14"/>
                <a:gd name="T12" fmla="*/ 91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2170" name="Freeform 4712"/>
            <p:cNvSpPr>
              <a:spLocks/>
            </p:cNvSpPr>
            <p:nvPr/>
          </p:nvSpPr>
          <p:spPr bwMode="auto">
            <a:xfrm>
              <a:off x="1511" y="1177"/>
              <a:ext cx="34" cy="19"/>
            </a:xfrm>
            <a:custGeom>
              <a:avLst/>
              <a:gdLst>
                <a:gd name="T0" fmla="*/ 50 w 31"/>
                <a:gd name="T1" fmla="*/ 52 h 15"/>
                <a:gd name="T2" fmla="*/ 3 w 31"/>
                <a:gd name="T3" fmla="*/ 77 h 15"/>
                <a:gd name="T4" fmla="*/ 0 w 31"/>
                <a:gd name="T5" fmla="*/ 37 h 15"/>
                <a:gd name="T6" fmla="*/ 36 w 31"/>
                <a:gd name="T7" fmla="*/ 0 h 15"/>
                <a:gd name="T8" fmla="*/ 59 w 31"/>
                <a:gd name="T9" fmla="*/ 16 h 15"/>
                <a:gd name="T10" fmla="*/ 50 w 31"/>
                <a:gd name="T11" fmla="*/ 5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2171" name="Freeform 4713"/>
            <p:cNvSpPr>
              <a:spLocks/>
            </p:cNvSpPr>
            <p:nvPr/>
          </p:nvSpPr>
          <p:spPr bwMode="auto">
            <a:xfrm>
              <a:off x="1411" y="994"/>
              <a:ext cx="37" cy="17"/>
            </a:xfrm>
            <a:custGeom>
              <a:avLst/>
              <a:gdLst>
                <a:gd name="T0" fmla="*/ 0 w 33"/>
                <a:gd name="T1" fmla="*/ 18 h 15"/>
                <a:gd name="T2" fmla="*/ 12 w 33"/>
                <a:gd name="T3" fmla="*/ 0 h 15"/>
                <a:gd name="T4" fmla="*/ 73 w 33"/>
                <a:gd name="T5" fmla="*/ 18 h 15"/>
                <a:gd name="T6" fmla="*/ 65 w 33"/>
                <a:gd name="T7" fmla="*/ 23 h 15"/>
                <a:gd name="T8" fmla="*/ 12 w 33"/>
                <a:gd name="T9" fmla="*/ 36 h 15"/>
                <a:gd name="T10" fmla="*/ 3 w 33"/>
                <a:gd name="T11" fmla="*/ 23 h 15"/>
                <a:gd name="T12" fmla="*/ 0 w 33"/>
                <a:gd name="T13" fmla="*/ 1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2172" name="Freeform 4714"/>
            <p:cNvSpPr>
              <a:spLocks/>
            </p:cNvSpPr>
            <p:nvPr/>
          </p:nvSpPr>
          <p:spPr bwMode="auto">
            <a:xfrm>
              <a:off x="1368" y="1047"/>
              <a:ext cx="40" cy="15"/>
            </a:xfrm>
            <a:custGeom>
              <a:avLst/>
              <a:gdLst>
                <a:gd name="T0" fmla="*/ 20 w 36"/>
                <a:gd name="T1" fmla="*/ 45 h 12"/>
                <a:gd name="T2" fmla="*/ 0 w 36"/>
                <a:gd name="T3" fmla="*/ 36 h 12"/>
                <a:gd name="T4" fmla="*/ 60 w 36"/>
                <a:gd name="T5" fmla="*/ 0 h 12"/>
                <a:gd name="T6" fmla="*/ 74 w 36"/>
                <a:gd name="T7" fmla="*/ 36 h 12"/>
                <a:gd name="T8" fmla="*/ 64 w 36"/>
                <a:gd name="T9" fmla="*/ 60 h 12"/>
                <a:gd name="T10" fmla="*/ 20 w 36"/>
                <a:gd name="T11" fmla="*/ 4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2173" name="Freeform 4715"/>
            <p:cNvSpPr>
              <a:spLocks/>
            </p:cNvSpPr>
            <p:nvPr/>
          </p:nvSpPr>
          <p:spPr bwMode="auto">
            <a:xfrm>
              <a:off x="1219" y="1079"/>
              <a:ext cx="32" cy="15"/>
            </a:xfrm>
            <a:custGeom>
              <a:avLst/>
              <a:gdLst>
                <a:gd name="T0" fmla="*/ 16 w 30"/>
                <a:gd name="T1" fmla="*/ 60 h 12"/>
                <a:gd name="T2" fmla="*/ 0 w 30"/>
                <a:gd name="T3" fmla="*/ 13 h 12"/>
                <a:gd name="T4" fmla="*/ 41 w 30"/>
                <a:gd name="T5" fmla="*/ 0 h 12"/>
                <a:gd name="T6" fmla="*/ 47 w 30"/>
                <a:gd name="T7" fmla="*/ 13 h 12"/>
                <a:gd name="T8" fmla="*/ 16 w 30"/>
                <a:gd name="T9" fmla="*/ 6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2174" name="Freeform 4716"/>
            <p:cNvSpPr>
              <a:spLocks/>
            </p:cNvSpPr>
            <p:nvPr/>
          </p:nvSpPr>
          <p:spPr bwMode="auto">
            <a:xfrm>
              <a:off x="1822" y="1137"/>
              <a:ext cx="35" cy="21"/>
            </a:xfrm>
            <a:custGeom>
              <a:avLst/>
              <a:gdLst>
                <a:gd name="T0" fmla="*/ 73 w 31"/>
                <a:gd name="T1" fmla="*/ 53 h 17"/>
                <a:gd name="T2" fmla="*/ 16 w 31"/>
                <a:gd name="T3" fmla="*/ 0 h 17"/>
                <a:gd name="T4" fmla="*/ 0 w 31"/>
                <a:gd name="T5" fmla="*/ 21 h 17"/>
                <a:gd name="T6" fmla="*/ 0 w 31"/>
                <a:gd name="T7" fmla="*/ 32 h 17"/>
                <a:gd name="T8" fmla="*/ 0 w 31"/>
                <a:gd name="T9" fmla="*/ 43 h 17"/>
                <a:gd name="T10" fmla="*/ 3 w 31"/>
                <a:gd name="T11" fmla="*/ 53 h 17"/>
                <a:gd name="T12" fmla="*/ 16 w 31"/>
                <a:gd name="T13" fmla="*/ 61 h 17"/>
                <a:gd name="T14" fmla="*/ 3 w 31"/>
                <a:gd name="T15" fmla="*/ 75 h 17"/>
                <a:gd name="T16" fmla="*/ 73 w 31"/>
                <a:gd name="T17" fmla="*/ 5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2175" name="Freeform 4717"/>
            <p:cNvSpPr>
              <a:spLocks/>
            </p:cNvSpPr>
            <p:nvPr/>
          </p:nvSpPr>
          <p:spPr bwMode="auto">
            <a:xfrm>
              <a:off x="2191" y="1210"/>
              <a:ext cx="143" cy="60"/>
            </a:xfrm>
            <a:custGeom>
              <a:avLst/>
              <a:gdLst>
                <a:gd name="T0" fmla="*/ 236 w 126"/>
                <a:gd name="T1" fmla="*/ 0 h 48"/>
                <a:gd name="T2" fmla="*/ 232 w 126"/>
                <a:gd name="T3" fmla="*/ 25 h 48"/>
                <a:gd name="T4" fmla="*/ 200 w 126"/>
                <a:gd name="T5" fmla="*/ 36 h 48"/>
                <a:gd name="T6" fmla="*/ 180 w 126"/>
                <a:gd name="T7" fmla="*/ 25 h 48"/>
                <a:gd name="T8" fmla="*/ 180 w 126"/>
                <a:gd name="T9" fmla="*/ 60 h 48"/>
                <a:gd name="T10" fmla="*/ 180 w 126"/>
                <a:gd name="T11" fmla="*/ 49 h 48"/>
                <a:gd name="T12" fmla="*/ 150 w 126"/>
                <a:gd name="T13" fmla="*/ 36 h 48"/>
                <a:gd name="T14" fmla="*/ 144 w 126"/>
                <a:gd name="T15" fmla="*/ 60 h 48"/>
                <a:gd name="T16" fmla="*/ 123 w 126"/>
                <a:gd name="T17" fmla="*/ 36 h 48"/>
                <a:gd name="T18" fmla="*/ 107 w 126"/>
                <a:gd name="T19" fmla="*/ 80 h 48"/>
                <a:gd name="T20" fmla="*/ 94 w 126"/>
                <a:gd name="T21" fmla="*/ 94 h 48"/>
                <a:gd name="T22" fmla="*/ 75 w 126"/>
                <a:gd name="T23" fmla="*/ 75 h 48"/>
                <a:gd name="T24" fmla="*/ 87 w 126"/>
                <a:gd name="T25" fmla="*/ 60 h 48"/>
                <a:gd name="T26" fmla="*/ 47 w 126"/>
                <a:gd name="T27" fmla="*/ 0 h 48"/>
                <a:gd name="T28" fmla="*/ 53 w 126"/>
                <a:gd name="T29" fmla="*/ 25 h 48"/>
                <a:gd name="T30" fmla="*/ 58 w 126"/>
                <a:gd name="T31" fmla="*/ 49 h 48"/>
                <a:gd name="T32" fmla="*/ 36 w 126"/>
                <a:gd name="T33" fmla="*/ 25 h 48"/>
                <a:gd name="T34" fmla="*/ 30 w 126"/>
                <a:gd name="T35" fmla="*/ 49 h 48"/>
                <a:gd name="T36" fmla="*/ 30 w 126"/>
                <a:gd name="T37" fmla="*/ 49 h 48"/>
                <a:gd name="T38" fmla="*/ 36 w 126"/>
                <a:gd name="T39" fmla="*/ 60 h 48"/>
                <a:gd name="T40" fmla="*/ 30 w 126"/>
                <a:gd name="T41" fmla="*/ 60 h 48"/>
                <a:gd name="T42" fmla="*/ 3 w 126"/>
                <a:gd name="T43" fmla="*/ 60 h 48"/>
                <a:gd name="T44" fmla="*/ 12 w 126"/>
                <a:gd name="T45" fmla="*/ 75 h 48"/>
                <a:gd name="T46" fmla="*/ 0 w 126"/>
                <a:gd name="T47" fmla="*/ 75 h 48"/>
                <a:gd name="T48" fmla="*/ 66 w 126"/>
                <a:gd name="T49" fmla="*/ 80 h 48"/>
                <a:gd name="T50" fmla="*/ 53 w 126"/>
                <a:gd name="T51" fmla="*/ 94 h 48"/>
                <a:gd name="T52" fmla="*/ 58 w 126"/>
                <a:gd name="T53" fmla="*/ 108 h 48"/>
                <a:gd name="T54" fmla="*/ 3 w 126"/>
                <a:gd name="T55" fmla="*/ 118 h 48"/>
                <a:gd name="T56" fmla="*/ 47 w 126"/>
                <a:gd name="T57" fmla="*/ 138 h 48"/>
                <a:gd name="T58" fmla="*/ 66 w 126"/>
                <a:gd name="T59" fmla="*/ 149 h 48"/>
                <a:gd name="T60" fmla="*/ 58 w 126"/>
                <a:gd name="T61" fmla="*/ 156 h 48"/>
                <a:gd name="T62" fmla="*/ 66 w 126"/>
                <a:gd name="T63" fmla="*/ 156 h 48"/>
                <a:gd name="T64" fmla="*/ 58 w 126"/>
                <a:gd name="T65" fmla="*/ 173 h 48"/>
                <a:gd name="T66" fmla="*/ 36 w 126"/>
                <a:gd name="T67" fmla="*/ 195 h 48"/>
                <a:gd name="T68" fmla="*/ 58 w 126"/>
                <a:gd name="T69" fmla="*/ 208 h 48"/>
                <a:gd name="T70" fmla="*/ 94 w 126"/>
                <a:gd name="T71" fmla="*/ 216 h 48"/>
                <a:gd name="T72" fmla="*/ 162 w 126"/>
                <a:gd name="T73" fmla="*/ 231 h 48"/>
                <a:gd name="T74" fmla="*/ 209 w 126"/>
                <a:gd name="T75" fmla="*/ 208 h 48"/>
                <a:gd name="T76" fmla="*/ 258 w 126"/>
                <a:gd name="T77" fmla="*/ 173 h 48"/>
                <a:gd name="T78" fmla="*/ 283 w 126"/>
                <a:gd name="T79" fmla="*/ 138 h 48"/>
                <a:gd name="T80" fmla="*/ 303 w 126"/>
                <a:gd name="T81" fmla="*/ 118 h 48"/>
                <a:gd name="T82" fmla="*/ 305 w 126"/>
                <a:gd name="T83" fmla="*/ 118 h 48"/>
                <a:gd name="T84" fmla="*/ 293 w 126"/>
                <a:gd name="T85" fmla="*/ 108 h 48"/>
                <a:gd name="T86" fmla="*/ 305 w 126"/>
                <a:gd name="T87" fmla="*/ 94 h 48"/>
                <a:gd name="T88" fmla="*/ 305 w 126"/>
                <a:gd name="T89" fmla="*/ 80 h 48"/>
                <a:gd name="T90" fmla="*/ 283 w 126"/>
                <a:gd name="T91" fmla="*/ 80 h 48"/>
                <a:gd name="T92" fmla="*/ 288 w 126"/>
                <a:gd name="T93" fmla="*/ 75 h 48"/>
                <a:gd name="T94" fmla="*/ 275 w 126"/>
                <a:gd name="T95" fmla="*/ 60 h 48"/>
                <a:gd name="T96" fmla="*/ 270 w 126"/>
                <a:gd name="T97" fmla="*/ 36 h 48"/>
                <a:gd name="T98" fmla="*/ 288 w 126"/>
                <a:gd name="T99" fmla="*/ 16 h 48"/>
                <a:gd name="T100" fmla="*/ 258 w 126"/>
                <a:gd name="T101" fmla="*/ 25 h 48"/>
                <a:gd name="T102" fmla="*/ 236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2176" name="Freeform 4718"/>
            <p:cNvSpPr>
              <a:spLocks/>
            </p:cNvSpPr>
            <p:nvPr/>
          </p:nvSpPr>
          <p:spPr bwMode="auto">
            <a:xfrm>
              <a:off x="2360" y="1436"/>
              <a:ext cx="61" cy="78"/>
            </a:xfrm>
            <a:custGeom>
              <a:avLst/>
              <a:gdLst>
                <a:gd name="T0" fmla="*/ 101 w 56"/>
                <a:gd name="T1" fmla="*/ 193 h 64"/>
                <a:gd name="T2" fmla="*/ 101 w 56"/>
                <a:gd name="T3" fmla="*/ 132 h 64"/>
                <a:gd name="T4" fmla="*/ 101 w 56"/>
                <a:gd name="T5" fmla="*/ 74 h 64"/>
                <a:gd name="T6" fmla="*/ 85 w 56"/>
                <a:gd name="T7" fmla="*/ 72 h 64"/>
                <a:gd name="T8" fmla="*/ 81 w 56"/>
                <a:gd name="T9" fmla="*/ 72 h 64"/>
                <a:gd name="T10" fmla="*/ 63 w 56"/>
                <a:gd name="T11" fmla="*/ 72 h 64"/>
                <a:gd name="T12" fmla="*/ 76 w 56"/>
                <a:gd name="T13" fmla="*/ 20 h 64"/>
                <a:gd name="T14" fmla="*/ 85 w 56"/>
                <a:gd name="T15" fmla="*/ 0 h 64"/>
                <a:gd name="T16" fmla="*/ 74 w 56"/>
                <a:gd name="T17" fmla="*/ 13 h 64"/>
                <a:gd name="T18" fmla="*/ 63 w 56"/>
                <a:gd name="T19" fmla="*/ 13 h 64"/>
                <a:gd name="T20" fmla="*/ 48 w 56"/>
                <a:gd name="T21" fmla="*/ 29 h 64"/>
                <a:gd name="T22" fmla="*/ 52 w 56"/>
                <a:gd name="T23" fmla="*/ 49 h 64"/>
                <a:gd name="T24" fmla="*/ 48 w 56"/>
                <a:gd name="T25" fmla="*/ 72 h 64"/>
                <a:gd name="T26" fmla="*/ 14 w 56"/>
                <a:gd name="T27" fmla="*/ 74 h 64"/>
                <a:gd name="T28" fmla="*/ 16 w 56"/>
                <a:gd name="T29" fmla="*/ 94 h 64"/>
                <a:gd name="T30" fmla="*/ 4 w 56"/>
                <a:gd name="T31" fmla="*/ 115 h 64"/>
                <a:gd name="T32" fmla="*/ 34 w 56"/>
                <a:gd name="T33" fmla="*/ 145 h 64"/>
                <a:gd name="T34" fmla="*/ 14 w 56"/>
                <a:gd name="T35" fmla="*/ 182 h 64"/>
                <a:gd name="T36" fmla="*/ 34 w 56"/>
                <a:gd name="T37" fmla="*/ 171 h 64"/>
                <a:gd name="T38" fmla="*/ 14 w 56"/>
                <a:gd name="T39" fmla="*/ 199 h 64"/>
                <a:gd name="T40" fmla="*/ 0 w 56"/>
                <a:gd name="T41" fmla="*/ 208 h 64"/>
                <a:gd name="T42" fmla="*/ 4 w 56"/>
                <a:gd name="T43" fmla="*/ 222 h 64"/>
                <a:gd name="T44" fmla="*/ 0 w 56"/>
                <a:gd name="T45" fmla="*/ 224 h 64"/>
                <a:gd name="T46" fmla="*/ 14 w 56"/>
                <a:gd name="T47" fmla="*/ 235 h 64"/>
                <a:gd name="T48" fmla="*/ 4 w 56"/>
                <a:gd name="T49" fmla="*/ 250 h 64"/>
                <a:gd name="T50" fmla="*/ 16 w 56"/>
                <a:gd name="T51" fmla="*/ 250 h 64"/>
                <a:gd name="T52" fmla="*/ 16 w 56"/>
                <a:gd name="T53" fmla="*/ 256 h 64"/>
                <a:gd name="T54" fmla="*/ 41 w 56"/>
                <a:gd name="T55" fmla="*/ 250 h 64"/>
                <a:gd name="T56" fmla="*/ 68 w 56"/>
                <a:gd name="T57" fmla="*/ 222 h 64"/>
                <a:gd name="T58" fmla="*/ 96 w 56"/>
                <a:gd name="T59" fmla="*/ 208 h 64"/>
                <a:gd name="T60" fmla="*/ 101 w 56"/>
                <a:gd name="T61" fmla="*/ 19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2177" name="Freeform 4719"/>
            <p:cNvSpPr>
              <a:spLocks/>
            </p:cNvSpPr>
            <p:nvPr/>
          </p:nvSpPr>
          <p:spPr bwMode="auto">
            <a:xfrm>
              <a:off x="2428" y="1369"/>
              <a:ext cx="113" cy="176"/>
            </a:xfrm>
            <a:custGeom>
              <a:avLst/>
              <a:gdLst>
                <a:gd name="T0" fmla="*/ 18 w 102"/>
                <a:gd name="T1" fmla="*/ 193 h 142"/>
                <a:gd name="T2" fmla="*/ 34 w 102"/>
                <a:gd name="T3" fmla="*/ 193 h 142"/>
                <a:gd name="T4" fmla="*/ 24 w 102"/>
                <a:gd name="T5" fmla="*/ 257 h 142"/>
                <a:gd name="T6" fmla="*/ 42 w 102"/>
                <a:gd name="T7" fmla="*/ 276 h 142"/>
                <a:gd name="T8" fmla="*/ 64 w 102"/>
                <a:gd name="T9" fmla="*/ 296 h 142"/>
                <a:gd name="T10" fmla="*/ 79 w 102"/>
                <a:gd name="T11" fmla="*/ 381 h 142"/>
                <a:gd name="T12" fmla="*/ 34 w 102"/>
                <a:gd name="T13" fmla="*/ 428 h 142"/>
                <a:gd name="T14" fmla="*/ 50 w 102"/>
                <a:gd name="T15" fmla="*/ 455 h 142"/>
                <a:gd name="T16" fmla="*/ 18 w 102"/>
                <a:gd name="T17" fmla="*/ 509 h 142"/>
                <a:gd name="T18" fmla="*/ 58 w 102"/>
                <a:gd name="T19" fmla="*/ 544 h 142"/>
                <a:gd name="T20" fmla="*/ 79 w 102"/>
                <a:gd name="T21" fmla="*/ 544 h 142"/>
                <a:gd name="T22" fmla="*/ 30 w 102"/>
                <a:gd name="T23" fmla="*/ 595 h 142"/>
                <a:gd name="T24" fmla="*/ 12 w 102"/>
                <a:gd name="T25" fmla="*/ 637 h 142"/>
                <a:gd name="T26" fmla="*/ 53 w 102"/>
                <a:gd name="T27" fmla="*/ 622 h 142"/>
                <a:gd name="T28" fmla="*/ 89 w 102"/>
                <a:gd name="T29" fmla="*/ 595 h 142"/>
                <a:gd name="T30" fmla="*/ 166 w 102"/>
                <a:gd name="T31" fmla="*/ 595 h 142"/>
                <a:gd name="T32" fmla="*/ 173 w 102"/>
                <a:gd name="T33" fmla="*/ 530 h 142"/>
                <a:gd name="T34" fmla="*/ 208 w 102"/>
                <a:gd name="T35" fmla="*/ 455 h 142"/>
                <a:gd name="T36" fmla="*/ 166 w 102"/>
                <a:gd name="T37" fmla="*/ 436 h 142"/>
                <a:gd name="T38" fmla="*/ 151 w 102"/>
                <a:gd name="T39" fmla="*/ 374 h 142"/>
                <a:gd name="T40" fmla="*/ 155 w 102"/>
                <a:gd name="T41" fmla="*/ 342 h 142"/>
                <a:gd name="T42" fmla="*/ 107 w 102"/>
                <a:gd name="T43" fmla="*/ 205 h 142"/>
                <a:gd name="T44" fmla="*/ 89 w 102"/>
                <a:gd name="T45" fmla="*/ 169 h 142"/>
                <a:gd name="T46" fmla="*/ 81 w 102"/>
                <a:gd name="T47" fmla="*/ 156 h 142"/>
                <a:gd name="T48" fmla="*/ 58 w 102"/>
                <a:gd name="T49" fmla="*/ 77 h 142"/>
                <a:gd name="T50" fmla="*/ 58 w 102"/>
                <a:gd name="T51" fmla="*/ 57 h 142"/>
                <a:gd name="T52" fmla="*/ 34 w 102"/>
                <a:gd name="T53" fmla="*/ 0 h 142"/>
                <a:gd name="T54" fmla="*/ 24 w 102"/>
                <a:gd name="T55" fmla="*/ 57 h 142"/>
                <a:gd name="T56" fmla="*/ 12 w 102"/>
                <a:gd name="T57" fmla="*/ 77 h 142"/>
                <a:gd name="T58" fmla="*/ 12 w 102"/>
                <a:gd name="T59" fmla="*/ 109 h 142"/>
                <a:gd name="T60" fmla="*/ 2 w 102"/>
                <a:gd name="T61" fmla="*/ 136 h 142"/>
                <a:gd name="T62" fmla="*/ 18 w 102"/>
                <a:gd name="T63" fmla="*/ 136 h 142"/>
                <a:gd name="T64" fmla="*/ 2 w 102"/>
                <a:gd name="T65" fmla="*/ 24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2178" name="Freeform 4720"/>
            <p:cNvSpPr>
              <a:spLocks/>
            </p:cNvSpPr>
            <p:nvPr/>
          </p:nvSpPr>
          <p:spPr bwMode="auto">
            <a:xfrm>
              <a:off x="2399" y="1436"/>
              <a:ext cx="33" cy="23"/>
            </a:xfrm>
            <a:custGeom>
              <a:avLst/>
              <a:gdLst>
                <a:gd name="T0" fmla="*/ 48 w 31"/>
                <a:gd name="T1" fmla="*/ 58 h 19"/>
                <a:gd name="T2" fmla="*/ 43 w 31"/>
                <a:gd name="T3" fmla="*/ 40 h 19"/>
                <a:gd name="T4" fmla="*/ 28 w 31"/>
                <a:gd name="T5" fmla="*/ 0 h 19"/>
                <a:gd name="T6" fmla="*/ 7 w 31"/>
                <a:gd name="T7" fmla="*/ 18 h 19"/>
                <a:gd name="T8" fmla="*/ 0 w 31"/>
                <a:gd name="T9" fmla="*/ 64 h 19"/>
                <a:gd name="T10" fmla="*/ 16 w 31"/>
                <a:gd name="T11" fmla="*/ 64 h 19"/>
                <a:gd name="T12" fmla="*/ 19 w 31"/>
                <a:gd name="T13" fmla="*/ 64 h 19"/>
                <a:gd name="T14" fmla="*/ 32 w 31"/>
                <a:gd name="T15" fmla="*/ 74 h 19"/>
                <a:gd name="T16" fmla="*/ 48 w 31"/>
                <a:gd name="T17" fmla="*/ 5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2179" name="Freeform 4721"/>
            <p:cNvSpPr>
              <a:spLocks/>
            </p:cNvSpPr>
            <p:nvPr/>
          </p:nvSpPr>
          <p:spPr bwMode="auto">
            <a:xfrm>
              <a:off x="2419" y="1389"/>
              <a:ext cx="13" cy="9"/>
            </a:xfrm>
            <a:custGeom>
              <a:avLst/>
              <a:gdLst>
                <a:gd name="T0" fmla="*/ 14 w 12"/>
                <a:gd name="T1" fmla="*/ 13 h 7"/>
                <a:gd name="T2" fmla="*/ 2 w 12"/>
                <a:gd name="T3" fmla="*/ 0 h 7"/>
                <a:gd name="T4" fmla="*/ 0 w 12"/>
                <a:gd name="T5" fmla="*/ 13 h 7"/>
                <a:gd name="T6" fmla="*/ 16 w 12"/>
                <a:gd name="T7" fmla="*/ 40 h 7"/>
                <a:gd name="T8" fmla="*/ 20 w 12"/>
                <a:gd name="T9" fmla="*/ 22 h 7"/>
                <a:gd name="T10" fmla="*/ 14 w 12"/>
                <a:gd name="T11" fmla="*/ 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2180" name="Freeform 4722"/>
            <p:cNvSpPr>
              <a:spLocks/>
            </p:cNvSpPr>
            <p:nvPr/>
          </p:nvSpPr>
          <p:spPr bwMode="auto">
            <a:xfrm>
              <a:off x="2416" y="1371"/>
              <a:ext cx="12" cy="13"/>
            </a:xfrm>
            <a:custGeom>
              <a:avLst/>
              <a:gdLst>
                <a:gd name="T0" fmla="*/ 12 w 12"/>
                <a:gd name="T1" fmla="*/ 35 h 10"/>
                <a:gd name="T2" fmla="*/ 10 w 12"/>
                <a:gd name="T3" fmla="*/ 0 h 10"/>
                <a:gd name="T4" fmla="*/ 3 w 12"/>
                <a:gd name="T5" fmla="*/ 35 h 10"/>
                <a:gd name="T6" fmla="*/ 0 w 12"/>
                <a:gd name="T7" fmla="*/ 64 h 10"/>
                <a:gd name="T8" fmla="*/ 12 w 12"/>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2181" name="Freeform 4723"/>
            <p:cNvSpPr>
              <a:spLocks/>
            </p:cNvSpPr>
            <p:nvPr/>
          </p:nvSpPr>
          <p:spPr bwMode="auto">
            <a:xfrm>
              <a:off x="2498" y="1328"/>
              <a:ext cx="2" cy="10"/>
            </a:xfrm>
            <a:custGeom>
              <a:avLst/>
              <a:gdLst>
                <a:gd name="T0" fmla="*/ 0 w 2"/>
                <a:gd name="T1" fmla="*/ 0 h 9"/>
                <a:gd name="T2" fmla="*/ 0 w 2"/>
                <a:gd name="T3" fmla="*/ 12 h 9"/>
                <a:gd name="T4" fmla="*/ 0 w 2"/>
                <a:gd name="T5" fmla="*/ 14 h 9"/>
                <a:gd name="T6" fmla="*/ 0 w 2"/>
                <a:gd name="T7" fmla="*/ 1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2182" name="Freeform 4724"/>
            <p:cNvSpPr>
              <a:spLocks/>
            </p:cNvSpPr>
            <p:nvPr/>
          </p:nvSpPr>
          <p:spPr bwMode="auto">
            <a:xfrm>
              <a:off x="2426" y="1412"/>
              <a:ext cx="6" cy="4"/>
            </a:xfrm>
            <a:custGeom>
              <a:avLst/>
              <a:gdLst>
                <a:gd name="T0" fmla="*/ 0 w 7"/>
                <a:gd name="T1" fmla="*/ 21 h 3"/>
                <a:gd name="T2" fmla="*/ 3 w 7"/>
                <a:gd name="T3" fmla="*/ 0 h 3"/>
                <a:gd name="T4" fmla="*/ 0 w 7"/>
                <a:gd name="T5" fmla="*/ 0 h 3"/>
                <a:gd name="T6" fmla="*/ 0 w 7"/>
                <a:gd name="T7" fmla="*/ 2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2183" name="Freeform 4725"/>
            <p:cNvSpPr>
              <a:spLocks/>
            </p:cNvSpPr>
            <p:nvPr/>
          </p:nvSpPr>
          <p:spPr bwMode="auto">
            <a:xfrm>
              <a:off x="2449" y="1474"/>
              <a:ext cx="6" cy="6"/>
            </a:xfrm>
            <a:custGeom>
              <a:avLst/>
              <a:gdLst>
                <a:gd name="T0" fmla="*/ 17 w 5"/>
                <a:gd name="T1" fmla="*/ 17 h 5"/>
                <a:gd name="T2" fmla="*/ 0 w 5"/>
                <a:gd name="T3" fmla="*/ 0 h 5"/>
                <a:gd name="T4" fmla="*/ 0 w 5"/>
                <a:gd name="T5" fmla="*/ 17 h 5"/>
                <a:gd name="T6" fmla="*/ 17 w 5"/>
                <a:gd name="T7" fmla="*/ 1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2184" name="Rectangle 472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185" name="Freeform 4727"/>
            <p:cNvSpPr>
              <a:spLocks/>
            </p:cNvSpPr>
            <p:nvPr/>
          </p:nvSpPr>
          <p:spPr bwMode="auto">
            <a:xfrm>
              <a:off x="2089" y="1811"/>
              <a:ext cx="14" cy="2"/>
            </a:xfrm>
            <a:custGeom>
              <a:avLst/>
              <a:gdLst>
                <a:gd name="T0" fmla="*/ 15 w 12"/>
                <a:gd name="T1" fmla="*/ 2 h 2"/>
                <a:gd name="T2" fmla="*/ 0 w 12"/>
                <a:gd name="T3" fmla="*/ 0 h 2"/>
                <a:gd name="T4" fmla="*/ 35 w 12"/>
                <a:gd name="T5" fmla="*/ 0 h 2"/>
                <a:gd name="T6" fmla="*/ 15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2186" name="Freeform 472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187" name="Rectangle 472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188" name="Freeform 4730"/>
            <p:cNvSpPr>
              <a:spLocks/>
            </p:cNvSpPr>
            <p:nvPr/>
          </p:nvSpPr>
          <p:spPr bwMode="auto">
            <a:xfrm>
              <a:off x="1425" y="1933"/>
              <a:ext cx="4" cy="1"/>
            </a:xfrm>
            <a:custGeom>
              <a:avLst/>
              <a:gdLst>
                <a:gd name="T0" fmla="*/ 21 w 3"/>
                <a:gd name="T1" fmla="*/ 0 h 1"/>
                <a:gd name="T2" fmla="*/ 21 w 3"/>
                <a:gd name="T3" fmla="*/ 0 h 1"/>
                <a:gd name="T4" fmla="*/ 0 w 3"/>
                <a:gd name="T5" fmla="*/ 0 h 1"/>
                <a:gd name="T6" fmla="*/ 21 w 3"/>
                <a:gd name="T7" fmla="*/ 0 h 1"/>
                <a:gd name="T8" fmla="*/ 2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189" name="Freeform 4731"/>
            <p:cNvSpPr>
              <a:spLocks/>
            </p:cNvSpPr>
            <p:nvPr/>
          </p:nvSpPr>
          <p:spPr bwMode="auto">
            <a:xfrm>
              <a:off x="2360" y="1720"/>
              <a:ext cx="52" cy="111"/>
            </a:xfrm>
            <a:custGeom>
              <a:avLst/>
              <a:gdLst>
                <a:gd name="T0" fmla="*/ 42 w 47"/>
                <a:gd name="T1" fmla="*/ 0 h 90"/>
                <a:gd name="T2" fmla="*/ 28 w 47"/>
                <a:gd name="T3" fmla="*/ 2 h 90"/>
                <a:gd name="T4" fmla="*/ 28 w 47"/>
                <a:gd name="T5" fmla="*/ 99 h 90"/>
                <a:gd name="T6" fmla="*/ 17 w 47"/>
                <a:gd name="T7" fmla="*/ 150 h 90"/>
                <a:gd name="T8" fmla="*/ 4 w 47"/>
                <a:gd name="T9" fmla="*/ 207 h 90"/>
                <a:gd name="T10" fmla="*/ 0 w 47"/>
                <a:gd name="T11" fmla="*/ 257 h 90"/>
                <a:gd name="T12" fmla="*/ 14 w 47"/>
                <a:gd name="T13" fmla="*/ 279 h 90"/>
                <a:gd name="T14" fmla="*/ 21 w 47"/>
                <a:gd name="T15" fmla="*/ 279 h 90"/>
                <a:gd name="T16" fmla="*/ 17 w 47"/>
                <a:gd name="T17" fmla="*/ 391 h 90"/>
                <a:gd name="T18" fmla="*/ 61 w 47"/>
                <a:gd name="T19" fmla="*/ 370 h 90"/>
                <a:gd name="T20" fmla="*/ 61 w 47"/>
                <a:gd name="T21" fmla="*/ 356 h 90"/>
                <a:gd name="T22" fmla="*/ 72 w 47"/>
                <a:gd name="T23" fmla="*/ 311 h 90"/>
                <a:gd name="T24" fmla="*/ 72 w 47"/>
                <a:gd name="T25" fmla="*/ 285 h 90"/>
                <a:gd name="T26" fmla="*/ 72 w 47"/>
                <a:gd name="T27" fmla="*/ 243 h 90"/>
                <a:gd name="T28" fmla="*/ 61 w 47"/>
                <a:gd name="T29" fmla="*/ 183 h 90"/>
                <a:gd name="T30" fmla="*/ 72 w 47"/>
                <a:gd name="T31" fmla="*/ 183 h 90"/>
                <a:gd name="T32" fmla="*/ 81 w 47"/>
                <a:gd name="T33" fmla="*/ 90 h 90"/>
                <a:gd name="T34" fmla="*/ 96 w 47"/>
                <a:gd name="T35" fmla="*/ 53 h 90"/>
                <a:gd name="T36" fmla="*/ 96 w 47"/>
                <a:gd name="T37" fmla="*/ 2 h 90"/>
                <a:gd name="T38" fmla="*/ 56 w 47"/>
                <a:gd name="T39" fmla="*/ 2 h 90"/>
                <a:gd name="T40" fmla="*/ 42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2190" name="Freeform 4732"/>
            <p:cNvSpPr>
              <a:spLocks/>
            </p:cNvSpPr>
            <p:nvPr/>
          </p:nvSpPr>
          <p:spPr bwMode="auto">
            <a:xfrm>
              <a:off x="2370" y="1682"/>
              <a:ext cx="196" cy="167"/>
            </a:xfrm>
            <a:custGeom>
              <a:avLst/>
              <a:gdLst>
                <a:gd name="T0" fmla="*/ 84 w 175"/>
                <a:gd name="T1" fmla="*/ 147 h 135"/>
                <a:gd name="T2" fmla="*/ 43 w 175"/>
                <a:gd name="T3" fmla="*/ 147 h 135"/>
                <a:gd name="T4" fmla="*/ 27 w 175"/>
                <a:gd name="T5" fmla="*/ 136 h 135"/>
                <a:gd name="T6" fmla="*/ 12 w 175"/>
                <a:gd name="T7" fmla="*/ 147 h 135"/>
                <a:gd name="T8" fmla="*/ 12 w 175"/>
                <a:gd name="T9" fmla="*/ 115 h 135"/>
                <a:gd name="T10" fmla="*/ 2 w 175"/>
                <a:gd name="T11" fmla="*/ 109 h 135"/>
                <a:gd name="T12" fmla="*/ 2 w 175"/>
                <a:gd name="T13" fmla="*/ 93 h 135"/>
                <a:gd name="T14" fmla="*/ 0 w 175"/>
                <a:gd name="T15" fmla="*/ 88 h 135"/>
                <a:gd name="T16" fmla="*/ 0 w 175"/>
                <a:gd name="T17" fmla="*/ 40 h 135"/>
                <a:gd name="T18" fmla="*/ 48 w 175"/>
                <a:gd name="T19" fmla="*/ 0 h 135"/>
                <a:gd name="T20" fmla="*/ 90 w 175"/>
                <a:gd name="T21" fmla="*/ 2 h 135"/>
                <a:gd name="T22" fmla="*/ 128 w 175"/>
                <a:gd name="T23" fmla="*/ 21 h 135"/>
                <a:gd name="T24" fmla="*/ 161 w 175"/>
                <a:gd name="T25" fmla="*/ 21 h 135"/>
                <a:gd name="T26" fmla="*/ 199 w 175"/>
                <a:gd name="T27" fmla="*/ 32 h 135"/>
                <a:gd name="T28" fmla="*/ 231 w 175"/>
                <a:gd name="T29" fmla="*/ 32 h 135"/>
                <a:gd name="T30" fmla="*/ 251 w 175"/>
                <a:gd name="T31" fmla="*/ 57 h 135"/>
                <a:gd name="T32" fmla="*/ 333 w 175"/>
                <a:gd name="T33" fmla="*/ 93 h 135"/>
                <a:gd name="T34" fmla="*/ 333 w 175"/>
                <a:gd name="T35" fmla="*/ 93 h 135"/>
                <a:gd name="T36" fmla="*/ 346 w 175"/>
                <a:gd name="T37" fmla="*/ 93 h 135"/>
                <a:gd name="T38" fmla="*/ 388 w 175"/>
                <a:gd name="T39" fmla="*/ 109 h 135"/>
                <a:gd name="T40" fmla="*/ 383 w 175"/>
                <a:gd name="T41" fmla="*/ 155 h 135"/>
                <a:gd name="T42" fmla="*/ 346 w 175"/>
                <a:gd name="T43" fmla="*/ 199 h 135"/>
                <a:gd name="T44" fmla="*/ 314 w 175"/>
                <a:gd name="T45" fmla="*/ 230 h 135"/>
                <a:gd name="T46" fmla="*/ 292 w 175"/>
                <a:gd name="T47" fmla="*/ 294 h 135"/>
                <a:gd name="T48" fmla="*/ 278 w 175"/>
                <a:gd name="T49" fmla="*/ 344 h 135"/>
                <a:gd name="T50" fmla="*/ 292 w 175"/>
                <a:gd name="T51" fmla="*/ 396 h 135"/>
                <a:gd name="T52" fmla="*/ 261 w 175"/>
                <a:gd name="T53" fmla="*/ 464 h 135"/>
                <a:gd name="T54" fmla="*/ 259 w 175"/>
                <a:gd name="T55" fmla="*/ 485 h 135"/>
                <a:gd name="T56" fmla="*/ 231 w 175"/>
                <a:gd name="T57" fmla="*/ 512 h 135"/>
                <a:gd name="T58" fmla="*/ 215 w 175"/>
                <a:gd name="T59" fmla="*/ 557 h 135"/>
                <a:gd name="T60" fmla="*/ 178 w 175"/>
                <a:gd name="T61" fmla="*/ 557 h 135"/>
                <a:gd name="T62" fmla="*/ 133 w 175"/>
                <a:gd name="T63" fmla="*/ 564 h 135"/>
                <a:gd name="T64" fmla="*/ 113 w 175"/>
                <a:gd name="T65" fmla="*/ 600 h 135"/>
                <a:gd name="T66" fmla="*/ 90 w 175"/>
                <a:gd name="T67" fmla="*/ 600 h 135"/>
                <a:gd name="T68" fmla="*/ 84 w 175"/>
                <a:gd name="T69" fmla="*/ 541 h 135"/>
                <a:gd name="T70" fmla="*/ 56 w 175"/>
                <a:gd name="T71" fmla="*/ 512 h 135"/>
                <a:gd name="T72" fmla="*/ 48 w 175"/>
                <a:gd name="T73" fmla="*/ 512 h 135"/>
                <a:gd name="T74" fmla="*/ 48 w 175"/>
                <a:gd name="T75" fmla="*/ 502 h 135"/>
                <a:gd name="T76" fmla="*/ 56 w 175"/>
                <a:gd name="T77" fmla="*/ 453 h 135"/>
                <a:gd name="T78" fmla="*/ 56 w 175"/>
                <a:gd name="T79" fmla="*/ 428 h 135"/>
                <a:gd name="T80" fmla="*/ 56 w 175"/>
                <a:gd name="T81" fmla="*/ 388 h 135"/>
                <a:gd name="T82" fmla="*/ 48 w 175"/>
                <a:gd name="T83" fmla="*/ 320 h 135"/>
                <a:gd name="T84" fmla="*/ 56 w 175"/>
                <a:gd name="T85" fmla="*/ 320 h 135"/>
                <a:gd name="T86" fmla="*/ 69 w 175"/>
                <a:gd name="T87" fmla="*/ 224 h 135"/>
                <a:gd name="T88" fmla="*/ 84 w 175"/>
                <a:gd name="T89" fmla="*/ 192 h 135"/>
                <a:gd name="T90" fmla="*/ 84 w 175"/>
                <a:gd name="T91" fmla="*/ 1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2191" name="Freeform 4733"/>
            <p:cNvSpPr>
              <a:spLocks/>
            </p:cNvSpPr>
            <p:nvPr/>
          </p:nvSpPr>
          <p:spPr bwMode="auto">
            <a:xfrm>
              <a:off x="2555" y="1768"/>
              <a:ext cx="17" cy="10"/>
            </a:xfrm>
            <a:custGeom>
              <a:avLst/>
              <a:gdLst>
                <a:gd name="T0" fmla="*/ 57 w 14"/>
                <a:gd name="T1" fmla="*/ 2 h 9"/>
                <a:gd name="T2" fmla="*/ 28 w 14"/>
                <a:gd name="T3" fmla="*/ 18 h 9"/>
                <a:gd name="T4" fmla="*/ 0 w 14"/>
                <a:gd name="T5" fmla="*/ 4 h 9"/>
                <a:gd name="T6" fmla="*/ 34 w 14"/>
                <a:gd name="T7" fmla="*/ 0 h 9"/>
                <a:gd name="T8" fmla="*/ 57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2192" name="Freeform 4734"/>
            <p:cNvSpPr>
              <a:spLocks/>
            </p:cNvSpPr>
            <p:nvPr/>
          </p:nvSpPr>
          <p:spPr bwMode="auto">
            <a:xfrm>
              <a:off x="498" y="1561"/>
              <a:ext cx="960" cy="529"/>
            </a:xfrm>
            <a:custGeom>
              <a:avLst/>
              <a:gdLst>
                <a:gd name="T0" fmla="*/ 1850 w 859"/>
                <a:gd name="T1" fmla="*/ 158 h 426"/>
                <a:gd name="T2" fmla="*/ 1752 w 859"/>
                <a:gd name="T3" fmla="*/ 317 h 426"/>
                <a:gd name="T4" fmla="*/ 1552 w 859"/>
                <a:gd name="T5" fmla="*/ 452 h 426"/>
                <a:gd name="T6" fmla="*/ 1404 w 859"/>
                <a:gd name="T7" fmla="*/ 561 h 426"/>
                <a:gd name="T8" fmla="*/ 1380 w 859"/>
                <a:gd name="T9" fmla="*/ 452 h 426"/>
                <a:gd name="T10" fmla="*/ 1361 w 859"/>
                <a:gd name="T11" fmla="*/ 260 h 426"/>
                <a:gd name="T12" fmla="*/ 1257 w 859"/>
                <a:gd name="T13" fmla="*/ 88 h 426"/>
                <a:gd name="T14" fmla="*/ 1087 w 859"/>
                <a:gd name="T15" fmla="*/ 40 h 426"/>
                <a:gd name="T16" fmla="*/ 924 w 859"/>
                <a:gd name="T17" fmla="*/ 21 h 426"/>
                <a:gd name="T18" fmla="*/ 662 w 859"/>
                <a:gd name="T19" fmla="*/ 21 h 426"/>
                <a:gd name="T20" fmla="*/ 402 w 859"/>
                <a:gd name="T21" fmla="*/ 21 h 426"/>
                <a:gd name="T22" fmla="*/ 222 w 859"/>
                <a:gd name="T23" fmla="*/ 149 h 426"/>
                <a:gd name="T24" fmla="*/ 201 w 859"/>
                <a:gd name="T25" fmla="*/ 149 h 426"/>
                <a:gd name="T26" fmla="*/ 162 w 859"/>
                <a:gd name="T27" fmla="*/ 184 h 426"/>
                <a:gd name="T28" fmla="*/ 139 w 859"/>
                <a:gd name="T29" fmla="*/ 238 h 426"/>
                <a:gd name="T30" fmla="*/ 56 w 859"/>
                <a:gd name="T31" fmla="*/ 504 h 426"/>
                <a:gd name="T32" fmla="*/ 0 w 859"/>
                <a:gd name="T33" fmla="*/ 795 h 426"/>
                <a:gd name="T34" fmla="*/ 21 w 859"/>
                <a:gd name="T35" fmla="*/ 905 h 426"/>
                <a:gd name="T36" fmla="*/ 21 w 859"/>
                <a:gd name="T37" fmla="*/ 993 h 426"/>
                <a:gd name="T38" fmla="*/ 36 w 859"/>
                <a:gd name="T39" fmla="*/ 1193 h 426"/>
                <a:gd name="T40" fmla="*/ 184 w 859"/>
                <a:gd name="T41" fmla="*/ 1347 h 426"/>
                <a:gd name="T42" fmla="*/ 331 w 859"/>
                <a:gd name="T43" fmla="*/ 1454 h 426"/>
                <a:gd name="T44" fmla="*/ 478 w 859"/>
                <a:gd name="T45" fmla="*/ 1567 h 426"/>
                <a:gd name="T46" fmla="*/ 605 w 859"/>
                <a:gd name="T47" fmla="*/ 1658 h 426"/>
                <a:gd name="T48" fmla="*/ 691 w 859"/>
                <a:gd name="T49" fmla="*/ 1799 h 426"/>
                <a:gd name="T50" fmla="*/ 705 w 859"/>
                <a:gd name="T51" fmla="*/ 1720 h 426"/>
                <a:gd name="T52" fmla="*/ 743 w 859"/>
                <a:gd name="T53" fmla="*/ 1681 h 426"/>
                <a:gd name="T54" fmla="*/ 810 w 859"/>
                <a:gd name="T55" fmla="*/ 1594 h 426"/>
                <a:gd name="T56" fmla="*/ 886 w 859"/>
                <a:gd name="T57" fmla="*/ 1583 h 426"/>
                <a:gd name="T58" fmla="*/ 952 w 859"/>
                <a:gd name="T59" fmla="*/ 1594 h 426"/>
                <a:gd name="T60" fmla="*/ 983 w 859"/>
                <a:gd name="T61" fmla="*/ 1562 h 426"/>
                <a:gd name="T62" fmla="*/ 1024 w 859"/>
                <a:gd name="T63" fmla="*/ 1529 h 426"/>
                <a:gd name="T64" fmla="*/ 1062 w 859"/>
                <a:gd name="T65" fmla="*/ 1529 h 426"/>
                <a:gd name="T66" fmla="*/ 1113 w 859"/>
                <a:gd name="T67" fmla="*/ 1547 h 426"/>
                <a:gd name="T68" fmla="*/ 1197 w 859"/>
                <a:gd name="T69" fmla="*/ 1658 h 426"/>
                <a:gd name="T70" fmla="*/ 1190 w 859"/>
                <a:gd name="T71" fmla="*/ 1773 h 426"/>
                <a:gd name="T72" fmla="*/ 1207 w 859"/>
                <a:gd name="T73" fmla="*/ 1839 h 426"/>
                <a:gd name="T74" fmla="*/ 1265 w 859"/>
                <a:gd name="T75" fmla="*/ 1807 h 426"/>
                <a:gd name="T76" fmla="*/ 1257 w 859"/>
                <a:gd name="T77" fmla="*/ 1602 h 426"/>
                <a:gd name="T78" fmla="*/ 1277 w 859"/>
                <a:gd name="T79" fmla="*/ 1396 h 426"/>
                <a:gd name="T80" fmla="*/ 1350 w 859"/>
                <a:gd name="T81" fmla="*/ 1294 h 426"/>
                <a:gd name="T82" fmla="*/ 1437 w 859"/>
                <a:gd name="T83" fmla="*/ 1128 h 426"/>
                <a:gd name="T84" fmla="*/ 1487 w 859"/>
                <a:gd name="T85" fmla="*/ 1075 h 426"/>
                <a:gd name="T86" fmla="*/ 1474 w 859"/>
                <a:gd name="T87" fmla="*/ 1064 h 426"/>
                <a:gd name="T88" fmla="*/ 1483 w 859"/>
                <a:gd name="T89" fmla="*/ 993 h 426"/>
                <a:gd name="T90" fmla="*/ 1487 w 859"/>
                <a:gd name="T91" fmla="*/ 956 h 426"/>
                <a:gd name="T92" fmla="*/ 1479 w 859"/>
                <a:gd name="T93" fmla="*/ 853 h 426"/>
                <a:gd name="T94" fmla="*/ 1500 w 859"/>
                <a:gd name="T95" fmla="*/ 806 h 426"/>
                <a:gd name="T96" fmla="*/ 1509 w 859"/>
                <a:gd name="T97" fmla="*/ 882 h 426"/>
                <a:gd name="T98" fmla="*/ 1537 w 859"/>
                <a:gd name="T99" fmla="*/ 874 h 426"/>
                <a:gd name="T100" fmla="*/ 1543 w 859"/>
                <a:gd name="T101" fmla="*/ 830 h 426"/>
                <a:gd name="T102" fmla="*/ 1604 w 859"/>
                <a:gd name="T103" fmla="*/ 680 h 426"/>
                <a:gd name="T104" fmla="*/ 1693 w 859"/>
                <a:gd name="T105" fmla="*/ 618 h 426"/>
                <a:gd name="T106" fmla="*/ 1736 w 859"/>
                <a:gd name="T107" fmla="*/ 582 h 426"/>
                <a:gd name="T108" fmla="*/ 1761 w 859"/>
                <a:gd name="T109" fmla="*/ 441 h 426"/>
                <a:gd name="T110" fmla="*/ 1814 w 859"/>
                <a:gd name="T111" fmla="*/ 390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2193" name="Freeform 4735"/>
            <p:cNvSpPr>
              <a:spLocks/>
            </p:cNvSpPr>
            <p:nvPr/>
          </p:nvSpPr>
          <p:spPr bwMode="auto">
            <a:xfrm>
              <a:off x="113" y="1122"/>
              <a:ext cx="609" cy="322"/>
            </a:xfrm>
            <a:custGeom>
              <a:avLst/>
              <a:gdLst>
                <a:gd name="T0" fmla="*/ 938 w 546"/>
                <a:gd name="T1" fmla="*/ 1014 h 260"/>
                <a:gd name="T2" fmla="*/ 903 w 546"/>
                <a:gd name="T3" fmla="*/ 815 h 260"/>
                <a:gd name="T4" fmla="*/ 853 w 546"/>
                <a:gd name="T5" fmla="*/ 783 h 260"/>
                <a:gd name="T6" fmla="*/ 899 w 546"/>
                <a:gd name="T7" fmla="*/ 596 h 260"/>
                <a:gd name="T8" fmla="*/ 1082 w 546"/>
                <a:gd name="T9" fmla="*/ 269 h 260"/>
                <a:gd name="T10" fmla="*/ 1061 w 546"/>
                <a:gd name="T11" fmla="*/ 71 h 260"/>
                <a:gd name="T12" fmla="*/ 915 w 546"/>
                <a:gd name="T13" fmla="*/ 21 h 260"/>
                <a:gd name="T14" fmla="*/ 880 w 546"/>
                <a:gd name="T15" fmla="*/ 0 h 260"/>
                <a:gd name="T16" fmla="*/ 751 w 546"/>
                <a:gd name="T17" fmla="*/ 46 h 260"/>
                <a:gd name="T18" fmla="*/ 689 w 546"/>
                <a:gd name="T19" fmla="*/ 71 h 260"/>
                <a:gd name="T20" fmla="*/ 487 w 546"/>
                <a:gd name="T21" fmla="*/ 193 h 260"/>
                <a:gd name="T22" fmla="*/ 534 w 546"/>
                <a:gd name="T23" fmla="*/ 317 h 260"/>
                <a:gd name="T24" fmla="*/ 514 w 546"/>
                <a:gd name="T25" fmla="*/ 333 h 260"/>
                <a:gd name="T26" fmla="*/ 472 w 546"/>
                <a:gd name="T27" fmla="*/ 317 h 260"/>
                <a:gd name="T28" fmla="*/ 332 w 546"/>
                <a:gd name="T29" fmla="*/ 414 h 260"/>
                <a:gd name="T30" fmla="*/ 466 w 546"/>
                <a:gd name="T31" fmla="*/ 425 h 260"/>
                <a:gd name="T32" fmla="*/ 379 w 546"/>
                <a:gd name="T33" fmla="*/ 531 h 260"/>
                <a:gd name="T34" fmla="*/ 268 w 546"/>
                <a:gd name="T35" fmla="*/ 596 h 260"/>
                <a:gd name="T36" fmla="*/ 203 w 546"/>
                <a:gd name="T37" fmla="*/ 658 h 260"/>
                <a:gd name="T38" fmla="*/ 228 w 546"/>
                <a:gd name="T39" fmla="*/ 680 h 260"/>
                <a:gd name="T40" fmla="*/ 219 w 546"/>
                <a:gd name="T41" fmla="*/ 718 h 260"/>
                <a:gd name="T42" fmla="*/ 166 w 546"/>
                <a:gd name="T43" fmla="*/ 742 h 260"/>
                <a:gd name="T44" fmla="*/ 228 w 546"/>
                <a:gd name="T45" fmla="*/ 783 h 260"/>
                <a:gd name="T46" fmla="*/ 243 w 546"/>
                <a:gd name="T47" fmla="*/ 867 h 260"/>
                <a:gd name="T48" fmla="*/ 299 w 546"/>
                <a:gd name="T49" fmla="*/ 859 h 260"/>
                <a:gd name="T50" fmla="*/ 290 w 546"/>
                <a:gd name="T51" fmla="*/ 919 h 260"/>
                <a:gd name="T52" fmla="*/ 243 w 546"/>
                <a:gd name="T53" fmla="*/ 973 h 260"/>
                <a:gd name="T54" fmla="*/ 107 w 546"/>
                <a:gd name="T55" fmla="*/ 1089 h 260"/>
                <a:gd name="T56" fmla="*/ 0 w 546"/>
                <a:gd name="T57" fmla="*/ 1153 h 260"/>
                <a:gd name="T58" fmla="*/ 31 w 546"/>
                <a:gd name="T59" fmla="*/ 1153 h 260"/>
                <a:gd name="T60" fmla="*/ 107 w 546"/>
                <a:gd name="T61" fmla="*/ 1101 h 260"/>
                <a:gd name="T62" fmla="*/ 180 w 546"/>
                <a:gd name="T63" fmla="*/ 1085 h 260"/>
                <a:gd name="T64" fmla="*/ 429 w 546"/>
                <a:gd name="T65" fmla="*/ 867 h 260"/>
                <a:gd name="T66" fmla="*/ 492 w 546"/>
                <a:gd name="T67" fmla="*/ 767 h 260"/>
                <a:gd name="T68" fmla="*/ 612 w 546"/>
                <a:gd name="T69" fmla="*/ 692 h 260"/>
                <a:gd name="T70" fmla="*/ 497 w 546"/>
                <a:gd name="T71" fmla="*/ 805 h 260"/>
                <a:gd name="T72" fmla="*/ 543 w 546"/>
                <a:gd name="T73" fmla="*/ 805 h 260"/>
                <a:gd name="T74" fmla="*/ 558 w 546"/>
                <a:gd name="T75" fmla="*/ 791 h 260"/>
                <a:gd name="T76" fmla="*/ 627 w 546"/>
                <a:gd name="T77" fmla="*/ 752 h 260"/>
                <a:gd name="T78" fmla="*/ 646 w 546"/>
                <a:gd name="T79" fmla="*/ 718 h 260"/>
                <a:gd name="T80" fmla="*/ 658 w 546"/>
                <a:gd name="T81" fmla="*/ 718 h 260"/>
                <a:gd name="T82" fmla="*/ 686 w 546"/>
                <a:gd name="T83" fmla="*/ 732 h 260"/>
                <a:gd name="T84" fmla="*/ 697 w 546"/>
                <a:gd name="T85" fmla="*/ 767 h 260"/>
                <a:gd name="T86" fmla="*/ 763 w 546"/>
                <a:gd name="T87" fmla="*/ 783 h 260"/>
                <a:gd name="T88" fmla="*/ 853 w 546"/>
                <a:gd name="T89" fmla="*/ 791 h 260"/>
                <a:gd name="T90" fmla="*/ 850 w 546"/>
                <a:gd name="T91" fmla="*/ 859 h 260"/>
                <a:gd name="T92" fmla="*/ 888 w 546"/>
                <a:gd name="T93" fmla="*/ 867 h 260"/>
                <a:gd name="T94" fmla="*/ 899 w 546"/>
                <a:gd name="T95" fmla="*/ 898 h 260"/>
                <a:gd name="T96" fmla="*/ 929 w 546"/>
                <a:gd name="T97" fmla="*/ 919 h 260"/>
                <a:gd name="T98" fmla="*/ 947 w 546"/>
                <a:gd name="T99" fmla="*/ 940 h 260"/>
                <a:gd name="T100" fmla="*/ 929 w 546"/>
                <a:gd name="T101" fmla="*/ 973 h 260"/>
                <a:gd name="T102" fmla="*/ 938 w 546"/>
                <a:gd name="T103" fmla="*/ 1061 h 260"/>
                <a:gd name="T104" fmla="*/ 949 w 546"/>
                <a:gd name="T105" fmla="*/ 1070 h 260"/>
                <a:gd name="T106" fmla="*/ 925 w 546"/>
                <a:gd name="T107" fmla="*/ 115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2194" name="Freeform 4736"/>
            <p:cNvSpPr>
              <a:spLocks/>
            </p:cNvSpPr>
            <p:nvPr/>
          </p:nvSpPr>
          <p:spPr bwMode="auto">
            <a:xfrm>
              <a:off x="286" y="1380"/>
              <a:ext cx="41" cy="27"/>
            </a:xfrm>
            <a:custGeom>
              <a:avLst/>
              <a:gdLst>
                <a:gd name="T0" fmla="*/ 75 w 37"/>
                <a:gd name="T1" fmla="*/ 21 h 22"/>
                <a:gd name="T2" fmla="*/ 72 w 37"/>
                <a:gd name="T3" fmla="*/ 21 h 22"/>
                <a:gd name="T4" fmla="*/ 72 w 37"/>
                <a:gd name="T5" fmla="*/ 14 h 22"/>
                <a:gd name="T6" fmla="*/ 72 w 37"/>
                <a:gd name="T7" fmla="*/ 14 h 22"/>
                <a:gd name="T8" fmla="*/ 61 w 37"/>
                <a:gd name="T9" fmla="*/ 0 h 22"/>
                <a:gd name="T10" fmla="*/ 58 w 37"/>
                <a:gd name="T11" fmla="*/ 14 h 22"/>
                <a:gd name="T12" fmla="*/ 47 w 37"/>
                <a:gd name="T13" fmla="*/ 14 h 22"/>
                <a:gd name="T14" fmla="*/ 33 w 37"/>
                <a:gd name="T15" fmla="*/ 21 h 22"/>
                <a:gd name="T16" fmla="*/ 22 w 37"/>
                <a:gd name="T17" fmla="*/ 50 h 22"/>
                <a:gd name="T18" fmla="*/ 22 w 37"/>
                <a:gd name="T19" fmla="*/ 21 h 22"/>
                <a:gd name="T20" fmla="*/ 0 w 37"/>
                <a:gd name="T21" fmla="*/ 50 h 22"/>
                <a:gd name="T22" fmla="*/ 0 w 37"/>
                <a:gd name="T23" fmla="*/ 72 h 22"/>
                <a:gd name="T24" fmla="*/ 2 w 37"/>
                <a:gd name="T25" fmla="*/ 61 h 22"/>
                <a:gd name="T26" fmla="*/ 4 w 37"/>
                <a:gd name="T27" fmla="*/ 61 h 22"/>
                <a:gd name="T28" fmla="*/ 0 w 37"/>
                <a:gd name="T29" fmla="*/ 92 h 22"/>
                <a:gd name="T30" fmla="*/ 14 w 37"/>
                <a:gd name="T31" fmla="*/ 72 h 22"/>
                <a:gd name="T32" fmla="*/ 47 w 37"/>
                <a:gd name="T33" fmla="*/ 41 h 22"/>
                <a:gd name="T34" fmla="*/ 58 w 37"/>
                <a:gd name="T35" fmla="*/ 41 h 22"/>
                <a:gd name="T36" fmla="*/ 75 w 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2195" name="Freeform 4737"/>
            <p:cNvSpPr>
              <a:spLocks/>
            </p:cNvSpPr>
            <p:nvPr/>
          </p:nvSpPr>
          <p:spPr bwMode="auto">
            <a:xfrm>
              <a:off x="179" y="1266"/>
              <a:ext cx="38" cy="15"/>
            </a:xfrm>
            <a:custGeom>
              <a:avLst/>
              <a:gdLst>
                <a:gd name="T0" fmla="*/ 63 w 35"/>
                <a:gd name="T1" fmla="*/ 36 h 12"/>
                <a:gd name="T2" fmla="*/ 30 w 35"/>
                <a:gd name="T3" fmla="*/ 60 h 12"/>
                <a:gd name="T4" fmla="*/ 20 w 35"/>
                <a:gd name="T5" fmla="*/ 16 h 12"/>
                <a:gd name="T6" fmla="*/ 24 w 35"/>
                <a:gd name="T7" fmla="*/ 36 h 12"/>
                <a:gd name="T8" fmla="*/ 0 w 35"/>
                <a:gd name="T9" fmla="*/ 36 h 12"/>
                <a:gd name="T10" fmla="*/ 5 w 35"/>
                <a:gd name="T11" fmla="*/ 0 h 12"/>
                <a:gd name="T12" fmla="*/ 34 w 35"/>
                <a:gd name="T13" fmla="*/ 0 h 12"/>
                <a:gd name="T14" fmla="*/ 63 w 35"/>
                <a:gd name="T15" fmla="*/ 36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2196" name="Freeform 4738"/>
            <p:cNvSpPr>
              <a:spLocks/>
            </p:cNvSpPr>
            <p:nvPr/>
          </p:nvSpPr>
          <p:spPr bwMode="auto">
            <a:xfrm>
              <a:off x="559" y="1416"/>
              <a:ext cx="18" cy="31"/>
            </a:xfrm>
            <a:custGeom>
              <a:avLst/>
              <a:gdLst>
                <a:gd name="T0" fmla="*/ 20 w 16"/>
                <a:gd name="T1" fmla="*/ 76 h 26"/>
                <a:gd name="T2" fmla="*/ 16 w 16"/>
                <a:gd name="T3" fmla="*/ 88 h 26"/>
                <a:gd name="T4" fmla="*/ 16 w 16"/>
                <a:gd name="T5" fmla="*/ 73 h 26"/>
                <a:gd name="T6" fmla="*/ 0 w 16"/>
                <a:gd name="T7" fmla="*/ 54 h 26"/>
                <a:gd name="T8" fmla="*/ 16 w 16"/>
                <a:gd name="T9" fmla="*/ 54 h 26"/>
                <a:gd name="T10" fmla="*/ 20 w 16"/>
                <a:gd name="T11" fmla="*/ 42 h 26"/>
                <a:gd name="T12" fmla="*/ 11 w 16"/>
                <a:gd name="T13" fmla="*/ 42 h 26"/>
                <a:gd name="T14" fmla="*/ 20 w 16"/>
                <a:gd name="T15" fmla="*/ 24 h 26"/>
                <a:gd name="T16" fmla="*/ 20 w 16"/>
                <a:gd name="T17" fmla="*/ 0 h 26"/>
                <a:gd name="T18" fmla="*/ 33 w 16"/>
                <a:gd name="T19" fmla="*/ 0 h 26"/>
                <a:gd name="T20" fmla="*/ 37 w 16"/>
                <a:gd name="T21" fmla="*/ 42 h 26"/>
                <a:gd name="T22" fmla="*/ 33 w 16"/>
                <a:gd name="T23" fmla="*/ 42 h 26"/>
                <a:gd name="T24" fmla="*/ 33 w 16"/>
                <a:gd name="T25" fmla="*/ 50 h 26"/>
                <a:gd name="T26" fmla="*/ 20 w 16"/>
                <a:gd name="T27" fmla="*/ 7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2197" name="Freeform 4739"/>
            <p:cNvSpPr>
              <a:spLocks/>
            </p:cNvSpPr>
            <p:nvPr/>
          </p:nvSpPr>
          <p:spPr bwMode="auto">
            <a:xfrm>
              <a:off x="569" y="1375"/>
              <a:ext cx="22" cy="25"/>
            </a:xfrm>
            <a:custGeom>
              <a:avLst/>
              <a:gdLst>
                <a:gd name="T0" fmla="*/ 49 w 19"/>
                <a:gd name="T1" fmla="*/ 42 h 21"/>
                <a:gd name="T2" fmla="*/ 39 w 19"/>
                <a:gd name="T3" fmla="*/ 50 h 21"/>
                <a:gd name="T4" fmla="*/ 0 w 19"/>
                <a:gd name="T5" fmla="*/ 73 h 21"/>
                <a:gd name="T6" fmla="*/ 14 w 19"/>
                <a:gd name="T7" fmla="*/ 54 h 21"/>
                <a:gd name="T8" fmla="*/ 39 w 19"/>
                <a:gd name="T9" fmla="*/ 0 h 21"/>
                <a:gd name="T10" fmla="*/ 52 w 19"/>
                <a:gd name="T11" fmla="*/ 2 h 21"/>
                <a:gd name="T12" fmla="*/ 49 w 19"/>
                <a:gd name="T13" fmla="*/ 42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2198" name="Freeform 4740"/>
            <p:cNvSpPr>
              <a:spLocks/>
            </p:cNvSpPr>
            <p:nvPr/>
          </p:nvSpPr>
          <p:spPr bwMode="auto">
            <a:xfrm>
              <a:off x="163" y="1331"/>
              <a:ext cx="21" cy="11"/>
            </a:xfrm>
            <a:custGeom>
              <a:avLst/>
              <a:gdLst>
                <a:gd name="T0" fmla="*/ 38 w 19"/>
                <a:gd name="T1" fmla="*/ 14 h 10"/>
                <a:gd name="T2" fmla="*/ 23 w 19"/>
                <a:gd name="T3" fmla="*/ 19 h 10"/>
                <a:gd name="T4" fmla="*/ 0 w 19"/>
                <a:gd name="T5" fmla="*/ 14 h 10"/>
                <a:gd name="T6" fmla="*/ 38 w 19"/>
                <a:gd name="T7" fmla="*/ 0 h 10"/>
                <a:gd name="T8" fmla="*/ 38 w 19"/>
                <a:gd name="T9" fmla="*/ 1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2199" name="Freeform 4741"/>
            <p:cNvSpPr>
              <a:spLocks/>
            </p:cNvSpPr>
            <p:nvPr/>
          </p:nvSpPr>
          <p:spPr bwMode="auto">
            <a:xfrm>
              <a:off x="557" y="1375"/>
              <a:ext cx="20" cy="17"/>
            </a:xfrm>
            <a:custGeom>
              <a:avLst/>
              <a:gdLst>
                <a:gd name="T0" fmla="*/ 24 w 19"/>
                <a:gd name="T1" fmla="*/ 57 h 14"/>
                <a:gd name="T2" fmla="*/ 21 w 19"/>
                <a:gd name="T3" fmla="*/ 34 h 14"/>
                <a:gd name="T4" fmla="*/ 17 w 19"/>
                <a:gd name="T5" fmla="*/ 16 h 14"/>
                <a:gd name="T6" fmla="*/ 26 w 19"/>
                <a:gd name="T7" fmla="*/ 28 h 14"/>
                <a:gd name="T8" fmla="*/ 24 w 19"/>
                <a:gd name="T9" fmla="*/ 28 h 14"/>
                <a:gd name="T10" fmla="*/ 19 w 19"/>
                <a:gd name="T11" fmla="*/ 16 h 14"/>
                <a:gd name="T12" fmla="*/ 24 w 19"/>
                <a:gd name="T13" fmla="*/ 0 h 14"/>
                <a:gd name="T14" fmla="*/ 7 w 19"/>
                <a:gd name="T15" fmla="*/ 2 h 14"/>
                <a:gd name="T16" fmla="*/ 5 w 19"/>
                <a:gd name="T17" fmla="*/ 28 h 14"/>
                <a:gd name="T18" fmla="*/ 0 w 19"/>
                <a:gd name="T19" fmla="*/ 28 h 14"/>
                <a:gd name="T20" fmla="*/ 5 w 19"/>
                <a:gd name="T21" fmla="*/ 57 h 14"/>
                <a:gd name="T22" fmla="*/ 7 w 19"/>
                <a:gd name="T23" fmla="*/ 34 h 14"/>
                <a:gd name="T24" fmla="*/ 24 w 19"/>
                <a:gd name="T25" fmla="*/ 5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2200" name="Freeform 4742"/>
            <p:cNvSpPr>
              <a:spLocks/>
            </p:cNvSpPr>
            <p:nvPr/>
          </p:nvSpPr>
          <p:spPr bwMode="auto">
            <a:xfrm>
              <a:off x="557" y="1392"/>
              <a:ext cx="10" cy="24"/>
            </a:xfrm>
            <a:custGeom>
              <a:avLst/>
              <a:gdLst>
                <a:gd name="T0" fmla="*/ 0 w 10"/>
                <a:gd name="T1" fmla="*/ 97 h 19"/>
                <a:gd name="T2" fmla="*/ 10 w 10"/>
                <a:gd name="T3" fmla="*/ 0 h 19"/>
                <a:gd name="T4" fmla="*/ 3 w 10"/>
                <a:gd name="T5" fmla="*/ 13 h 19"/>
                <a:gd name="T6" fmla="*/ 0 w 10"/>
                <a:gd name="T7" fmla="*/ 9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2201" name="Freeform 4743"/>
            <p:cNvSpPr>
              <a:spLocks/>
            </p:cNvSpPr>
            <p:nvPr/>
          </p:nvSpPr>
          <p:spPr bwMode="auto">
            <a:xfrm>
              <a:off x="575" y="1398"/>
              <a:ext cx="14" cy="14"/>
            </a:xfrm>
            <a:custGeom>
              <a:avLst/>
              <a:gdLst>
                <a:gd name="T0" fmla="*/ 35 w 12"/>
                <a:gd name="T1" fmla="*/ 37 h 11"/>
                <a:gd name="T2" fmla="*/ 35 w 12"/>
                <a:gd name="T3" fmla="*/ 22 h 11"/>
                <a:gd name="T4" fmla="*/ 15 w 12"/>
                <a:gd name="T5" fmla="*/ 0 h 11"/>
                <a:gd name="T6" fmla="*/ 0 w 12"/>
                <a:gd name="T7" fmla="*/ 47 h 11"/>
                <a:gd name="T8" fmla="*/ 15 w 12"/>
                <a:gd name="T9" fmla="*/ 60 h 11"/>
                <a:gd name="T10" fmla="*/ 21 w 12"/>
                <a:gd name="T11" fmla="*/ 37 h 11"/>
                <a:gd name="T12" fmla="*/ 35 w 12"/>
                <a:gd name="T13" fmla="*/ 3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2202" name="Freeform 4744"/>
            <p:cNvSpPr>
              <a:spLocks/>
            </p:cNvSpPr>
            <p:nvPr/>
          </p:nvSpPr>
          <p:spPr bwMode="auto">
            <a:xfrm>
              <a:off x="563" y="1403"/>
              <a:ext cx="12" cy="15"/>
            </a:xfrm>
            <a:custGeom>
              <a:avLst/>
              <a:gdLst>
                <a:gd name="T0" fmla="*/ 12 w 12"/>
                <a:gd name="T1" fmla="*/ 25 h 12"/>
                <a:gd name="T2" fmla="*/ 0 w 12"/>
                <a:gd name="T3" fmla="*/ 60 h 12"/>
                <a:gd name="T4" fmla="*/ 7 w 12"/>
                <a:gd name="T5" fmla="*/ 0 h 12"/>
                <a:gd name="T6" fmla="*/ 12 w 12"/>
                <a:gd name="T7" fmla="*/ 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2203" name="Freeform 4745"/>
            <p:cNvSpPr>
              <a:spLocks/>
            </p:cNvSpPr>
            <p:nvPr/>
          </p:nvSpPr>
          <p:spPr bwMode="auto">
            <a:xfrm>
              <a:off x="1319" y="1740"/>
              <a:ext cx="36" cy="13"/>
            </a:xfrm>
            <a:custGeom>
              <a:avLst/>
              <a:gdLst>
                <a:gd name="T0" fmla="*/ 61 w 33"/>
                <a:gd name="T1" fmla="*/ 0 h 10"/>
                <a:gd name="T2" fmla="*/ 41 w 33"/>
                <a:gd name="T3" fmla="*/ 21 h 10"/>
                <a:gd name="T4" fmla="*/ 48 w 33"/>
                <a:gd name="T5" fmla="*/ 0 h 10"/>
                <a:gd name="T6" fmla="*/ 0 w 33"/>
                <a:gd name="T7" fmla="*/ 64 h 10"/>
                <a:gd name="T8" fmla="*/ 29 w 33"/>
                <a:gd name="T9" fmla="*/ 35 h 10"/>
                <a:gd name="T10" fmla="*/ 61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2204" name="Freeform 4746"/>
            <p:cNvSpPr>
              <a:spLocks/>
            </p:cNvSpPr>
            <p:nvPr/>
          </p:nvSpPr>
          <p:spPr bwMode="auto">
            <a:xfrm>
              <a:off x="2223" y="2036"/>
              <a:ext cx="144" cy="152"/>
            </a:xfrm>
            <a:custGeom>
              <a:avLst/>
              <a:gdLst>
                <a:gd name="T0" fmla="*/ 0 w 130"/>
                <a:gd name="T1" fmla="*/ 498 h 123"/>
                <a:gd name="T2" fmla="*/ 0 w 130"/>
                <a:gd name="T3" fmla="*/ 543 h 123"/>
                <a:gd name="T4" fmla="*/ 0 w 130"/>
                <a:gd name="T5" fmla="*/ 498 h 123"/>
                <a:gd name="T6" fmla="*/ 18 w 130"/>
                <a:gd name="T7" fmla="*/ 407 h 123"/>
                <a:gd name="T8" fmla="*/ 42 w 130"/>
                <a:gd name="T9" fmla="*/ 315 h 123"/>
                <a:gd name="T10" fmla="*/ 33 w 130"/>
                <a:gd name="T11" fmla="*/ 315 h 123"/>
                <a:gd name="T12" fmla="*/ 58 w 130"/>
                <a:gd name="T13" fmla="*/ 251 h 123"/>
                <a:gd name="T14" fmla="*/ 72 w 130"/>
                <a:gd name="T15" fmla="*/ 187 h 123"/>
                <a:gd name="T16" fmla="*/ 81 w 130"/>
                <a:gd name="T17" fmla="*/ 136 h 123"/>
                <a:gd name="T18" fmla="*/ 107 w 130"/>
                <a:gd name="T19" fmla="*/ 80 h 123"/>
                <a:gd name="T20" fmla="*/ 125 w 130"/>
                <a:gd name="T21" fmla="*/ 0 h 123"/>
                <a:gd name="T22" fmla="*/ 166 w 130"/>
                <a:gd name="T23" fmla="*/ 0 h 123"/>
                <a:gd name="T24" fmla="*/ 192 w 130"/>
                <a:gd name="T25" fmla="*/ 0 h 123"/>
                <a:gd name="T26" fmla="*/ 229 w 130"/>
                <a:gd name="T27" fmla="*/ 0 h 123"/>
                <a:gd name="T28" fmla="*/ 266 w 130"/>
                <a:gd name="T29" fmla="*/ 0 h 123"/>
                <a:gd name="T30" fmla="*/ 266 w 130"/>
                <a:gd name="T31" fmla="*/ 32 h 123"/>
                <a:gd name="T32" fmla="*/ 266 w 130"/>
                <a:gd name="T33" fmla="*/ 136 h 123"/>
                <a:gd name="T34" fmla="*/ 241 w 130"/>
                <a:gd name="T35" fmla="*/ 136 h 123"/>
                <a:gd name="T36" fmla="*/ 213 w 130"/>
                <a:gd name="T37" fmla="*/ 136 h 123"/>
                <a:gd name="T38" fmla="*/ 187 w 130"/>
                <a:gd name="T39" fmla="*/ 136 h 123"/>
                <a:gd name="T40" fmla="*/ 166 w 130"/>
                <a:gd name="T41" fmla="*/ 136 h 123"/>
                <a:gd name="T42" fmla="*/ 157 w 130"/>
                <a:gd name="T43" fmla="*/ 229 h 123"/>
                <a:gd name="T44" fmla="*/ 157 w 130"/>
                <a:gd name="T45" fmla="*/ 335 h 123"/>
                <a:gd name="T46" fmla="*/ 128 w 130"/>
                <a:gd name="T47" fmla="*/ 367 h 123"/>
                <a:gd name="T48" fmla="*/ 125 w 130"/>
                <a:gd name="T49" fmla="*/ 435 h 123"/>
                <a:gd name="T50" fmla="*/ 125 w 130"/>
                <a:gd name="T51" fmla="*/ 498 h 123"/>
                <a:gd name="T52" fmla="*/ 97 w 130"/>
                <a:gd name="T53" fmla="*/ 498 h 123"/>
                <a:gd name="T54" fmla="*/ 61 w 130"/>
                <a:gd name="T55" fmla="*/ 498 h 123"/>
                <a:gd name="T56" fmla="*/ 33 w 130"/>
                <a:gd name="T57" fmla="*/ 498 h 123"/>
                <a:gd name="T58" fmla="*/ 0 w 130"/>
                <a:gd name="T59" fmla="*/ 498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2205" name="Freeform 474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2206" name="Freeform 474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2207" name="Oval 474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2208" name="Freeform 4750"/>
            <p:cNvSpPr>
              <a:spLocks/>
            </p:cNvSpPr>
            <p:nvPr/>
          </p:nvSpPr>
          <p:spPr bwMode="auto">
            <a:xfrm>
              <a:off x="2810" y="1633"/>
              <a:ext cx="70" cy="90"/>
            </a:xfrm>
            <a:custGeom>
              <a:avLst/>
              <a:gdLst>
                <a:gd name="T0" fmla="*/ 20 w 62"/>
                <a:gd name="T1" fmla="*/ 17 h 90"/>
                <a:gd name="T2" fmla="*/ 20 w 62"/>
                <a:gd name="T3" fmla="*/ 17 h 90"/>
                <a:gd name="T4" fmla="*/ 12 w 62"/>
                <a:gd name="T5" fmla="*/ 20 h 90"/>
                <a:gd name="T6" fmla="*/ 12 w 62"/>
                <a:gd name="T7" fmla="*/ 26 h 90"/>
                <a:gd name="T8" fmla="*/ 20 w 62"/>
                <a:gd name="T9" fmla="*/ 26 h 90"/>
                <a:gd name="T10" fmla="*/ 20 w 62"/>
                <a:gd name="T11" fmla="*/ 28 h 90"/>
                <a:gd name="T12" fmla="*/ 20 w 62"/>
                <a:gd name="T13" fmla="*/ 32 h 90"/>
                <a:gd name="T14" fmla="*/ 12 w 62"/>
                <a:gd name="T15" fmla="*/ 35 h 90"/>
                <a:gd name="T16" fmla="*/ 12 w 62"/>
                <a:gd name="T17" fmla="*/ 38 h 90"/>
                <a:gd name="T18" fmla="*/ 20 w 62"/>
                <a:gd name="T19" fmla="*/ 38 h 90"/>
                <a:gd name="T20" fmla="*/ 33 w 62"/>
                <a:gd name="T21" fmla="*/ 43 h 90"/>
                <a:gd name="T22" fmla="*/ 20 w 62"/>
                <a:gd name="T23" fmla="*/ 47 h 90"/>
                <a:gd name="T24" fmla="*/ 33 w 62"/>
                <a:gd name="T25" fmla="*/ 49 h 90"/>
                <a:gd name="T26" fmla="*/ 20 w 62"/>
                <a:gd name="T27" fmla="*/ 61 h 90"/>
                <a:gd name="T28" fmla="*/ 20 w 62"/>
                <a:gd name="T29" fmla="*/ 57 h 90"/>
                <a:gd name="T30" fmla="*/ 29 w 62"/>
                <a:gd name="T31" fmla="*/ 62 h 90"/>
                <a:gd name="T32" fmla="*/ 29 w 62"/>
                <a:gd name="T33" fmla="*/ 60 h 90"/>
                <a:gd name="T34" fmla="*/ 29 w 62"/>
                <a:gd name="T35" fmla="*/ 62 h 90"/>
                <a:gd name="T36" fmla="*/ 23 w 62"/>
                <a:gd name="T37" fmla="*/ 65 h 90"/>
                <a:gd name="T38" fmla="*/ 29 w 62"/>
                <a:gd name="T39" fmla="*/ 65 h 90"/>
                <a:gd name="T40" fmla="*/ 30 w 62"/>
                <a:gd name="T41" fmla="*/ 63 h 90"/>
                <a:gd name="T42" fmla="*/ 30 w 62"/>
                <a:gd name="T43" fmla="*/ 68 h 90"/>
                <a:gd name="T44" fmla="*/ 30 w 62"/>
                <a:gd name="T45" fmla="*/ 71 h 90"/>
                <a:gd name="T46" fmla="*/ 34 w 62"/>
                <a:gd name="T47" fmla="*/ 71 h 90"/>
                <a:gd name="T48" fmla="*/ 43 w 62"/>
                <a:gd name="T49" fmla="*/ 74 h 90"/>
                <a:gd name="T50" fmla="*/ 38 w 62"/>
                <a:gd name="T51" fmla="*/ 75 h 90"/>
                <a:gd name="T52" fmla="*/ 60 w 62"/>
                <a:gd name="T53" fmla="*/ 79 h 90"/>
                <a:gd name="T54" fmla="*/ 67 w 62"/>
                <a:gd name="T55" fmla="*/ 90 h 90"/>
                <a:gd name="T56" fmla="*/ 77 w 62"/>
                <a:gd name="T57" fmla="*/ 90 h 90"/>
                <a:gd name="T58" fmla="*/ 77 w 62"/>
                <a:gd name="T59" fmla="*/ 88 h 90"/>
                <a:gd name="T60" fmla="*/ 89 w 62"/>
                <a:gd name="T61" fmla="*/ 84 h 90"/>
                <a:gd name="T62" fmla="*/ 93 w 62"/>
                <a:gd name="T63" fmla="*/ 88 h 90"/>
                <a:gd name="T64" fmla="*/ 100 w 62"/>
                <a:gd name="T65" fmla="*/ 81 h 90"/>
                <a:gd name="T66" fmla="*/ 105 w 62"/>
                <a:gd name="T67" fmla="*/ 81 h 90"/>
                <a:gd name="T68" fmla="*/ 115 w 62"/>
                <a:gd name="T69" fmla="*/ 84 h 90"/>
                <a:gd name="T70" fmla="*/ 115 w 62"/>
                <a:gd name="T71" fmla="*/ 81 h 90"/>
                <a:gd name="T72" fmla="*/ 126 w 62"/>
                <a:gd name="T73" fmla="*/ 81 h 90"/>
                <a:gd name="T74" fmla="*/ 140 w 62"/>
                <a:gd name="T75" fmla="*/ 88 h 90"/>
                <a:gd name="T76" fmla="*/ 145 w 62"/>
                <a:gd name="T77" fmla="*/ 84 h 90"/>
                <a:gd name="T78" fmla="*/ 131 w 62"/>
                <a:gd name="T79" fmla="*/ 75 h 90"/>
                <a:gd name="T80" fmla="*/ 145 w 62"/>
                <a:gd name="T81" fmla="*/ 67 h 90"/>
                <a:gd name="T82" fmla="*/ 131 w 62"/>
                <a:gd name="T83" fmla="*/ 52 h 90"/>
                <a:gd name="T84" fmla="*/ 131 w 62"/>
                <a:gd name="T85" fmla="*/ 41 h 90"/>
                <a:gd name="T86" fmla="*/ 131 w 62"/>
                <a:gd name="T87" fmla="*/ 32 h 90"/>
                <a:gd name="T88" fmla="*/ 124 w 62"/>
                <a:gd name="T89" fmla="*/ 28 h 90"/>
                <a:gd name="T90" fmla="*/ 111 w 62"/>
                <a:gd name="T91" fmla="*/ 28 h 90"/>
                <a:gd name="T92" fmla="*/ 93 w 62"/>
                <a:gd name="T93" fmla="*/ 26 h 90"/>
                <a:gd name="T94" fmla="*/ 43 w 62"/>
                <a:gd name="T95" fmla="*/ 0 h 90"/>
                <a:gd name="T96" fmla="*/ 0 w 62"/>
                <a:gd name="T97" fmla="*/ 2 h 90"/>
                <a:gd name="T98" fmla="*/ 2 w 62"/>
                <a:gd name="T99" fmla="*/ 11 h 90"/>
                <a:gd name="T100" fmla="*/ 12 w 62"/>
                <a:gd name="T101" fmla="*/ 15 h 90"/>
                <a:gd name="T102" fmla="*/ 2 w 62"/>
                <a:gd name="T103" fmla="*/ 15 h 90"/>
                <a:gd name="T104" fmla="*/ 12 w 62"/>
                <a:gd name="T105" fmla="*/ 15 h 90"/>
                <a:gd name="T106" fmla="*/ 20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2209" name="Freeform 4751"/>
            <p:cNvSpPr>
              <a:spLocks/>
            </p:cNvSpPr>
            <p:nvPr/>
          </p:nvSpPr>
          <p:spPr bwMode="auto">
            <a:xfrm>
              <a:off x="2893" y="2129"/>
              <a:ext cx="295" cy="333"/>
            </a:xfrm>
            <a:custGeom>
              <a:avLst/>
              <a:gdLst>
                <a:gd name="T0" fmla="*/ 43 w 290"/>
                <a:gd name="T1" fmla="*/ 95 h 322"/>
                <a:gd name="T2" fmla="*/ 61 w 290"/>
                <a:gd name="T3" fmla="*/ 61 h 322"/>
                <a:gd name="T4" fmla="*/ 184 w 290"/>
                <a:gd name="T5" fmla="*/ 34 h 322"/>
                <a:gd name="T6" fmla="*/ 184 w 290"/>
                <a:gd name="T7" fmla="*/ 34 h 322"/>
                <a:gd name="T8" fmla="*/ 233 w 290"/>
                <a:gd name="T9" fmla="*/ 41 h 322"/>
                <a:gd name="T10" fmla="*/ 245 w 290"/>
                <a:gd name="T11" fmla="*/ 27 h 322"/>
                <a:gd name="T12" fmla="*/ 257 w 290"/>
                <a:gd name="T13" fmla="*/ 7 h 322"/>
                <a:gd name="T14" fmla="*/ 279 w 290"/>
                <a:gd name="T15" fmla="*/ 13 h 322"/>
                <a:gd name="T16" fmla="*/ 301 w 290"/>
                <a:gd name="T17" fmla="*/ 61 h 322"/>
                <a:gd name="T18" fmla="*/ 307 w 290"/>
                <a:gd name="T19" fmla="*/ 128 h 322"/>
                <a:gd name="T20" fmla="*/ 313 w 290"/>
                <a:gd name="T21" fmla="*/ 162 h 322"/>
                <a:gd name="T22" fmla="*/ 294 w 290"/>
                <a:gd name="T23" fmla="*/ 213 h 322"/>
                <a:gd name="T24" fmla="*/ 287 w 290"/>
                <a:gd name="T25" fmla="*/ 272 h 322"/>
                <a:gd name="T26" fmla="*/ 263 w 290"/>
                <a:gd name="T27" fmla="*/ 349 h 322"/>
                <a:gd name="T28" fmla="*/ 251 w 290"/>
                <a:gd name="T29" fmla="*/ 382 h 322"/>
                <a:gd name="T30" fmla="*/ 197 w 290"/>
                <a:gd name="T31" fmla="*/ 345 h 322"/>
                <a:gd name="T32" fmla="*/ 179 w 290"/>
                <a:gd name="T33" fmla="*/ 363 h 322"/>
                <a:gd name="T34" fmla="*/ 176 w 290"/>
                <a:gd name="T35" fmla="*/ 367 h 322"/>
                <a:gd name="T36" fmla="*/ 170 w 290"/>
                <a:gd name="T37" fmla="*/ 363 h 322"/>
                <a:gd name="T38" fmla="*/ 158 w 290"/>
                <a:gd name="T39" fmla="*/ 368 h 322"/>
                <a:gd name="T40" fmla="*/ 154 w 290"/>
                <a:gd name="T41" fmla="*/ 374 h 322"/>
                <a:gd name="T42" fmla="*/ 149 w 290"/>
                <a:gd name="T43" fmla="*/ 375 h 322"/>
                <a:gd name="T44" fmla="*/ 134 w 290"/>
                <a:gd name="T45" fmla="*/ 379 h 322"/>
                <a:gd name="T46" fmla="*/ 69 w 290"/>
                <a:gd name="T47" fmla="*/ 382 h 322"/>
                <a:gd name="T48" fmla="*/ 58 w 290"/>
                <a:gd name="T49" fmla="*/ 395 h 322"/>
                <a:gd name="T50" fmla="*/ 66 w 290"/>
                <a:gd name="T51" fmla="*/ 382 h 322"/>
                <a:gd name="T52" fmla="*/ 142 w 290"/>
                <a:gd name="T53" fmla="*/ 381 h 322"/>
                <a:gd name="T54" fmla="*/ 190 w 290"/>
                <a:gd name="T55" fmla="*/ 355 h 322"/>
                <a:gd name="T56" fmla="*/ 245 w 290"/>
                <a:gd name="T57" fmla="*/ 381 h 322"/>
                <a:gd name="T58" fmla="*/ 211 w 290"/>
                <a:gd name="T59" fmla="*/ 328 h 322"/>
                <a:gd name="T60" fmla="*/ 132 w 290"/>
                <a:gd name="T61" fmla="*/ 384 h 322"/>
                <a:gd name="T62" fmla="*/ 66 w 290"/>
                <a:gd name="T63" fmla="*/ 382 h 322"/>
                <a:gd name="T64" fmla="*/ 37 w 290"/>
                <a:gd name="T65" fmla="*/ 407 h 322"/>
                <a:gd name="T66" fmla="*/ 37 w 290"/>
                <a:gd name="T67" fmla="*/ 366 h 322"/>
                <a:gd name="T68" fmla="*/ 18 w 290"/>
                <a:gd name="T69" fmla="*/ 332 h 322"/>
                <a:gd name="T70" fmla="*/ 6 w 290"/>
                <a:gd name="T71" fmla="*/ 299 h 322"/>
                <a:gd name="T72" fmla="*/ 6 w 290"/>
                <a:gd name="T73" fmla="*/ 272 h 322"/>
                <a:gd name="T74" fmla="*/ 12 w 290"/>
                <a:gd name="T75" fmla="*/ 255 h 322"/>
                <a:gd name="T76" fmla="*/ 18 w 290"/>
                <a:gd name="T77" fmla="*/ 221 h 322"/>
                <a:gd name="T78" fmla="*/ 43 w 290"/>
                <a:gd name="T79" fmla="*/ 213 h 322"/>
                <a:gd name="T80" fmla="*/ 43 w 290"/>
                <a:gd name="T81" fmla="*/ 162 h 322"/>
                <a:gd name="T82" fmla="*/ 43 w 290"/>
                <a:gd name="T83" fmla="*/ 10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2210" name="Freeform 4752"/>
            <p:cNvSpPr>
              <a:spLocks/>
            </p:cNvSpPr>
            <p:nvPr/>
          </p:nvSpPr>
          <p:spPr bwMode="auto">
            <a:xfrm>
              <a:off x="2935" y="2394"/>
              <a:ext cx="217" cy="177"/>
            </a:xfrm>
            <a:custGeom>
              <a:avLst/>
              <a:gdLst>
                <a:gd name="T0" fmla="*/ 21 w 209"/>
                <a:gd name="T1" fmla="*/ 20 h 198"/>
                <a:gd name="T2" fmla="*/ 98 w 209"/>
                <a:gd name="T3" fmla="*/ 21 h 198"/>
                <a:gd name="T4" fmla="*/ 140 w 209"/>
                <a:gd name="T5" fmla="*/ 17 h 198"/>
                <a:gd name="T6" fmla="*/ 188 w 209"/>
                <a:gd name="T7" fmla="*/ 2 h 198"/>
                <a:gd name="T8" fmla="*/ 225 w 209"/>
                <a:gd name="T9" fmla="*/ 21 h 198"/>
                <a:gd name="T10" fmla="*/ 230 w 209"/>
                <a:gd name="T11" fmla="*/ 21 h 198"/>
                <a:gd name="T12" fmla="*/ 200 w 209"/>
                <a:gd name="T13" fmla="*/ 41 h 198"/>
                <a:gd name="T14" fmla="*/ 208 w 209"/>
                <a:gd name="T15" fmla="*/ 44 h 198"/>
                <a:gd name="T16" fmla="*/ 232 w 209"/>
                <a:gd name="T17" fmla="*/ 50 h 198"/>
                <a:gd name="T18" fmla="*/ 239 w 209"/>
                <a:gd name="T19" fmla="*/ 57 h 198"/>
                <a:gd name="T20" fmla="*/ 255 w 209"/>
                <a:gd name="T21" fmla="*/ 67 h 198"/>
                <a:gd name="T22" fmla="*/ 264 w 209"/>
                <a:gd name="T23" fmla="*/ 67 h 198"/>
                <a:gd name="T24" fmla="*/ 272 w 209"/>
                <a:gd name="T25" fmla="*/ 78 h 198"/>
                <a:gd name="T26" fmla="*/ 232 w 209"/>
                <a:gd name="T27" fmla="*/ 78 h 198"/>
                <a:gd name="T28" fmla="*/ 224 w 209"/>
                <a:gd name="T29" fmla="*/ 80 h 198"/>
                <a:gd name="T30" fmla="*/ 216 w 209"/>
                <a:gd name="T31" fmla="*/ 87 h 198"/>
                <a:gd name="T32" fmla="*/ 193 w 209"/>
                <a:gd name="T33" fmla="*/ 87 h 198"/>
                <a:gd name="T34" fmla="*/ 177 w 209"/>
                <a:gd name="T35" fmla="*/ 87 h 198"/>
                <a:gd name="T36" fmla="*/ 177 w 209"/>
                <a:gd name="T37" fmla="*/ 87 h 198"/>
                <a:gd name="T38" fmla="*/ 162 w 209"/>
                <a:gd name="T39" fmla="*/ 87 h 198"/>
                <a:gd name="T40" fmla="*/ 154 w 209"/>
                <a:gd name="T41" fmla="*/ 90 h 198"/>
                <a:gd name="T42" fmla="*/ 138 w 209"/>
                <a:gd name="T43" fmla="*/ 84 h 198"/>
                <a:gd name="T44" fmla="*/ 123 w 209"/>
                <a:gd name="T45" fmla="*/ 78 h 198"/>
                <a:gd name="T46" fmla="*/ 114 w 209"/>
                <a:gd name="T47" fmla="*/ 80 h 198"/>
                <a:gd name="T48" fmla="*/ 98 w 209"/>
                <a:gd name="T49" fmla="*/ 80 h 198"/>
                <a:gd name="T50" fmla="*/ 84 w 209"/>
                <a:gd name="T51" fmla="*/ 73 h 198"/>
                <a:gd name="T52" fmla="*/ 75 w 209"/>
                <a:gd name="T53" fmla="*/ 73 h 198"/>
                <a:gd name="T54" fmla="*/ 75 w 209"/>
                <a:gd name="T55" fmla="*/ 67 h 198"/>
                <a:gd name="T56" fmla="*/ 60 w 209"/>
                <a:gd name="T57" fmla="*/ 60 h 198"/>
                <a:gd name="T58" fmla="*/ 54 w 209"/>
                <a:gd name="T59" fmla="*/ 57 h 198"/>
                <a:gd name="T60" fmla="*/ 29 w 209"/>
                <a:gd name="T61" fmla="*/ 47 h 198"/>
                <a:gd name="T62" fmla="*/ 29 w 209"/>
                <a:gd name="T63" fmla="*/ 44 h 198"/>
                <a:gd name="T64" fmla="*/ 27 w 209"/>
                <a:gd name="T65" fmla="*/ 41 h 198"/>
                <a:gd name="T66" fmla="*/ 3 w 209"/>
                <a:gd name="T67" fmla="*/ 37 h 198"/>
                <a:gd name="T68" fmla="*/ 3 w 209"/>
                <a:gd name="T69" fmla="*/ 34 h 198"/>
                <a:gd name="T70" fmla="*/ 0 w 209"/>
                <a:gd name="T71" fmla="*/ 32 h 198"/>
                <a:gd name="T72" fmla="*/ 22 w 209"/>
                <a:gd name="T73" fmla="*/ 21 h 198"/>
                <a:gd name="T74" fmla="*/ 27 w 209"/>
                <a:gd name="T75" fmla="*/ 20 h 198"/>
                <a:gd name="T76" fmla="*/ 55 w 209"/>
                <a:gd name="T77" fmla="*/ 20 h 198"/>
                <a:gd name="T78" fmla="*/ 64 w 209"/>
                <a:gd name="T79" fmla="*/ 21 h 198"/>
                <a:gd name="T80" fmla="*/ 88 w 209"/>
                <a:gd name="T81" fmla="*/ 22 h 198"/>
                <a:gd name="T82" fmla="*/ 109 w 209"/>
                <a:gd name="T83" fmla="*/ 20 h 198"/>
                <a:gd name="T84" fmla="*/ 135 w 209"/>
                <a:gd name="T85" fmla="*/ 17 h 198"/>
                <a:gd name="T86" fmla="*/ 162 w 209"/>
                <a:gd name="T87" fmla="*/ 11 h 198"/>
                <a:gd name="T88" fmla="*/ 189 w 209"/>
                <a:gd name="T89" fmla="*/ 2 h 198"/>
                <a:gd name="T90" fmla="*/ 224 w 209"/>
                <a:gd name="T91" fmla="*/ 20 h 198"/>
                <a:gd name="T92" fmla="*/ 212 w 209"/>
                <a:gd name="T93" fmla="*/ 14 h 198"/>
                <a:gd name="T94" fmla="*/ 186 w 209"/>
                <a:gd name="T95" fmla="*/ 0 h 198"/>
                <a:gd name="T96" fmla="*/ 154 w 209"/>
                <a:gd name="T97" fmla="*/ 13 h 198"/>
                <a:gd name="T98" fmla="*/ 96 w 209"/>
                <a:gd name="T99" fmla="*/ 21 h 198"/>
                <a:gd name="T100" fmla="*/ 81 w 209"/>
                <a:gd name="T101" fmla="*/ 22 h 198"/>
                <a:gd name="T102" fmla="*/ 22 w 209"/>
                <a:gd name="T103" fmla="*/ 21 h 198"/>
                <a:gd name="T104" fmla="*/ 3 w 209"/>
                <a:gd name="T105" fmla="*/ 30 h 198"/>
                <a:gd name="T106" fmla="*/ 21 w 209"/>
                <a:gd name="T107" fmla="*/ 20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2211" name="Freeform 4753"/>
            <p:cNvSpPr>
              <a:spLocks/>
            </p:cNvSpPr>
            <p:nvPr/>
          </p:nvSpPr>
          <p:spPr bwMode="auto">
            <a:xfrm>
              <a:off x="1691" y="919"/>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2296755985"/>
      </p:ext>
    </p:extLst>
  </p:cSld>
  <p:clrMapOvr>
    <a:masterClrMapping/>
  </p:clrMapOvr>
  <p:transition spd="slow">
    <p:cover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67544" y="116632"/>
            <a:ext cx="8229600" cy="1143000"/>
          </a:xfrm>
        </p:spPr>
        <p:txBody>
          <a:bodyPr/>
          <a:lstStyle/>
          <a:p>
            <a:pPr algn="ctr" eaLnBrk="1" hangingPunct="1"/>
            <a:r>
              <a:rPr lang="fr-CH" altLang="en-US" sz="3000" dirty="0" smtClean="0">
                <a:solidFill>
                  <a:srgbClr val="002060"/>
                </a:solidFill>
              </a:rPr>
              <a:t>ACCESSIONS</a:t>
            </a:r>
            <a:endParaRPr lang="en-US" altLang="en-US" sz="3000" dirty="0" smtClean="0">
              <a:solidFill>
                <a:srgbClr val="002060"/>
              </a:solidFill>
            </a:endParaRPr>
          </a:p>
        </p:txBody>
      </p:sp>
      <p:sp>
        <p:nvSpPr>
          <p:cNvPr id="243715" name="Rectangle 3"/>
          <p:cNvSpPr>
            <a:spLocks noGrp="1" noChangeArrowheads="1"/>
          </p:cNvSpPr>
          <p:nvPr>
            <p:ph type="body" idx="4294967295"/>
          </p:nvPr>
        </p:nvSpPr>
        <p:spPr>
          <a:xfrm>
            <a:off x="698794" y="1340768"/>
            <a:ext cx="8424935" cy="4895850"/>
          </a:xfrm>
        </p:spPr>
        <p:txBody>
          <a:bodyPr/>
          <a:lstStyle/>
          <a:p>
            <a:pPr eaLnBrk="1" hangingPunct="1">
              <a:defRPr/>
            </a:pPr>
            <a:r>
              <a:rPr lang="en-US" sz="1800" dirty="0" smtClean="0"/>
              <a:t>2010: Germany, Norway, Azerbaijan</a:t>
            </a:r>
          </a:p>
          <a:p>
            <a:pPr marL="0" indent="0" eaLnBrk="1" hangingPunct="1">
              <a:buNone/>
              <a:defRPr/>
            </a:pPr>
            <a:endParaRPr lang="en-US" sz="1800" dirty="0" smtClean="0"/>
          </a:p>
          <a:p>
            <a:pPr>
              <a:buClr>
                <a:schemeClr val="tx2"/>
              </a:buClr>
              <a:defRPr/>
            </a:pPr>
            <a:r>
              <a:rPr lang="en-US" sz="1800" dirty="0" smtClean="0"/>
              <a:t>2011: Finland, Monaco, Rwanda</a:t>
            </a:r>
          </a:p>
          <a:p>
            <a:pPr marL="0" indent="0">
              <a:buClr>
                <a:schemeClr val="tx2"/>
              </a:buClr>
              <a:buNone/>
              <a:defRPr/>
            </a:pPr>
            <a:endParaRPr lang="en-US" sz="1800" dirty="0" smtClean="0"/>
          </a:p>
          <a:p>
            <a:pPr>
              <a:buClr>
                <a:schemeClr val="tx2"/>
              </a:buClr>
              <a:defRPr/>
            </a:pPr>
            <a:r>
              <a:rPr lang="en-US" sz="1800" dirty="0" smtClean="0"/>
              <a:t>2012: Montenegro, Tajikistan, Tunisia</a:t>
            </a:r>
          </a:p>
          <a:p>
            <a:pPr>
              <a:buClr>
                <a:schemeClr val="tx2"/>
              </a:buClr>
              <a:defRPr/>
            </a:pPr>
            <a:endParaRPr lang="en-US" sz="1800" dirty="0" smtClean="0"/>
          </a:p>
          <a:p>
            <a:pPr eaLnBrk="1" hangingPunct="1">
              <a:defRPr/>
            </a:pPr>
            <a:r>
              <a:rPr lang="en-US" sz="1800" dirty="0" smtClean="0"/>
              <a:t>Future accessions?</a:t>
            </a:r>
          </a:p>
          <a:p>
            <a:pPr marL="0" indent="0" eaLnBrk="1" hangingPunct="1">
              <a:buNone/>
              <a:defRPr/>
            </a:pPr>
            <a:endParaRPr lang="en-US" sz="1800" dirty="0" smtClean="0"/>
          </a:p>
          <a:p>
            <a:pPr lvl="1" eaLnBrk="1" hangingPunct="1">
              <a:lnSpc>
                <a:spcPct val="150000"/>
              </a:lnSpc>
              <a:buFont typeface="Wingdings" panose="05000000000000000000" pitchFamily="2" charset="2"/>
              <a:buChar char="Ø"/>
              <a:defRPr/>
            </a:pPr>
            <a:r>
              <a:rPr lang="en-US" sz="1600" dirty="0" smtClean="0"/>
              <a:t>China, Japan and USA</a:t>
            </a:r>
          </a:p>
          <a:p>
            <a:pPr lvl="1" eaLnBrk="1" hangingPunct="1">
              <a:lnSpc>
                <a:spcPct val="150000"/>
              </a:lnSpc>
              <a:buFont typeface="Wingdings" panose="05000000000000000000" pitchFamily="2" charset="2"/>
              <a:buChar char="Ø"/>
              <a:defRPr/>
            </a:pPr>
            <a:r>
              <a:rPr lang="en-US" sz="1600" dirty="0" smtClean="0"/>
              <a:t>Russian Federation and Belarus</a:t>
            </a:r>
          </a:p>
          <a:p>
            <a:pPr lvl="1" eaLnBrk="1" hangingPunct="1">
              <a:lnSpc>
                <a:spcPct val="150000"/>
              </a:lnSpc>
              <a:buFont typeface="Wingdings" panose="05000000000000000000" pitchFamily="2" charset="2"/>
              <a:buChar char="Ø"/>
              <a:defRPr/>
            </a:pPr>
            <a:r>
              <a:rPr lang="en-US" sz="1600" dirty="0" smtClean="0"/>
              <a:t>ASEAN countries by 2015</a:t>
            </a:r>
          </a:p>
          <a:p>
            <a:pPr lvl="1" eaLnBrk="1" hangingPunct="1">
              <a:lnSpc>
                <a:spcPct val="150000"/>
              </a:lnSpc>
              <a:buFont typeface="Wingdings" panose="05000000000000000000" pitchFamily="2" charset="2"/>
              <a:buChar char="Ø"/>
              <a:defRPr/>
            </a:pPr>
            <a:r>
              <a:rPr lang="en-US" sz="1600" dirty="0" smtClean="0"/>
              <a:t>Barbados and Trinidad &amp; Tobago </a:t>
            </a:r>
          </a:p>
          <a:p>
            <a:pPr lvl="1" eaLnBrk="1" hangingPunct="1">
              <a:lnSpc>
                <a:spcPct val="150000"/>
              </a:lnSpc>
              <a:buFont typeface="Wingdings" panose="05000000000000000000" pitchFamily="2" charset="2"/>
              <a:buChar char="Ø"/>
              <a:defRPr/>
            </a:pPr>
            <a:r>
              <a:rPr lang="en-US" sz="1600" dirty="0" smtClean="0"/>
              <a:t>Madagascar and Morocco</a:t>
            </a:r>
          </a:p>
        </p:txBody>
      </p:sp>
    </p:spTree>
    <p:extLst>
      <p:ext uri="{BB962C8B-B14F-4D97-AF65-F5344CB8AC3E}">
        <p14:creationId xmlns:p14="http://schemas.microsoft.com/office/powerpoint/2010/main" val="3103952496"/>
      </p:ext>
    </p:extLst>
  </p:cSld>
  <p:clrMapOvr>
    <a:masterClrMapping/>
  </p:clrMapOvr>
  <p:transition spd="slow">
    <p:cover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250825"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600" dirty="0" smtClean="0">
                <a:solidFill>
                  <a:srgbClr val="002060"/>
                </a:solidFill>
              </a:rPr>
              <a:t>FORESEEN EXPANSION OF THE HAGUE SYSTEM</a:t>
            </a:r>
            <a:endParaRPr lang="en-US" altLang="en-US" sz="2600" dirty="0">
              <a:solidFill>
                <a:srgbClr val="002060"/>
              </a:solidFill>
            </a:endParaRPr>
          </a:p>
        </p:txBody>
      </p:sp>
      <p:sp>
        <p:nvSpPr>
          <p:cNvPr id="33795" name="Rectangle 3"/>
          <p:cNvSpPr txBox="1">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tabLst>
                <a:tab pos="2857500" algn="l"/>
              </a:tabLst>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tabLst>
                <a:tab pos="2857500" algn="l"/>
              </a:tabLst>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tabLst>
                <a:tab pos="2857500" algn="l"/>
              </a:tabLst>
              <a:defRPr sz="2400">
                <a:solidFill>
                  <a:schemeClr val="tx1"/>
                </a:solidFill>
                <a:latin typeface="Arial" pitchFamily="34" charset="0"/>
                <a:cs typeface="Arial" pitchFamily="34" charset="0"/>
              </a:defRPr>
            </a:lvl9pPr>
          </a:lstStyle>
          <a:p>
            <a:pPr>
              <a:spcBef>
                <a:spcPct val="0"/>
              </a:spcBef>
              <a:buFontTx/>
              <a:buNone/>
            </a:pPr>
            <a:r>
              <a:rPr lang="en-US" altLang="en-US" sz="2600">
                <a:solidFill>
                  <a:srgbClr val="0000FF"/>
                </a:solidFill>
              </a:rPr>
              <a:t>Coming Soon!</a:t>
            </a:r>
          </a:p>
        </p:txBody>
      </p:sp>
      <p:sp>
        <p:nvSpPr>
          <p:cNvPr id="33796" name="Line 4"/>
          <p:cNvSpPr>
            <a:spLocks noChangeShapeType="1"/>
          </p:cNvSpPr>
          <p:nvPr/>
        </p:nvSpPr>
        <p:spPr bwMode="auto">
          <a:xfrm>
            <a:off x="-1154113" y="9952038"/>
            <a:ext cx="56245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nvGrpSpPr>
          <p:cNvPr id="33797" name="Group 5"/>
          <p:cNvGrpSpPr>
            <a:grpSpLocks/>
          </p:cNvGrpSpPr>
          <p:nvPr/>
        </p:nvGrpSpPr>
        <p:grpSpPr bwMode="auto">
          <a:xfrm>
            <a:off x="-252413" y="1196975"/>
            <a:ext cx="10009188" cy="5105400"/>
            <a:chOff x="113" y="935"/>
            <a:chExt cx="5534" cy="2916"/>
          </a:xfrm>
        </p:grpSpPr>
        <p:sp>
          <p:nvSpPr>
            <p:cNvPr id="33800" name="Freeform 6"/>
            <p:cNvSpPr>
              <a:spLocks/>
            </p:cNvSpPr>
            <p:nvPr/>
          </p:nvSpPr>
          <p:spPr bwMode="auto">
            <a:xfrm>
              <a:off x="1488" y="3804"/>
              <a:ext cx="65" cy="47"/>
            </a:xfrm>
            <a:custGeom>
              <a:avLst/>
              <a:gdLst>
                <a:gd name="T0" fmla="*/ 45 w 59"/>
                <a:gd name="T1" fmla="*/ 632 h 38"/>
                <a:gd name="T2" fmla="*/ 0 w 59"/>
                <a:gd name="T3" fmla="*/ 0 h 38"/>
                <a:gd name="T4" fmla="*/ 55 w 59"/>
                <a:gd name="T5" fmla="*/ 1719 h 38"/>
                <a:gd name="T6" fmla="*/ 123 w 59"/>
                <a:gd name="T7" fmla="*/ 3290 h 38"/>
                <a:gd name="T8" fmla="*/ 289 w 59"/>
                <a:gd name="T9" fmla="*/ 3290 h 38"/>
                <a:gd name="T10" fmla="*/ 451 w 59"/>
                <a:gd name="T11" fmla="*/ 3290 h 38"/>
                <a:gd name="T12" fmla="*/ 434 w 59"/>
                <a:gd name="T13" fmla="*/ 2883 h 38"/>
                <a:gd name="T14" fmla="*/ 201 w 59"/>
                <a:gd name="T15" fmla="*/ 2126 h 38"/>
                <a:gd name="T16" fmla="*/ 45 w 59"/>
                <a:gd name="T17" fmla="*/ 63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33801" name="Freeform 7"/>
            <p:cNvSpPr>
              <a:spLocks/>
            </p:cNvSpPr>
            <p:nvPr/>
          </p:nvSpPr>
          <p:spPr bwMode="auto">
            <a:xfrm>
              <a:off x="1452" y="3802"/>
              <a:ext cx="53" cy="49"/>
            </a:xfrm>
            <a:custGeom>
              <a:avLst/>
              <a:gdLst>
                <a:gd name="T0" fmla="*/ 381 w 47"/>
                <a:gd name="T1" fmla="*/ 2 h 40"/>
                <a:gd name="T2" fmla="*/ 470 w 47"/>
                <a:gd name="T3" fmla="*/ 1512 h 40"/>
                <a:gd name="T4" fmla="*/ 597 w 47"/>
                <a:gd name="T5" fmla="*/ 2810 h 40"/>
                <a:gd name="T6" fmla="*/ 530 w 47"/>
                <a:gd name="T7" fmla="*/ 2810 h 40"/>
                <a:gd name="T8" fmla="*/ 466 w 47"/>
                <a:gd name="T9" fmla="*/ 2810 h 40"/>
                <a:gd name="T10" fmla="*/ 229 w 47"/>
                <a:gd name="T11" fmla="*/ 2563 h 40"/>
                <a:gd name="T12" fmla="*/ 179 w 47"/>
                <a:gd name="T13" fmla="*/ 2563 h 40"/>
                <a:gd name="T14" fmla="*/ 0 w 47"/>
                <a:gd name="T15" fmla="*/ 2509 h 40"/>
                <a:gd name="T16" fmla="*/ 3 w 47"/>
                <a:gd name="T17" fmla="*/ 2509 h 40"/>
                <a:gd name="T18" fmla="*/ 159 w 47"/>
                <a:gd name="T19" fmla="*/ 2294 h 40"/>
                <a:gd name="T20" fmla="*/ 203 w 47"/>
                <a:gd name="T21" fmla="*/ 2509 h 40"/>
                <a:gd name="T22" fmla="*/ 258 w 47"/>
                <a:gd name="T23" fmla="*/ 2509 h 40"/>
                <a:gd name="T24" fmla="*/ 159 w 47"/>
                <a:gd name="T25" fmla="*/ 2092 h 40"/>
                <a:gd name="T26" fmla="*/ 291 w 47"/>
                <a:gd name="T27" fmla="*/ 2294 h 40"/>
                <a:gd name="T28" fmla="*/ 327 w 47"/>
                <a:gd name="T29" fmla="*/ 2294 h 40"/>
                <a:gd name="T30" fmla="*/ 466 w 47"/>
                <a:gd name="T31" fmla="*/ 2509 h 40"/>
                <a:gd name="T32" fmla="*/ 470 w 47"/>
                <a:gd name="T33" fmla="*/ 2509 h 40"/>
                <a:gd name="T34" fmla="*/ 229 w 47"/>
                <a:gd name="T35" fmla="*/ 1602 h 40"/>
                <a:gd name="T36" fmla="*/ 327 w 47"/>
                <a:gd name="T37" fmla="*/ 1216 h 40"/>
                <a:gd name="T38" fmla="*/ 179 w 47"/>
                <a:gd name="T39" fmla="*/ 1216 h 40"/>
                <a:gd name="T40" fmla="*/ 159 w 47"/>
                <a:gd name="T41" fmla="*/ 294 h 40"/>
                <a:gd name="T42" fmla="*/ 203 w 47"/>
                <a:gd name="T43" fmla="*/ 0 h 40"/>
                <a:gd name="T44" fmla="*/ 381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33802"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33803" name="Freeform 9" descr="Large checker board"/>
            <p:cNvSpPr>
              <a:spLocks/>
            </p:cNvSpPr>
            <p:nvPr/>
          </p:nvSpPr>
          <p:spPr bwMode="auto">
            <a:xfrm>
              <a:off x="4433" y="2551"/>
              <a:ext cx="179" cy="187"/>
            </a:xfrm>
            <a:custGeom>
              <a:avLst/>
              <a:gdLst>
                <a:gd name="T0" fmla="*/ 1921 w 159"/>
                <a:gd name="T1" fmla="*/ 5523 h 151"/>
                <a:gd name="T2" fmla="*/ 1747 w 159"/>
                <a:gd name="T3" fmla="*/ 5523 h 151"/>
                <a:gd name="T4" fmla="*/ 1711 w 159"/>
                <a:gd name="T5" fmla="*/ 5523 h 151"/>
                <a:gd name="T6" fmla="*/ 1630 w 159"/>
                <a:gd name="T7" fmla="*/ 7538 h 151"/>
                <a:gd name="T8" fmla="*/ 1659 w 159"/>
                <a:gd name="T9" fmla="*/ 7538 h 151"/>
                <a:gd name="T10" fmla="*/ 1630 w 159"/>
                <a:gd name="T11" fmla="*/ 8471 h 151"/>
                <a:gd name="T12" fmla="*/ 1520 w 159"/>
                <a:gd name="T13" fmla="*/ 8850 h 151"/>
                <a:gd name="T14" fmla="*/ 1427 w 159"/>
                <a:gd name="T15" fmla="*/ 9881 h 151"/>
                <a:gd name="T16" fmla="*/ 1427 w 159"/>
                <a:gd name="T17" fmla="*/ 10491 h 151"/>
                <a:gd name="T18" fmla="*/ 1453 w 159"/>
                <a:gd name="T19" fmla="*/ 10491 h 151"/>
                <a:gd name="T20" fmla="*/ 1427 w 159"/>
                <a:gd name="T21" fmla="*/ 10960 h 151"/>
                <a:gd name="T22" fmla="*/ 1370 w 159"/>
                <a:gd name="T23" fmla="*/ 11561 h 151"/>
                <a:gd name="T24" fmla="*/ 1350 w 159"/>
                <a:gd name="T25" fmla="*/ 12756 h 151"/>
                <a:gd name="T26" fmla="*/ 1081 w 159"/>
                <a:gd name="T27" fmla="*/ 13478 h 151"/>
                <a:gd name="T28" fmla="*/ 1062 w 159"/>
                <a:gd name="T29" fmla="*/ 12441 h 151"/>
                <a:gd name="T30" fmla="*/ 997 w 159"/>
                <a:gd name="T31" fmla="*/ 12237 h 151"/>
                <a:gd name="T32" fmla="*/ 886 w 159"/>
                <a:gd name="T33" fmla="*/ 12237 h 151"/>
                <a:gd name="T34" fmla="*/ 762 w 159"/>
                <a:gd name="T35" fmla="*/ 11751 h 151"/>
                <a:gd name="T36" fmla="*/ 669 w 159"/>
                <a:gd name="T37" fmla="*/ 12237 h 151"/>
                <a:gd name="T38" fmla="*/ 534 w 159"/>
                <a:gd name="T39" fmla="*/ 12441 h 151"/>
                <a:gd name="T40" fmla="*/ 521 w 159"/>
                <a:gd name="T41" fmla="*/ 11561 h 151"/>
                <a:gd name="T42" fmla="*/ 361 w 159"/>
                <a:gd name="T43" fmla="*/ 11751 h 151"/>
                <a:gd name="T44" fmla="*/ 372 w 159"/>
                <a:gd name="T45" fmla="*/ 11561 h 151"/>
                <a:gd name="T46" fmla="*/ 361 w 159"/>
                <a:gd name="T47" fmla="*/ 11751 h 151"/>
                <a:gd name="T48" fmla="*/ 227 w 159"/>
                <a:gd name="T49" fmla="*/ 11561 h 151"/>
                <a:gd name="T50" fmla="*/ 202 w 159"/>
                <a:gd name="T51" fmla="*/ 9881 h 151"/>
                <a:gd name="T52" fmla="*/ 202 w 159"/>
                <a:gd name="T53" fmla="*/ 8699 h 151"/>
                <a:gd name="T54" fmla="*/ 98 w 159"/>
                <a:gd name="T55" fmla="*/ 7979 h 151"/>
                <a:gd name="T56" fmla="*/ 98 w 159"/>
                <a:gd name="T57" fmla="*/ 7979 h 151"/>
                <a:gd name="T58" fmla="*/ 68 w 159"/>
                <a:gd name="T59" fmla="*/ 7146 h 151"/>
                <a:gd name="T60" fmla="*/ 68 w 159"/>
                <a:gd name="T61" fmla="*/ 6716 h 151"/>
                <a:gd name="T62" fmla="*/ 0 w 159"/>
                <a:gd name="T63" fmla="*/ 5686 h 151"/>
                <a:gd name="T64" fmla="*/ 68 w 159"/>
                <a:gd name="T65" fmla="*/ 4591 h 151"/>
                <a:gd name="T66" fmla="*/ 3 w 159"/>
                <a:gd name="T67" fmla="*/ 4591 h 151"/>
                <a:gd name="T68" fmla="*/ 158 w 159"/>
                <a:gd name="T69" fmla="*/ 3601 h 151"/>
                <a:gd name="T70" fmla="*/ 202 w 159"/>
                <a:gd name="T71" fmla="*/ 4591 h 151"/>
                <a:gd name="T72" fmla="*/ 372 w 159"/>
                <a:gd name="T73" fmla="*/ 5523 h 151"/>
                <a:gd name="T74" fmla="*/ 621 w 159"/>
                <a:gd name="T75" fmla="*/ 5120 h 151"/>
                <a:gd name="T76" fmla="*/ 677 w 159"/>
                <a:gd name="T77" fmla="*/ 4460 h 151"/>
                <a:gd name="T78" fmla="*/ 955 w 159"/>
                <a:gd name="T79" fmla="*/ 4866 h 151"/>
                <a:gd name="T80" fmla="*/ 1081 w 159"/>
                <a:gd name="T81" fmla="*/ 4460 h 151"/>
                <a:gd name="T82" fmla="*/ 1163 w 159"/>
                <a:gd name="T83" fmla="*/ 2986 h 151"/>
                <a:gd name="T84" fmla="*/ 1225 w 159"/>
                <a:gd name="T85" fmla="*/ 2348 h 151"/>
                <a:gd name="T86" fmla="*/ 1263 w 159"/>
                <a:gd name="T87" fmla="*/ 1236 h 151"/>
                <a:gd name="T88" fmla="*/ 1309 w 159"/>
                <a:gd name="T89" fmla="*/ 0 h 151"/>
                <a:gd name="T90" fmla="*/ 1474 w 159"/>
                <a:gd name="T91" fmla="*/ 2 h 151"/>
                <a:gd name="T92" fmla="*/ 1630 w 159"/>
                <a:gd name="T93" fmla="*/ 425 h 151"/>
                <a:gd name="T94" fmla="*/ 1630 w 159"/>
                <a:gd name="T95" fmla="*/ 425 h 151"/>
                <a:gd name="T96" fmla="*/ 1630 w 159"/>
                <a:gd name="T97" fmla="*/ 651 h 151"/>
                <a:gd name="T98" fmla="*/ 1659 w 159"/>
                <a:gd name="T99" fmla="*/ 1236 h 151"/>
                <a:gd name="T100" fmla="*/ 1630 w 159"/>
                <a:gd name="T101" fmla="*/ 1236 h 151"/>
                <a:gd name="T102" fmla="*/ 1561 w 159"/>
                <a:gd name="T103" fmla="*/ 1236 h 151"/>
                <a:gd name="T104" fmla="*/ 1601 w 159"/>
                <a:gd name="T105" fmla="*/ 1896 h 151"/>
                <a:gd name="T106" fmla="*/ 1747 w 159"/>
                <a:gd name="T107" fmla="*/ 3359 h 151"/>
                <a:gd name="T108" fmla="*/ 1711 w 159"/>
                <a:gd name="T109" fmla="*/ 3969 h 151"/>
                <a:gd name="T110" fmla="*/ 1792 w 159"/>
                <a:gd name="T111" fmla="*/ 4591 h 151"/>
                <a:gd name="T112" fmla="*/ 1921 w 159"/>
                <a:gd name="T113" fmla="*/ 5523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4" name="Freeform 10" descr="Large checker board"/>
            <p:cNvSpPr>
              <a:spLocks/>
            </p:cNvSpPr>
            <p:nvPr/>
          </p:nvSpPr>
          <p:spPr bwMode="auto">
            <a:xfrm>
              <a:off x="4191" y="2525"/>
              <a:ext cx="193" cy="251"/>
            </a:xfrm>
            <a:custGeom>
              <a:avLst/>
              <a:gdLst>
                <a:gd name="T0" fmla="*/ 1930 w 172"/>
                <a:gd name="T1" fmla="*/ 13506 h 203"/>
                <a:gd name="T2" fmla="*/ 1899 w 172"/>
                <a:gd name="T3" fmla="*/ 13600 h 203"/>
                <a:gd name="T4" fmla="*/ 1895 w 172"/>
                <a:gd name="T5" fmla="*/ 15428 h 203"/>
                <a:gd name="T6" fmla="*/ 1854 w 172"/>
                <a:gd name="T7" fmla="*/ 17490 h 203"/>
                <a:gd name="T8" fmla="*/ 1767 w 172"/>
                <a:gd name="T9" fmla="*/ 16860 h 203"/>
                <a:gd name="T10" fmla="*/ 1754 w 172"/>
                <a:gd name="T11" fmla="*/ 17375 h 203"/>
                <a:gd name="T12" fmla="*/ 1674 w 172"/>
                <a:gd name="T13" fmla="*/ 17158 h 203"/>
                <a:gd name="T14" fmla="*/ 1674 w 172"/>
                <a:gd name="T15" fmla="*/ 17490 h 203"/>
                <a:gd name="T16" fmla="*/ 1506 w 172"/>
                <a:gd name="T17" fmla="*/ 16259 h 203"/>
                <a:gd name="T18" fmla="*/ 1395 w 172"/>
                <a:gd name="T19" fmla="*/ 15428 h 203"/>
                <a:gd name="T20" fmla="*/ 1301 w 172"/>
                <a:gd name="T21" fmla="*/ 14671 h 203"/>
                <a:gd name="T22" fmla="*/ 1195 w 172"/>
                <a:gd name="T23" fmla="*/ 13884 h 203"/>
                <a:gd name="T24" fmla="*/ 1108 w 172"/>
                <a:gd name="T25" fmla="*/ 13150 h 203"/>
                <a:gd name="T26" fmla="*/ 1033 w 172"/>
                <a:gd name="T27" fmla="*/ 12000 h 203"/>
                <a:gd name="T28" fmla="*/ 980 w 172"/>
                <a:gd name="T29" fmla="*/ 10816 h 203"/>
                <a:gd name="T30" fmla="*/ 929 w 172"/>
                <a:gd name="T31" fmla="*/ 10307 h 203"/>
                <a:gd name="T32" fmla="*/ 847 w 172"/>
                <a:gd name="T33" fmla="*/ 9400 h 203"/>
                <a:gd name="T34" fmla="*/ 755 w 172"/>
                <a:gd name="T35" fmla="*/ 8088 h 203"/>
                <a:gd name="T36" fmla="*/ 673 w 172"/>
                <a:gd name="T37" fmla="*/ 7165 h 203"/>
                <a:gd name="T38" fmla="*/ 645 w 172"/>
                <a:gd name="T39" fmla="*/ 6148 h 203"/>
                <a:gd name="T40" fmla="*/ 508 w 172"/>
                <a:gd name="T41" fmla="*/ 5029 h 203"/>
                <a:gd name="T42" fmla="*/ 396 w 172"/>
                <a:gd name="T43" fmla="*/ 3885 h 203"/>
                <a:gd name="T44" fmla="*/ 239 w 172"/>
                <a:gd name="T45" fmla="*/ 2869 h 203"/>
                <a:gd name="T46" fmla="*/ 95 w 172"/>
                <a:gd name="T47" fmla="*/ 1825 h 203"/>
                <a:gd name="T48" fmla="*/ 0 w 172"/>
                <a:gd name="T49" fmla="*/ 0 h 203"/>
                <a:gd name="T50" fmla="*/ 135 w 172"/>
                <a:gd name="T51" fmla="*/ 2 h 203"/>
                <a:gd name="T52" fmla="*/ 261 w 172"/>
                <a:gd name="T53" fmla="*/ 413 h 203"/>
                <a:gd name="T54" fmla="*/ 396 w 172"/>
                <a:gd name="T55" fmla="*/ 632 h 203"/>
                <a:gd name="T56" fmla="*/ 522 w 172"/>
                <a:gd name="T57" fmla="*/ 1980 h 203"/>
                <a:gd name="T58" fmla="*/ 581 w 172"/>
                <a:gd name="T59" fmla="*/ 2257 h 203"/>
                <a:gd name="T60" fmla="*/ 724 w 172"/>
                <a:gd name="T61" fmla="*/ 3284 h 203"/>
                <a:gd name="T62" fmla="*/ 880 w 172"/>
                <a:gd name="T63" fmla="*/ 4476 h 203"/>
                <a:gd name="T64" fmla="*/ 1033 w 172"/>
                <a:gd name="T65" fmla="*/ 5534 h 203"/>
                <a:gd name="T66" fmla="*/ 1014 w 172"/>
                <a:gd name="T67" fmla="*/ 5029 h 203"/>
                <a:gd name="T68" fmla="*/ 1169 w 172"/>
                <a:gd name="T69" fmla="*/ 6148 h 203"/>
                <a:gd name="T70" fmla="*/ 1243 w 172"/>
                <a:gd name="T71" fmla="*/ 6917 h 203"/>
                <a:gd name="T72" fmla="*/ 1444 w 172"/>
                <a:gd name="T73" fmla="*/ 7688 h 203"/>
                <a:gd name="T74" fmla="*/ 1444 w 172"/>
                <a:gd name="T75" fmla="*/ 7688 h 203"/>
                <a:gd name="T76" fmla="*/ 1563 w 172"/>
                <a:gd name="T77" fmla="*/ 8553 h 203"/>
                <a:gd name="T78" fmla="*/ 1460 w 172"/>
                <a:gd name="T79" fmla="*/ 9077 h 203"/>
                <a:gd name="T80" fmla="*/ 1485 w 172"/>
                <a:gd name="T81" fmla="*/ 9083 h 203"/>
                <a:gd name="T82" fmla="*/ 1460 w 172"/>
                <a:gd name="T83" fmla="*/ 9400 h 203"/>
                <a:gd name="T84" fmla="*/ 1506 w 172"/>
                <a:gd name="T85" fmla="*/ 9816 h 203"/>
                <a:gd name="T86" fmla="*/ 1638 w 172"/>
                <a:gd name="T87" fmla="*/ 10217 h 203"/>
                <a:gd name="T88" fmla="*/ 1674 w 172"/>
                <a:gd name="T89" fmla="*/ 11229 h 203"/>
                <a:gd name="T90" fmla="*/ 1690 w 172"/>
                <a:gd name="T91" fmla="*/ 11623 h 203"/>
                <a:gd name="T92" fmla="*/ 1690 w 172"/>
                <a:gd name="T93" fmla="*/ 12332 h 203"/>
                <a:gd name="T94" fmla="*/ 1854 w 172"/>
                <a:gd name="T95" fmla="*/ 12332 h 203"/>
                <a:gd name="T96" fmla="*/ 1930 w 172"/>
                <a:gd name="T97" fmla="*/ 1350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5" name="Freeform 11" descr="Large checker board"/>
            <p:cNvSpPr>
              <a:spLocks/>
            </p:cNvSpPr>
            <p:nvPr/>
          </p:nvSpPr>
          <p:spPr bwMode="auto">
            <a:xfrm>
              <a:off x="4826" y="2656"/>
              <a:ext cx="170" cy="194"/>
            </a:xfrm>
            <a:custGeom>
              <a:avLst/>
              <a:gdLst>
                <a:gd name="T0" fmla="*/ 1079 w 153"/>
                <a:gd name="T1" fmla="*/ 12871 h 156"/>
                <a:gd name="T2" fmla="*/ 1129 w 153"/>
                <a:gd name="T3" fmla="*/ 13269 h 156"/>
                <a:gd name="T4" fmla="*/ 1263 w 153"/>
                <a:gd name="T5" fmla="*/ 13993 h 156"/>
                <a:gd name="T6" fmla="*/ 1359 w 153"/>
                <a:gd name="T7" fmla="*/ 13873 h 156"/>
                <a:gd name="T8" fmla="*/ 1388 w 153"/>
                <a:gd name="T9" fmla="*/ 11156 h 156"/>
                <a:gd name="T10" fmla="*/ 1400 w 153"/>
                <a:gd name="T11" fmla="*/ 8058 h 156"/>
                <a:gd name="T12" fmla="*/ 1400 w 153"/>
                <a:gd name="T13" fmla="*/ 5377 h 156"/>
                <a:gd name="T14" fmla="*/ 1316 w 153"/>
                <a:gd name="T15" fmla="*/ 3661 h 156"/>
                <a:gd name="T16" fmla="*/ 971 w 153"/>
                <a:gd name="T17" fmla="*/ 1855 h 156"/>
                <a:gd name="T18" fmla="*/ 738 w 153"/>
                <a:gd name="T19" fmla="*/ 3537 h 156"/>
                <a:gd name="T20" fmla="*/ 540 w 153"/>
                <a:gd name="T21" fmla="*/ 4553 h 156"/>
                <a:gd name="T22" fmla="*/ 474 w 153"/>
                <a:gd name="T23" fmla="*/ 4151 h 156"/>
                <a:gd name="T24" fmla="*/ 427 w 153"/>
                <a:gd name="T25" fmla="*/ 1308 h 156"/>
                <a:gd name="T26" fmla="*/ 308 w 153"/>
                <a:gd name="T27" fmla="*/ 285 h 156"/>
                <a:gd name="T28" fmla="*/ 2 w 153"/>
                <a:gd name="T29" fmla="*/ 1200 h 156"/>
                <a:gd name="T30" fmla="*/ 97 w 153"/>
                <a:gd name="T31" fmla="*/ 2307 h 156"/>
                <a:gd name="T32" fmla="*/ 308 w 153"/>
                <a:gd name="T33" fmla="*/ 3191 h 156"/>
                <a:gd name="T34" fmla="*/ 384 w 153"/>
                <a:gd name="T35" fmla="*/ 3537 h 156"/>
                <a:gd name="T36" fmla="*/ 356 w 153"/>
                <a:gd name="T37" fmla="*/ 3661 h 156"/>
                <a:gd name="T38" fmla="*/ 189 w 153"/>
                <a:gd name="T39" fmla="*/ 4151 h 156"/>
                <a:gd name="T40" fmla="*/ 252 w 153"/>
                <a:gd name="T41" fmla="*/ 5518 h 156"/>
                <a:gd name="T42" fmla="*/ 308 w 153"/>
                <a:gd name="T43" fmla="*/ 6419 h 156"/>
                <a:gd name="T44" fmla="*/ 356 w 153"/>
                <a:gd name="T45" fmla="*/ 5734 h 156"/>
                <a:gd name="T46" fmla="*/ 520 w 153"/>
                <a:gd name="T47" fmla="*/ 6196 h 156"/>
                <a:gd name="T48" fmla="*/ 613 w 153"/>
                <a:gd name="T49" fmla="*/ 7131 h 156"/>
                <a:gd name="T50" fmla="*/ 836 w 153"/>
                <a:gd name="T51" fmla="*/ 8058 h 156"/>
                <a:gd name="T52" fmla="*/ 979 w 153"/>
                <a:gd name="T53" fmla="*/ 9291 h 156"/>
                <a:gd name="T54" fmla="*/ 1088 w 153"/>
                <a:gd name="T55" fmla="*/ 11554 h 156"/>
                <a:gd name="T56" fmla="*/ 1129 w 153"/>
                <a:gd name="T57" fmla="*/ 11803 h 156"/>
                <a:gd name="T58" fmla="*/ 1079 w 153"/>
                <a:gd name="T59" fmla="*/ 12462 h 156"/>
                <a:gd name="T60" fmla="*/ 881 w 153"/>
                <a:gd name="T61" fmla="*/ 13873 h 156"/>
                <a:gd name="T62" fmla="*/ 1079 w 153"/>
                <a:gd name="T63" fmla="*/ 12649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6" name="Freeform 12" descr="Large checker board"/>
            <p:cNvSpPr>
              <a:spLocks/>
            </p:cNvSpPr>
            <p:nvPr/>
          </p:nvSpPr>
          <p:spPr bwMode="auto">
            <a:xfrm>
              <a:off x="4610" y="2613"/>
              <a:ext cx="113" cy="161"/>
            </a:xfrm>
            <a:custGeom>
              <a:avLst/>
              <a:gdLst>
                <a:gd name="T0" fmla="*/ 1067 w 101"/>
                <a:gd name="T1" fmla="*/ 2 h 130"/>
                <a:gd name="T2" fmla="*/ 1024 w 101"/>
                <a:gd name="T3" fmla="*/ 0 h 130"/>
                <a:gd name="T4" fmla="*/ 853 w 101"/>
                <a:gd name="T5" fmla="*/ 1236 h 130"/>
                <a:gd name="T6" fmla="*/ 644 w 101"/>
                <a:gd name="T7" fmla="*/ 1146 h 130"/>
                <a:gd name="T8" fmla="*/ 417 w 101"/>
                <a:gd name="T9" fmla="*/ 651 h 130"/>
                <a:gd name="T10" fmla="*/ 351 w 101"/>
                <a:gd name="T11" fmla="*/ 651 h 130"/>
                <a:gd name="T12" fmla="*/ 266 w 101"/>
                <a:gd name="T13" fmla="*/ 1236 h 130"/>
                <a:gd name="T14" fmla="*/ 238 w 101"/>
                <a:gd name="T15" fmla="*/ 1236 h 130"/>
                <a:gd name="T16" fmla="*/ 150 w 101"/>
                <a:gd name="T17" fmla="*/ 2517 h 130"/>
                <a:gd name="T18" fmla="*/ 168 w 101"/>
                <a:gd name="T19" fmla="*/ 3710 h 130"/>
                <a:gd name="T20" fmla="*/ 150 w 101"/>
                <a:gd name="T21" fmla="*/ 3710 h 130"/>
                <a:gd name="T22" fmla="*/ 70 w 101"/>
                <a:gd name="T23" fmla="*/ 5203 h 130"/>
                <a:gd name="T24" fmla="*/ 0 w 101"/>
                <a:gd name="T25" fmla="*/ 6669 h 130"/>
                <a:gd name="T26" fmla="*/ 2 w 101"/>
                <a:gd name="T27" fmla="*/ 8231 h 130"/>
                <a:gd name="T28" fmla="*/ 87 w 101"/>
                <a:gd name="T29" fmla="*/ 8318 h 130"/>
                <a:gd name="T30" fmla="*/ 87 w 101"/>
                <a:gd name="T31" fmla="*/ 9430 h 130"/>
                <a:gd name="T32" fmla="*/ 87 w 101"/>
                <a:gd name="T33" fmla="*/ 10492 h 130"/>
                <a:gd name="T34" fmla="*/ 87 w 101"/>
                <a:gd name="T35" fmla="*/ 11580 h 130"/>
                <a:gd name="T36" fmla="*/ 238 w 101"/>
                <a:gd name="T37" fmla="*/ 11185 h 130"/>
                <a:gd name="T38" fmla="*/ 238 w 101"/>
                <a:gd name="T39" fmla="*/ 9430 h 130"/>
                <a:gd name="T40" fmla="*/ 213 w 101"/>
                <a:gd name="T41" fmla="*/ 7328 h 130"/>
                <a:gd name="T42" fmla="*/ 351 w 101"/>
                <a:gd name="T43" fmla="*/ 6669 h 130"/>
                <a:gd name="T44" fmla="*/ 351 w 101"/>
                <a:gd name="T45" fmla="*/ 7550 h 130"/>
                <a:gd name="T46" fmla="*/ 368 w 101"/>
                <a:gd name="T47" fmla="*/ 8318 h 130"/>
                <a:gd name="T48" fmla="*/ 417 w 101"/>
                <a:gd name="T49" fmla="*/ 9262 h 130"/>
                <a:gd name="T50" fmla="*/ 467 w 101"/>
                <a:gd name="T51" fmla="*/ 10046 h 130"/>
                <a:gd name="T52" fmla="*/ 516 w 101"/>
                <a:gd name="T53" fmla="*/ 10046 h 130"/>
                <a:gd name="T54" fmla="*/ 623 w 101"/>
                <a:gd name="T55" fmla="*/ 9430 h 130"/>
                <a:gd name="T56" fmla="*/ 653 w 101"/>
                <a:gd name="T57" fmla="*/ 9262 h 130"/>
                <a:gd name="T58" fmla="*/ 555 w 101"/>
                <a:gd name="T59" fmla="*/ 7981 h 130"/>
                <a:gd name="T60" fmla="*/ 584 w 101"/>
                <a:gd name="T61" fmla="*/ 7550 h 130"/>
                <a:gd name="T62" fmla="*/ 516 w 101"/>
                <a:gd name="T63" fmla="*/ 6444 h 130"/>
                <a:gd name="T64" fmla="*/ 417 w 101"/>
                <a:gd name="T65" fmla="*/ 5423 h 130"/>
                <a:gd name="T66" fmla="*/ 467 w 101"/>
                <a:gd name="T67" fmla="*/ 5423 h 130"/>
                <a:gd name="T68" fmla="*/ 584 w 101"/>
                <a:gd name="T69" fmla="*/ 4867 h 130"/>
                <a:gd name="T70" fmla="*/ 721 w 101"/>
                <a:gd name="T71" fmla="*/ 3974 h 130"/>
                <a:gd name="T72" fmla="*/ 778 w 101"/>
                <a:gd name="T73" fmla="*/ 3974 h 130"/>
                <a:gd name="T74" fmla="*/ 741 w 101"/>
                <a:gd name="T75" fmla="*/ 3360 h 130"/>
                <a:gd name="T76" fmla="*/ 653 w 101"/>
                <a:gd name="T77" fmla="*/ 3601 h 130"/>
                <a:gd name="T78" fmla="*/ 467 w 101"/>
                <a:gd name="T79" fmla="*/ 3974 h 130"/>
                <a:gd name="T80" fmla="*/ 351 w 101"/>
                <a:gd name="T81" fmla="*/ 4867 h 130"/>
                <a:gd name="T82" fmla="*/ 188 w 101"/>
                <a:gd name="T83" fmla="*/ 3117 h 130"/>
                <a:gd name="T84" fmla="*/ 266 w 101"/>
                <a:gd name="T85" fmla="*/ 1757 h 130"/>
                <a:gd name="T86" fmla="*/ 498 w 101"/>
                <a:gd name="T87" fmla="*/ 1896 h 130"/>
                <a:gd name="T88" fmla="*/ 721 w 101"/>
                <a:gd name="T89" fmla="*/ 2032 h 130"/>
                <a:gd name="T90" fmla="*/ 973 w 101"/>
                <a:gd name="T91" fmla="*/ 1757 h 130"/>
                <a:gd name="T92" fmla="*/ 1067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7" name="Freeform 13" descr="Large checker board"/>
            <p:cNvSpPr>
              <a:spLocks/>
            </p:cNvSpPr>
            <p:nvPr/>
          </p:nvSpPr>
          <p:spPr bwMode="auto">
            <a:xfrm>
              <a:off x="4367" y="2779"/>
              <a:ext cx="160" cy="62"/>
            </a:xfrm>
            <a:custGeom>
              <a:avLst/>
              <a:gdLst>
                <a:gd name="T0" fmla="*/ 1746 w 142"/>
                <a:gd name="T1" fmla="*/ 4561 h 50"/>
                <a:gd name="T2" fmla="*/ 1746 w 142"/>
                <a:gd name="T3" fmla="*/ 4409 h 50"/>
                <a:gd name="T4" fmla="*/ 1746 w 142"/>
                <a:gd name="T5" fmla="*/ 3069 h 50"/>
                <a:gd name="T6" fmla="*/ 1600 w 142"/>
                <a:gd name="T7" fmla="*/ 3069 h 50"/>
                <a:gd name="T8" fmla="*/ 1458 w 142"/>
                <a:gd name="T9" fmla="*/ 2768 h 50"/>
                <a:gd name="T10" fmla="*/ 1386 w 142"/>
                <a:gd name="T11" fmla="*/ 1786 h 50"/>
                <a:gd name="T12" fmla="*/ 1164 w 142"/>
                <a:gd name="T13" fmla="*/ 1440 h 50"/>
                <a:gd name="T14" fmla="*/ 1084 w 142"/>
                <a:gd name="T15" fmla="*/ 936 h 50"/>
                <a:gd name="T16" fmla="*/ 1019 w 142"/>
                <a:gd name="T17" fmla="*/ 1556 h 50"/>
                <a:gd name="T18" fmla="*/ 854 w 142"/>
                <a:gd name="T19" fmla="*/ 1556 h 50"/>
                <a:gd name="T20" fmla="*/ 699 w 142"/>
                <a:gd name="T21" fmla="*/ 1556 h 50"/>
                <a:gd name="T22" fmla="*/ 632 w 142"/>
                <a:gd name="T23" fmla="*/ 936 h 50"/>
                <a:gd name="T24" fmla="*/ 373 w 142"/>
                <a:gd name="T25" fmla="*/ 278 h 50"/>
                <a:gd name="T26" fmla="*/ 158 w 142"/>
                <a:gd name="T27" fmla="*/ 0 h 50"/>
                <a:gd name="T28" fmla="*/ 68 w 142"/>
                <a:gd name="T29" fmla="*/ 1161 h 50"/>
                <a:gd name="T30" fmla="*/ 0 w 142"/>
                <a:gd name="T31" fmla="*/ 1440 h 50"/>
                <a:gd name="T32" fmla="*/ 203 w 142"/>
                <a:gd name="T33" fmla="*/ 1786 h 50"/>
                <a:gd name="T34" fmla="*/ 203 w 142"/>
                <a:gd name="T35" fmla="*/ 1968 h 50"/>
                <a:gd name="T36" fmla="*/ 373 w 142"/>
                <a:gd name="T37" fmla="*/ 2392 h 50"/>
                <a:gd name="T38" fmla="*/ 597 w 142"/>
                <a:gd name="T39" fmla="*/ 2768 h 50"/>
                <a:gd name="T40" fmla="*/ 788 w 142"/>
                <a:gd name="T41" fmla="*/ 3069 h 50"/>
                <a:gd name="T42" fmla="*/ 962 w 142"/>
                <a:gd name="T43" fmla="*/ 3432 h 50"/>
                <a:gd name="T44" fmla="*/ 1193 w 142"/>
                <a:gd name="T45" fmla="*/ 3752 h 50"/>
                <a:gd name="T46" fmla="*/ 1458 w 142"/>
                <a:gd name="T47" fmla="*/ 3908 h 50"/>
                <a:gd name="T48" fmla="*/ 1600 w 142"/>
                <a:gd name="T49" fmla="*/ 4165 h 50"/>
                <a:gd name="T50" fmla="*/ 1746 w 142"/>
                <a:gd name="T51" fmla="*/ 4561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08" name="Freeform 14"/>
            <p:cNvSpPr>
              <a:spLocks/>
            </p:cNvSpPr>
            <p:nvPr/>
          </p:nvSpPr>
          <p:spPr bwMode="auto">
            <a:xfrm>
              <a:off x="4684" y="2835"/>
              <a:ext cx="67" cy="40"/>
            </a:xfrm>
            <a:custGeom>
              <a:avLst/>
              <a:gdLst>
                <a:gd name="T0" fmla="*/ 445 w 61"/>
                <a:gd name="T1" fmla="*/ 0 h 33"/>
                <a:gd name="T2" fmla="*/ 280 w 61"/>
                <a:gd name="T3" fmla="*/ 0 h 33"/>
                <a:gd name="T4" fmla="*/ 163 w 61"/>
                <a:gd name="T5" fmla="*/ 582 h 33"/>
                <a:gd name="T6" fmla="*/ 51 w 61"/>
                <a:gd name="T7" fmla="*/ 948 h 33"/>
                <a:gd name="T8" fmla="*/ 2 w 61"/>
                <a:gd name="T9" fmla="*/ 1618 h 33"/>
                <a:gd name="T10" fmla="*/ 0 w 61"/>
                <a:gd name="T11" fmla="*/ 1764 h 33"/>
                <a:gd name="T12" fmla="*/ 2 w 61"/>
                <a:gd name="T13" fmla="*/ 1845 h 33"/>
                <a:gd name="T14" fmla="*/ 148 w 61"/>
                <a:gd name="T15" fmla="*/ 1335 h 33"/>
                <a:gd name="T16" fmla="*/ 308 w 61"/>
                <a:gd name="T17" fmla="*/ 705 h 33"/>
                <a:gd name="T18" fmla="*/ 445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33809" name="Freeform 15"/>
            <p:cNvSpPr>
              <a:spLocks/>
            </p:cNvSpPr>
            <p:nvPr/>
          </p:nvSpPr>
          <p:spPr bwMode="auto">
            <a:xfrm>
              <a:off x="4762" y="2600"/>
              <a:ext cx="24" cy="69"/>
            </a:xfrm>
            <a:custGeom>
              <a:avLst/>
              <a:gdLst>
                <a:gd name="T0" fmla="*/ 345 w 21"/>
                <a:gd name="T1" fmla="*/ 4136 h 55"/>
                <a:gd name="T2" fmla="*/ 231 w 21"/>
                <a:gd name="T3" fmla="*/ 2621 h 55"/>
                <a:gd name="T4" fmla="*/ 318 w 21"/>
                <a:gd name="T5" fmla="*/ 1670 h 55"/>
                <a:gd name="T6" fmla="*/ 231 w 21"/>
                <a:gd name="T7" fmla="*/ 1177 h 55"/>
                <a:gd name="T8" fmla="*/ 143 w 21"/>
                <a:gd name="T9" fmla="*/ 1901 h 55"/>
                <a:gd name="T10" fmla="*/ 73 w 21"/>
                <a:gd name="T11" fmla="*/ 2819 h 55"/>
                <a:gd name="T12" fmla="*/ 73 w 21"/>
                <a:gd name="T13" fmla="*/ 2247 h 55"/>
                <a:gd name="T14" fmla="*/ 109 w 21"/>
                <a:gd name="T15" fmla="*/ 846 h 55"/>
                <a:gd name="T16" fmla="*/ 109 w 21"/>
                <a:gd name="T17" fmla="*/ 0 h 55"/>
                <a:gd name="T18" fmla="*/ 0 w 21"/>
                <a:gd name="T19" fmla="*/ 1428 h 55"/>
                <a:gd name="T20" fmla="*/ 2 w 21"/>
                <a:gd name="T21" fmla="*/ 2819 h 55"/>
                <a:gd name="T22" fmla="*/ 2 w 21"/>
                <a:gd name="T23" fmla="*/ 4437 h 55"/>
                <a:gd name="T24" fmla="*/ 231 w 21"/>
                <a:gd name="T25" fmla="*/ 6492 h 55"/>
                <a:gd name="T26" fmla="*/ 109 w 21"/>
                <a:gd name="T27" fmla="*/ 3754 h 55"/>
                <a:gd name="T28" fmla="*/ 345 w 21"/>
                <a:gd name="T29" fmla="*/ 4136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33810" name="Freeform 16"/>
            <p:cNvSpPr>
              <a:spLocks/>
            </p:cNvSpPr>
            <p:nvPr/>
          </p:nvSpPr>
          <p:spPr bwMode="auto">
            <a:xfrm>
              <a:off x="4770" y="2709"/>
              <a:ext cx="49" cy="24"/>
            </a:xfrm>
            <a:custGeom>
              <a:avLst/>
              <a:gdLst>
                <a:gd name="T0" fmla="*/ 268 w 45"/>
                <a:gd name="T1" fmla="*/ 2127 h 19"/>
                <a:gd name="T2" fmla="*/ 249 w 45"/>
                <a:gd name="T3" fmla="*/ 2558 h 19"/>
                <a:gd name="T4" fmla="*/ 138 w 45"/>
                <a:gd name="T5" fmla="*/ 1248 h 19"/>
                <a:gd name="T6" fmla="*/ 69 w 45"/>
                <a:gd name="T7" fmla="*/ 1603 h 19"/>
                <a:gd name="T8" fmla="*/ 0 w 45"/>
                <a:gd name="T9" fmla="*/ 988 h 19"/>
                <a:gd name="T10" fmla="*/ 0 w 45"/>
                <a:gd name="T11" fmla="*/ 1603 h 19"/>
                <a:gd name="T12" fmla="*/ 0 w 45"/>
                <a:gd name="T13" fmla="*/ 523 h 19"/>
                <a:gd name="T14" fmla="*/ 53 w 45"/>
                <a:gd name="T15" fmla="*/ 0 h 19"/>
                <a:gd name="T16" fmla="*/ 138 w 45"/>
                <a:gd name="T17" fmla="*/ 328 h 19"/>
                <a:gd name="T18" fmla="*/ 226 w 45"/>
                <a:gd name="T19" fmla="*/ 523 h 19"/>
                <a:gd name="T20" fmla="*/ 268 w 45"/>
                <a:gd name="T21" fmla="*/ 212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33811" name="Freeform 17"/>
            <p:cNvSpPr>
              <a:spLocks/>
            </p:cNvSpPr>
            <p:nvPr/>
          </p:nvSpPr>
          <p:spPr bwMode="auto">
            <a:xfrm>
              <a:off x="4620" y="2830"/>
              <a:ext cx="57" cy="14"/>
            </a:xfrm>
            <a:custGeom>
              <a:avLst/>
              <a:gdLst>
                <a:gd name="T0" fmla="*/ 360 w 52"/>
                <a:gd name="T1" fmla="*/ 403 h 11"/>
                <a:gd name="T2" fmla="*/ 328 w 52"/>
                <a:gd name="T3" fmla="*/ 0 h 11"/>
                <a:gd name="T4" fmla="*/ 299 w 52"/>
                <a:gd name="T5" fmla="*/ 653 h 11"/>
                <a:gd name="T6" fmla="*/ 227 w 52"/>
                <a:gd name="T7" fmla="*/ 653 h 11"/>
                <a:gd name="T8" fmla="*/ 143 w 52"/>
                <a:gd name="T9" fmla="*/ 403 h 11"/>
                <a:gd name="T10" fmla="*/ 50 w 52"/>
                <a:gd name="T11" fmla="*/ 403 h 11"/>
                <a:gd name="T12" fmla="*/ 0 w 52"/>
                <a:gd name="T13" fmla="*/ 1383 h 11"/>
                <a:gd name="T14" fmla="*/ 50 w 52"/>
                <a:gd name="T15" fmla="*/ 1760 h 11"/>
                <a:gd name="T16" fmla="*/ 164 w 52"/>
                <a:gd name="T17" fmla="*/ 1383 h 11"/>
                <a:gd name="T18" fmla="*/ 260 w 52"/>
                <a:gd name="T19" fmla="*/ 1383 h 11"/>
                <a:gd name="T20" fmla="*/ 360 w 52"/>
                <a:gd name="T21" fmla="*/ 40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33812" name="Freeform 18"/>
            <p:cNvSpPr>
              <a:spLocks/>
            </p:cNvSpPr>
            <p:nvPr/>
          </p:nvSpPr>
          <p:spPr bwMode="auto">
            <a:xfrm>
              <a:off x="4367" y="2683"/>
              <a:ext cx="29" cy="31"/>
            </a:xfrm>
            <a:custGeom>
              <a:avLst/>
              <a:gdLst>
                <a:gd name="T0" fmla="*/ 255 w 26"/>
                <a:gd name="T1" fmla="*/ 715 h 26"/>
                <a:gd name="T2" fmla="*/ 236 w 26"/>
                <a:gd name="T3" fmla="*/ 1034 h 26"/>
                <a:gd name="T4" fmla="*/ 119 w 26"/>
                <a:gd name="T5" fmla="*/ 715 h 26"/>
                <a:gd name="T6" fmla="*/ 69 w 26"/>
                <a:gd name="T7" fmla="*/ 422 h 26"/>
                <a:gd name="T8" fmla="*/ 0 w 26"/>
                <a:gd name="T9" fmla="*/ 209 h 26"/>
                <a:gd name="T10" fmla="*/ 69 w 26"/>
                <a:gd name="T11" fmla="*/ 147 h 26"/>
                <a:gd name="T12" fmla="*/ 119 w 26"/>
                <a:gd name="T13" fmla="*/ 0 h 26"/>
                <a:gd name="T14" fmla="*/ 165 w 26"/>
                <a:gd name="T15" fmla="*/ 601 h 26"/>
                <a:gd name="T16" fmla="*/ 255 w 26"/>
                <a:gd name="T17" fmla="*/ 71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33813" name="Freeform 19"/>
            <p:cNvSpPr>
              <a:spLocks/>
            </p:cNvSpPr>
            <p:nvPr/>
          </p:nvSpPr>
          <p:spPr bwMode="auto">
            <a:xfrm>
              <a:off x="4567" y="2826"/>
              <a:ext cx="43" cy="21"/>
            </a:xfrm>
            <a:custGeom>
              <a:avLst/>
              <a:gdLst>
                <a:gd name="T0" fmla="*/ 506 w 38"/>
                <a:gd name="T1" fmla="*/ 819 h 17"/>
                <a:gd name="T2" fmla="*/ 476 w 38"/>
                <a:gd name="T3" fmla="*/ 408 h 17"/>
                <a:gd name="T4" fmla="*/ 395 w 38"/>
                <a:gd name="T5" fmla="*/ 623 h 17"/>
                <a:gd name="T6" fmla="*/ 210 w 38"/>
                <a:gd name="T7" fmla="*/ 0 h 17"/>
                <a:gd name="T8" fmla="*/ 304 w 38"/>
                <a:gd name="T9" fmla="*/ 819 h 17"/>
                <a:gd name="T10" fmla="*/ 210 w 38"/>
                <a:gd name="T11" fmla="*/ 819 h 17"/>
                <a:gd name="T12" fmla="*/ 2 w 38"/>
                <a:gd name="T13" fmla="*/ 623 h 17"/>
                <a:gd name="T14" fmla="*/ 0 w 38"/>
                <a:gd name="T15" fmla="*/ 1451 h 17"/>
                <a:gd name="T16" fmla="*/ 164 w 38"/>
                <a:gd name="T17" fmla="*/ 1175 h 17"/>
                <a:gd name="T18" fmla="*/ 344 w 38"/>
                <a:gd name="T19" fmla="*/ 1012 h 17"/>
                <a:gd name="T20" fmla="*/ 395 w 38"/>
                <a:gd name="T21" fmla="*/ 1012 h 17"/>
                <a:gd name="T22" fmla="*/ 395 w 38"/>
                <a:gd name="T23" fmla="*/ 1012 h 17"/>
                <a:gd name="T24" fmla="*/ 506 w 38"/>
                <a:gd name="T25" fmla="*/ 8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33814" name="Freeform 20"/>
            <p:cNvSpPr>
              <a:spLocks/>
            </p:cNvSpPr>
            <p:nvPr/>
          </p:nvSpPr>
          <p:spPr bwMode="auto">
            <a:xfrm>
              <a:off x="4605" y="2855"/>
              <a:ext cx="29" cy="20"/>
            </a:xfrm>
            <a:custGeom>
              <a:avLst/>
              <a:gdLst>
                <a:gd name="T0" fmla="*/ 255 w 26"/>
                <a:gd name="T1" fmla="*/ 1301 h 16"/>
                <a:gd name="T2" fmla="*/ 165 w 26"/>
                <a:gd name="T3" fmla="*/ 1736 h 16"/>
                <a:gd name="T4" fmla="*/ 3 w 26"/>
                <a:gd name="T5" fmla="*/ 719 h 16"/>
                <a:gd name="T6" fmla="*/ 0 w 26"/>
                <a:gd name="T7" fmla="*/ 0 h 16"/>
                <a:gd name="T8" fmla="*/ 165 w 26"/>
                <a:gd name="T9" fmla="*/ 0 h 16"/>
                <a:gd name="T10" fmla="*/ 255 w 26"/>
                <a:gd name="T11" fmla="*/ 130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33815" name="Freeform 21"/>
            <p:cNvSpPr>
              <a:spLocks/>
            </p:cNvSpPr>
            <p:nvPr/>
          </p:nvSpPr>
          <p:spPr bwMode="auto">
            <a:xfrm>
              <a:off x="4734" y="2714"/>
              <a:ext cx="22" cy="19"/>
            </a:xfrm>
            <a:custGeom>
              <a:avLst/>
              <a:gdLst>
                <a:gd name="T0" fmla="*/ 52 w 21"/>
                <a:gd name="T1" fmla="*/ 1126 h 15"/>
                <a:gd name="T2" fmla="*/ 38 w 21"/>
                <a:gd name="T3" fmla="*/ 2117 h 15"/>
                <a:gd name="T4" fmla="*/ 0 w 21"/>
                <a:gd name="T5" fmla="*/ 702 h 15"/>
                <a:gd name="T6" fmla="*/ 9 w 21"/>
                <a:gd name="T7" fmla="*/ 0 h 15"/>
                <a:gd name="T8" fmla="*/ 52 w 21"/>
                <a:gd name="T9" fmla="*/ 1126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33816" name="Freeform 22"/>
            <p:cNvSpPr>
              <a:spLocks/>
            </p:cNvSpPr>
            <p:nvPr/>
          </p:nvSpPr>
          <p:spPr bwMode="auto">
            <a:xfrm>
              <a:off x="4527" y="2826"/>
              <a:ext cx="21" cy="15"/>
            </a:xfrm>
            <a:custGeom>
              <a:avLst/>
              <a:gdLst>
                <a:gd name="T0" fmla="*/ 154 w 19"/>
                <a:gd name="T1" fmla="*/ 569 h 12"/>
                <a:gd name="T2" fmla="*/ 139 w 19"/>
                <a:gd name="T3" fmla="*/ 364 h 12"/>
                <a:gd name="T4" fmla="*/ 0 w 19"/>
                <a:gd name="T5" fmla="*/ 0 h 12"/>
                <a:gd name="T6" fmla="*/ 76 w 19"/>
                <a:gd name="T7" fmla="*/ 1314 h 12"/>
                <a:gd name="T8" fmla="*/ 154 w 19"/>
                <a:gd name="T9" fmla="*/ 56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33817" name="Freeform 23"/>
            <p:cNvSpPr>
              <a:spLocks/>
            </p:cNvSpPr>
            <p:nvPr/>
          </p:nvSpPr>
          <p:spPr bwMode="auto">
            <a:xfrm>
              <a:off x="4228" y="2616"/>
              <a:ext cx="13" cy="20"/>
            </a:xfrm>
            <a:custGeom>
              <a:avLst/>
              <a:gdLst>
                <a:gd name="T0" fmla="*/ 64 w 12"/>
                <a:gd name="T1" fmla="*/ 295 h 17"/>
                <a:gd name="T2" fmla="*/ 64 w 12"/>
                <a:gd name="T3" fmla="*/ 527 h 17"/>
                <a:gd name="T4" fmla="*/ 0 w 12"/>
                <a:gd name="T5" fmla="*/ 0 h 17"/>
                <a:gd name="T6" fmla="*/ 2 w 12"/>
                <a:gd name="T7" fmla="*/ 0 h 17"/>
                <a:gd name="T8" fmla="*/ 64 w 12"/>
                <a:gd name="T9" fmla="*/ 295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33818" name="Freeform 24"/>
            <p:cNvSpPr>
              <a:spLocks/>
            </p:cNvSpPr>
            <p:nvPr/>
          </p:nvSpPr>
          <p:spPr bwMode="auto">
            <a:xfrm>
              <a:off x="4552" y="2830"/>
              <a:ext cx="15" cy="17"/>
            </a:xfrm>
            <a:custGeom>
              <a:avLst/>
              <a:gdLst>
                <a:gd name="T0" fmla="*/ 1314 w 12"/>
                <a:gd name="T1" fmla="*/ 2 h 14"/>
                <a:gd name="T2" fmla="*/ 719 w 12"/>
                <a:gd name="T3" fmla="*/ 0 h 14"/>
                <a:gd name="T4" fmla="*/ 0 w 12"/>
                <a:gd name="T5" fmla="*/ 515 h 14"/>
                <a:gd name="T6" fmla="*/ 569 w 12"/>
                <a:gd name="T7" fmla="*/ 866 h 14"/>
                <a:gd name="T8" fmla="*/ 131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33819" name="Freeform 25"/>
            <p:cNvSpPr>
              <a:spLocks/>
            </p:cNvSpPr>
            <p:nvPr/>
          </p:nvSpPr>
          <p:spPr bwMode="auto">
            <a:xfrm>
              <a:off x="4413" y="2706"/>
              <a:ext cx="11" cy="12"/>
            </a:xfrm>
            <a:custGeom>
              <a:avLst/>
              <a:gdLst>
                <a:gd name="T0" fmla="*/ 590 w 9"/>
                <a:gd name="T1" fmla="*/ 149 h 10"/>
                <a:gd name="T2" fmla="*/ 2 w 9"/>
                <a:gd name="T3" fmla="*/ 446 h 10"/>
                <a:gd name="T4" fmla="*/ 0 w 9"/>
                <a:gd name="T5" fmla="*/ 446 h 10"/>
                <a:gd name="T6" fmla="*/ 0 w 9"/>
                <a:gd name="T7" fmla="*/ 0 h 10"/>
                <a:gd name="T8" fmla="*/ 590 w 9"/>
                <a:gd name="T9" fmla="*/ 149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33820" name="Freeform 26"/>
            <p:cNvSpPr>
              <a:spLocks/>
            </p:cNvSpPr>
            <p:nvPr/>
          </p:nvSpPr>
          <p:spPr bwMode="auto">
            <a:xfrm>
              <a:off x="4671" y="2746"/>
              <a:ext cx="14" cy="28"/>
            </a:xfrm>
            <a:custGeom>
              <a:avLst/>
              <a:gdLst>
                <a:gd name="T0" fmla="*/ 307 w 12"/>
                <a:gd name="T1" fmla="*/ 2375 h 22"/>
                <a:gd name="T2" fmla="*/ 169 w 12"/>
                <a:gd name="T3" fmla="*/ 1866 h 22"/>
                <a:gd name="T4" fmla="*/ 263 w 12"/>
                <a:gd name="T5" fmla="*/ 831 h 22"/>
                <a:gd name="T6" fmla="*/ 263 w 12"/>
                <a:gd name="T7" fmla="*/ 0 h 22"/>
                <a:gd name="T8" fmla="*/ 0 w 12"/>
                <a:gd name="T9" fmla="*/ 3533 h 22"/>
                <a:gd name="T10" fmla="*/ 307 w 12"/>
                <a:gd name="T11" fmla="*/ 2375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33821" name="Freeform 27" descr="Large checker board"/>
            <p:cNvSpPr>
              <a:spLocks/>
            </p:cNvSpPr>
            <p:nvPr/>
          </p:nvSpPr>
          <p:spPr bwMode="auto">
            <a:xfrm>
              <a:off x="4879" y="2770"/>
              <a:ext cx="6" cy="19"/>
            </a:xfrm>
            <a:custGeom>
              <a:avLst/>
              <a:gdLst>
                <a:gd name="T0" fmla="*/ 3 w 7"/>
                <a:gd name="T1" fmla="*/ 1426 h 15"/>
                <a:gd name="T2" fmla="*/ 3 w 7"/>
                <a:gd name="T3" fmla="*/ 0 h 15"/>
                <a:gd name="T4" fmla="*/ 0 w 7"/>
                <a:gd name="T5" fmla="*/ 437 h 15"/>
                <a:gd name="T6" fmla="*/ 0 w 7"/>
                <a:gd name="T7" fmla="*/ 2117 h 15"/>
                <a:gd name="T8" fmla="*/ 3 w 7"/>
                <a:gd name="T9" fmla="*/ 1426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2" name="Freeform 28"/>
            <p:cNvSpPr>
              <a:spLocks/>
            </p:cNvSpPr>
            <p:nvPr/>
          </p:nvSpPr>
          <p:spPr bwMode="auto">
            <a:xfrm>
              <a:off x="4254" y="2669"/>
              <a:ext cx="11" cy="17"/>
            </a:xfrm>
            <a:custGeom>
              <a:avLst/>
              <a:gdLst>
                <a:gd name="T0" fmla="*/ 590 w 9"/>
                <a:gd name="T1" fmla="*/ 866 h 14"/>
                <a:gd name="T2" fmla="*/ 2 w 9"/>
                <a:gd name="T3" fmla="*/ 866 h 14"/>
                <a:gd name="T4" fmla="*/ 0 w 9"/>
                <a:gd name="T5" fmla="*/ 0 h 14"/>
                <a:gd name="T6" fmla="*/ 590 w 9"/>
                <a:gd name="T7" fmla="*/ 866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33823" name="Freeform 29" descr="Large checker board"/>
            <p:cNvSpPr>
              <a:spLocks/>
            </p:cNvSpPr>
            <p:nvPr/>
          </p:nvSpPr>
          <p:spPr bwMode="auto">
            <a:xfrm>
              <a:off x="4670" y="2750"/>
              <a:ext cx="7" cy="18"/>
            </a:xfrm>
            <a:custGeom>
              <a:avLst/>
              <a:gdLst>
                <a:gd name="T0" fmla="*/ 7 w 7"/>
                <a:gd name="T1" fmla="*/ 1341 h 14"/>
                <a:gd name="T2" fmla="*/ 7 w 7"/>
                <a:gd name="T3" fmla="*/ 0 h 14"/>
                <a:gd name="T4" fmla="*/ 2 w 7"/>
                <a:gd name="T5" fmla="*/ 441 h 14"/>
                <a:gd name="T6" fmla="*/ 0 w 7"/>
                <a:gd name="T7" fmla="*/ 2766 h 14"/>
                <a:gd name="T8" fmla="*/ 7 w 7"/>
                <a:gd name="T9" fmla="*/ 1341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4" name="Freeform 30" descr="Large checker board"/>
            <p:cNvSpPr>
              <a:spLocks/>
            </p:cNvSpPr>
            <p:nvPr/>
          </p:nvSpPr>
          <p:spPr bwMode="auto">
            <a:xfrm>
              <a:off x="4706" y="2686"/>
              <a:ext cx="17" cy="2"/>
            </a:xfrm>
            <a:custGeom>
              <a:avLst/>
              <a:gdLst>
                <a:gd name="T0" fmla="*/ 866 w 14"/>
                <a:gd name="T1" fmla="*/ 2 h 2"/>
                <a:gd name="T2" fmla="*/ 424 w 14"/>
                <a:gd name="T3" fmla="*/ 0 h 2"/>
                <a:gd name="T4" fmla="*/ 0 w 14"/>
                <a:gd name="T5" fmla="*/ 2 h 2"/>
                <a:gd name="T6" fmla="*/ 866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25" name="Freeform 31"/>
            <p:cNvSpPr>
              <a:spLocks/>
            </p:cNvSpPr>
            <p:nvPr/>
          </p:nvSpPr>
          <p:spPr bwMode="auto">
            <a:xfrm>
              <a:off x="4874" y="2789"/>
              <a:ext cx="7" cy="10"/>
            </a:xfrm>
            <a:custGeom>
              <a:avLst/>
              <a:gdLst>
                <a:gd name="T0" fmla="*/ 6091 w 5"/>
                <a:gd name="T1" fmla="*/ 4 h 9"/>
                <a:gd name="T2" fmla="*/ 0 w 5"/>
                <a:gd name="T3" fmla="*/ 78 h 9"/>
                <a:gd name="T4" fmla="*/ 0 w 5"/>
                <a:gd name="T5" fmla="*/ 0 h 9"/>
                <a:gd name="T6" fmla="*/ 6091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33826" name="Freeform 32"/>
            <p:cNvSpPr>
              <a:spLocks/>
            </p:cNvSpPr>
            <p:nvPr/>
          </p:nvSpPr>
          <p:spPr bwMode="auto">
            <a:xfrm>
              <a:off x="4497" y="2802"/>
              <a:ext cx="25" cy="4"/>
            </a:xfrm>
            <a:custGeom>
              <a:avLst/>
              <a:gdLst>
                <a:gd name="T0" fmla="*/ 319 w 22"/>
                <a:gd name="T1" fmla="*/ 0 h 3"/>
                <a:gd name="T2" fmla="*/ 95 w 22"/>
                <a:gd name="T3" fmla="*/ 1164 h 3"/>
                <a:gd name="T4" fmla="*/ 0 w 22"/>
                <a:gd name="T5" fmla="*/ 0 h 3"/>
                <a:gd name="T6" fmla="*/ 319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33827" name="Freeform 33"/>
            <p:cNvSpPr>
              <a:spLocks/>
            </p:cNvSpPr>
            <p:nvPr/>
          </p:nvSpPr>
          <p:spPr bwMode="auto">
            <a:xfrm>
              <a:off x="4523" y="2540"/>
              <a:ext cx="17" cy="17"/>
            </a:xfrm>
            <a:custGeom>
              <a:avLst/>
              <a:gdLst>
                <a:gd name="T0" fmla="*/ 424 w 14"/>
                <a:gd name="T1" fmla="*/ 866 h 14"/>
                <a:gd name="T2" fmla="*/ 0 w 14"/>
                <a:gd name="T3" fmla="*/ 424 h 14"/>
                <a:gd name="T4" fmla="*/ 866 w 14"/>
                <a:gd name="T5" fmla="*/ 0 h 14"/>
                <a:gd name="T6" fmla="*/ 866 w 14"/>
                <a:gd name="T7" fmla="*/ 0 h 14"/>
                <a:gd name="T8" fmla="*/ 750 w 14"/>
                <a:gd name="T9" fmla="*/ 424 h 14"/>
                <a:gd name="T10" fmla="*/ 424 w 14"/>
                <a:gd name="T11" fmla="*/ 866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33828" name="Freeform 34"/>
            <p:cNvSpPr>
              <a:spLocks/>
            </p:cNvSpPr>
            <p:nvPr/>
          </p:nvSpPr>
          <p:spPr bwMode="auto">
            <a:xfrm>
              <a:off x="5296" y="2495"/>
              <a:ext cx="2" cy="4"/>
            </a:xfrm>
            <a:custGeom>
              <a:avLst/>
              <a:gdLst>
                <a:gd name="T0" fmla="*/ 0 w 2"/>
                <a:gd name="T1" fmla="*/ 0 h 3"/>
                <a:gd name="T2" fmla="*/ 0 w 2"/>
                <a:gd name="T3" fmla="*/ 0 h 3"/>
                <a:gd name="T4" fmla="*/ 0 w 2"/>
                <a:gd name="T5" fmla="*/ 1164 h 3"/>
                <a:gd name="T6" fmla="*/ 2 w 2"/>
                <a:gd name="T7" fmla="*/ 1164 h 3"/>
                <a:gd name="T8" fmla="*/ 2 w 2"/>
                <a:gd name="T9" fmla="*/ 1164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29" name="Freeform 35"/>
            <p:cNvSpPr>
              <a:spLocks/>
            </p:cNvSpPr>
            <p:nvPr/>
          </p:nvSpPr>
          <p:spPr bwMode="auto">
            <a:xfrm>
              <a:off x="5385" y="2527"/>
              <a:ext cx="1" cy="4"/>
            </a:xfrm>
            <a:custGeom>
              <a:avLst/>
              <a:gdLst>
                <a:gd name="T0" fmla="*/ 1 w 2"/>
                <a:gd name="T1" fmla="*/ 1164 h 3"/>
                <a:gd name="T2" fmla="*/ 0 w 2"/>
                <a:gd name="T3" fmla="*/ 1164 h 3"/>
                <a:gd name="T4" fmla="*/ 0 w 2"/>
                <a:gd name="T5" fmla="*/ 0 h 3"/>
                <a:gd name="T6" fmla="*/ 1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33830"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831"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32" name="Freeform 38" descr="Large checker board"/>
            <p:cNvSpPr>
              <a:spLocks/>
            </p:cNvSpPr>
            <p:nvPr/>
          </p:nvSpPr>
          <p:spPr bwMode="auto">
            <a:xfrm>
              <a:off x="4447" y="2495"/>
              <a:ext cx="167" cy="133"/>
            </a:xfrm>
            <a:custGeom>
              <a:avLst/>
              <a:gdLst>
                <a:gd name="T0" fmla="*/ 1244 w 149"/>
                <a:gd name="T1" fmla="*/ 0 h 107"/>
                <a:gd name="T2" fmla="*/ 1360 w 149"/>
                <a:gd name="T3" fmla="*/ 680 h 107"/>
                <a:gd name="T4" fmla="*/ 1324 w 149"/>
                <a:gd name="T5" fmla="*/ 1836 h 107"/>
                <a:gd name="T6" fmla="*/ 1394 w 149"/>
                <a:gd name="T7" fmla="*/ 1305 h 107"/>
                <a:gd name="T8" fmla="*/ 1394 w 149"/>
                <a:gd name="T9" fmla="*/ 1836 h 107"/>
                <a:gd name="T10" fmla="*/ 1429 w 149"/>
                <a:gd name="T11" fmla="*/ 2016 h 107"/>
                <a:gd name="T12" fmla="*/ 1634 w 149"/>
                <a:gd name="T13" fmla="*/ 2832 h 107"/>
                <a:gd name="T14" fmla="*/ 1476 w 149"/>
                <a:gd name="T15" fmla="*/ 3520 h 107"/>
                <a:gd name="T16" fmla="*/ 1505 w 149"/>
                <a:gd name="T17" fmla="*/ 4128 h 107"/>
                <a:gd name="T18" fmla="*/ 1376 w 149"/>
                <a:gd name="T19" fmla="*/ 4496 h 107"/>
                <a:gd name="T20" fmla="*/ 1360 w 149"/>
                <a:gd name="T21" fmla="*/ 4813 h 107"/>
                <a:gd name="T22" fmla="*/ 1216 w 149"/>
                <a:gd name="T23" fmla="*/ 4496 h 107"/>
                <a:gd name="T24" fmla="*/ 1069 w 149"/>
                <a:gd name="T25" fmla="*/ 4375 h 107"/>
                <a:gd name="T26" fmla="*/ 1017 w 149"/>
                <a:gd name="T27" fmla="*/ 5633 h 107"/>
                <a:gd name="T28" fmla="*/ 987 w 149"/>
                <a:gd name="T29" fmla="*/ 6772 h 107"/>
                <a:gd name="T30" fmla="*/ 924 w 149"/>
                <a:gd name="T31" fmla="*/ 7509 h 107"/>
                <a:gd name="T32" fmla="*/ 861 w 149"/>
                <a:gd name="T33" fmla="*/ 9173 h 107"/>
                <a:gd name="T34" fmla="*/ 730 w 149"/>
                <a:gd name="T35" fmla="*/ 9501 h 107"/>
                <a:gd name="T36" fmla="*/ 498 w 149"/>
                <a:gd name="T37" fmla="*/ 9173 h 107"/>
                <a:gd name="T38" fmla="*/ 444 w 149"/>
                <a:gd name="T39" fmla="*/ 9854 h 107"/>
                <a:gd name="T40" fmla="*/ 210 w 149"/>
                <a:gd name="T41" fmla="*/ 10296 h 107"/>
                <a:gd name="T42" fmla="*/ 61 w 149"/>
                <a:gd name="T43" fmla="*/ 9334 h 107"/>
                <a:gd name="T44" fmla="*/ 0 w 149"/>
                <a:gd name="T45" fmla="*/ 8252 h 107"/>
                <a:gd name="T46" fmla="*/ 0 w 149"/>
                <a:gd name="T47" fmla="*/ 8418 h 107"/>
                <a:gd name="T48" fmla="*/ 133 w 149"/>
                <a:gd name="T49" fmla="*/ 9173 h 107"/>
                <a:gd name="T50" fmla="*/ 289 w 149"/>
                <a:gd name="T51" fmla="*/ 9334 h 107"/>
                <a:gd name="T52" fmla="*/ 263 w 149"/>
                <a:gd name="T53" fmla="*/ 9334 h 107"/>
                <a:gd name="T54" fmla="*/ 263 w 149"/>
                <a:gd name="T55" fmla="*/ 9173 h 107"/>
                <a:gd name="T56" fmla="*/ 289 w 149"/>
                <a:gd name="T57" fmla="*/ 8252 h 107"/>
                <a:gd name="T58" fmla="*/ 289 w 149"/>
                <a:gd name="T59" fmla="*/ 7984 h 107"/>
                <a:gd name="T60" fmla="*/ 324 w 149"/>
                <a:gd name="T61" fmla="*/ 7262 h 107"/>
                <a:gd name="T62" fmla="*/ 444 w 149"/>
                <a:gd name="T63" fmla="*/ 6772 h 107"/>
                <a:gd name="T64" fmla="*/ 558 w 149"/>
                <a:gd name="T65" fmla="*/ 6664 h 107"/>
                <a:gd name="T66" fmla="*/ 644 w 149"/>
                <a:gd name="T67" fmla="*/ 5341 h 107"/>
                <a:gd name="T68" fmla="*/ 749 w 149"/>
                <a:gd name="T69" fmla="*/ 4128 h 107"/>
                <a:gd name="T70" fmla="*/ 824 w 149"/>
                <a:gd name="T71" fmla="*/ 4813 h 107"/>
                <a:gd name="T72" fmla="*/ 883 w 149"/>
                <a:gd name="T73" fmla="*/ 4128 h 107"/>
                <a:gd name="T74" fmla="*/ 907 w 149"/>
                <a:gd name="T75" fmla="*/ 3520 h 107"/>
                <a:gd name="T76" fmla="*/ 968 w 149"/>
                <a:gd name="T77" fmla="*/ 4375 h 107"/>
                <a:gd name="T78" fmla="*/ 968 w 149"/>
                <a:gd name="T79" fmla="*/ 3617 h 107"/>
                <a:gd name="T80" fmla="*/ 987 w 149"/>
                <a:gd name="T81" fmla="*/ 3146 h 107"/>
                <a:gd name="T82" fmla="*/ 968 w 149"/>
                <a:gd name="T83" fmla="*/ 2832 h 107"/>
                <a:gd name="T84" fmla="*/ 1017 w 149"/>
                <a:gd name="T85" fmla="*/ 2282 h 107"/>
                <a:gd name="T86" fmla="*/ 1096 w 149"/>
                <a:gd name="T87" fmla="*/ 1188 h 107"/>
                <a:gd name="T88" fmla="*/ 1166 w 149"/>
                <a:gd name="T89" fmla="*/ 0 h 107"/>
                <a:gd name="T90" fmla="*/ 1198 w 149"/>
                <a:gd name="T91" fmla="*/ 440 h 107"/>
                <a:gd name="T92" fmla="*/ 1244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33" name="Freeform 39" descr="Large checker board"/>
            <p:cNvSpPr>
              <a:spLocks/>
            </p:cNvSpPr>
            <p:nvPr/>
          </p:nvSpPr>
          <p:spPr bwMode="auto">
            <a:xfrm>
              <a:off x="4275" y="2504"/>
              <a:ext cx="77" cy="112"/>
            </a:xfrm>
            <a:custGeom>
              <a:avLst/>
              <a:gdLst>
                <a:gd name="T0" fmla="*/ 811 w 68"/>
                <a:gd name="T1" fmla="*/ 8900 h 90"/>
                <a:gd name="T2" fmla="*/ 546 w 68"/>
                <a:gd name="T3" fmla="*/ 7721 h 90"/>
                <a:gd name="T4" fmla="*/ 293 w 68"/>
                <a:gd name="T5" fmla="*/ 6348 h 90"/>
                <a:gd name="T6" fmla="*/ 145 w 68"/>
                <a:gd name="T7" fmla="*/ 4220 h 90"/>
                <a:gd name="T8" fmla="*/ 88 w 68"/>
                <a:gd name="T9" fmla="*/ 2352 h 90"/>
                <a:gd name="T10" fmla="*/ 0 w 68"/>
                <a:gd name="T11" fmla="*/ 285 h 90"/>
                <a:gd name="T12" fmla="*/ 2 w 68"/>
                <a:gd name="T13" fmla="*/ 0 h 90"/>
                <a:gd name="T14" fmla="*/ 186 w 68"/>
                <a:gd name="T15" fmla="*/ 442 h 90"/>
                <a:gd name="T16" fmla="*/ 186 w 68"/>
                <a:gd name="T17" fmla="*/ 1221 h 90"/>
                <a:gd name="T18" fmla="*/ 348 w 68"/>
                <a:gd name="T19" fmla="*/ 1221 h 90"/>
                <a:gd name="T20" fmla="*/ 420 w 68"/>
                <a:gd name="T21" fmla="*/ 442 h 90"/>
                <a:gd name="T22" fmla="*/ 572 w 68"/>
                <a:gd name="T23" fmla="*/ 1640 h 90"/>
                <a:gd name="T24" fmla="*/ 716 w 68"/>
                <a:gd name="T25" fmla="*/ 2540 h 90"/>
                <a:gd name="T26" fmla="*/ 734 w 68"/>
                <a:gd name="T27" fmla="*/ 4220 h 90"/>
                <a:gd name="T28" fmla="*/ 734 w 68"/>
                <a:gd name="T29" fmla="*/ 5770 h 90"/>
                <a:gd name="T30" fmla="*/ 847 w 68"/>
                <a:gd name="T31" fmla="*/ 7526 h 90"/>
                <a:gd name="T32" fmla="*/ 926 w 68"/>
                <a:gd name="T33" fmla="*/ 8900 h 90"/>
                <a:gd name="T34" fmla="*/ 847 w 68"/>
                <a:gd name="T35" fmla="*/ 8735 h 90"/>
                <a:gd name="T36" fmla="*/ 811 w 68"/>
                <a:gd name="T37" fmla="*/ 8900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34"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33835" name="Freeform 41"/>
            <p:cNvSpPr>
              <a:spLocks/>
            </p:cNvSpPr>
            <p:nvPr/>
          </p:nvSpPr>
          <p:spPr bwMode="auto">
            <a:xfrm>
              <a:off x="5536" y="2489"/>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36"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37"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838" name="Freeform 44"/>
            <p:cNvSpPr>
              <a:spLocks/>
            </p:cNvSpPr>
            <p:nvPr/>
          </p:nvSpPr>
          <p:spPr bwMode="auto">
            <a:xfrm>
              <a:off x="4879" y="2478"/>
              <a:ext cx="2" cy="6"/>
            </a:xfrm>
            <a:custGeom>
              <a:avLst/>
              <a:gdLst>
                <a:gd name="T0" fmla="*/ 0 w 2"/>
                <a:gd name="T1" fmla="*/ 215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215 h 5"/>
                <a:gd name="T16" fmla="*/ 2 w 2"/>
                <a:gd name="T17" fmla="*/ 215 h 5"/>
                <a:gd name="T18" fmla="*/ 0 w 2"/>
                <a:gd name="T19" fmla="*/ 215 h 5"/>
                <a:gd name="T20" fmla="*/ 0 w 2"/>
                <a:gd name="T21" fmla="*/ 21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33839" name="Freeform 45"/>
            <p:cNvSpPr>
              <a:spLocks/>
            </p:cNvSpPr>
            <p:nvPr/>
          </p:nvSpPr>
          <p:spPr bwMode="auto">
            <a:xfrm>
              <a:off x="4879" y="2486"/>
              <a:ext cx="1" cy="3"/>
            </a:xfrm>
            <a:custGeom>
              <a:avLst/>
              <a:gdLst>
                <a:gd name="T0" fmla="*/ 0 w 1"/>
                <a:gd name="T1" fmla="*/ 8159 h 2"/>
                <a:gd name="T2" fmla="*/ 0 w 1"/>
                <a:gd name="T3" fmla="*/ 0 h 2"/>
                <a:gd name="T4" fmla="*/ 0 w 1"/>
                <a:gd name="T5" fmla="*/ 8159 h 2"/>
                <a:gd name="T6" fmla="*/ 0 w 1"/>
                <a:gd name="T7" fmla="*/ 0 h 2"/>
                <a:gd name="T8" fmla="*/ 0 w 1"/>
                <a:gd name="T9" fmla="*/ 0 h 2"/>
                <a:gd name="T10" fmla="*/ 0 w 1"/>
                <a:gd name="T11" fmla="*/ 8159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40"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41"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42"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43" name="Freeform 49" descr="Large checker board"/>
            <p:cNvSpPr>
              <a:spLocks/>
            </p:cNvSpPr>
            <p:nvPr/>
          </p:nvSpPr>
          <p:spPr bwMode="auto">
            <a:xfrm>
              <a:off x="4989" y="2703"/>
              <a:ext cx="172" cy="179"/>
            </a:xfrm>
            <a:custGeom>
              <a:avLst/>
              <a:gdLst>
                <a:gd name="T0" fmla="*/ 1567 w 154"/>
                <a:gd name="T1" fmla="*/ 13419 h 144"/>
                <a:gd name="T2" fmla="*/ 1514 w 154"/>
                <a:gd name="T3" fmla="*/ 13664 h 144"/>
                <a:gd name="T4" fmla="*/ 1514 w 154"/>
                <a:gd name="T5" fmla="*/ 13909 h 144"/>
                <a:gd name="T6" fmla="*/ 1415 w 154"/>
                <a:gd name="T7" fmla="*/ 13664 h 144"/>
                <a:gd name="T8" fmla="*/ 1274 w 154"/>
                <a:gd name="T9" fmla="*/ 13419 h 144"/>
                <a:gd name="T10" fmla="*/ 1125 w 154"/>
                <a:gd name="T11" fmla="*/ 13082 h 144"/>
                <a:gd name="T12" fmla="*/ 1040 w 154"/>
                <a:gd name="T13" fmla="*/ 12341 h 144"/>
                <a:gd name="T14" fmla="*/ 961 w 154"/>
                <a:gd name="T15" fmla="*/ 11404 h 144"/>
                <a:gd name="T16" fmla="*/ 860 w 154"/>
                <a:gd name="T17" fmla="*/ 10291 h 144"/>
                <a:gd name="T18" fmla="*/ 797 w 154"/>
                <a:gd name="T19" fmla="*/ 9339 h 144"/>
                <a:gd name="T20" fmla="*/ 575 w 154"/>
                <a:gd name="T21" fmla="*/ 8684 h 144"/>
                <a:gd name="T22" fmla="*/ 575 w 154"/>
                <a:gd name="T23" fmla="*/ 9174 h 144"/>
                <a:gd name="T24" fmla="*/ 493 w 154"/>
                <a:gd name="T25" fmla="*/ 8684 h 144"/>
                <a:gd name="T26" fmla="*/ 493 w 154"/>
                <a:gd name="T27" fmla="*/ 9516 h 144"/>
                <a:gd name="T28" fmla="*/ 441 w 154"/>
                <a:gd name="T29" fmla="*/ 9516 h 144"/>
                <a:gd name="T30" fmla="*/ 441 w 154"/>
                <a:gd name="T31" fmla="*/ 9968 h 144"/>
                <a:gd name="T32" fmla="*/ 211 w 154"/>
                <a:gd name="T33" fmla="*/ 9862 h 144"/>
                <a:gd name="T34" fmla="*/ 410 w 154"/>
                <a:gd name="T35" fmla="*/ 10735 h 144"/>
                <a:gd name="T36" fmla="*/ 318 w 154"/>
                <a:gd name="T37" fmla="*/ 11404 h 144"/>
                <a:gd name="T38" fmla="*/ 169 w 154"/>
                <a:gd name="T39" fmla="*/ 11404 h 144"/>
                <a:gd name="T40" fmla="*/ 0 w 154"/>
                <a:gd name="T41" fmla="*/ 11404 h 144"/>
                <a:gd name="T42" fmla="*/ 3 w 154"/>
                <a:gd name="T43" fmla="*/ 9968 h 144"/>
                <a:gd name="T44" fmla="*/ 56 w 154"/>
                <a:gd name="T45" fmla="*/ 8684 h 144"/>
                <a:gd name="T46" fmla="*/ 56 w 154"/>
                <a:gd name="T47" fmla="*/ 7287 h 144"/>
                <a:gd name="T48" fmla="*/ 70 w 154"/>
                <a:gd name="T49" fmla="*/ 5637 h 144"/>
                <a:gd name="T50" fmla="*/ 70 w 154"/>
                <a:gd name="T51" fmla="*/ 4381 h 144"/>
                <a:gd name="T52" fmla="*/ 70 w 154"/>
                <a:gd name="T53" fmla="*/ 3033 h 144"/>
                <a:gd name="T54" fmla="*/ 70 w 154"/>
                <a:gd name="T55" fmla="*/ 1622 h 144"/>
                <a:gd name="T56" fmla="*/ 70 w 154"/>
                <a:gd name="T57" fmla="*/ 0 h 144"/>
                <a:gd name="T58" fmla="*/ 249 w 154"/>
                <a:gd name="T59" fmla="*/ 845 h 144"/>
                <a:gd name="T60" fmla="*/ 410 w 154"/>
                <a:gd name="T61" fmla="*/ 1622 h 144"/>
                <a:gd name="T62" fmla="*/ 552 w 154"/>
                <a:gd name="T63" fmla="*/ 2016 h 144"/>
                <a:gd name="T64" fmla="*/ 708 w 154"/>
                <a:gd name="T65" fmla="*/ 2789 h 144"/>
                <a:gd name="T66" fmla="*/ 850 w 154"/>
                <a:gd name="T67" fmla="*/ 4381 h 144"/>
                <a:gd name="T68" fmla="*/ 850 w 154"/>
                <a:gd name="T69" fmla="*/ 5169 h 144"/>
                <a:gd name="T70" fmla="*/ 994 w 154"/>
                <a:gd name="T71" fmla="*/ 5637 h 144"/>
                <a:gd name="T72" fmla="*/ 1125 w 154"/>
                <a:gd name="T73" fmla="*/ 6383 h 144"/>
                <a:gd name="T74" fmla="*/ 1125 w 154"/>
                <a:gd name="T75" fmla="*/ 7287 h 144"/>
                <a:gd name="T76" fmla="*/ 1015 w 154"/>
                <a:gd name="T77" fmla="*/ 7513 h 144"/>
                <a:gd name="T78" fmla="*/ 1101 w 154"/>
                <a:gd name="T79" fmla="*/ 8843 h 144"/>
                <a:gd name="T80" fmla="*/ 1184 w 154"/>
                <a:gd name="T81" fmla="*/ 9968 h 144"/>
                <a:gd name="T82" fmla="*/ 1249 w 154"/>
                <a:gd name="T83" fmla="*/ 11404 h 144"/>
                <a:gd name="T84" fmla="*/ 1356 w 154"/>
                <a:gd name="T85" fmla="*/ 11404 h 144"/>
                <a:gd name="T86" fmla="*/ 1356 w 154"/>
                <a:gd name="T87" fmla="*/ 12035 h 144"/>
                <a:gd name="T88" fmla="*/ 1450 w 154"/>
                <a:gd name="T89" fmla="*/ 12574 h 144"/>
                <a:gd name="T90" fmla="*/ 1395 w 154"/>
                <a:gd name="T91" fmla="*/ 12792 h 144"/>
                <a:gd name="T92" fmla="*/ 1567 w 154"/>
                <a:gd name="T93" fmla="*/ 13419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44" name="Freeform 50"/>
            <p:cNvSpPr>
              <a:spLocks/>
            </p:cNvSpPr>
            <p:nvPr/>
          </p:nvSpPr>
          <p:spPr bwMode="auto">
            <a:xfrm>
              <a:off x="5127" y="2744"/>
              <a:ext cx="71" cy="45"/>
            </a:xfrm>
            <a:custGeom>
              <a:avLst/>
              <a:gdLst>
                <a:gd name="T0" fmla="*/ 572 w 64"/>
                <a:gd name="T1" fmla="*/ 0 h 36"/>
                <a:gd name="T2" fmla="*/ 517 w 64"/>
                <a:gd name="T3" fmla="*/ 1301 h 36"/>
                <a:gd name="T4" fmla="*/ 514 w 64"/>
                <a:gd name="T5" fmla="*/ 1405 h 36"/>
                <a:gd name="T6" fmla="*/ 517 w 64"/>
                <a:gd name="T7" fmla="*/ 2024 h 36"/>
                <a:gd name="T8" fmla="*/ 420 w 64"/>
                <a:gd name="T9" fmla="*/ 2530 h 36"/>
                <a:gd name="T10" fmla="*/ 233 w 64"/>
                <a:gd name="T11" fmla="*/ 3885 h 36"/>
                <a:gd name="T12" fmla="*/ 102 w 64"/>
                <a:gd name="T13" fmla="*/ 3376 h 36"/>
                <a:gd name="T14" fmla="*/ 3 w 64"/>
                <a:gd name="T15" fmla="*/ 2720 h 36"/>
                <a:gd name="T16" fmla="*/ 0 w 64"/>
                <a:gd name="T17" fmla="*/ 2024 h 36"/>
                <a:gd name="T18" fmla="*/ 189 w 64"/>
                <a:gd name="T19" fmla="*/ 2186 h 36"/>
                <a:gd name="T20" fmla="*/ 233 w 64"/>
                <a:gd name="T21" fmla="*/ 1301 h 36"/>
                <a:gd name="T22" fmla="*/ 233 w 64"/>
                <a:gd name="T23" fmla="*/ 1749 h 36"/>
                <a:gd name="T24" fmla="*/ 317 w 64"/>
                <a:gd name="T25" fmla="*/ 2186 h 36"/>
                <a:gd name="T26" fmla="*/ 437 w 64"/>
                <a:gd name="T27" fmla="*/ 1041 h 36"/>
                <a:gd name="T28" fmla="*/ 437 w 64"/>
                <a:gd name="T29" fmla="*/ 0 h 36"/>
                <a:gd name="T30" fmla="*/ 517 w 64"/>
                <a:gd name="T31" fmla="*/ 0 h 36"/>
                <a:gd name="T32" fmla="*/ 572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33845" name="Freeform 51"/>
            <p:cNvSpPr>
              <a:spLocks/>
            </p:cNvSpPr>
            <p:nvPr/>
          </p:nvSpPr>
          <p:spPr bwMode="auto">
            <a:xfrm>
              <a:off x="5238" y="2768"/>
              <a:ext cx="20" cy="31"/>
            </a:xfrm>
            <a:custGeom>
              <a:avLst/>
              <a:gdLst>
                <a:gd name="T0" fmla="*/ 164 w 18"/>
                <a:gd name="T1" fmla="*/ 1017 h 26"/>
                <a:gd name="T2" fmla="*/ 133 w 18"/>
                <a:gd name="T3" fmla="*/ 1034 h 26"/>
                <a:gd name="T4" fmla="*/ 2 w 18"/>
                <a:gd name="T5" fmla="*/ 600 h 26"/>
                <a:gd name="T6" fmla="*/ 0 w 18"/>
                <a:gd name="T7" fmla="*/ 0 h 26"/>
                <a:gd name="T8" fmla="*/ 78 w 18"/>
                <a:gd name="T9" fmla="*/ 503 h 26"/>
                <a:gd name="T10" fmla="*/ 164 w 18"/>
                <a:gd name="T11" fmla="*/ 1017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33846" name="Freeform 52"/>
            <p:cNvSpPr>
              <a:spLocks/>
            </p:cNvSpPr>
            <p:nvPr/>
          </p:nvSpPr>
          <p:spPr bwMode="auto">
            <a:xfrm>
              <a:off x="5174" y="2709"/>
              <a:ext cx="37" cy="43"/>
            </a:xfrm>
            <a:custGeom>
              <a:avLst/>
              <a:gdLst>
                <a:gd name="T0" fmla="*/ 363 w 33"/>
                <a:gd name="T1" fmla="*/ 2119 h 35"/>
                <a:gd name="T2" fmla="*/ 309 w 33"/>
                <a:gd name="T3" fmla="*/ 2629 h 35"/>
                <a:gd name="T4" fmla="*/ 174 w 33"/>
                <a:gd name="T5" fmla="*/ 1038 h 35"/>
                <a:gd name="T6" fmla="*/ 76 w 33"/>
                <a:gd name="T7" fmla="*/ 560 h 35"/>
                <a:gd name="T8" fmla="*/ 0 w 33"/>
                <a:gd name="T9" fmla="*/ 0 h 35"/>
                <a:gd name="T10" fmla="*/ 135 w 33"/>
                <a:gd name="T11" fmla="*/ 560 h 35"/>
                <a:gd name="T12" fmla="*/ 258 w 33"/>
                <a:gd name="T13" fmla="*/ 1263 h 35"/>
                <a:gd name="T14" fmla="*/ 363 w 33"/>
                <a:gd name="T15" fmla="*/ 2119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33847" name="Freeform 53"/>
            <p:cNvSpPr>
              <a:spLocks/>
            </p:cNvSpPr>
            <p:nvPr/>
          </p:nvSpPr>
          <p:spPr bwMode="auto">
            <a:xfrm>
              <a:off x="5164" y="2864"/>
              <a:ext cx="4" cy="6"/>
            </a:xfrm>
            <a:custGeom>
              <a:avLst/>
              <a:gdLst>
                <a:gd name="T0" fmla="*/ 2 w 5"/>
                <a:gd name="T1" fmla="*/ 2 h 5"/>
                <a:gd name="T2" fmla="*/ 2 w 5"/>
                <a:gd name="T3" fmla="*/ 215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33848" name="Freeform 54"/>
            <p:cNvSpPr>
              <a:spLocks/>
            </p:cNvSpPr>
            <p:nvPr/>
          </p:nvSpPr>
          <p:spPr bwMode="auto">
            <a:xfrm>
              <a:off x="5058" y="2310"/>
              <a:ext cx="2" cy="4"/>
            </a:xfrm>
            <a:custGeom>
              <a:avLst/>
              <a:gdLst>
                <a:gd name="T0" fmla="*/ 2 w 2"/>
                <a:gd name="T1" fmla="*/ 0 h 3"/>
                <a:gd name="T2" fmla="*/ 0 w 2"/>
                <a:gd name="T3" fmla="*/ 0 h 3"/>
                <a:gd name="T4" fmla="*/ 0 w 2"/>
                <a:gd name="T5" fmla="*/ 1164 h 3"/>
                <a:gd name="T6" fmla="*/ 0 w 2"/>
                <a:gd name="T7" fmla="*/ 1164 h 3"/>
                <a:gd name="T8" fmla="*/ 2 w 2"/>
                <a:gd name="T9" fmla="*/ 1164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49" name="Freeform 55"/>
            <p:cNvSpPr>
              <a:spLocks/>
            </p:cNvSpPr>
            <p:nvPr/>
          </p:nvSpPr>
          <p:spPr bwMode="auto">
            <a:xfrm>
              <a:off x="5055" y="2314"/>
              <a:ext cx="3" cy="5"/>
            </a:xfrm>
            <a:custGeom>
              <a:avLst/>
              <a:gdLst>
                <a:gd name="T0" fmla="*/ 0 w 3"/>
                <a:gd name="T1" fmla="*/ 0 h 4"/>
                <a:gd name="T2" fmla="*/ 0 w 3"/>
                <a:gd name="T3" fmla="*/ 244 h 4"/>
                <a:gd name="T4" fmla="*/ 0 w 3"/>
                <a:gd name="T5" fmla="*/ 380 h 4"/>
                <a:gd name="T6" fmla="*/ 3 w 3"/>
                <a:gd name="T7" fmla="*/ 24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50" name="Freeform 56"/>
            <p:cNvSpPr>
              <a:spLocks/>
            </p:cNvSpPr>
            <p:nvPr/>
          </p:nvSpPr>
          <p:spPr bwMode="auto">
            <a:xfrm>
              <a:off x="5049" y="2334"/>
              <a:ext cx="4" cy="4"/>
            </a:xfrm>
            <a:custGeom>
              <a:avLst/>
              <a:gdLst>
                <a:gd name="T0" fmla="*/ 0 w 2"/>
                <a:gd name="T1" fmla="*/ 1164 h 3"/>
                <a:gd name="T2" fmla="*/ 0 w 2"/>
                <a:gd name="T3" fmla="*/ 0 h 3"/>
                <a:gd name="T4" fmla="*/ 0 w 2"/>
                <a:gd name="T5" fmla="*/ 0 h 3"/>
                <a:gd name="T6" fmla="*/ 4194304 w 2"/>
                <a:gd name="T7" fmla="*/ 0 h 3"/>
                <a:gd name="T8" fmla="*/ 0 w 2"/>
                <a:gd name="T9" fmla="*/ 1164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51" name="Freeform 57"/>
            <p:cNvSpPr>
              <a:spLocks/>
            </p:cNvSpPr>
            <p:nvPr/>
          </p:nvSpPr>
          <p:spPr bwMode="auto">
            <a:xfrm>
              <a:off x="5047" y="2247"/>
              <a:ext cx="0" cy="4"/>
            </a:xfrm>
            <a:custGeom>
              <a:avLst/>
              <a:gdLst>
                <a:gd name="T0" fmla="*/ 0 h 3"/>
                <a:gd name="T1" fmla="*/ 1164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852"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853" name="Freeform 59"/>
            <p:cNvSpPr>
              <a:spLocks/>
            </p:cNvSpPr>
            <p:nvPr/>
          </p:nvSpPr>
          <p:spPr bwMode="auto">
            <a:xfrm>
              <a:off x="5049" y="2285"/>
              <a:ext cx="4" cy="2"/>
            </a:xfrm>
            <a:custGeom>
              <a:avLst/>
              <a:gdLst>
                <a:gd name="T0" fmla="*/ 4194304 w 2"/>
                <a:gd name="T1" fmla="*/ 0 h 2"/>
                <a:gd name="T2" fmla="*/ 0 w 2"/>
                <a:gd name="T3" fmla="*/ 2 h 2"/>
                <a:gd name="T4" fmla="*/ 0 w 2"/>
                <a:gd name="T5" fmla="*/ 0 h 2"/>
                <a:gd name="T6" fmla="*/ 4194304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54" name="Freeform 60"/>
            <p:cNvSpPr>
              <a:spLocks/>
            </p:cNvSpPr>
            <p:nvPr/>
          </p:nvSpPr>
          <p:spPr bwMode="auto">
            <a:xfrm>
              <a:off x="4024" y="2059"/>
              <a:ext cx="89" cy="129"/>
            </a:xfrm>
            <a:custGeom>
              <a:avLst/>
              <a:gdLst>
                <a:gd name="T0" fmla="*/ 455 w 78"/>
                <a:gd name="T1" fmla="*/ 7788 h 104"/>
                <a:gd name="T2" fmla="*/ 455 w 78"/>
                <a:gd name="T3" fmla="*/ 8060 h 104"/>
                <a:gd name="T4" fmla="*/ 370 w 78"/>
                <a:gd name="T5" fmla="*/ 7668 h 104"/>
                <a:gd name="T6" fmla="*/ 370 w 78"/>
                <a:gd name="T7" fmla="*/ 7668 h 104"/>
                <a:gd name="T8" fmla="*/ 310 w 78"/>
                <a:gd name="T9" fmla="*/ 6502 h 104"/>
                <a:gd name="T10" fmla="*/ 250 w 78"/>
                <a:gd name="T11" fmla="*/ 5242 h 104"/>
                <a:gd name="T12" fmla="*/ 219 w 78"/>
                <a:gd name="T13" fmla="*/ 4284 h 104"/>
                <a:gd name="T14" fmla="*/ 2 w 78"/>
                <a:gd name="T15" fmla="*/ 3214 h 104"/>
                <a:gd name="T16" fmla="*/ 108 w 78"/>
                <a:gd name="T17" fmla="*/ 2591 h 104"/>
                <a:gd name="T18" fmla="*/ 192 w 78"/>
                <a:gd name="T19" fmla="*/ 2440 h 104"/>
                <a:gd name="T20" fmla="*/ 0 w 78"/>
                <a:gd name="T21" fmla="*/ 1279 h 104"/>
                <a:gd name="T22" fmla="*/ 0 w 78"/>
                <a:gd name="T23" fmla="*/ 0 h 104"/>
                <a:gd name="T24" fmla="*/ 192 w 78"/>
                <a:gd name="T25" fmla="*/ 435 h 104"/>
                <a:gd name="T26" fmla="*/ 250 w 78"/>
                <a:gd name="T27" fmla="*/ 1161 h 104"/>
                <a:gd name="T28" fmla="*/ 310 w 78"/>
                <a:gd name="T29" fmla="*/ 831 h 104"/>
                <a:gd name="T30" fmla="*/ 455 w 78"/>
                <a:gd name="T31" fmla="*/ 2215 h 104"/>
                <a:gd name="T32" fmla="*/ 675 w 78"/>
                <a:gd name="T33" fmla="*/ 2215 h 104"/>
                <a:gd name="T34" fmla="*/ 935 w 78"/>
                <a:gd name="T35" fmla="*/ 2440 h 104"/>
                <a:gd name="T36" fmla="*/ 1065 w 78"/>
                <a:gd name="T37" fmla="*/ 3035 h 104"/>
                <a:gd name="T38" fmla="*/ 1065 w 78"/>
                <a:gd name="T39" fmla="*/ 3755 h 104"/>
                <a:gd name="T40" fmla="*/ 869 w 78"/>
                <a:gd name="T41" fmla="*/ 4284 h 104"/>
                <a:gd name="T42" fmla="*/ 908 w 78"/>
                <a:gd name="T43" fmla="*/ 5664 h 104"/>
                <a:gd name="T44" fmla="*/ 935 w 78"/>
                <a:gd name="T45" fmla="*/ 5876 h 104"/>
                <a:gd name="T46" fmla="*/ 1065 w 78"/>
                <a:gd name="T47" fmla="*/ 4847 h 104"/>
                <a:gd name="T48" fmla="*/ 1162 w 78"/>
                <a:gd name="T49" fmla="*/ 6225 h 104"/>
                <a:gd name="T50" fmla="*/ 1247 w 78"/>
                <a:gd name="T51" fmla="*/ 7668 h 104"/>
                <a:gd name="T52" fmla="*/ 1247 w 78"/>
                <a:gd name="T53" fmla="*/ 8715 h 104"/>
                <a:gd name="T54" fmla="*/ 1215 w 78"/>
                <a:gd name="T55" fmla="*/ 8913 h 104"/>
                <a:gd name="T56" fmla="*/ 1247 w 78"/>
                <a:gd name="T57" fmla="*/ 9577 h 104"/>
                <a:gd name="T58" fmla="*/ 1093 w 78"/>
                <a:gd name="T59" fmla="*/ 7788 h 104"/>
                <a:gd name="T60" fmla="*/ 935 w 78"/>
                <a:gd name="T61" fmla="*/ 6225 h 104"/>
                <a:gd name="T62" fmla="*/ 782 w 78"/>
                <a:gd name="T63" fmla="*/ 6225 h 104"/>
                <a:gd name="T64" fmla="*/ 675 w 78"/>
                <a:gd name="T65" fmla="*/ 5242 h 104"/>
                <a:gd name="T66" fmla="*/ 455 w 78"/>
                <a:gd name="T67" fmla="*/ 4284 h 104"/>
                <a:gd name="T68" fmla="*/ 370 w 78"/>
                <a:gd name="T69" fmla="*/ 4284 h 104"/>
                <a:gd name="T70" fmla="*/ 629 w 78"/>
                <a:gd name="T71" fmla="*/ 5464 h 104"/>
                <a:gd name="T72" fmla="*/ 717 w 78"/>
                <a:gd name="T73" fmla="*/ 6225 h 104"/>
                <a:gd name="T74" fmla="*/ 762 w 78"/>
                <a:gd name="T75" fmla="*/ 6777 h 104"/>
                <a:gd name="T76" fmla="*/ 675 w 78"/>
                <a:gd name="T77" fmla="*/ 8060 h 104"/>
                <a:gd name="T78" fmla="*/ 629 w 78"/>
                <a:gd name="T79" fmla="*/ 7398 h 104"/>
                <a:gd name="T80" fmla="*/ 551 w 78"/>
                <a:gd name="T81" fmla="*/ 7668 h 104"/>
                <a:gd name="T82" fmla="*/ 526 w 78"/>
                <a:gd name="T83" fmla="*/ 7788 h 104"/>
                <a:gd name="T84" fmla="*/ 455 w 78"/>
                <a:gd name="T85" fmla="*/ 778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33855" name="Freeform 61"/>
            <p:cNvSpPr>
              <a:spLocks/>
            </p:cNvSpPr>
            <p:nvPr/>
          </p:nvSpPr>
          <p:spPr bwMode="auto">
            <a:xfrm>
              <a:off x="4031" y="2025"/>
              <a:ext cx="54" cy="32"/>
            </a:xfrm>
            <a:custGeom>
              <a:avLst/>
              <a:gdLst>
                <a:gd name="T0" fmla="*/ 251 w 49"/>
                <a:gd name="T1" fmla="*/ 2 h 26"/>
                <a:gd name="T2" fmla="*/ 82 w 49"/>
                <a:gd name="T3" fmla="*/ 0 h 26"/>
                <a:gd name="T4" fmla="*/ 0 w 49"/>
                <a:gd name="T5" fmla="*/ 1294 h 26"/>
                <a:gd name="T6" fmla="*/ 2 w 49"/>
                <a:gd name="T7" fmla="*/ 1772 h 26"/>
                <a:gd name="T8" fmla="*/ 176 w 49"/>
                <a:gd name="T9" fmla="*/ 2046 h 26"/>
                <a:gd name="T10" fmla="*/ 287 w 49"/>
                <a:gd name="T11" fmla="*/ 1772 h 26"/>
                <a:gd name="T12" fmla="*/ 380 w 49"/>
                <a:gd name="T13" fmla="*/ 1772 h 26"/>
                <a:gd name="T14" fmla="*/ 361 w 49"/>
                <a:gd name="T15" fmla="*/ 1097 h 26"/>
                <a:gd name="T16" fmla="*/ 320 w 49"/>
                <a:gd name="T17" fmla="*/ 724 h 26"/>
                <a:gd name="T18" fmla="*/ 251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33856" name="Freeform 62" descr="Large checker board"/>
            <p:cNvSpPr>
              <a:spLocks/>
            </p:cNvSpPr>
            <p:nvPr/>
          </p:nvSpPr>
          <p:spPr bwMode="auto">
            <a:xfrm>
              <a:off x="4306" y="2323"/>
              <a:ext cx="88" cy="93"/>
            </a:xfrm>
            <a:custGeom>
              <a:avLst/>
              <a:gdLst>
                <a:gd name="T0" fmla="*/ 448 w 80"/>
                <a:gd name="T1" fmla="*/ 5165 h 75"/>
                <a:gd name="T2" fmla="*/ 464 w 80"/>
                <a:gd name="T3" fmla="*/ 6494 h 75"/>
                <a:gd name="T4" fmla="*/ 384 w 80"/>
                <a:gd name="T5" fmla="*/ 6202 h 75"/>
                <a:gd name="T6" fmla="*/ 349 w 80"/>
                <a:gd name="T7" fmla="*/ 6494 h 75"/>
                <a:gd name="T8" fmla="*/ 277 w 80"/>
                <a:gd name="T9" fmla="*/ 6842 h 75"/>
                <a:gd name="T10" fmla="*/ 208 w 80"/>
                <a:gd name="T11" fmla="*/ 6842 h 75"/>
                <a:gd name="T12" fmla="*/ 165 w 80"/>
                <a:gd name="T13" fmla="*/ 6494 h 75"/>
                <a:gd name="T14" fmla="*/ 150 w 80"/>
                <a:gd name="T15" fmla="*/ 5852 h 75"/>
                <a:gd name="T16" fmla="*/ 122 w 80"/>
                <a:gd name="T17" fmla="*/ 6202 h 75"/>
                <a:gd name="T18" fmla="*/ 101 w 80"/>
                <a:gd name="T19" fmla="*/ 5165 h 75"/>
                <a:gd name="T20" fmla="*/ 76 w 80"/>
                <a:gd name="T21" fmla="*/ 4966 h 75"/>
                <a:gd name="T22" fmla="*/ 4 w 80"/>
                <a:gd name="T23" fmla="*/ 3678 h 75"/>
                <a:gd name="T24" fmla="*/ 0 w 80"/>
                <a:gd name="T25" fmla="*/ 2392 h 75"/>
                <a:gd name="T26" fmla="*/ 63 w 80"/>
                <a:gd name="T27" fmla="*/ 658 h 75"/>
                <a:gd name="T28" fmla="*/ 196 w 80"/>
                <a:gd name="T29" fmla="*/ 658 h 75"/>
                <a:gd name="T30" fmla="*/ 316 w 80"/>
                <a:gd name="T31" fmla="*/ 658 h 75"/>
                <a:gd name="T32" fmla="*/ 421 w 80"/>
                <a:gd name="T33" fmla="*/ 1255 h 75"/>
                <a:gd name="T34" fmla="*/ 421 w 80"/>
                <a:gd name="T35" fmla="*/ 816 h 75"/>
                <a:gd name="T36" fmla="*/ 450 w 80"/>
                <a:gd name="T37" fmla="*/ 345 h 75"/>
                <a:gd name="T38" fmla="*/ 509 w 80"/>
                <a:gd name="T39" fmla="*/ 658 h 75"/>
                <a:gd name="T40" fmla="*/ 572 w 80"/>
                <a:gd name="T41" fmla="*/ 0 h 75"/>
                <a:gd name="T42" fmla="*/ 597 w 80"/>
                <a:gd name="T43" fmla="*/ 1452 h 75"/>
                <a:gd name="T44" fmla="*/ 597 w 80"/>
                <a:gd name="T45" fmla="*/ 2747 h 75"/>
                <a:gd name="T46" fmla="*/ 597 w 80"/>
                <a:gd name="T47" fmla="*/ 4165 h 75"/>
                <a:gd name="T48" fmla="*/ 494 w 80"/>
                <a:gd name="T49" fmla="*/ 4719 h 75"/>
                <a:gd name="T50" fmla="*/ 448 w 80"/>
                <a:gd name="T51" fmla="*/ 5165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3857" name="Freeform 63"/>
            <p:cNvSpPr>
              <a:spLocks/>
            </p:cNvSpPr>
            <p:nvPr/>
          </p:nvSpPr>
          <p:spPr bwMode="auto">
            <a:xfrm>
              <a:off x="5046" y="2349"/>
              <a:ext cx="3" cy="7"/>
            </a:xfrm>
            <a:custGeom>
              <a:avLst/>
              <a:gdLst>
                <a:gd name="T0" fmla="*/ 0 w 5"/>
                <a:gd name="T1" fmla="*/ 6091 h 5"/>
                <a:gd name="T2" fmla="*/ 0 w 5"/>
                <a:gd name="T3" fmla="*/ 2317 h 5"/>
                <a:gd name="T4" fmla="*/ 1 w 5"/>
                <a:gd name="T5" fmla="*/ 0 h 5"/>
                <a:gd name="T6" fmla="*/ 1 w 5"/>
                <a:gd name="T7" fmla="*/ 0 h 5"/>
                <a:gd name="T8" fmla="*/ 0 w 5"/>
                <a:gd name="T9" fmla="*/ 609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33858" name="Freeform 64"/>
            <p:cNvSpPr>
              <a:spLocks/>
            </p:cNvSpPr>
            <p:nvPr/>
          </p:nvSpPr>
          <p:spPr bwMode="auto">
            <a:xfrm>
              <a:off x="4479" y="2153"/>
              <a:ext cx="3" cy="5"/>
            </a:xfrm>
            <a:custGeom>
              <a:avLst/>
              <a:gdLst>
                <a:gd name="T0" fmla="*/ 8159 w 2"/>
                <a:gd name="T1" fmla="*/ 0 h 4"/>
                <a:gd name="T2" fmla="*/ 0 w 2"/>
                <a:gd name="T3" fmla="*/ 380 h 4"/>
                <a:gd name="T4" fmla="*/ 0 w 2"/>
                <a:gd name="T5" fmla="*/ 244 h 4"/>
                <a:gd name="T6" fmla="*/ 8159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33859" name="Freeform 65"/>
            <p:cNvSpPr>
              <a:spLocks/>
            </p:cNvSpPr>
            <p:nvPr/>
          </p:nvSpPr>
          <p:spPr bwMode="auto">
            <a:xfrm>
              <a:off x="4246" y="2153"/>
              <a:ext cx="146" cy="188"/>
            </a:xfrm>
            <a:custGeom>
              <a:avLst/>
              <a:gdLst>
                <a:gd name="T0" fmla="*/ 714 w 131"/>
                <a:gd name="T1" fmla="*/ 4011 h 151"/>
                <a:gd name="T2" fmla="*/ 673 w 131"/>
                <a:gd name="T3" fmla="*/ 3247 h 151"/>
                <a:gd name="T4" fmla="*/ 604 w 131"/>
                <a:gd name="T5" fmla="*/ 2588 h 151"/>
                <a:gd name="T6" fmla="*/ 516 w 131"/>
                <a:gd name="T7" fmla="*/ 2822 h 151"/>
                <a:gd name="T8" fmla="*/ 415 w 131"/>
                <a:gd name="T9" fmla="*/ 1747 h 151"/>
                <a:gd name="T10" fmla="*/ 366 w 131"/>
                <a:gd name="T11" fmla="*/ 1077 h 151"/>
                <a:gd name="T12" fmla="*/ 257 w 131"/>
                <a:gd name="T13" fmla="*/ 0 h 151"/>
                <a:gd name="T14" fmla="*/ 184 w 131"/>
                <a:gd name="T15" fmla="*/ 0 h 151"/>
                <a:gd name="T16" fmla="*/ 216 w 131"/>
                <a:gd name="T17" fmla="*/ 2079 h 151"/>
                <a:gd name="T18" fmla="*/ 165 w 131"/>
                <a:gd name="T19" fmla="*/ 1747 h 151"/>
                <a:gd name="T20" fmla="*/ 148 w 131"/>
                <a:gd name="T21" fmla="*/ 1645 h 151"/>
                <a:gd name="T22" fmla="*/ 74 w 131"/>
                <a:gd name="T23" fmla="*/ 2822 h 151"/>
                <a:gd name="T24" fmla="*/ 0 w 131"/>
                <a:gd name="T25" fmla="*/ 3513 h 151"/>
                <a:gd name="T26" fmla="*/ 74 w 131"/>
                <a:gd name="T27" fmla="*/ 4011 h 151"/>
                <a:gd name="T28" fmla="*/ 74 w 131"/>
                <a:gd name="T29" fmla="*/ 4922 h 151"/>
                <a:gd name="T30" fmla="*/ 184 w 131"/>
                <a:gd name="T31" fmla="*/ 4922 h 151"/>
                <a:gd name="T32" fmla="*/ 216 w 131"/>
                <a:gd name="T33" fmla="*/ 6780 h 151"/>
                <a:gd name="T34" fmla="*/ 216 w 131"/>
                <a:gd name="T35" fmla="*/ 8617 h 151"/>
                <a:gd name="T36" fmla="*/ 351 w 131"/>
                <a:gd name="T37" fmla="*/ 7452 h 151"/>
                <a:gd name="T38" fmla="*/ 436 w 131"/>
                <a:gd name="T39" fmla="*/ 7803 h 151"/>
                <a:gd name="T40" fmla="*/ 516 w 131"/>
                <a:gd name="T41" fmla="*/ 7452 h 151"/>
                <a:gd name="T42" fmla="*/ 604 w 131"/>
                <a:gd name="T43" fmla="*/ 6921 h 151"/>
                <a:gd name="T44" fmla="*/ 760 w 131"/>
                <a:gd name="T45" fmla="*/ 8617 h 151"/>
                <a:gd name="T46" fmla="*/ 785 w 131"/>
                <a:gd name="T47" fmla="*/ 9820 h 151"/>
                <a:gd name="T48" fmla="*/ 941 w 131"/>
                <a:gd name="T49" fmla="*/ 11828 h 151"/>
                <a:gd name="T50" fmla="*/ 975 w 131"/>
                <a:gd name="T51" fmla="*/ 13357 h 151"/>
                <a:gd name="T52" fmla="*/ 931 w 131"/>
                <a:gd name="T53" fmla="*/ 14381 h 151"/>
                <a:gd name="T54" fmla="*/ 1052 w 131"/>
                <a:gd name="T55" fmla="*/ 15059 h 151"/>
                <a:gd name="T56" fmla="*/ 1052 w 131"/>
                <a:gd name="T57" fmla="*/ 14603 h 151"/>
                <a:gd name="T58" fmla="*/ 1110 w 131"/>
                <a:gd name="T59" fmla="*/ 14105 h 151"/>
                <a:gd name="T60" fmla="*/ 1172 w 131"/>
                <a:gd name="T61" fmla="*/ 14381 h 151"/>
                <a:gd name="T62" fmla="*/ 1284 w 131"/>
                <a:gd name="T63" fmla="*/ 13697 h 151"/>
                <a:gd name="T64" fmla="*/ 1245 w 131"/>
                <a:gd name="T65" fmla="*/ 12134 h 151"/>
                <a:gd name="T66" fmla="*/ 1228 w 131"/>
                <a:gd name="T67" fmla="*/ 11828 h 151"/>
                <a:gd name="T68" fmla="*/ 1228 w 131"/>
                <a:gd name="T69" fmla="*/ 11329 h 151"/>
                <a:gd name="T70" fmla="*/ 1093 w 131"/>
                <a:gd name="T71" fmla="*/ 10089 h 151"/>
                <a:gd name="T72" fmla="*/ 1026 w 131"/>
                <a:gd name="T73" fmla="*/ 8867 h 151"/>
                <a:gd name="T74" fmla="*/ 902 w 131"/>
                <a:gd name="T75" fmla="*/ 7803 h 151"/>
                <a:gd name="T76" fmla="*/ 836 w 131"/>
                <a:gd name="T77" fmla="*/ 6568 h 151"/>
                <a:gd name="T78" fmla="*/ 612 w 131"/>
                <a:gd name="T79" fmla="*/ 5227 h 151"/>
                <a:gd name="T80" fmla="*/ 665 w 131"/>
                <a:gd name="T81" fmla="*/ 4715 h 151"/>
                <a:gd name="T82" fmla="*/ 749 w 131"/>
                <a:gd name="T83" fmla="*/ 4374 h 151"/>
                <a:gd name="T84" fmla="*/ 714 w 131"/>
                <a:gd name="T85" fmla="*/ 4011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33860" name="Freeform 66" descr="Large checker board"/>
            <p:cNvSpPr>
              <a:spLocks/>
            </p:cNvSpPr>
            <p:nvPr/>
          </p:nvSpPr>
          <p:spPr bwMode="auto">
            <a:xfrm>
              <a:off x="4108" y="2015"/>
              <a:ext cx="155" cy="407"/>
            </a:xfrm>
            <a:custGeom>
              <a:avLst/>
              <a:gdLst>
                <a:gd name="T0" fmla="*/ 839 w 138"/>
                <a:gd name="T1" fmla="*/ 7218 h 329"/>
                <a:gd name="T2" fmla="*/ 839 w 138"/>
                <a:gd name="T3" fmla="*/ 5973 h 329"/>
                <a:gd name="T4" fmla="*/ 942 w 138"/>
                <a:gd name="T5" fmla="*/ 4116 h 329"/>
                <a:gd name="T6" fmla="*/ 910 w 138"/>
                <a:gd name="T7" fmla="*/ 1738 h 329"/>
                <a:gd name="T8" fmla="*/ 656 w 138"/>
                <a:gd name="T9" fmla="*/ 0 h 329"/>
                <a:gd name="T10" fmla="*/ 642 w 138"/>
                <a:gd name="T11" fmla="*/ 1480 h 329"/>
                <a:gd name="T12" fmla="*/ 642 w 138"/>
                <a:gd name="T13" fmla="*/ 2265 h 329"/>
                <a:gd name="T14" fmla="*/ 341 w 138"/>
                <a:gd name="T15" fmla="*/ 3578 h 329"/>
                <a:gd name="T16" fmla="*/ 314 w 138"/>
                <a:gd name="T17" fmla="*/ 5443 h 329"/>
                <a:gd name="T18" fmla="*/ 140 w 138"/>
                <a:gd name="T19" fmla="*/ 7218 h 329"/>
                <a:gd name="T20" fmla="*/ 111 w 138"/>
                <a:gd name="T21" fmla="*/ 10366 h 329"/>
                <a:gd name="T22" fmla="*/ 3 w 138"/>
                <a:gd name="T23" fmla="*/ 11308 h 329"/>
                <a:gd name="T24" fmla="*/ 111 w 138"/>
                <a:gd name="T25" fmla="*/ 13000 h 329"/>
                <a:gd name="T26" fmla="*/ 176 w 138"/>
                <a:gd name="T27" fmla="*/ 12824 h 329"/>
                <a:gd name="T28" fmla="*/ 222 w 138"/>
                <a:gd name="T29" fmla="*/ 13622 h 329"/>
                <a:gd name="T30" fmla="*/ 359 w 138"/>
                <a:gd name="T31" fmla="*/ 14343 h 329"/>
                <a:gd name="T32" fmla="*/ 359 w 138"/>
                <a:gd name="T33" fmla="*/ 15106 h 329"/>
                <a:gd name="T34" fmla="*/ 445 w 138"/>
                <a:gd name="T35" fmla="*/ 15691 h 329"/>
                <a:gd name="T36" fmla="*/ 500 w 138"/>
                <a:gd name="T37" fmla="*/ 18408 h 329"/>
                <a:gd name="T38" fmla="*/ 577 w 138"/>
                <a:gd name="T39" fmla="*/ 18796 h 329"/>
                <a:gd name="T40" fmla="*/ 642 w 138"/>
                <a:gd name="T41" fmla="*/ 20141 h 329"/>
                <a:gd name="T42" fmla="*/ 721 w 138"/>
                <a:gd name="T43" fmla="*/ 19625 h 329"/>
                <a:gd name="T44" fmla="*/ 818 w 138"/>
                <a:gd name="T45" fmla="*/ 19172 h 329"/>
                <a:gd name="T46" fmla="*/ 910 w 138"/>
                <a:gd name="T47" fmla="*/ 19015 h 329"/>
                <a:gd name="T48" fmla="*/ 1004 w 138"/>
                <a:gd name="T49" fmla="*/ 18408 h 329"/>
                <a:gd name="T50" fmla="*/ 1174 w 138"/>
                <a:gd name="T51" fmla="*/ 21095 h 329"/>
                <a:gd name="T52" fmla="*/ 1249 w 138"/>
                <a:gd name="T53" fmla="*/ 22876 h 329"/>
                <a:gd name="T54" fmla="*/ 1374 w 138"/>
                <a:gd name="T55" fmla="*/ 25235 h 329"/>
                <a:gd name="T56" fmla="*/ 1395 w 138"/>
                <a:gd name="T57" fmla="*/ 27622 h 329"/>
                <a:gd name="T58" fmla="*/ 1404 w 138"/>
                <a:gd name="T59" fmla="*/ 28546 h 329"/>
                <a:gd name="T60" fmla="*/ 1563 w 138"/>
                <a:gd name="T61" fmla="*/ 26399 h 329"/>
                <a:gd name="T62" fmla="*/ 1448 w 138"/>
                <a:gd name="T63" fmla="*/ 23523 h 329"/>
                <a:gd name="T64" fmla="*/ 1249 w 138"/>
                <a:gd name="T65" fmla="*/ 21695 h 329"/>
                <a:gd name="T66" fmla="*/ 1289 w 138"/>
                <a:gd name="T67" fmla="*/ 20141 h 329"/>
                <a:gd name="T68" fmla="*/ 1289 w 138"/>
                <a:gd name="T69" fmla="*/ 19015 h 329"/>
                <a:gd name="T70" fmla="*/ 990 w 138"/>
                <a:gd name="T71" fmla="*/ 15691 h 329"/>
                <a:gd name="T72" fmla="*/ 1104 w 138"/>
                <a:gd name="T73" fmla="*/ 13989 h 329"/>
                <a:gd name="T74" fmla="*/ 1314 w 138"/>
                <a:gd name="T75" fmla="*/ 13000 h 329"/>
                <a:gd name="T76" fmla="*/ 1498 w 138"/>
                <a:gd name="T77" fmla="*/ 12211 h 329"/>
                <a:gd name="T78" fmla="*/ 1520 w 138"/>
                <a:gd name="T79" fmla="*/ 10695 h 329"/>
                <a:gd name="T80" fmla="*/ 1314 w 138"/>
                <a:gd name="T81" fmla="*/ 10127 h 329"/>
                <a:gd name="T82" fmla="*/ 1239 w 138"/>
                <a:gd name="T83" fmla="*/ 8710 h 329"/>
                <a:gd name="T84" fmla="*/ 1058 w 138"/>
                <a:gd name="T85" fmla="*/ 7218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1" name="Freeform 67" descr="Large checker board"/>
            <p:cNvSpPr>
              <a:spLocks/>
            </p:cNvSpPr>
            <p:nvPr/>
          </p:nvSpPr>
          <p:spPr bwMode="auto">
            <a:xfrm>
              <a:off x="4603" y="2235"/>
              <a:ext cx="85" cy="135"/>
            </a:xfrm>
            <a:custGeom>
              <a:avLst/>
              <a:gdLst>
                <a:gd name="T0" fmla="*/ 150 w 76"/>
                <a:gd name="T1" fmla="*/ 6039 h 109"/>
                <a:gd name="T2" fmla="*/ 150 w 76"/>
                <a:gd name="T3" fmla="*/ 6669 h 109"/>
                <a:gd name="T4" fmla="*/ 2 w 76"/>
                <a:gd name="T5" fmla="*/ 4922 h 109"/>
                <a:gd name="T6" fmla="*/ 0 w 76"/>
                <a:gd name="T7" fmla="*/ 3974 h 109"/>
                <a:gd name="T8" fmla="*/ 87 w 76"/>
                <a:gd name="T9" fmla="*/ 3974 h 109"/>
                <a:gd name="T10" fmla="*/ 70 w 76"/>
                <a:gd name="T11" fmla="*/ 2348 h 109"/>
                <a:gd name="T12" fmla="*/ 56 w 76"/>
                <a:gd name="T13" fmla="*/ 806 h 109"/>
                <a:gd name="T14" fmla="*/ 70 w 76"/>
                <a:gd name="T15" fmla="*/ 0 h 109"/>
                <a:gd name="T16" fmla="*/ 294 w 76"/>
                <a:gd name="T17" fmla="*/ 343 h 109"/>
                <a:gd name="T18" fmla="*/ 329 w 76"/>
                <a:gd name="T19" fmla="*/ 806 h 109"/>
                <a:gd name="T20" fmla="*/ 368 w 76"/>
                <a:gd name="T21" fmla="*/ 2039 h 109"/>
                <a:gd name="T22" fmla="*/ 397 w 76"/>
                <a:gd name="T23" fmla="*/ 2992 h 109"/>
                <a:gd name="T24" fmla="*/ 351 w 76"/>
                <a:gd name="T25" fmla="*/ 3974 h 109"/>
                <a:gd name="T26" fmla="*/ 294 w 76"/>
                <a:gd name="T27" fmla="*/ 4596 h 109"/>
                <a:gd name="T28" fmla="*/ 294 w 76"/>
                <a:gd name="T29" fmla="*/ 5692 h 109"/>
                <a:gd name="T30" fmla="*/ 397 w 76"/>
                <a:gd name="T31" fmla="*/ 7473 h 109"/>
                <a:gd name="T32" fmla="*/ 444 w 76"/>
                <a:gd name="T33" fmla="*/ 7473 h 109"/>
                <a:gd name="T34" fmla="*/ 444 w 76"/>
                <a:gd name="T35" fmla="*/ 7155 h 109"/>
                <a:gd name="T36" fmla="*/ 551 w 76"/>
                <a:gd name="T37" fmla="*/ 7155 h 109"/>
                <a:gd name="T38" fmla="*/ 622 w 76"/>
                <a:gd name="T39" fmla="*/ 7797 h 109"/>
                <a:gd name="T40" fmla="*/ 642 w 76"/>
                <a:gd name="T41" fmla="*/ 7473 h 109"/>
                <a:gd name="T42" fmla="*/ 718 w 76"/>
                <a:gd name="T43" fmla="*/ 7987 h 109"/>
                <a:gd name="T44" fmla="*/ 682 w 76"/>
                <a:gd name="T45" fmla="*/ 8234 h 109"/>
                <a:gd name="T46" fmla="*/ 737 w 76"/>
                <a:gd name="T47" fmla="*/ 8862 h 109"/>
                <a:gd name="T48" fmla="*/ 803 w 76"/>
                <a:gd name="T49" fmla="*/ 9049 h 109"/>
                <a:gd name="T50" fmla="*/ 737 w 76"/>
                <a:gd name="T51" fmla="*/ 9727 h 109"/>
                <a:gd name="T52" fmla="*/ 737 w 76"/>
                <a:gd name="T53" fmla="*/ 9263 h 109"/>
                <a:gd name="T54" fmla="*/ 642 w 76"/>
                <a:gd name="T55" fmla="*/ 8862 h 109"/>
                <a:gd name="T56" fmla="*/ 559 w 76"/>
                <a:gd name="T57" fmla="*/ 7987 h 109"/>
                <a:gd name="T58" fmla="*/ 497 w 76"/>
                <a:gd name="T59" fmla="*/ 7797 h 109"/>
                <a:gd name="T60" fmla="*/ 517 w 76"/>
                <a:gd name="T61" fmla="*/ 8862 h 109"/>
                <a:gd name="T62" fmla="*/ 351 w 76"/>
                <a:gd name="T63" fmla="*/ 7550 h 109"/>
                <a:gd name="T64" fmla="*/ 236 w 76"/>
                <a:gd name="T65" fmla="*/ 7987 h 109"/>
                <a:gd name="T66" fmla="*/ 189 w 76"/>
                <a:gd name="T67" fmla="*/ 7797 h 109"/>
                <a:gd name="T68" fmla="*/ 189 w 76"/>
                <a:gd name="T69" fmla="*/ 7041 h 109"/>
                <a:gd name="T70" fmla="*/ 211 w 76"/>
                <a:gd name="T71" fmla="*/ 6341 h 109"/>
                <a:gd name="T72" fmla="*/ 150 w 76"/>
                <a:gd name="T73" fmla="*/ 603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2" name="Freeform 68" descr="Large checker board"/>
            <p:cNvSpPr>
              <a:spLocks/>
            </p:cNvSpPr>
            <p:nvPr/>
          </p:nvSpPr>
          <p:spPr bwMode="auto">
            <a:xfrm>
              <a:off x="4660" y="2434"/>
              <a:ext cx="80" cy="91"/>
            </a:xfrm>
            <a:custGeom>
              <a:avLst/>
              <a:gdLst>
                <a:gd name="T0" fmla="*/ 376 w 73"/>
                <a:gd name="T1" fmla="*/ 7432 h 73"/>
                <a:gd name="T2" fmla="*/ 373 w 73"/>
                <a:gd name="T3" fmla="*/ 6723 h 73"/>
                <a:gd name="T4" fmla="*/ 353 w 73"/>
                <a:gd name="T5" fmla="*/ 7006 h 73"/>
                <a:gd name="T6" fmla="*/ 224 w 73"/>
                <a:gd name="T7" fmla="*/ 5709 h 73"/>
                <a:gd name="T8" fmla="*/ 237 w 73"/>
                <a:gd name="T9" fmla="*/ 4273 h 73"/>
                <a:gd name="T10" fmla="*/ 195 w 73"/>
                <a:gd name="T11" fmla="*/ 3409 h 73"/>
                <a:gd name="T12" fmla="*/ 155 w 73"/>
                <a:gd name="T13" fmla="*/ 3757 h 73"/>
                <a:gd name="T14" fmla="*/ 123 w 73"/>
                <a:gd name="T15" fmla="*/ 3757 h 73"/>
                <a:gd name="T16" fmla="*/ 112 w 73"/>
                <a:gd name="T17" fmla="*/ 4091 h 73"/>
                <a:gd name="T18" fmla="*/ 71 w 73"/>
                <a:gd name="T19" fmla="*/ 3409 h 73"/>
                <a:gd name="T20" fmla="*/ 4 w 73"/>
                <a:gd name="T21" fmla="*/ 4533 h 73"/>
                <a:gd name="T22" fmla="*/ 0 w 73"/>
                <a:gd name="T23" fmla="*/ 4989 h 73"/>
                <a:gd name="T24" fmla="*/ 2 w 73"/>
                <a:gd name="T25" fmla="*/ 3636 h 73"/>
                <a:gd name="T26" fmla="*/ 112 w 73"/>
                <a:gd name="T27" fmla="*/ 2633 h 73"/>
                <a:gd name="T28" fmla="*/ 155 w 73"/>
                <a:gd name="T29" fmla="*/ 1770 h 73"/>
                <a:gd name="T30" fmla="*/ 195 w 73"/>
                <a:gd name="T31" fmla="*/ 2917 h 73"/>
                <a:gd name="T32" fmla="*/ 237 w 73"/>
                <a:gd name="T33" fmla="*/ 2633 h 73"/>
                <a:gd name="T34" fmla="*/ 278 w 73"/>
                <a:gd name="T35" fmla="*/ 2112 h 73"/>
                <a:gd name="T36" fmla="*/ 285 w 73"/>
                <a:gd name="T37" fmla="*/ 1359 h 73"/>
                <a:gd name="T38" fmla="*/ 340 w 73"/>
                <a:gd name="T39" fmla="*/ 1359 h 73"/>
                <a:gd name="T40" fmla="*/ 353 w 73"/>
                <a:gd name="T41" fmla="*/ 1359 h 73"/>
                <a:gd name="T42" fmla="*/ 353 w 73"/>
                <a:gd name="T43" fmla="*/ 0 h 73"/>
                <a:gd name="T44" fmla="*/ 436 w 73"/>
                <a:gd name="T45" fmla="*/ 701 h 73"/>
                <a:gd name="T46" fmla="*/ 450 w 73"/>
                <a:gd name="T47" fmla="*/ 2112 h 73"/>
                <a:gd name="T48" fmla="*/ 495 w 73"/>
                <a:gd name="T49" fmla="*/ 4273 h 73"/>
                <a:gd name="T50" fmla="*/ 465 w 73"/>
                <a:gd name="T51" fmla="*/ 5327 h 73"/>
                <a:gd name="T52" fmla="*/ 465 w 73"/>
                <a:gd name="T53" fmla="*/ 6055 h 73"/>
                <a:gd name="T54" fmla="*/ 412 w 73"/>
                <a:gd name="T55" fmla="*/ 4533 h 73"/>
                <a:gd name="T56" fmla="*/ 373 w 73"/>
                <a:gd name="T57" fmla="*/ 4989 h 73"/>
                <a:gd name="T58" fmla="*/ 409 w 73"/>
                <a:gd name="T59" fmla="*/ 6055 h 73"/>
                <a:gd name="T60" fmla="*/ 376 w 73"/>
                <a:gd name="T61" fmla="*/ 7432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63" name="Freeform 69"/>
            <p:cNvSpPr>
              <a:spLocks/>
            </p:cNvSpPr>
            <p:nvPr/>
          </p:nvSpPr>
          <p:spPr bwMode="auto">
            <a:xfrm>
              <a:off x="4663" y="2408"/>
              <a:ext cx="16" cy="38"/>
            </a:xfrm>
            <a:custGeom>
              <a:avLst/>
              <a:gdLst>
                <a:gd name="T0" fmla="*/ 231 w 14"/>
                <a:gd name="T1" fmla="*/ 0 h 31"/>
                <a:gd name="T2" fmla="*/ 202 w 14"/>
                <a:gd name="T3" fmla="*/ 1697 h 31"/>
                <a:gd name="T4" fmla="*/ 202 w 14"/>
                <a:gd name="T5" fmla="*/ 2264 h 31"/>
                <a:gd name="T6" fmla="*/ 0 w 14"/>
                <a:gd name="T7" fmla="*/ 1581 h 31"/>
                <a:gd name="T8" fmla="*/ 3 w 14"/>
                <a:gd name="T9" fmla="*/ 1247 h 31"/>
                <a:gd name="T10" fmla="*/ 109 w 14"/>
                <a:gd name="T11" fmla="*/ 0 h 31"/>
                <a:gd name="T12" fmla="*/ 231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33864" name="Freeform 70"/>
            <p:cNvSpPr>
              <a:spLocks/>
            </p:cNvSpPr>
            <p:nvPr/>
          </p:nvSpPr>
          <p:spPr bwMode="auto">
            <a:xfrm>
              <a:off x="4691" y="2370"/>
              <a:ext cx="28" cy="35"/>
            </a:xfrm>
            <a:custGeom>
              <a:avLst/>
              <a:gdLst>
                <a:gd name="T0" fmla="*/ 90 w 26"/>
                <a:gd name="T1" fmla="*/ 2841 h 28"/>
                <a:gd name="T2" fmla="*/ 54 w 26"/>
                <a:gd name="T3" fmla="*/ 2018 h 28"/>
                <a:gd name="T4" fmla="*/ 0 w 26"/>
                <a:gd name="T5" fmla="*/ 291 h 28"/>
                <a:gd name="T6" fmla="*/ 62 w 26"/>
                <a:gd name="T7" fmla="*/ 0 h 28"/>
                <a:gd name="T8" fmla="*/ 90 w 26"/>
                <a:gd name="T9" fmla="*/ 1291 h 28"/>
                <a:gd name="T10" fmla="*/ 121 w 26"/>
                <a:gd name="T11" fmla="*/ 3076 h 28"/>
                <a:gd name="T12" fmla="*/ 90 w 26"/>
                <a:gd name="T13" fmla="*/ 2841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33865" name="Freeform 71"/>
            <p:cNvSpPr>
              <a:spLocks/>
            </p:cNvSpPr>
            <p:nvPr/>
          </p:nvSpPr>
          <p:spPr bwMode="auto">
            <a:xfrm>
              <a:off x="4651" y="2387"/>
              <a:ext cx="20" cy="29"/>
            </a:xfrm>
            <a:custGeom>
              <a:avLst/>
              <a:gdLst>
                <a:gd name="T0" fmla="*/ 52 w 19"/>
                <a:gd name="T1" fmla="*/ 506 h 23"/>
                <a:gd name="T2" fmla="*/ 3 w 19"/>
                <a:gd name="T3" fmla="*/ 0 h 23"/>
                <a:gd name="T4" fmla="*/ 0 w 19"/>
                <a:gd name="T5" fmla="*/ 0 h 23"/>
                <a:gd name="T6" fmla="*/ 5 w 19"/>
                <a:gd name="T7" fmla="*/ 3030 h 23"/>
                <a:gd name="T8" fmla="*/ 52 w 19"/>
                <a:gd name="T9" fmla="*/ 951 h 23"/>
                <a:gd name="T10" fmla="*/ 52 w 19"/>
                <a:gd name="T11" fmla="*/ 50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33866" name="Freeform 72"/>
            <p:cNvSpPr>
              <a:spLocks/>
            </p:cNvSpPr>
            <p:nvPr/>
          </p:nvSpPr>
          <p:spPr bwMode="auto">
            <a:xfrm>
              <a:off x="4575" y="2399"/>
              <a:ext cx="39" cy="62"/>
            </a:xfrm>
            <a:custGeom>
              <a:avLst/>
              <a:gdLst>
                <a:gd name="T0" fmla="*/ 334 w 35"/>
                <a:gd name="T1" fmla="*/ 1255 h 50"/>
                <a:gd name="T2" fmla="*/ 205 w 35"/>
                <a:gd name="T3" fmla="*/ 2709 h 50"/>
                <a:gd name="T4" fmla="*/ 113 w 35"/>
                <a:gd name="T5" fmla="*/ 3432 h 50"/>
                <a:gd name="T6" fmla="*/ 0 w 35"/>
                <a:gd name="T7" fmla="*/ 4561 h 50"/>
                <a:gd name="T8" fmla="*/ 0 w 35"/>
                <a:gd name="T9" fmla="*/ 4256 h 50"/>
                <a:gd name="T10" fmla="*/ 113 w 35"/>
                <a:gd name="T11" fmla="*/ 3026 h 50"/>
                <a:gd name="T12" fmla="*/ 228 w 35"/>
                <a:gd name="T13" fmla="*/ 1786 h 50"/>
                <a:gd name="T14" fmla="*/ 269 w 35"/>
                <a:gd name="T15" fmla="*/ 658 h 50"/>
                <a:gd name="T16" fmla="*/ 300 w 35"/>
                <a:gd name="T17" fmla="*/ 0 h 50"/>
                <a:gd name="T18" fmla="*/ 334 w 35"/>
                <a:gd name="T19" fmla="*/ 125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33867" name="Freeform 73"/>
            <p:cNvSpPr>
              <a:spLocks/>
            </p:cNvSpPr>
            <p:nvPr/>
          </p:nvSpPr>
          <p:spPr bwMode="auto">
            <a:xfrm>
              <a:off x="4620" y="2352"/>
              <a:ext cx="21" cy="27"/>
            </a:xfrm>
            <a:custGeom>
              <a:avLst/>
              <a:gdLst>
                <a:gd name="T0" fmla="*/ 154 w 19"/>
                <a:gd name="T1" fmla="*/ 1081 h 22"/>
                <a:gd name="T2" fmla="*/ 139 w 19"/>
                <a:gd name="T3" fmla="*/ 1629 h 22"/>
                <a:gd name="T4" fmla="*/ 56 w 19"/>
                <a:gd name="T5" fmla="*/ 718 h 22"/>
                <a:gd name="T6" fmla="*/ 0 w 19"/>
                <a:gd name="T7" fmla="*/ 0 h 22"/>
                <a:gd name="T8" fmla="*/ 139 w 19"/>
                <a:gd name="T9" fmla="*/ 0 h 22"/>
                <a:gd name="T10" fmla="*/ 154 w 19"/>
                <a:gd name="T11" fmla="*/ 1081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33868" name="Freeform 74"/>
            <p:cNvSpPr>
              <a:spLocks/>
            </p:cNvSpPr>
            <p:nvPr/>
          </p:nvSpPr>
          <p:spPr bwMode="auto">
            <a:xfrm>
              <a:off x="4694" y="2396"/>
              <a:ext cx="18" cy="28"/>
            </a:xfrm>
            <a:custGeom>
              <a:avLst/>
              <a:gdLst>
                <a:gd name="T0" fmla="*/ 40 w 17"/>
                <a:gd name="T1" fmla="*/ 2 h 23"/>
                <a:gd name="T2" fmla="*/ 53 w 17"/>
                <a:gd name="T3" fmla="*/ 1315 h 23"/>
                <a:gd name="T4" fmla="*/ 40 w 17"/>
                <a:gd name="T5" fmla="*/ 1315 h 23"/>
                <a:gd name="T6" fmla="*/ 40 w 17"/>
                <a:gd name="T7" fmla="*/ 1417 h 23"/>
                <a:gd name="T8" fmla="*/ 5 w 17"/>
                <a:gd name="T9" fmla="*/ 530 h 23"/>
                <a:gd name="T10" fmla="*/ 0 w 17"/>
                <a:gd name="T11" fmla="*/ 0 h 23"/>
                <a:gd name="T12" fmla="*/ 40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33869" name="Freeform 75" descr="Large checker board"/>
            <p:cNvSpPr>
              <a:spLocks/>
            </p:cNvSpPr>
            <p:nvPr/>
          </p:nvSpPr>
          <p:spPr bwMode="auto">
            <a:xfrm>
              <a:off x="4671" y="2372"/>
              <a:ext cx="17" cy="15"/>
            </a:xfrm>
            <a:custGeom>
              <a:avLst/>
              <a:gdLst>
                <a:gd name="T0" fmla="*/ 206 w 15"/>
                <a:gd name="T1" fmla="*/ 1314 h 12"/>
                <a:gd name="T2" fmla="*/ 3 w 15"/>
                <a:gd name="T3" fmla="*/ 719 h 12"/>
                <a:gd name="T4" fmla="*/ 0 w 15"/>
                <a:gd name="T5" fmla="*/ 719 h 12"/>
                <a:gd name="T6" fmla="*/ 0 w 15"/>
                <a:gd name="T7" fmla="*/ 0 h 12"/>
                <a:gd name="T8" fmla="*/ 206 w 15"/>
                <a:gd name="T9" fmla="*/ 1314 h 12"/>
                <a:gd name="T10" fmla="*/ 206 w 15"/>
                <a:gd name="T11" fmla="*/ 131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0" name="Freeform 76"/>
            <p:cNvSpPr>
              <a:spLocks/>
            </p:cNvSpPr>
            <p:nvPr/>
          </p:nvSpPr>
          <p:spPr bwMode="auto">
            <a:xfrm>
              <a:off x="4688" y="2424"/>
              <a:ext cx="16" cy="7"/>
            </a:xfrm>
            <a:custGeom>
              <a:avLst/>
              <a:gdLst>
                <a:gd name="T0" fmla="*/ 231 w 14"/>
                <a:gd name="T1" fmla="*/ 6091 h 5"/>
                <a:gd name="T2" fmla="*/ 143 w 14"/>
                <a:gd name="T3" fmla="*/ 0 h 5"/>
                <a:gd name="T4" fmla="*/ 0 w 14"/>
                <a:gd name="T5" fmla="*/ 6091 h 5"/>
                <a:gd name="T6" fmla="*/ 231 w 14"/>
                <a:gd name="T7" fmla="*/ 6091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33871" name="Freeform 77"/>
            <p:cNvSpPr>
              <a:spLocks/>
            </p:cNvSpPr>
            <p:nvPr/>
          </p:nvSpPr>
          <p:spPr bwMode="auto">
            <a:xfrm>
              <a:off x="4679" y="2399"/>
              <a:ext cx="12" cy="40"/>
            </a:xfrm>
            <a:custGeom>
              <a:avLst/>
              <a:gdLst>
                <a:gd name="T0" fmla="*/ 446 w 10"/>
                <a:gd name="T1" fmla="*/ 0 h 33"/>
                <a:gd name="T2" fmla="*/ 446 w 10"/>
                <a:gd name="T3" fmla="*/ 582 h 33"/>
                <a:gd name="T4" fmla="*/ 215 w 10"/>
                <a:gd name="T5" fmla="*/ 1149 h 33"/>
                <a:gd name="T6" fmla="*/ 0 w 10"/>
                <a:gd name="T7" fmla="*/ 1845 h 33"/>
                <a:gd name="T8" fmla="*/ 215 w 10"/>
                <a:gd name="T9" fmla="*/ 948 h 33"/>
                <a:gd name="T10" fmla="*/ 446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33872" name="Freeform 78" descr="Large checker board"/>
            <p:cNvSpPr>
              <a:spLocks/>
            </p:cNvSpPr>
            <p:nvPr/>
          </p:nvSpPr>
          <p:spPr bwMode="auto">
            <a:xfrm>
              <a:off x="4205" y="2197"/>
              <a:ext cx="152" cy="322"/>
            </a:xfrm>
            <a:custGeom>
              <a:avLst/>
              <a:gdLst>
                <a:gd name="T0" fmla="*/ 394 w 137"/>
                <a:gd name="T1" fmla="*/ 16403 h 260"/>
                <a:gd name="T2" fmla="*/ 465 w 137"/>
                <a:gd name="T3" fmla="*/ 13814 h 260"/>
                <a:gd name="T4" fmla="*/ 465 w 137"/>
                <a:gd name="T5" fmla="*/ 11185 h 260"/>
                <a:gd name="T6" fmla="*/ 597 w 137"/>
                <a:gd name="T7" fmla="*/ 12241 h 260"/>
                <a:gd name="T8" fmla="*/ 832 w 137"/>
                <a:gd name="T9" fmla="*/ 13368 h 260"/>
                <a:gd name="T10" fmla="*/ 832 w 137"/>
                <a:gd name="T11" fmla="*/ 12667 h 260"/>
                <a:gd name="T12" fmla="*/ 870 w 137"/>
                <a:gd name="T13" fmla="*/ 9726 h 260"/>
                <a:gd name="T14" fmla="*/ 1171 w 137"/>
                <a:gd name="T15" fmla="*/ 9726 h 260"/>
                <a:gd name="T16" fmla="*/ 1185 w 137"/>
                <a:gd name="T17" fmla="*/ 7465 h 260"/>
                <a:gd name="T18" fmla="*/ 1025 w 137"/>
                <a:gd name="T19" fmla="*/ 4595 h 260"/>
                <a:gd name="T20" fmla="*/ 798 w 137"/>
                <a:gd name="T21" fmla="*/ 3601 h 260"/>
                <a:gd name="T22" fmla="*/ 648 w 137"/>
                <a:gd name="T23" fmla="*/ 3601 h 260"/>
                <a:gd name="T24" fmla="*/ 517 w 137"/>
                <a:gd name="T25" fmla="*/ 2992 h 260"/>
                <a:gd name="T26" fmla="*/ 394 w 137"/>
                <a:gd name="T27" fmla="*/ 1236 h 260"/>
                <a:gd name="T28" fmla="*/ 320 w 137"/>
                <a:gd name="T29" fmla="*/ 0 h 260"/>
                <a:gd name="T30" fmla="*/ 210 w 137"/>
                <a:gd name="T31" fmla="*/ 1146 h 260"/>
                <a:gd name="T32" fmla="*/ 4 w 137"/>
                <a:gd name="T33" fmla="*/ 2992 h 260"/>
                <a:gd name="T34" fmla="*/ 92 w 137"/>
                <a:gd name="T35" fmla="*/ 4595 h 260"/>
                <a:gd name="T36" fmla="*/ 260 w 137"/>
                <a:gd name="T37" fmla="*/ 6444 h 260"/>
                <a:gd name="T38" fmla="*/ 210 w 137"/>
                <a:gd name="T39" fmla="*/ 7981 h 260"/>
                <a:gd name="T40" fmla="*/ 288 w 137"/>
                <a:gd name="T41" fmla="*/ 10194 h 260"/>
                <a:gd name="T42" fmla="*/ 394 w 137"/>
                <a:gd name="T43" fmla="*/ 12442 h 260"/>
                <a:gd name="T44" fmla="*/ 394 w 137"/>
                <a:gd name="T45" fmla="*/ 15014 h 260"/>
                <a:gd name="T46" fmla="*/ 320 w 137"/>
                <a:gd name="T47" fmla="*/ 16268 h 260"/>
                <a:gd name="T48" fmla="*/ 288 w 137"/>
                <a:gd name="T49" fmla="*/ 19429 h 260"/>
                <a:gd name="T50" fmla="*/ 394 w 137"/>
                <a:gd name="T51" fmla="*/ 20147 h 260"/>
                <a:gd name="T52" fmla="*/ 495 w 137"/>
                <a:gd name="T53" fmla="*/ 21349 h 260"/>
                <a:gd name="T54" fmla="*/ 584 w 137"/>
                <a:gd name="T55" fmla="*/ 22102 h 260"/>
                <a:gd name="T56" fmla="*/ 703 w 137"/>
                <a:gd name="T57" fmla="*/ 23214 h 260"/>
                <a:gd name="T58" fmla="*/ 832 w 137"/>
                <a:gd name="T59" fmla="*/ 22602 h 260"/>
                <a:gd name="T60" fmla="*/ 662 w 137"/>
                <a:gd name="T61" fmla="*/ 21461 h 260"/>
                <a:gd name="T62" fmla="*/ 572 w 137"/>
                <a:gd name="T63" fmla="*/ 19429 h 260"/>
                <a:gd name="T64" fmla="*/ 435 w 137"/>
                <a:gd name="T65" fmla="*/ 17913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3" name="Freeform 79" descr="Large checker board"/>
            <p:cNvSpPr>
              <a:spLocks/>
            </p:cNvSpPr>
            <p:nvPr/>
          </p:nvSpPr>
          <p:spPr bwMode="auto">
            <a:xfrm>
              <a:off x="4275" y="2133"/>
              <a:ext cx="154" cy="322"/>
            </a:xfrm>
            <a:custGeom>
              <a:avLst/>
              <a:gdLst>
                <a:gd name="T0" fmla="*/ 489 w 137"/>
                <a:gd name="T1" fmla="*/ 4460 h 260"/>
                <a:gd name="T2" fmla="*/ 306 w 137"/>
                <a:gd name="T3" fmla="*/ 3974 h 260"/>
                <a:gd name="T4" fmla="*/ 125 w 137"/>
                <a:gd name="T5" fmla="*/ 2517 h 260"/>
                <a:gd name="T6" fmla="*/ 4 w 137"/>
                <a:gd name="T7" fmla="*/ 1146 h 260"/>
                <a:gd name="T8" fmla="*/ 180 w 137"/>
                <a:gd name="T9" fmla="*/ 1146 h 260"/>
                <a:gd name="T10" fmla="*/ 306 w 137"/>
                <a:gd name="T11" fmla="*/ 1146 h 260"/>
                <a:gd name="T12" fmla="*/ 387 w 137"/>
                <a:gd name="T13" fmla="*/ 1146 h 260"/>
                <a:gd name="T14" fmla="*/ 580 w 137"/>
                <a:gd name="T15" fmla="*/ 2 h 260"/>
                <a:gd name="T16" fmla="*/ 824 w 137"/>
                <a:gd name="T17" fmla="*/ 1896 h 260"/>
                <a:gd name="T18" fmla="*/ 1068 w 137"/>
                <a:gd name="T19" fmla="*/ 2992 h 260"/>
                <a:gd name="T20" fmla="*/ 878 w 137"/>
                <a:gd name="T21" fmla="*/ 3860 h 260"/>
                <a:gd name="T22" fmla="*/ 824 w 137"/>
                <a:gd name="T23" fmla="*/ 5203 h 260"/>
                <a:gd name="T24" fmla="*/ 878 w 137"/>
                <a:gd name="T25" fmla="*/ 8231 h 260"/>
                <a:gd name="T26" fmla="*/ 1041 w 137"/>
                <a:gd name="T27" fmla="*/ 9726 h 260"/>
                <a:gd name="T28" fmla="*/ 1301 w 137"/>
                <a:gd name="T29" fmla="*/ 11580 h 260"/>
                <a:gd name="T30" fmla="*/ 1518 w 137"/>
                <a:gd name="T31" fmla="*/ 14808 h 260"/>
                <a:gd name="T32" fmla="*/ 1587 w 137"/>
                <a:gd name="T33" fmla="*/ 17508 h 260"/>
                <a:gd name="T34" fmla="*/ 1576 w 137"/>
                <a:gd name="T35" fmla="*/ 18744 h 260"/>
                <a:gd name="T36" fmla="*/ 1301 w 137"/>
                <a:gd name="T37" fmla="*/ 20504 h 260"/>
                <a:gd name="T38" fmla="*/ 1187 w 137"/>
                <a:gd name="T39" fmla="*/ 20674 h 260"/>
                <a:gd name="T40" fmla="*/ 1157 w 137"/>
                <a:gd name="T41" fmla="*/ 21349 h 260"/>
                <a:gd name="T42" fmla="*/ 1068 w 137"/>
                <a:gd name="T43" fmla="*/ 21996 h 260"/>
                <a:gd name="T44" fmla="*/ 845 w 137"/>
                <a:gd name="T45" fmla="*/ 23214 h 260"/>
                <a:gd name="T46" fmla="*/ 743 w 137"/>
                <a:gd name="T47" fmla="*/ 20504 h 260"/>
                <a:gd name="T48" fmla="*/ 915 w 137"/>
                <a:gd name="T49" fmla="*/ 19857 h 260"/>
                <a:gd name="T50" fmla="*/ 989 w 137"/>
                <a:gd name="T51" fmla="*/ 18744 h 260"/>
                <a:gd name="T52" fmla="*/ 1247 w 137"/>
                <a:gd name="T53" fmla="*/ 17761 h 260"/>
                <a:gd name="T54" fmla="*/ 1247 w 137"/>
                <a:gd name="T55" fmla="*/ 15160 h 260"/>
                <a:gd name="T56" fmla="*/ 1187 w 137"/>
                <a:gd name="T57" fmla="*/ 12421 h 260"/>
                <a:gd name="T58" fmla="*/ 1157 w 137"/>
                <a:gd name="T59" fmla="*/ 11580 h 260"/>
                <a:gd name="T60" fmla="*/ 915 w 137"/>
                <a:gd name="T61" fmla="*/ 9430 h 260"/>
                <a:gd name="T62" fmla="*/ 694 w 137"/>
                <a:gd name="T63" fmla="*/ 7465 h 260"/>
                <a:gd name="T64" fmla="*/ 468 w 137"/>
                <a:gd name="T65" fmla="*/ 5691 h 260"/>
                <a:gd name="T66" fmla="*/ 550 w 137"/>
                <a:gd name="T67" fmla="*/ 5120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3874" name="Freeform 80"/>
            <p:cNvSpPr>
              <a:spLocks/>
            </p:cNvSpPr>
            <p:nvPr/>
          </p:nvSpPr>
          <p:spPr bwMode="auto">
            <a:xfrm>
              <a:off x="3388" y="2071"/>
              <a:ext cx="10" cy="31"/>
            </a:xfrm>
            <a:custGeom>
              <a:avLst/>
              <a:gdLst>
                <a:gd name="T0" fmla="*/ 63 w 9"/>
                <a:gd name="T1" fmla="*/ 1034 h 26"/>
                <a:gd name="T2" fmla="*/ 4 w 9"/>
                <a:gd name="T3" fmla="*/ 1034 h 26"/>
                <a:gd name="T4" fmla="*/ 0 w 9"/>
                <a:gd name="T5" fmla="*/ 1017 h 26"/>
                <a:gd name="T6" fmla="*/ 0 w 9"/>
                <a:gd name="T7" fmla="*/ 297 h 26"/>
                <a:gd name="T8" fmla="*/ 4 w 9"/>
                <a:gd name="T9" fmla="*/ 0 h 26"/>
                <a:gd name="T10" fmla="*/ 78 w 9"/>
                <a:gd name="T11" fmla="*/ 601 h 26"/>
                <a:gd name="T12" fmla="*/ 63 w 9"/>
                <a:gd name="T13" fmla="*/ 1034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33875" name="Freeform 81"/>
            <p:cNvSpPr>
              <a:spLocks/>
            </p:cNvSpPr>
            <p:nvPr/>
          </p:nvSpPr>
          <p:spPr bwMode="auto">
            <a:xfrm>
              <a:off x="3237" y="1772"/>
              <a:ext cx="356" cy="320"/>
            </a:xfrm>
            <a:custGeom>
              <a:avLst/>
              <a:gdLst>
                <a:gd name="T0" fmla="*/ 353 w 319"/>
                <a:gd name="T1" fmla="*/ 9573 h 258"/>
                <a:gd name="T2" fmla="*/ 373 w 319"/>
                <a:gd name="T3" fmla="*/ 7178 h 258"/>
                <a:gd name="T4" fmla="*/ 283 w 319"/>
                <a:gd name="T5" fmla="*/ 5868 h 258"/>
                <a:gd name="T6" fmla="*/ 56 w 319"/>
                <a:gd name="T7" fmla="*/ 2773 h 258"/>
                <a:gd name="T8" fmla="*/ 0 w 319"/>
                <a:gd name="T9" fmla="*/ 435 h 258"/>
                <a:gd name="T10" fmla="*/ 69 w 319"/>
                <a:gd name="T11" fmla="*/ 0 h 258"/>
                <a:gd name="T12" fmla="*/ 256 w 319"/>
                <a:gd name="T13" fmla="*/ 1279 h 258"/>
                <a:gd name="T14" fmla="*/ 547 w 319"/>
                <a:gd name="T15" fmla="*/ 0 h 258"/>
                <a:gd name="T16" fmla="*/ 570 w 319"/>
                <a:gd name="T17" fmla="*/ 1161 h 258"/>
                <a:gd name="T18" fmla="*/ 786 w 319"/>
                <a:gd name="T19" fmla="*/ 3439 h 258"/>
                <a:gd name="T20" fmla="*/ 1101 w 319"/>
                <a:gd name="T21" fmla="*/ 4655 h 258"/>
                <a:gd name="T22" fmla="*/ 1377 w 319"/>
                <a:gd name="T23" fmla="*/ 4731 h 258"/>
                <a:gd name="T24" fmla="*/ 1482 w 319"/>
                <a:gd name="T25" fmla="*/ 4422 h 258"/>
                <a:gd name="T26" fmla="*/ 1549 w 319"/>
                <a:gd name="T27" fmla="*/ 3753 h 258"/>
                <a:gd name="T28" fmla="*/ 1801 w 319"/>
                <a:gd name="T29" fmla="*/ 2721 h 258"/>
                <a:gd name="T30" fmla="*/ 2162 w 319"/>
                <a:gd name="T31" fmla="*/ 3375 h 258"/>
                <a:gd name="T32" fmla="*/ 2447 w 319"/>
                <a:gd name="T33" fmla="*/ 4731 h 258"/>
                <a:gd name="T34" fmla="*/ 2631 w 319"/>
                <a:gd name="T35" fmla="*/ 6502 h 258"/>
                <a:gd name="T36" fmla="*/ 2609 w 319"/>
                <a:gd name="T37" fmla="*/ 8724 h 258"/>
                <a:gd name="T38" fmla="*/ 2653 w 319"/>
                <a:gd name="T39" fmla="*/ 10002 h 258"/>
                <a:gd name="T40" fmla="*/ 2683 w 319"/>
                <a:gd name="T41" fmla="*/ 11511 h 258"/>
                <a:gd name="T42" fmla="*/ 2847 w 319"/>
                <a:gd name="T43" fmla="*/ 13473 h 258"/>
                <a:gd name="T44" fmla="*/ 2777 w 319"/>
                <a:gd name="T45" fmla="*/ 16010 h 258"/>
                <a:gd name="T46" fmla="*/ 2994 w 319"/>
                <a:gd name="T47" fmla="*/ 18319 h 258"/>
                <a:gd name="T48" fmla="*/ 3143 w 319"/>
                <a:gd name="T49" fmla="*/ 20254 h 258"/>
                <a:gd name="T50" fmla="*/ 3195 w 319"/>
                <a:gd name="T51" fmla="*/ 21363 h 258"/>
                <a:gd name="T52" fmla="*/ 3004 w 319"/>
                <a:gd name="T53" fmla="*/ 22493 h 258"/>
                <a:gd name="T54" fmla="*/ 2847 w 319"/>
                <a:gd name="T55" fmla="*/ 23607 h 258"/>
                <a:gd name="T56" fmla="*/ 2488 w 319"/>
                <a:gd name="T57" fmla="*/ 22845 h 258"/>
                <a:gd name="T58" fmla="*/ 2277 w 319"/>
                <a:gd name="T59" fmla="*/ 21557 h 258"/>
                <a:gd name="T60" fmla="*/ 2086 w 319"/>
                <a:gd name="T61" fmla="*/ 21121 h 258"/>
                <a:gd name="T62" fmla="*/ 1709 w 319"/>
                <a:gd name="T63" fmla="*/ 20933 h 258"/>
                <a:gd name="T64" fmla="*/ 1446 w 319"/>
                <a:gd name="T65" fmla="*/ 19443 h 258"/>
                <a:gd name="T66" fmla="*/ 1234 w 319"/>
                <a:gd name="T67" fmla="*/ 17224 h 258"/>
                <a:gd name="T68" fmla="*/ 1040 w 319"/>
                <a:gd name="T69" fmla="*/ 15676 h 258"/>
                <a:gd name="T70" fmla="*/ 979 w 319"/>
                <a:gd name="T71" fmla="*/ 15031 h 258"/>
                <a:gd name="T72" fmla="*/ 897 w 319"/>
                <a:gd name="T73" fmla="*/ 16010 h 258"/>
                <a:gd name="T74" fmla="*/ 786 w 319"/>
                <a:gd name="T75" fmla="*/ 14220 h 258"/>
                <a:gd name="T76" fmla="*/ 720 w 319"/>
                <a:gd name="T77" fmla="*/ 12920 h 258"/>
                <a:gd name="T78" fmla="*/ 570 w 319"/>
                <a:gd name="T79" fmla="*/ 11369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33876" name="Freeform 82"/>
            <p:cNvSpPr>
              <a:spLocks/>
            </p:cNvSpPr>
            <p:nvPr/>
          </p:nvSpPr>
          <p:spPr bwMode="auto">
            <a:xfrm>
              <a:off x="3165" y="1825"/>
              <a:ext cx="173" cy="181"/>
            </a:xfrm>
            <a:custGeom>
              <a:avLst/>
              <a:gdLst>
                <a:gd name="T0" fmla="*/ 1135 w 154"/>
                <a:gd name="T1" fmla="*/ 5590 h 146"/>
                <a:gd name="T2" fmla="*/ 1135 w 154"/>
                <a:gd name="T3" fmla="*/ 4679 h 146"/>
                <a:gd name="T4" fmla="*/ 1174 w 154"/>
                <a:gd name="T5" fmla="*/ 3149 h 146"/>
                <a:gd name="T6" fmla="*/ 1174 w 154"/>
                <a:gd name="T7" fmla="*/ 2540 h 146"/>
                <a:gd name="T8" fmla="*/ 1057 w 154"/>
                <a:gd name="T9" fmla="*/ 1929 h 146"/>
                <a:gd name="T10" fmla="*/ 899 w 154"/>
                <a:gd name="T11" fmla="*/ 0 h 146"/>
                <a:gd name="T12" fmla="*/ 800 w 154"/>
                <a:gd name="T13" fmla="*/ 2 h 146"/>
                <a:gd name="T14" fmla="*/ 748 w 154"/>
                <a:gd name="T15" fmla="*/ 0 h 146"/>
                <a:gd name="T16" fmla="*/ 548 w 154"/>
                <a:gd name="T17" fmla="*/ 0 h 146"/>
                <a:gd name="T18" fmla="*/ 502 w 154"/>
                <a:gd name="T19" fmla="*/ 2 h 146"/>
                <a:gd name="T20" fmla="*/ 321 w 154"/>
                <a:gd name="T21" fmla="*/ 1449 h 146"/>
                <a:gd name="T22" fmla="*/ 321 w 154"/>
                <a:gd name="T23" fmla="*/ 3019 h 146"/>
                <a:gd name="T24" fmla="*/ 321 w 154"/>
                <a:gd name="T25" fmla="*/ 4509 h 146"/>
                <a:gd name="T26" fmla="*/ 160 w 154"/>
                <a:gd name="T27" fmla="*/ 5426 h 146"/>
                <a:gd name="T28" fmla="*/ 0 w 154"/>
                <a:gd name="T29" fmla="*/ 6153 h 146"/>
                <a:gd name="T30" fmla="*/ 78 w 154"/>
                <a:gd name="T31" fmla="*/ 8196 h 146"/>
                <a:gd name="T32" fmla="*/ 280 w 154"/>
                <a:gd name="T33" fmla="*/ 8591 h 146"/>
                <a:gd name="T34" fmla="*/ 447 w 154"/>
                <a:gd name="T35" fmla="*/ 9457 h 146"/>
                <a:gd name="T36" fmla="*/ 591 w 154"/>
                <a:gd name="T37" fmla="*/ 9933 h 146"/>
                <a:gd name="T38" fmla="*/ 748 w 154"/>
                <a:gd name="T39" fmla="*/ 10618 h 146"/>
                <a:gd name="T40" fmla="*/ 923 w 154"/>
                <a:gd name="T41" fmla="*/ 11848 h 146"/>
                <a:gd name="T42" fmla="*/ 1112 w 154"/>
                <a:gd name="T43" fmla="*/ 12901 h 146"/>
                <a:gd name="T44" fmla="*/ 1432 w 154"/>
                <a:gd name="T45" fmla="*/ 13342 h 146"/>
                <a:gd name="T46" fmla="*/ 1515 w 154"/>
                <a:gd name="T47" fmla="*/ 11848 h 146"/>
                <a:gd name="T48" fmla="*/ 1659 w 154"/>
                <a:gd name="T49" fmla="*/ 11589 h 146"/>
                <a:gd name="T50" fmla="*/ 1770 w 154"/>
                <a:gd name="T51" fmla="*/ 11848 h 146"/>
                <a:gd name="T52" fmla="*/ 1712 w 154"/>
                <a:gd name="T53" fmla="*/ 11134 h 146"/>
                <a:gd name="T54" fmla="*/ 1640 w 154"/>
                <a:gd name="T55" fmla="*/ 10156 h 146"/>
                <a:gd name="T56" fmla="*/ 1576 w 154"/>
                <a:gd name="T57" fmla="*/ 10156 h 146"/>
                <a:gd name="T58" fmla="*/ 1576 w 154"/>
                <a:gd name="T59" fmla="*/ 8840 h 146"/>
                <a:gd name="T60" fmla="*/ 1515 w 154"/>
                <a:gd name="T61" fmla="*/ 8196 h 146"/>
                <a:gd name="T62" fmla="*/ 1399 w 154"/>
                <a:gd name="T63" fmla="*/ 7244 h 146"/>
                <a:gd name="T64" fmla="*/ 1238 w 154"/>
                <a:gd name="T65" fmla="*/ 6727 h 146"/>
                <a:gd name="T66" fmla="*/ 1135 w 154"/>
                <a:gd name="T67" fmla="*/ 559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33877" name="Freeform 83"/>
            <p:cNvSpPr>
              <a:spLocks/>
            </p:cNvSpPr>
            <p:nvPr/>
          </p:nvSpPr>
          <p:spPr bwMode="auto">
            <a:xfrm>
              <a:off x="3306" y="1983"/>
              <a:ext cx="32" cy="32"/>
            </a:xfrm>
            <a:custGeom>
              <a:avLst/>
              <a:gdLst>
                <a:gd name="T0" fmla="*/ 188 w 29"/>
                <a:gd name="T1" fmla="*/ 754 h 26"/>
                <a:gd name="T2" fmla="*/ 152 w 29"/>
                <a:gd name="T3" fmla="*/ 754 h 26"/>
                <a:gd name="T4" fmla="*/ 152 w 29"/>
                <a:gd name="T5" fmla="*/ 1142 h 26"/>
                <a:gd name="T6" fmla="*/ 228 w 29"/>
                <a:gd name="T7" fmla="*/ 2046 h 26"/>
                <a:gd name="T8" fmla="*/ 138 w 29"/>
                <a:gd name="T9" fmla="*/ 1931 h 26"/>
                <a:gd name="T10" fmla="*/ 125 w 29"/>
                <a:gd name="T11" fmla="*/ 1440 h 26"/>
                <a:gd name="T12" fmla="*/ 0 w 29"/>
                <a:gd name="T13" fmla="*/ 1440 h 26"/>
                <a:gd name="T14" fmla="*/ 56 w 29"/>
                <a:gd name="T15" fmla="*/ 256 h 26"/>
                <a:gd name="T16" fmla="*/ 152 w 29"/>
                <a:gd name="T17" fmla="*/ 0 h 26"/>
                <a:gd name="T18" fmla="*/ 188 w 29"/>
                <a:gd name="T19" fmla="*/ 754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33878" name="Freeform 84"/>
            <p:cNvSpPr>
              <a:spLocks/>
            </p:cNvSpPr>
            <p:nvPr/>
          </p:nvSpPr>
          <p:spPr bwMode="auto">
            <a:xfrm>
              <a:off x="3876" y="1974"/>
              <a:ext cx="144" cy="88"/>
            </a:xfrm>
            <a:custGeom>
              <a:avLst/>
              <a:gdLst>
                <a:gd name="T0" fmla="*/ 880 w 128"/>
                <a:gd name="T1" fmla="*/ 5192 h 71"/>
                <a:gd name="T2" fmla="*/ 654 w 128"/>
                <a:gd name="T3" fmla="*/ 4955 h 71"/>
                <a:gd name="T4" fmla="*/ 458 w 128"/>
                <a:gd name="T5" fmla="*/ 4535 h 71"/>
                <a:gd name="T6" fmla="*/ 226 w 128"/>
                <a:gd name="T7" fmla="*/ 3723 h 71"/>
                <a:gd name="T8" fmla="*/ 0 w 128"/>
                <a:gd name="T9" fmla="*/ 2744 h 71"/>
                <a:gd name="T10" fmla="*/ 0 w 128"/>
                <a:gd name="T11" fmla="*/ 1775 h 71"/>
                <a:gd name="T12" fmla="*/ 78 w 128"/>
                <a:gd name="T13" fmla="*/ 428 h 71"/>
                <a:gd name="T14" fmla="*/ 111 w 128"/>
                <a:gd name="T15" fmla="*/ 657 h 71"/>
                <a:gd name="T16" fmla="*/ 201 w 128"/>
                <a:gd name="T17" fmla="*/ 0 h 71"/>
                <a:gd name="T18" fmla="*/ 344 w 128"/>
                <a:gd name="T19" fmla="*/ 657 h 71"/>
                <a:gd name="T20" fmla="*/ 594 w 128"/>
                <a:gd name="T21" fmla="*/ 2200 h 71"/>
                <a:gd name="T22" fmla="*/ 654 w 128"/>
                <a:gd name="T23" fmla="*/ 1956 h 71"/>
                <a:gd name="T24" fmla="*/ 695 w 128"/>
                <a:gd name="T25" fmla="*/ 2382 h 71"/>
                <a:gd name="T26" fmla="*/ 880 w 128"/>
                <a:gd name="T27" fmla="*/ 3004 h 71"/>
                <a:gd name="T28" fmla="*/ 891 w 128"/>
                <a:gd name="T29" fmla="*/ 3401 h 71"/>
                <a:gd name="T30" fmla="*/ 1114 w 128"/>
                <a:gd name="T31" fmla="*/ 3889 h 71"/>
                <a:gd name="T32" fmla="*/ 1226 w 128"/>
                <a:gd name="T33" fmla="*/ 4132 h 71"/>
                <a:gd name="T34" fmla="*/ 1494 w 128"/>
                <a:gd name="T35" fmla="*/ 4132 h 71"/>
                <a:gd name="T36" fmla="*/ 1517 w 128"/>
                <a:gd name="T37" fmla="*/ 6435 h 71"/>
                <a:gd name="T38" fmla="*/ 1348 w 128"/>
                <a:gd name="T39" fmla="*/ 6435 h 71"/>
                <a:gd name="T40" fmla="*/ 1114 w 128"/>
                <a:gd name="T41" fmla="*/ 6347 h 71"/>
                <a:gd name="T42" fmla="*/ 955 w 128"/>
                <a:gd name="T43" fmla="*/ 6101 h 71"/>
                <a:gd name="T44" fmla="*/ 880 w 128"/>
                <a:gd name="T45" fmla="*/ 519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33879" name="Freeform 85"/>
            <p:cNvSpPr>
              <a:spLocks/>
            </p:cNvSpPr>
            <p:nvPr/>
          </p:nvSpPr>
          <p:spPr bwMode="auto">
            <a:xfrm>
              <a:off x="3546" y="1831"/>
              <a:ext cx="259" cy="293"/>
            </a:xfrm>
            <a:custGeom>
              <a:avLst/>
              <a:gdLst>
                <a:gd name="T0" fmla="*/ 1109 w 231"/>
                <a:gd name="T1" fmla="*/ 20175 h 236"/>
                <a:gd name="T2" fmla="*/ 1279 w 231"/>
                <a:gd name="T3" fmla="*/ 21742 h 236"/>
                <a:gd name="T4" fmla="*/ 1476 w 231"/>
                <a:gd name="T5" fmla="*/ 21742 h 236"/>
                <a:gd name="T6" fmla="*/ 1639 w 231"/>
                <a:gd name="T7" fmla="*/ 21288 h 236"/>
                <a:gd name="T8" fmla="*/ 1856 w 231"/>
                <a:gd name="T9" fmla="*/ 21004 h 236"/>
                <a:gd name="T10" fmla="*/ 1690 w 231"/>
                <a:gd name="T11" fmla="*/ 18737 h 236"/>
                <a:gd name="T12" fmla="*/ 1544 w 231"/>
                <a:gd name="T13" fmla="*/ 17147 h 236"/>
                <a:gd name="T14" fmla="*/ 1690 w 231"/>
                <a:gd name="T15" fmla="*/ 15068 h 236"/>
                <a:gd name="T16" fmla="*/ 1972 w 231"/>
                <a:gd name="T17" fmla="*/ 13701 h 236"/>
                <a:gd name="T18" fmla="*/ 2176 w 231"/>
                <a:gd name="T19" fmla="*/ 11158 h 236"/>
                <a:gd name="T20" fmla="*/ 2196 w 231"/>
                <a:gd name="T21" fmla="*/ 8826 h 236"/>
                <a:gd name="T22" fmla="*/ 2255 w 231"/>
                <a:gd name="T23" fmla="*/ 7519 h 236"/>
                <a:gd name="T24" fmla="*/ 2094 w 231"/>
                <a:gd name="T25" fmla="*/ 6568 h 236"/>
                <a:gd name="T26" fmla="*/ 2061 w 231"/>
                <a:gd name="T27" fmla="*/ 5048 h 236"/>
                <a:gd name="T28" fmla="*/ 1972 w 231"/>
                <a:gd name="T29" fmla="*/ 3789 h 236"/>
                <a:gd name="T30" fmla="*/ 2384 w 231"/>
                <a:gd name="T31" fmla="*/ 3789 h 236"/>
                <a:gd name="T32" fmla="*/ 2311 w 231"/>
                <a:gd name="T33" fmla="*/ 1664 h 236"/>
                <a:gd name="T34" fmla="*/ 2148 w 231"/>
                <a:gd name="T35" fmla="*/ 351 h 236"/>
                <a:gd name="T36" fmla="*/ 1747 w 231"/>
                <a:gd name="T37" fmla="*/ 351 h 236"/>
                <a:gd name="T38" fmla="*/ 1459 w 231"/>
                <a:gd name="T39" fmla="*/ 1664 h 236"/>
                <a:gd name="T40" fmla="*/ 1524 w 231"/>
                <a:gd name="T41" fmla="*/ 4350 h 236"/>
                <a:gd name="T42" fmla="*/ 1325 w 231"/>
                <a:gd name="T43" fmla="*/ 5048 h 236"/>
                <a:gd name="T44" fmla="*/ 1301 w 231"/>
                <a:gd name="T45" fmla="*/ 7026 h 236"/>
                <a:gd name="T46" fmla="*/ 1109 w 231"/>
                <a:gd name="T47" fmla="*/ 8826 h 236"/>
                <a:gd name="T48" fmla="*/ 905 w 231"/>
                <a:gd name="T49" fmla="*/ 10007 h 236"/>
                <a:gd name="T50" fmla="*/ 882 w 231"/>
                <a:gd name="T51" fmla="*/ 11664 h 236"/>
                <a:gd name="T52" fmla="*/ 547 w 231"/>
                <a:gd name="T53" fmla="*/ 12568 h 236"/>
                <a:gd name="T54" fmla="*/ 120 w 231"/>
                <a:gd name="T55" fmla="*/ 12156 h 236"/>
                <a:gd name="T56" fmla="*/ 95 w 231"/>
                <a:gd name="T57" fmla="*/ 12830 h 236"/>
                <a:gd name="T58" fmla="*/ 363 w 231"/>
                <a:gd name="T59" fmla="*/ 14671 h 236"/>
                <a:gd name="T60" fmla="*/ 461 w 231"/>
                <a:gd name="T61" fmla="*/ 16674 h 236"/>
                <a:gd name="T62" fmla="*/ 335 w 231"/>
                <a:gd name="T63" fmla="*/ 17837 h 236"/>
                <a:gd name="T64" fmla="*/ 238 w 231"/>
                <a:gd name="T65" fmla="*/ 19770 h 236"/>
                <a:gd name="T66" fmla="*/ 573 w 231"/>
                <a:gd name="T67" fmla="*/ 19508 h 236"/>
                <a:gd name="T68" fmla="*/ 882 w 231"/>
                <a:gd name="T69" fmla="*/ 19508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33880" name="Freeform 86"/>
            <p:cNvSpPr>
              <a:spLocks/>
            </p:cNvSpPr>
            <p:nvPr/>
          </p:nvSpPr>
          <p:spPr bwMode="auto">
            <a:xfrm>
              <a:off x="2935" y="1948"/>
              <a:ext cx="196" cy="219"/>
            </a:xfrm>
            <a:custGeom>
              <a:avLst/>
              <a:gdLst>
                <a:gd name="T0" fmla="*/ 1523 w 175"/>
                <a:gd name="T1" fmla="*/ 5788 h 177"/>
                <a:gd name="T2" fmla="*/ 1369 w 175"/>
                <a:gd name="T3" fmla="*/ 4092 h 177"/>
                <a:gd name="T4" fmla="*/ 1273 w 175"/>
                <a:gd name="T5" fmla="*/ 2673 h 177"/>
                <a:gd name="T6" fmla="*/ 1267 w 175"/>
                <a:gd name="T7" fmla="*/ 2914 h 177"/>
                <a:gd name="T8" fmla="*/ 1337 w 175"/>
                <a:gd name="T9" fmla="*/ 4092 h 177"/>
                <a:gd name="T10" fmla="*/ 1369 w 175"/>
                <a:gd name="T11" fmla="*/ 5463 h 177"/>
                <a:gd name="T12" fmla="*/ 1453 w 175"/>
                <a:gd name="T13" fmla="*/ 6340 h 177"/>
                <a:gd name="T14" fmla="*/ 1532 w 175"/>
                <a:gd name="T15" fmla="*/ 7724 h 177"/>
                <a:gd name="T16" fmla="*/ 1600 w 175"/>
                <a:gd name="T17" fmla="*/ 8639 h 177"/>
                <a:gd name="T18" fmla="*/ 1691 w 175"/>
                <a:gd name="T19" fmla="*/ 9705 h 177"/>
                <a:gd name="T20" fmla="*/ 1789 w 175"/>
                <a:gd name="T21" fmla="*/ 10962 h 177"/>
                <a:gd name="T22" fmla="*/ 1894 w 175"/>
                <a:gd name="T23" fmla="*/ 12008 h 177"/>
                <a:gd name="T24" fmla="*/ 1874 w 175"/>
                <a:gd name="T25" fmla="*/ 12008 h 177"/>
                <a:gd name="T26" fmla="*/ 1874 w 175"/>
                <a:gd name="T27" fmla="*/ 13469 h 177"/>
                <a:gd name="T28" fmla="*/ 1789 w 175"/>
                <a:gd name="T29" fmla="*/ 13775 h 177"/>
                <a:gd name="T30" fmla="*/ 1776 w 175"/>
                <a:gd name="T31" fmla="*/ 13775 h 177"/>
                <a:gd name="T32" fmla="*/ 1716 w 175"/>
                <a:gd name="T33" fmla="*/ 14679 h 177"/>
                <a:gd name="T34" fmla="*/ 1642 w 175"/>
                <a:gd name="T35" fmla="*/ 14857 h 177"/>
                <a:gd name="T36" fmla="*/ 1596 w 175"/>
                <a:gd name="T37" fmla="*/ 15438 h 177"/>
                <a:gd name="T38" fmla="*/ 1369 w 175"/>
                <a:gd name="T39" fmla="*/ 15350 h 177"/>
                <a:gd name="T40" fmla="*/ 1178 w 175"/>
                <a:gd name="T41" fmla="*/ 15121 h 177"/>
                <a:gd name="T42" fmla="*/ 1178 w 175"/>
                <a:gd name="T43" fmla="*/ 14857 h 177"/>
                <a:gd name="T44" fmla="*/ 1157 w 175"/>
                <a:gd name="T45" fmla="*/ 15121 h 177"/>
                <a:gd name="T46" fmla="*/ 1017 w 175"/>
                <a:gd name="T47" fmla="*/ 15121 h 177"/>
                <a:gd name="T48" fmla="*/ 902 w 175"/>
                <a:gd name="T49" fmla="*/ 15121 h 177"/>
                <a:gd name="T50" fmla="*/ 776 w 175"/>
                <a:gd name="T51" fmla="*/ 15121 h 177"/>
                <a:gd name="T52" fmla="*/ 642 w 175"/>
                <a:gd name="T53" fmla="*/ 15121 h 177"/>
                <a:gd name="T54" fmla="*/ 514 w 175"/>
                <a:gd name="T55" fmla="*/ 15121 h 177"/>
                <a:gd name="T56" fmla="*/ 355 w 175"/>
                <a:gd name="T57" fmla="*/ 15121 h 177"/>
                <a:gd name="T58" fmla="*/ 233 w 175"/>
                <a:gd name="T59" fmla="*/ 15121 h 177"/>
                <a:gd name="T60" fmla="*/ 105 w 175"/>
                <a:gd name="T61" fmla="*/ 15121 h 177"/>
                <a:gd name="T62" fmla="*/ 105 w 175"/>
                <a:gd name="T63" fmla="*/ 13640 h 177"/>
                <a:gd name="T64" fmla="*/ 105 w 175"/>
                <a:gd name="T65" fmla="*/ 12221 h 177"/>
                <a:gd name="T66" fmla="*/ 75 w 175"/>
                <a:gd name="T67" fmla="*/ 10735 h 177"/>
                <a:gd name="T68" fmla="*/ 60 w 175"/>
                <a:gd name="T69" fmla="*/ 9243 h 177"/>
                <a:gd name="T70" fmla="*/ 60 w 175"/>
                <a:gd name="T71" fmla="*/ 7844 h 177"/>
                <a:gd name="T72" fmla="*/ 60 w 175"/>
                <a:gd name="T73" fmla="*/ 6243 h 177"/>
                <a:gd name="T74" fmla="*/ 3 w 175"/>
                <a:gd name="T75" fmla="*/ 4720 h 177"/>
                <a:gd name="T76" fmla="*/ 0 w 175"/>
                <a:gd name="T77" fmla="*/ 3473 h 177"/>
                <a:gd name="T78" fmla="*/ 0 w 175"/>
                <a:gd name="T79" fmla="*/ 2269 h 177"/>
                <a:gd name="T80" fmla="*/ 0 w 175"/>
                <a:gd name="T81" fmla="*/ 1136 h 177"/>
                <a:gd name="T82" fmla="*/ 3 w 175"/>
                <a:gd name="T83" fmla="*/ 0 h 177"/>
                <a:gd name="T84" fmla="*/ 132 w 175"/>
                <a:gd name="T85" fmla="*/ 0 h 177"/>
                <a:gd name="T86" fmla="*/ 394 w 175"/>
                <a:gd name="T87" fmla="*/ 632 h 177"/>
                <a:gd name="T88" fmla="*/ 642 w 175"/>
                <a:gd name="T89" fmla="*/ 1198 h 177"/>
                <a:gd name="T90" fmla="*/ 870 w 175"/>
                <a:gd name="T91" fmla="*/ 632 h 177"/>
                <a:gd name="T92" fmla="*/ 973 w 175"/>
                <a:gd name="T93" fmla="*/ 2 h 177"/>
                <a:gd name="T94" fmla="*/ 908 w 175"/>
                <a:gd name="T95" fmla="*/ 413 h 177"/>
                <a:gd name="T96" fmla="*/ 986 w 175"/>
                <a:gd name="T97" fmla="*/ 2 h 177"/>
                <a:gd name="T98" fmla="*/ 1157 w 175"/>
                <a:gd name="T99" fmla="*/ 632 h 177"/>
                <a:gd name="T100" fmla="*/ 1204 w 175"/>
                <a:gd name="T101" fmla="*/ 918 h 177"/>
                <a:gd name="T102" fmla="*/ 1273 w 175"/>
                <a:gd name="T103" fmla="*/ 1136 h 177"/>
                <a:gd name="T104" fmla="*/ 1523 w 175"/>
                <a:gd name="T105" fmla="*/ 632 h 177"/>
                <a:gd name="T106" fmla="*/ 1596 w 175"/>
                <a:gd name="T107" fmla="*/ 2153 h 177"/>
                <a:gd name="T108" fmla="*/ 1662 w 175"/>
                <a:gd name="T109" fmla="*/ 3473 h 177"/>
                <a:gd name="T110" fmla="*/ 1642 w 175"/>
                <a:gd name="T111" fmla="*/ 4720 h 177"/>
                <a:gd name="T112" fmla="*/ 1596 w 175"/>
                <a:gd name="T113" fmla="*/ 5985 h 177"/>
                <a:gd name="T114" fmla="*/ 1523 w 175"/>
                <a:gd name="T115" fmla="*/ 5788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33881" name="Freeform 87"/>
            <p:cNvSpPr>
              <a:spLocks/>
            </p:cNvSpPr>
            <p:nvPr/>
          </p:nvSpPr>
          <p:spPr bwMode="auto">
            <a:xfrm>
              <a:off x="3689" y="1864"/>
              <a:ext cx="481" cy="606"/>
            </a:xfrm>
            <a:custGeom>
              <a:avLst/>
              <a:gdLst>
                <a:gd name="T0" fmla="*/ 748 w 431"/>
                <a:gd name="T1" fmla="*/ 1440 h 489"/>
                <a:gd name="T2" fmla="*/ 610 w 431"/>
                <a:gd name="T3" fmla="*/ 2531 h 489"/>
                <a:gd name="T4" fmla="*/ 686 w 431"/>
                <a:gd name="T5" fmla="*/ 4463 h 489"/>
                <a:gd name="T6" fmla="*/ 710 w 431"/>
                <a:gd name="T7" fmla="*/ 6134 h 489"/>
                <a:gd name="T8" fmla="*/ 610 w 431"/>
                <a:gd name="T9" fmla="*/ 9584 h 489"/>
                <a:gd name="T10" fmla="*/ 256 w 431"/>
                <a:gd name="T11" fmla="*/ 12127 h 489"/>
                <a:gd name="T12" fmla="*/ 237 w 431"/>
                <a:gd name="T13" fmla="*/ 14745 h 489"/>
                <a:gd name="T14" fmla="*/ 410 w 431"/>
                <a:gd name="T15" fmla="*/ 17930 h 489"/>
                <a:gd name="T16" fmla="*/ 69 w 431"/>
                <a:gd name="T17" fmla="*/ 17930 h 489"/>
                <a:gd name="T18" fmla="*/ 0 w 431"/>
                <a:gd name="T19" fmla="*/ 18927 h 489"/>
                <a:gd name="T20" fmla="*/ 165 w 431"/>
                <a:gd name="T21" fmla="*/ 20454 h 489"/>
                <a:gd name="T22" fmla="*/ 228 w 431"/>
                <a:gd name="T23" fmla="*/ 21113 h 489"/>
                <a:gd name="T24" fmla="*/ 439 w 431"/>
                <a:gd name="T25" fmla="*/ 23690 h 489"/>
                <a:gd name="T26" fmla="*/ 681 w 431"/>
                <a:gd name="T27" fmla="*/ 21325 h 489"/>
                <a:gd name="T28" fmla="*/ 710 w 431"/>
                <a:gd name="T29" fmla="*/ 22220 h 489"/>
                <a:gd name="T30" fmla="*/ 762 w 431"/>
                <a:gd name="T31" fmla="*/ 23187 h 489"/>
                <a:gd name="T32" fmla="*/ 811 w 431"/>
                <a:gd name="T33" fmla="*/ 26535 h 489"/>
                <a:gd name="T34" fmla="*/ 949 w 431"/>
                <a:gd name="T35" fmla="*/ 30568 h 489"/>
                <a:gd name="T36" fmla="*/ 1127 w 431"/>
                <a:gd name="T37" fmla="*/ 34429 h 489"/>
                <a:gd name="T38" fmla="*/ 1362 w 431"/>
                <a:gd name="T39" fmla="*/ 38929 h 489"/>
                <a:gd name="T40" fmla="*/ 1549 w 431"/>
                <a:gd name="T41" fmla="*/ 42498 h 489"/>
                <a:gd name="T42" fmla="*/ 1789 w 431"/>
                <a:gd name="T43" fmla="*/ 43315 h 489"/>
                <a:gd name="T44" fmla="*/ 1908 w 431"/>
                <a:gd name="T45" fmla="*/ 41857 h 489"/>
                <a:gd name="T46" fmla="*/ 2010 w 431"/>
                <a:gd name="T47" fmla="*/ 39335 h 489"/>
                <a:gd name="T48" fmla="*/ 2069 w 431"/>
                <a:gd name="T49" fmla="*/ 35610 h 489"/>
                <a:gd name="T50" fmla="*/ 2113 w 431"/>
                <a:gd name="T51" fmla="*/ 31809 h 489"/>
                <a:gd name="T52" fmla="*/ 2219 w 431"/>
                <a:gd name="T53" fmla="*/ 30925 h 489"/>
                <a:gd name="T54" fmla="*/ 2491 w 431"/>
                <a:gd name="T55" fmla="*/ 28014 h 489"/>
                <a:gd name="T56" fmla="*/ 2876 w 431"/>
                <a:gd name="T57" fmla="*/ 24954 h 489"/>
                <a:gd name="T58" fmla="*/ 3103 w 431"/>
                <a:gd name="T59" fmla="*/ 21832 h 489"/>
                <a:gd name="T60" fmla="*/ 3233 w 431"/>
                <a:gd name="T61" fmla="*/ 22220 h 489"/>
                <a:gd name="T62" fmla="*/ 3210 w 431"/>
                <a:gd name="T63" fmla="*/ 20712 h 489"/>
                <a:gd name="T64" fmla="*/ 3047 w 431"/>
                <a:gd name="T65" fmla="*/ 17454 h 489"/>
                <a:gd name="T66" fmla="*/ 3028 w 431"/>
                <a:gd name="T67" fmla="*/ 15528 h 489"/>
                <a:gd name="T68" fmla="*/ 3178 w 431"/>
                <a:gd name="T69" fmla="*/ 15352 h 489"/>
                <a:gd name="T70" fmla="*/ 3442 w 431"/>
                <a:gd name="T71" fmla="*/ 16505 h 489"/>
                <a:gd name="T72" fmla="*/ 3686 w 431"/>
                <a:gd name="T73" fmla="*/ 17930 h 489"/>
                <a:gd name="T74" fmla="*/ 3610 w 431"/>
                <a:gd name="T75" fmla="*/ 20060 h 489"/>
                <a:gd name="T76" fmla="*/ 3799 w 431"/>
                <a:gd name="T77" fmla="*/ 21832 h 489"/>
                <a:gd name="T78" fmla="*/ 3893 w 431"/>
                <a:gd name="T79" fmla="*/ 18533 h 489"/>
                <a:gd name="T80" fmla="*/ 4043 w 431"/>
                <a:gd name="T81" fmla="*/ 15958 h 489"/>
                <a:gd name="T82" fmla="*/ 4313 w 431"/>
                <a:gd name="T83" fmla="*/ 13325 h 489"/>
                <a:gd name="T84" fmla="*/ 4313 w 431"/>
                <a:gd name="T85" fmla="*/ 11779 h 489"/>
                <a:gd name="T86" fmla="*/ 4114 w 431"/>
                <a:gd name="T87" fmla="*/ 10391 h 489"/>
                <a:gd name="T88" fmla="*/ 3958 w 431"/>
                <a:gd name="T89" fmla="*/ 10391 h 489"/>
                <a:gd name="T90" fmla="*/ 3610 w 431"/>
                <a:gd name="T91" fmla="*/ 11975 h 489"/>
                <a:gd name="T92" fmla="*/ 3549 w 431"/>
                <a:gd name="T93" fmla="*/ 13840 h 489"/>
                <a:gd name="T94" fmla="*/ 3092 w 431"/>
                <a:gd name="T95" fmla="*/ 13840 h 489"/>
                <a:gd name="T96" fmla="*/ 2941 w 431"/>
                <a:gd name="T97" fmla="*/ 12127 h 489"/>
                <a:gd name="T98" fmla="*/ 2613 w 431"/>
                <a:gd name="T99" fmla="*/ 14316 h 489"/>
                <a:gd name="T100" fmla="*/ 2232 w 431"/>
                <a:gd name="T101" fmla="*/ 13044 h 489"/>
                <a:gd name="T102" fmla="*/ 1682 w 431"/>
                <a:gd name="T103" fmla="*/ 10882 h 489"/>
                <a:gd name="T104" fmla="*/ 1614 w 431"/>
                <a:gd name="T105" fmla="*/ 7670 h 489"/>
                <a:gd name="T106" fmla="*/ 1289 w 431"/>
                <a:gd name="T107" fmla="*/ 4646 h 489"/>
                <a:gd name="T108" fmla="*/ 1298 w 431"/>
                <a:gd name="T109" fmla="*/ 3004 h 489"/>
                <a:gd name="T110" fmla="*/ 1298 w 431"/>
                <a:gd name="T111" fmla="*/ 1920 h 489"/>
                <a:gd name="T112" fmla="*/ 1234 w 431"/>
                <a:gd name="T113" fmla="*/ 1009 h 489"/>
                <a:gd name="T114" fmla="*/ 110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33882" name="Freeform 88"/>
            <p:cNvSpPr>
              <a:spLocks/>
            </p:cNvSpPr>
            <p:nvPr/>
          </p:nvSpPr>
          <p:spPr bwMode="auto">
            <a:xfrm>
              <a:off x="3092" y="1914"/>
              <a:ext cx="21" cy="83"/>
            </a:xfrm>
            <a:custGeom>
              <a:avLst/>
              <a:gdLst>
                <a:gd name="T0" fmla="*/ 114 w 19"/>
                <a:gd name="T1" fmla="*/ 4425 h 68"/>
                <a:gd name="T2" fmla="*/ 56 w 19"/>
                <a:gd name="T3" fmla="*/ 3403 h 68"/>
                <a:gd name="T4" fmla="*/ 0 w 19"/>
                <a:gd name="T5" fmla="*/ 2284 h 68"/>
                <a:gd name="T6" fmla="*/ 4 w 19"/>
                <a:gd name="T7" fmla="*/ 1250 h 68"/>
                <a:gd name="T8" fmla="*/ 93 w 19"/>
                <a:gd name="T9" fmla="*/ 2 h 68"/>
                <a:gd name="T10" fmla="*/ 154 w 19"/>
                <a:gd name="T11" fmla="*/ 0 h 68"/>
                <a:gd name="T12" fmla="*/ 154 w 19"/>
                <a:gd name="T13" fmla="*/ 566 h 68"/>
                <a:gd name="T14" fmla="*/ 154 w 19"/>
                <a:gd name="T15" fmla="*/ 1520 h 68"/>
                <a:gd name="T16" fmla="*/ 133 w 19"/>
                <a:gd name="T17" fmla="*/ 2433 h 68"/>
                <a:gd name="T18" fmla="*/ 114 w 19"/>
                <a:gd name="T19" fmla="*/ 3403 h 68"/>
                <a:gd name="T20" fmla="*/ 114 w 19"/>
                <a:gd name="T21" fmla="*/ 4412 h 68"/>
                <a:gd name="T22" fmla="*/ 114 w 19"/>
                <a:gd name="T23" fmla="*/ 4425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33883" name="Freeform 89"/>
            <p:cNvSpPr>
              <a:spLocks/>
            </p:cNvSpPr>
            <p:nvPr/>
          </p:nvSpPr>
          <p:spPr bwMode="auto">
            <a:xfrm>
              <a:off x="3108" y="1910"/>
              <a:ext cx="66" cy="94"/>
            </a:xfrm>
            <a:custGeom>
              <a:avLst/>
              <a:gdLst>
                <a:gd name="T0" fmla="*/ 256 w 59"/>
                <a:gd name="T1" fmla="*/ 1719 h 76"/>
                <a:gd name="T2" fmla="*/ 56 w 59"/>
                <a:gd name="T3" fmla="*/ 1124 h 76"/>
                <a:gd name="T4" fmla="*/ 56 w 59"/>
                <a:gd name="T5" fmla="*/ 2262 h 76"/>
                <a:gd name="T6" fmla="*/ 2 w 59"/>
                <a:gd name="T7" fmla="*/ 3566 h 76"/>
                <a:gd name="T8" fmla="*/ 0 w 59"/>
                <a:gd name="T9" fmla="*/ 4806 h 76"/>
                <a:gd name="T10" fmla="*/ 0 w 59"/>
                <a:gd name="T11" fmla="*/ 5950 h 76"/>
                <a:gd name="T12" fmla="*/ 0 w 59"/>
                <a:gd name="T13" fmla="*/ 6218 h 76"/>
                <a:gd name="T14" fmla="*/ 170 w 59"/>
                <a:gd name="T15" fmla="*/ 6560 h 76"/>
                <a:gd name="T16" fmla="*/ 294 w 59"/>
                <a:gd name="T17" fmla="*/ 5349 h 76"/>
                <a:gd name="T18" fmla="*/ 400 w 59"/>
                <a:gd name="T19" fmla="*/ 5349 h 76"/>
                <a:gd name="T20" fmla="*/ 466 w 59"/>
                <a:gd name="T21" fmla="*/ 4495 h 76"/>
                <a:gd name="T22" fmla="*/ 294 w 59"/>
                <a:gd name="T23" fmla="*/ 3145 h 76"/>
                <a:gd name="T24" fmla="*/ 466 w 59"/>
                <a:gd name="T25" fmla="*/ 2262 h 76"/>
                <a:gd name="T26" fmla="*/ 622 w 59"/>
                <a:gd name="T27" fmla="*/ 1885 h 76"/>
                <a:gd name="T28" fmla="*/ 551 w 59"/>
                <a:gd name="T29" fmla="*/ 0 h 76"/>
                <a:gd name="T30" fmla="*/ 368 w 59"/>
                <a:gd name="T31" fmla="*/ 909 h 76"/>
                <a:gd name="T32" fmla="*/ 256 w 59"/>
                <a:gd name="T33" fmla="*/ 17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33884" name="Freeform 90"/>
            <p:cNvSpPr>
              <a:spLocks/>
            </p:cNvSpPr>
            <p:nvPr/>
          </p:nvSpPr>
          <p:spPr bwMode="auto">
            <a:xfrm>
              <a:off x="3416" y="2094"/>
              <a:ext cx="130" cy="185"/>
            </a:xfrm>
            <a:custGeom>
              <a:avLst/>
              <a:gdLst>
                <a:gd name="T0" fmla="*/ 1275 w 116"/>
                <a:gd name="T1" fmla="*/ 4534 h 149"/>
                <a:gd name="T2" fmla="*/ 1139 w 116"/>
                <a:gd name="T3" fmla="*/ 3432 h 149"/>
                <a:gd name="T4" fmla="*/ 1012 w 116"/>
                <a:gd name="T5" fmla="*/ 2462 h 149"/>
                <a:gd name="T6" fmla="*/ 875 w 116"/>
                <a:gd name="T7" fmla="*/ 1820 h 149"/>
                <a:gd name="T8" fmla="*/ 722 w 116"/>
                <a:gd name="T9" fmla="*/ 1286 h 149"/>
                <a:gd name="T10" fmla="*/ 644 w 116"/>
                <a:gd name="T11" fmla="*/ 0 h 149"/>
                <a:gd name="T12" fmla="*/ 585 w 116"/>
                <a:gd name="T13" fmla="*/ 436 h 149"/>
                <a:gd name="T14" fmla="*/ 573 w 116"/>
                <a:gd name="T15" fmla="*/ 0 h 149"/>
                <a:gd name="T16" fmla="*/ 585 w 116"/>
                <a:gd name="T17" fmla="*/ 1597 h 149"/>
                <a:gd name="T18" fmla="*/ 513 w 116"/>
                <a:gd name="T19" fmla="*/ 1820 h 149"/>
                <a:gd name="T20" fmla="*/ 495 w 116"/>
                <a:gd name="T21" fmla="*/ 4064 h 149"/>
                <a:gd name="T22" fmla="*/ 573 w 116"/>
                <a:gd name="T23" fmla="*/ 5115 h 149"/>
                <a:gd name="T24" fmla="*/ 532 w 116"/>
                <a:gd name="T25" fmla="*/ 6669 h 149"/>
                <a:gd name="T26" fmla="*/ 495 w 116"/>
                <a:gd name="T27" fmla="*/ 8539 h 149"/>
                <a:gd name="T28" fmla="*/ 378 w 116"/>
                <a:gd name="T29" fmla="*/ 8998 h 149"/>
                <a:gd name="T30" fmla="*/ 258 w 116"/>
                <a:gd name="T31" fmla="*/ 9372 h 149"/>
                <a:gd name="T32" fmla="*/ 133 w 116"/>
                <a:gd name="T33" fmla="*/ 9790 h 149"/>
                <a:gd name="T34" fmla="*/ 0 w 116"/>
                <a:gd name="T35" fmla="*/ 10281 h 149"/>
                <a:gd name="T36" fmla="*/ 0 w 116"/>
                <a:gd name="T37" fmla="*/ 10950 h 149"/>
                <a:gd name="T38" fmla="*/ 95 w 116"/>
                <a:gd name="T39" fmla="*/ 12570 h 149"/>
                <a:gd name="T40" fmla="*/ 210 w 116"/>
                <a:gd name="T41" fmla="*/ 14056 h 149"/>
                <a:gd name="T42" fmla="*/ 363 w 116"/>
                <a:gd name="T43" fmla="*/ 13871 h 149"/>
                <a:gd name="T44" fmla="*/ 495 w 116"/>
                <a:gd name="T45" fmla="*/ 13596 h 149"/>
                <a:gd name="T46" fmla="*/ 585 w 116"/>
                <a:gd name="T47" fmla="*/ 12895 h 149"/>
                <a:gd name="T48" fmla="*/ 644 w 116"/>
                <a:gd name="T49" fmla="*/ 12009 h 149"/>
                <a:gd name="T50" fmla="*/ 806 w 116"/>
                <a:gd name="T51" fmla="*/ 11613 h 149"/>
                <a:gd name="T52" fmla="*/ 861 w 116"/>
                <a:gd name="T53" fmla="*/ 10427 h 149"/>
                <a:gd name="T54" fmla="*/ 981 w 116"/>
                <a:gd name="T55" fmla="*/ 10124 h 149"/>
                <a:gd name="T56" fmla="*/ 981 w 116"/>
                <a:gd name="T57" fmla="*/ 8064 h 149"/>
                <a:gd name="T58" fmla="*/ 1028 w 116"/>
                <a:gd name="T59" fmla="*/ 7790 h 149"/>
                <a:gd name="T60" fmla="*/ 1085 w 116"/>
                <a:gd name="T61" fmla="*/ 7606 h 149"/>
                <a:gd name="T62" fmla="*/ 1198 w 116"/>
                <a:gd name="T63" fmla="*/ 5955 h 149"/>
                <a:gd name="T64" fmla="*/ 1275 w 116"/>
                <a:gd name="T65" fmla="*/ 4534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33885" name="Freeform 91"/>
            <p:cNvSpPr>
              <a:spLocks/>
            </p:cNvSpPr>
            <p:nvPr/>
          </p:nvSpPr>
          <p:spPr bwMode="auto">
            <a:xfrm>
              <a:off x="3474" y="2068"/>
              <a:ext cx="6" cy="11"/>
            </a:xfrm>
            <a:custGeom>
              <a:avLst/>
              <a:gdLst>
                <a:gd name="T0" fmla="*/ 18243 w 4"/>
                <a:gd name="T1" fmla="*/ 0 h 9"/>
                <a:gd name="T2" fmla="*/ 0 w 4"/>
                <a:gd name="T3" fmla="*/ 323 h 9"/>
                <a:gd name="T4" fmla="*/ 8159 w 4"/>
                <a:gd name="T5" fmla="*/ 590 h 9"/>
                <a:gd name="T6" fmla="*/ 18243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33886" name="Freeform 92"/>
            <p:cNvSpPr>
              <a:spLocks/>
            </p:cNvSpPr>
            <p:nvPr/>
          </p:nvSpPr>
          <p:spPr bwMode="auto">
            <a:xfrm>
              <a:off x="3105" y="1936"/>
              <a:ext cx="369" cy="366"/>
            </a:xfrm>
            <a:custGeom>
              <a:avLst/>
              <a:gdLst>
                <a:gd name="T0" fmla="*/ 708 w 331"/>
                <a:gd name="T1" fmla="*/ 16528 h 295"/>
                <a:gd name="T2" fmla="*/ 611 w 331"/>
                <a:gd name="T3" fmla="*/ 13973 h 295"/>
                <a:gd name="T4" fmla="*/ 408 w 331"/>
                <a:gd name="T5" fmla="*/ 12217 h 295"/>
                <a:gd name="T6" fmla="*/ 184 w 331"/>
                <a:gd name="T7" fmla="*/ 8744 h 295"/>
                <a:gd name="T8" fmla="*/ 0 w 331"/>
                <a:gd name="T9" fmla="*/ 6806 h 295"/>
                <a:gd name="T10" fmla="*/ 184 w 331"/>
                <a:gd name="T11" fmla="*/ 4997 h 295"/>
                <a:gd name="T12" fmla="*/ 394 w 331"/>
                <a:gd name="T13" fmla="*/ 3760 h 295"/>
                <a:gd name="T14" fmla="*/ 291 w 331"/>
                <a:gd name="T15" fmla="*/ 1279 h 295"/>
                <a:gd name="T16" fmla="*/ 603 w 331"/>
                <a:gd name="T17" fmla="*/ 0 h 295"/>
                <a:gd name="T18" fmla="*/ 901 w 331"/>
                <a:gd name="T19" fmla="*/ 1279 h 295"/>
                <a:gd name="T20" fmla="*/ 1172 w 331"/>
                <a:gd name="T21" fmla="*/ 2443 h 295"/>
                <a:gd name="T22" fmla="*/ 1474 w 331"/>
                <a:gd name="T23" fmla="*/ 4854 h 295"/>
                <a:gd name="T24" fmla="*/ 1902 w 331"/>
                <a:gd name="T25" fmla="*/ 5205 h 295"/>
                <a:gd name="T26" fmla="*/ 2042 w 331"/>
                <a:gd name="T27" fmla="*/ 5847 h 295"/>
                <a:gd name="T28" fmla="*/ 2195 w 331"/>
                <a:gd name="T29" fmla="*/ 7834 h 295"/>
                <a:gd name="T30" fmla="*/ 2341 w 331"/>
                <a:gd name="T31" fmla="*/ 10021 h 295"/>
                <a:gd name="T32" fmla="*/ 2476 w 331"/>
                <a:gd name="T33" fmla="*/ 12217 h 295"/>
                <a:gd name="T34" fmla="*/ 2540 w 331"/>
                <a:gd name="T35" fmla="*/ 12433 h 295"/>
                <a:gd name="T36" fmla="*/ 2569 w 331"/>
                <a:gd name="T37" fmla="*/ 12825 h 295"/>
                <a:gd name="T38" fmla="*/ 2569 w 331"/>
                <a:gd name="T39" fmla="*/ 13322 h 295"/>
                <a:gd name="T40" fmla="*/ 2682 w 331"/>
                <a:gd name="T41" fmla="*/ 15083 h 295"/>
                <a:gd name="T42" fmla="*/ 3147 w 331"/>
                <a:gd name="T43" fmla="*/ 15912 h 295"/>
                <a:gd name="T44" fmla="*/ 3244 w 331"/>
                <a:gd name="T45" fmla="*/ 16867 h 295"/>
                <a:gd name="T46" fmla="*/ 3163 w 331"/>
                <a:gd name="T47" fmla="*/ 20139 h 295"/>
                <a:gd name="T48" fmla="*/ 2965 w 331"/>
                <a:gd name="T49" fmla="*/ 21036 h 295"/>
                <a:gd name="T50" fmla="*/ 2728 w 331"/>
                <a:gd name="T51" fmla="*/ 21945 h 295"/>
                <a:gd name="T52" fmla="*/ 2499 w 331"/>
                <a:gd name="T53" fmla="*/ 22288 h 295"/>
                <a:gd name="T54" fmla="*/ 2271 w 331"/>
                <a:gd name="T55" fmla="*/ 23028 h 295"/>
                <a:gd name="T56" fmla="*/ 2076 w 331"/>
                <a:gd name="T57" fmla="*/ 25032 h 295"/>
                <a:gd name="T58" fmla="*/ 1924 w 331"/>
                <a:gd name="T59" fmla="*/ 27342 h 295"/>
                <a:gd name="T60" fmla="*/ 1765 w 331"/>
                <a:gd name="T61" fmla="*/ 24986 h 295"/>
                <a:gd name="T62" fmla="*/ 1437 w 331"/>
                <a:gd name="T63" fmla="*/ 24247 h 295"/>
                <a:gd name="T64" fmla="*/ 1368 w 331"/>
                <a:gd name="T65" fmla="*/ 26044 h 295"/>
                <a:gd name="T66" fmla="*/ 1210 w 331"/>
                <a:gd name="T67" fmla="*/ 23837 h 295"/>
                <a:gd name="T68" fmla="*/ 943 w 331"/>
                <a:gd name="T69" fmla="*/ 20139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33887" name="Freeform 93"/>
            <p:cNvSpPr>
              <a:spLocks/>
            </p:cNvSpPr>
            <p:nvPr/>
          </p:nvSpPr>
          <p:spPr bwMode="auto">
            <a:xfrm>
              <a:off x="3398" y="2074"/>
              <a:ext cx="85" cy="75"/>
            </a:xfrm>
            <a:custGeom>
              <a:avLst/>
              <a:gdLst>
                <a:gd name="T0" fmla="*/ 0 w 76"/>
                <a:gd name="T1" fmla="*/ 2502 h 61"/>
                <a:gd name="T2" fmla="*/ 56 w 76"/>
                <a:gd name="T3" fmla="*/ 2918 h 61"/>
                <a:gd name="T4" fmla="*/ 121 w 76"/>
                <a:gd name="T5" fmla="*/ 3991 h 61"/>
                <a:gd name="T6" fmla="*/ 369 w 76"/>
                <a:gd name="T7" fmla="*/ 4332 h 61"/>
                <a:gd name="T8" fmla="*/ 622 w 76"/>
                <a:gd name="T9" fmla="*/ 4650 h 61"/>
                <a:gd name="T10" fmla="*/ 645 w 76"/>
                <a:gd name="T11" fmla="*/ 4533 h 61"/>
                <a:gd name="T12" fmla="*/ 682 w 76"/>
                <a:gd name="T13" fmla="*/ 2667 h 61"/>
                <a:gd name="T14" fmla="*/ 737 w 76"/>
                <a:gd name="T15" fmla="*/ 2502 h 61"/>
                <a:gd name="T16" fmla="*/ 721 w 76"/>
                <a:gd name="T17" fmla="*/ 1277 h 61"/>
                <a:gd name="T18" fmla="*/ 737 w 76"/>
                <a:gd name="T19" fmla="*/ 1614 h 61"/>
                <a:gd name="T20" fmla="*/ 803 w 76"/>
                <a:gd name="T21" fmla="*/ 1277 h 61"/>
                <a:gd name="T22" fmla="*/ 737 w 76"/>
                <a:gd name="T23" fmla="*/ 310 h 61"/>
                <a:gd name="T24" fmla="*/ 721 w 76"/>
                <a:gd name="T25" fmla="*/ 0 h 61"/>
                <a:gd name="T26" fmla="*/ 577 w 76"/>
                <a:gd name="T27" fmla="*/ 1277 h 61"/>
                <a:gd name="T28" fmla="*/ 413 w 76"/>
                <a:gd name="T29" fmla="*/ 2502 h 61"/>
                <a:gd name="T30" fmla="*/ 169 w 76"/>
                <a:gd name="T31" fmla="*/ 2667 h 61"/>
                <a:gd name="T32" fmla="*/ 56 w 76"/>
                <a:gd name="T33" fmla="*/ 2502 h 61"/>
                <a:gd name="T34" fmla="*/ 0 w 76"/>
                <a:gd name="T35" fmla="*/ 2292 h 61"/>
                <a:gd name="T36" fmla="*/ 0 w 76"/>
                <a:gd name="T37" fmla="*/ 250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33888" name="Freeform 94"/>
            <p:cNvSpPr>
              <a:spLocks/>
            </p:cNvSpPr>
            <p:nvPr/>
          </p:nvSpPr>
          <p:spPr bwMode="auto">
            <a:xfrm>
              <a:off x="3260" y="2229"/>
              <a:ext cx="179" cy="137"/>
            </a:xfrm>
            <a:custGeom>
              <a:avLst/>
              <a:gdLst>
                <a:gd name="T0" fmla="*/ 68 w 159"/>
                <a:gd name="T1" fmla="*/ 3241 h 111"/>
                <a:gd name="T2" fmla="*/ 0 w 159"/>
                <a:gd name="T3" fmla="*/ 3746 h 111"/>
                <a:gd name="T4" fmla="*/ 0 w 159"/>
                <a:gd name="T5" fmla="*/ 5450 h 111"/>
                <a:gd name="T6" fmla="*/ 87 w 159"/>
                <a:gd name="T7" fmla="*/ 7467 h 111"/>
                <a:gd name="T8" fmla="*/ 178 w 159"/>
                <a:gd name="T9" fmla="*/ 9216 h 111"/>
                <a:gd name="T10" fmla="*/ 406 w 159"/>
                <a:gd name="T11" fmla="*/ 9216 h 111"/>
                <a:gd name="T12" fmla="*/ 621 w 159"/>
                <a:gd name="T13" fmla="*/ 8229 h 111"/>
                <a:gd name="T14" fmla="*/ 838 w 159"/>
                <a:gd name="T15" fmla="*/ 7695 h 111"/>
                <a:gd name="T16" fmla="*/ 1023 w 159"/>
                <a:gd name="T17" fmla="*/ 7334 h 111"/>
                <a:gd name="T18" fmla="*/ 1163 w 159"/>
                <a:gd name="T19" fmla="*/ 6913 h 111"/>
                <a:gd name="T20" fmla="*/ 1346 w 159"/>
                <a:gd name="T21" fmla="*/ 6303 h 111"/>
                <a:gd name="T22" fmla="*/ 1474 w 159"/>
                <a:gd name="T23" fmla="*/ 6050 h 111"/>
                <a:gd name="T24" fmla="*/ 1630 w 159"/>
                <a:gd name="T25" fmla="*/ 5450 h 111"/>
                <a:gd name="T26" fmla="*/ 1757 w 159"/>
                <a:gd name="T27" fmla="*/ 5084 h 111"/>
                <a:gd name="T28" fmla="*/ 1757 w 159"/>
                <a:gd name="T29" fmla="*/ 4319 h 111"/>
                <a:gd name="T30" fmla="*/ 1921 w 159"/>
                <a:gd name="T31" fmla="*/ 3241 h 111"/>
                <a:gd name="T32" fmla="*/ 1792 w 159"/>
                <a:gd name="T33" fmla="*/ 2024 h 111"/>
                <a:gd name="T34" fmla="*/ 1682 w 159"/>
                <a:gd name="T35" fmla="*/ 597 h 111"/>
                <a:gd name="T36" fmla="*/ 1682 w 159"/>
                <a:gd name="T37" fmla="*/ 0 h 111"/>
                <a:gd name="T38" fmla="*/ 1542 w 159"/>
                <a:gd name="T39" fmla="*/ 2 h 111"/>
                <a:gd name="T40" fmla="*/ 1387 w 159"/>
                <a:gd name="T41" fmla="*/ 392 h 111"/>
                <a:gd name="T42" fmla="*/ 1256 w 159"/>
                <a:gd name="T43" fmla="*/ 737 h 111"/>
                <a:gd name="T44" fmla="*/ 1116 w 159"/>
                <a:gd name="T45" fmla="*/ 1003 h 111"/>
                <a:gd name="T46" fmla="*/ 997 w 159"/>
                <a:gd name="T47" fmla="*/ 2024 h 111"/>
                <a:gd name="T48" fmla="*/ 880 w 159"/>
                <a:gd name="T49" fmla="*/ 2873 h 111"/>
                <a:gd name="T50" fmla="*/ 762 w 159"/>
                <a:gd name="T51" fmla="*/ 3935 h 111"/>
                <a:gd name="T52" fmla="*/ 677 w 159"/>
                <a:gd name="T53" fmla="*/ 4902 h 111"/>
                <a:gd name="T54" fmla="*/ 669 w 159"/>
                <a:gd name="T55" fmla="*/ 3241 h 111"/>
                <a:gd name="T56" fmla="*/ 474 w 159"/>
                <a:gd name="T57" fmla="*/ 2776 h 111"/>
                <a:gd name="T58" fmla="*/ 321 w 159"/>
                <a:gd name="T59" fmla="*/ 2328 h 111"/>
                <a:gd name="T60" fmla="*/ 87 w 159"/>
                <a:gd name="T61" fmla="*/ 2112 h 111"/>
                <a:gd name="T62" fmla="*/ 68 w 159"/>
                <a:gd name="T63" fmla="*/ 3241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33889" name="Freeform 95"/>
            <p:cNvSpPr>
              <a:spLocks/>
            </p:cNvSpPr>
            <p:nvPr/>
          </p:nvSpPr>
          <p:spPr bwMode="auto">
            <a:xfrm>
              <a:off x="3916" y="2431"/>
              <a:ext cx="37" cy="86"/>
            </a:xfrm>
            <a:custGeom>
              <a:avLst/>
              <a:gdLst>
                <a:gd name="T0" fmla="*/ 76 w 33"/>
                <a:gd name="T1" fmla="*/ 290 h 69"/>
                <a:gd name="T2" fmla="*/ 155 w 33"/>
                <a:gd name="T3" fmla="*/ 1235 h 69"/>
                <a:gd name="T4" fmla="*/ 238 w 33"/>
                <a:gd name="T5" fmla="*/ 2391 h 69"/>
                <a:gd name="T6" fmla="*/ 309 w 33"/>
                <a:gd name="T7" fmla="*/ 3659 h 69"/>
                <a:gd name="T8" fmla="*/ 363 w 33"/>
                <a:gd name="T9" fmla="*/ 5076 h 69"/>
                <a:gd name="T10" fmla="*/ 289 w 33"/>
                <a:gd name="T11" fmla="*/ 6601 h 69"/>
                <a:gd name="T12" fmla="*/ 95 w 33"/>
                <a:gd name="T13" fmla="*/ 7017 h 69"/>
                <a:gd name="T14" fmla="*/ 2 w 33"/>
                <a:gd name="T15" fmla="*/ 4560 h 69"/>
                <a:gd name="T16" fmla="*/ 0 w 33"/>
                <a:gd name="T17" fmla="*/ 2936 h 69"/>
                <a:gd name="T18" fmla="*/ 2 w 33"/>
                <a:gd name="T19" fmla="*/ 3207 h 69"/>
                <a:gd name="T20" fmla="*/ 2 w 33"/>
                <a:gd name="T21" fmla="*/ 1688 h 69"/>
                <a:gd name="T22" fmla="*/ 76 w 33"/>
                <a:gd name="T23" fmla="*/ 450 h 69"/>
                <a:gd name="T24" fmla="*/ 76 w 33"/>
                <a:gd name="T25" fmla="*/ 450 h 69"/>
                <a:gd name="T26" fmla="*/ 2 w 33"/>
                <a:gd name="T27" fmla="*/ 0 h 69"/>
                <a:gd name="T28" fmla="*/ 76 w 33"/>
                <a:gd name="T29" fmla="*/ 29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33890" name="Freeform 96"/>
            <p:cNvSpPr>
              <a:spLocks/>
            </p:cNvSpPr>
            <p:nvPr/>
          </p:nvSpPr>
          <p:spPr bwMode="auto">
            <a:xfrm>
              <a:off x="3026" y="2671"/>
              <a:ext cx="33" cy="38"/>
            </a:xfrm>
            <a:custGeom>
              <a:avLst/>
              <a:gdLst>
                <a:gd name="T0" fmla="*/ 81 w 30"/>
                <a:gd name="T1" fmla="*/ 544 h 31"/>
                <a:gd name="T2" fmla="*/ 2 w 30"/>
                <a:gd name="T3" fmla="*/ 1326 h 31"/>
                <a:gd name="T4" fmla="*/ 0 w 30"/>
                <a:gd name="T5" fmla="*/ 1992 h 31"/>
                <a:gd name="T6" fmla="*/ 0 w 30"/>
                <a:gd name="T7" fmla="*/ 2264 h 31"/>
                <a:gd name="T8" fmla="*/ 2 w 30"/>
                <a:gd name="T9" fmla="*/ 2264 h 31"/>
                <a:gd name="T10" fmla="*/ 108 w 30"/>
                <a:gd name="T11" fmla="*/ 1992 h 31"/>
                <a:gd name="T12" fmla="*/ 122 w 30"/>
                <a:gd name="T13" fmla="*/ 1697 h 31"/>
                <a:gd name="T14" fmla="*/ 196 w 30"/>
                <a:gd name="T15" fmla="*/ 1697 h 31"/>
                <a:gd name="T16" fmla="*/ 220 w 30"/>
                <a:gd name="T17" fmla="*/ 1697 h 31"/>
                <a:gd name="T18" fmla="*/ 174 w 30"/>
                <a:gd name="T19" fmla="*/ 0 h 31"/>
                <a:gd name="T20" fmla="*/ 108 w 30"/>
                <a:gd name="T21" fmla="*/ 544 h 31"/>
                <a:gd name="T22" fmla="*/ 81 w 30"/>
                <a:gd name="T23" fmla="*/ 544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33891"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892" name="Freeform 98"/>
            <p:cNvSpPr>
              <a:spLocks/>
            </p:cNvSpPr>
            <p:nvPr/>
          </p:nvSpPr>
          <p:spPr bwMode="auto">
            <a:xfrm>
              <a:off x="3815" y="2656"/>
              <a:ext cx="3" cy="1"/>
            </a:xfrm>
            <a:custGeom>
              <a:avLst/>
              <a:gdLst>
                <a:gd name="T0" fmla="*/ 0 w 2"/>
                <a:gd name="T1" fmla="*/ 0 h 1"/>
                <a:gd name="T2" fmla="*/ 8159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893"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3894" name="Freeform 100"/>
            <p:cNvSpPr>
              <a:spLocks/>
            </p:cNvSpPr>
            <p:nvPr/>
          </p:nvSpPr>
          <p:spPr bwMode="auto">
            <a:xfrm>
              <a:off x="3805" y="2662"/>
              <a:ext cx="3" cy="3"/>
            </a:xfrm>
            <a:custGeom>
              <a:avLst/>
              <a:gdLst>
                <a:gd name="T0" fmla="*/ 3 w 3"/>
                <a:gd name="T1" fmla="*/ 0 h 2"/>
                <a:gd name="T2" fmla="*/ 0 w 3"/>
                <a:gd name="T3" fmla="*/ 8159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895" name="Freeform 101"/>
            <p:cNvSpPr>
              <a:spLocks/>
            </p:cNvSpPr>
            <p:nvPr/>
          </p:nvSpPr>
          <p:spPr bwMode="auto">
            <a:xfrm>
              <a:off x="3808" y="2665"/>
              <a:ext cx="1" cy="4"/>
            </a:xfrm>
            <a:custGeom>
              <a:avLst/>
              <a:gdLst>
                <a:gd name="T0" fmla="*/ 0 w 1"/>
                <a:gd name="T1" fmla="*/ 1164 h 3"/>
                <a:gd name="T2" fmla="*/ 0 w 1"/>
                <a:gd name="T3" fmla="*/ 0 h 3"/>
                <a:gd name="T4" fmla="*/ 0 w 1"/>
                <a:gd name="T5" fmla="*/ 1164 h 3"/>
                <a:gd name="T6" fmla="*/ 0 w 1"/>
                <a:gd name="T7" fmla="*/ 1164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96"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33897" name="Freeform 103"/>
            <p:cNvSpPr>
              <a:spLocks/>
            </p:cNvSpPr>
            <p:nvPr/>
          </p:nvSpPr>
          <p:spPr bwMode="auto">
            <a:xfrm>
              <a:off x="3810" y="2662"/>
              <a:ext cx="3" cy="3"/>
            </a:xfrm>
            <a:custGeom>
              <a:avLst/>
              <a:gdLst>
                <a:gd name="T0" fmla="*/ 0 w 3"/>
                <a:gd name="T1" fmla="*/ 8159 h 2"/>
                <a:gd name="T2" fmla="*/ 3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898" name="Freeform 104"/>
            <p:cNvSpPr>
              <a:spLocks/>
            </p:cNvSpPr>
            <p:nvPr/>
          </p:nvSpPr>
          <p:spPr bwMode="auto">
            <a:xfrm>
              <a:off x="3815" y="2600"/>
              <a:ext cx="3" cy="2"/>
            </a:xfrm>
            <a:custGeom>
              <a:avLst/>
              <a:gdLst>
                <a:gd name="T0" fmla="*/ 8159 w 2"/>
                <a:gd name="T1" fmla="*/ 0 h 2"/>
                <a:gd name="T2" fmla="*/ 8159 w 2"/>
                <a:gd name="T3" fmla="*/ 0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899"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3900" name="Freeform 106"/>
            <p:cNvSpPr>
              <a:spLocks/>
            </p:cNvSpPr>
            <p:nvPr/>
          </p:nvSpPr>
          <p:spPr bwMode="auto">
            <a:xfrm>
              <a:off x="3808" y="2607"/>
              <a:ext cx="2" cy="6"/>
            </a:xfrm>
            <a:custGeom>
              <a:avLst/>
              <a:gdLst>
                <a:gd name="T0" fmla="*/ 2 w 2"/>
                <a:gd name="T1" fmla="*/ 2 h 5"/>
                <a:gd name="T2" fmla="*/ 2 w 2"/>
                <a:gd name="T3" fmla="*/ 0 h 5"/>
                <a:gd name="T4" fmla="*/ 0 w 2"/>
                <a:gd name="T5" fmla="*/ 215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33901" name="Freeform 107"/>
            <p:cNvSpPr>
              <a:spLocks/>
            </p:cNvSpPr>
            <p:nvPr/>
          </p:nvSpPr>
          <p:spPr bwMode="auto">
            <a:xfrm>
              <a:off x="3813" y="2595"/>
              <a:ext cx="1" cy="3"/>
            </a:xfrm>
            <a:custGeom>
              <a:avLst/>
              <a:gdLst>
                <a:gd name="T0" fmla="*/ 0 w 1"/>
                <a:gd name="T1" fmla="*/ 8159 h 2"/>
                <a:gd name="T2" fmla="*/ 0 w 1"/>
                <a:gd name="T3" fmla="*/ 0 h 2"/>
                <a:gd name="T4" fmla="*/ 0 w 1"/>
                <a:gd name="T5" fmla="*/ 8159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02"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903"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3904" name="Freeform 110"/>
            <p:cNvSpPr>
              <a:spLocks/>
            </p:cNvSpPr>
            <p:nvPr/>
          </p:nvSpPr>
          <p:spPr bwMode="auto">
            <a:xfrm>
              <a:off x="3796" y="2585"/>
              <a:ext cx="4" cy="2"/>
            </a:xfrm>
            <a:custGeom>
              <a:avLst/>
              <a:gdLst>
                <a:gd name="T0" fmla="*/ 1164 w 3"/>
                <a:gd name="T1" fmla="*/ 0 h 2"/>
                <a:gd name="T2" fmla="*/ 0 w 3"/>
                <a:gd name="T3" fmla="*/ 0 h 2"/>
                <a:gd name="T4" fmla="*/ 1164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05" name="Freeform 111"/>
            <p:cNvSpPr>
              <a:spLocks/>
            </p:cNvSpPr>
            <p:nvPr/>
          </p:nvSpPr>
          <p:spPr bwMode="auto">
            <a:xfrm>
              <a:off x="3800" y="2489"/>
              <a:ext cx="3" cy="4"/>
            </a:xfrm>
            <a:custGeom>
              <a:avLst/>
              <a:gdLst>
                <a:gd name="T0" fmla="*/ 8159 w 2"/>
                <a:gd name="T1" fmla="*/ 1164 h 3"/>
                <a:gd name="T2" fmla="*/ 8159 w 2"/>
                <a:gd name="T3" fmla="*/ 0 h 3"/>
                <a:gd name="T4" fmla="*/ 0 w 2"/>
                <a:gd name="T5" fmla="*/ 1164 h 3"/>
                <a:gd name="T6" fmla="*/ 8159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33906"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07"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08" name="Freeform 114"/>
            <p:cNvSpPr>
              <a:spLocks/>
            </p:cNvSpPr>
            <p:nvPr/>
          </p:nvSpPr>
          <p:spPr bwMode="auto">
            <a:xfrm>
              <a:off x="3800" y="2495"/>
              <a:ext cx="3" cy="1"/>
            </a:xfrm>
            <a:custGeom>
              <a:avLst/>
              <a:gdLst>
                <a:gd name="T0" fmla="*/ 0 w 2"/>
                <a:gd name="T1" fmla="*/ 0 h 1"/>
                <a:gd name="T2" fmla="*/ 8159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3909"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10"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33911" name="Freeform 117"/>
            <p:cNvSpPr>
              <a:spLocks/>
            </p:cNvSpPr>
            <p:nvPr/>
          </p:nvSpPr>
          <p:spPr bwMode="auto">
            <a:xfrm>
              <a:off x="3491" y="2746"/>
              <a:ext cx="3" cy="6"/>
            </a:xfrm>
            <a:custGeom>
              <a:avLst/>
              <a:gdLst>
                <a:gd name="T0" fmla="*/ 8159 w 2"/>
                <a:gd name="T1" fmla="*/ 215 h 5"/>
                <a:gd name="T2" fmla="*/ 0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3912" name="Freeform 118"/>
            <p:cNvSpPr>
              <a:spLocks/>
            </p:cNvSpPr>
            <p:nvPr/>
          </p:nvSpPr>
          <p:spPr bwMode="auto">
            <a:xfrm>
              <a:off x="3326" y="2855"/>
              <a:ext cx="6" cy="1"/>
            </a:xfrm>
            <a:custGeom>
              <a:avLst/>
              <a:gdLst>
                <a:gd name="T0" fmla="*/ 215 w 5"/>
                <a:gd name="T1" fmla="*/ 0 h 1"/>
                <a:gd name="T2" fmla="*/ 0 w 5"/>
                <a:gd name="T3" fmla="*/ 0 h 1"/>
                <a:gd name="T4" fmla="*/ 215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3913"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33914" name="Freeform 120"/>
            <p:cNvSpPr>
              <a:spLocks/>
            </p:cNvSpPr>
            <p:nvPr/>
          </p:nvSpPr>
          <p:spPr bwMode="auto">
            <a:xfrm>
              <a:off x="2753" y="2130"/>
              <a:ext cx="180" cy="350"/>
            </a:xfrm>
            <a:custGeom>
              <a:avLst/>
              <a:gdLst>
                <a:gd name="T0" fmla="*/ 1678 w 161"/>
                <a:gd name="T1" fmla="*/ 6211 h 283"/>
                <a:gd name="T2" fmla="*/ 1501 w 161"/>
                <a:gd name="T3" fmla="*/ 5292 h 283"/>
                <a:gd name="T4" fmla="*/ 1336 w 161"/>
                <a:gd name="T5" fmla="*/ 4489 h 283"/>
                <a:gd name="T6" fmla="*/ 1184 w 161"/>
                <a:gd name="T7" fmla="*/ 3630 h 283"/>
                <a:gd name="T8" fmla="*/ 1008 w 161"/>
                <a:gd name="T9" fmla="*/ 3033 h 283"/>
                <a:gd name="T10" fmla="*/ 837 w 161"/>
                <a:gd name="T11" fmla="*/ 2262 h 283"/>
                <a:gd name="T12" fmla="*/ 690 w 161"/>
                <a:gd name="T13" fmla="*/ 1406 h 283"/>
                <a:gd name="T14" fmla="*/ 517 w 161"/>
                <a:gd name="T15" fmla="*/ 632 h 283"/>
                <a:gd name="T16" fmla="*/ 343 w 161"/>
                <a:gd name="T17" fmla="*/ 0 h 283"/>
                <a:gd name="T18" fmla="*/ 189 w 161"/>
                <a:gd name="T19" fmla="*/ 632 h 283"/>
                <a:gd name="T20" fmla="*/ 211 w 161"/>
                <a:gd name="T21" fmla="*/ 1829 h 283"/>
                <a:gd name="T22" fmla="*/ 211 w 161"/>
                <a:gd name="T23" fmla="*/ 3033 h 283"/>
                <a:gd name="T24" fmla="*/ 367 w 161"/>
                <a:gd name="T25" fmla="*/ 4696 h 283"/>
                <a:gd name="T26" fmla="*/ 328 w 161"/>
                <a:gd name="T27" fmla="*/ 5292 h 283"/>
                <a:gd name="T28" fmla="*/ 328 w 161"/>
                <a:gd name="T29" fmla="*/ 6545 h 283"/>
                <a:gd name="T30" fmla="*/ 328 w 161"/>
                <a:gd name="T31" fmla="*/ 7696 h 283"/>
                <a:gd name="T32" fmla="*/ 328 w 161"/>
                <a:gd name="T33" fmla="*/ 9090 h 283"/>
                <a:gd name="T34" fmla="*/ 293 w 161"/>
                <a:gd name="T35" fmla="*/ 10265 h 283"/>
                <a:gd name="T36" fmla="*/ 211 w 161"/>
                <a:gd name="T37" fmla="*/ 10987 h 283"/>
                <a:gd name="T38" fmla="*/ 149 w 161"/>
                <a:gd name="T39" fmla="*/ 11847 h 283"/>
                <a:gd name="T40" fmla="*/ 70 w 161"/>
                <a:gd name="T41" fmla="*/ 12919 h 283"/>
                <a:gd name="T42" fmla="*/ 0 w 161"/>
                <a:gd name="T43" fmla="*/ 13904 h 283"/>
                <a:gd name="T44" fmla="*/ 0 w 161"/>
                <a:gd name="T45" fmla="*/ 14915 h 283"/>
                <a:gd name="T46" fmla="*/ 70 w 161"/>
                <a:gd name="T47" fmla="*/ 15978 h 283"/>
                <a:gd name="T48" fmla="*/ 149 w 161"/>
                <a:gd name="T49" fmla="*/ 15978 h 283"/>
                <a:gd name="T50" fmla="*/ 211 w 161"/>
                <a:gd name="T51" fmla="*/ 17573 h 283"/>
                <a:gd name="T52" fmla="*/ 253 w 161"/>
                <a:gd name="T53" fmla="*/ 19212 h 283"/>
                <a:gd name="T54" fmla="*/ 343 w 161"/>
                <a:gd name="T55" fmla="*/ 20652 h 283"/>
                <a:gd name="T56" fmla="*/ 149 w 161"/>
                <a:gd name="T57" fmla="*/ 20652 h 283"/>
                <a:gd name="T58" fmla="*/ 70 w 161"/>
                <a:gd name="T59" fmla="*/ 21085 h 283"/>
                <a:gd name="T60" fmla="*/ 211 w 161"/>
                <a:gd name="T61" fmla="*/ 22698 h 283"/>
                <a:gd name="T62" fmla="*/ 328 w 161"/>
                <a:gd name="T63" fmla="*/ 24564 h 283"/>
                <a:gd name="T64" fmla="*/ 462 w 161"/>
                <a:gd name="T65" fmla="*/ 24223 h 283"/>
                <a:gd name="T66" fmla="*/ 517 w 161"/>
                <a:gd name="T67" fmla="*/ 24395 h 283"/>
                <a:gd name="T68" fmla="*/ 599 w 161"/>
                <a:gd name="T69" fmla="*/ 24223 h 283"/>
                <a:gd name="T70" fmla="*/ 837 w 161"/>
                <a:gd name="T71" fmla="*/ 23755 h 283"/>
                <a:gd name="T72" fmla="*/ 913 w 161"/>
                <a:gd name="T73" fmla="*/ 23149 h 283"/>
                <a:gd name="T74" fmla="*/ 894 w 161"/>
                <a:gd name="T75" fmla="*/ 22522 h 283"/>
                <a:gd name="T76" fmla="*/ 1118 w 161"/>
                <a:gd name="T77" fmla="*/ 22076 h 283"/>
                <a:gd name="T78" fmla="*/ 1222 w 161"/>
                <a:gd name="T79" fmla="*/ 20907 h 283"/>
                <a:gd name="T80" fmla="*/ 1347 w 161"/>
                <a:gd name="T81" fmla="*/ 19725 h 283"/>
                <a:gd name="T82" fmla="*/ 1525 w 161"/>
                <a:gd name="T83" fmla="*/ 19418 h 283"/>
                <a:gd name="T84" fmla="*/ 1501 w 161"/>
                <a:gd name="T85" fmla="*/ 18618 h 283"/>
                <a:gd name="T86" fmla="*/ 1480 w 161"/>
                <a:gd name="T87" fmla="*/ 17573 h 283"/>
                <a:gd name="T88" fmla="*/ 1409 w 161"/>
                <a:gd name="T89" fmla="*/ 16548 h 283"/>
                <a:gd name="T90" fmla="*/ 1336 w 161"/>
                <a:gd name="T91" fmla="*/ 16393 h 283"/>
                <a:gd name="T92" fmla="*/ 1409 w 161"/>
                <a:gd name="T93" fmla="*/ 15325 h 283"/>
                <a:gd name="T94" fmla="*/ 1421 w 161"/>
                <a:gd name="T95" fmla="*/ 14558 h 283"/>
                <a:gd name="T96" fmla="*/ 1421 w 161"/>
                <a:gd name="T97" fmla="*/ 14131 h 283"/>
                <a:gd name="T98" fmla="*/ 1421 w 161"/>
                <a:gd name="T99" fmla="*/ 13575 h 283"/>
                <a:gd name="T100" fmla="*/ 1525 w 161"/>
                <a:gd name="T101" fmla="*/ 12455 h 283"/>
                <a:gd name="T102" fmla="*/ 1575 w 161"/>
                <a:gd name="T103" fmla="*/ 12060 h 283"/>
                <a:gd name="T104" fmla="*/ 1678 w 161"/>
                <a:gd name="T105" fmla="*/ 11847 h 283"/>
                <a:gd name="T106" fmla="*/ 1678 w 161"/>
                <a:gd name="T107" fmla="*/ 10358 h 283"/>
                <a:gd name="T108" fmla="*/ 1678 w 161"/>
                <a:gd name="T109" fmla="*/ 9090 h 283"/>
                <a:gd name="T110" fmla="*/ 1678 w 161"/>
                <a:gd name="T111" fmla="*/ 7606 h 283"/>
                <a:gd name="T112" fmla="*/ 1678 w 161"/>
                <a:gd name="T113" fmla="*/ 6211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33915" name="Freeform 121"/>
            <p:cNvSpPr>
              <a:spLocks/>
            </p:cNvSpPr>
            <p:nvPr/>
          </p:nvSpPr>
          <p:spPr bwMode="auto">
            <a:xfrm>
              <a:off x="3247" y="2370"/>
              <a:ext cx="27" cy="35"/>
            </a:xfrm>
            <a:custGeom>
              <a:avLst/>
              <a:gdLst>
                <a:gd name="T0" fmla="*/ 0 w 24"/>
                <a:gd name="T1" fmla="*/ 3076 h 28"/>
                <a:gd name="T2" fmla="*/ 226 w 24"/>
                <a:gd name="T3" fmla="*/ 3076 h 28"/>
                <a:gd name="T4" fmla="*/ 286 w 24"/>
                <a:gd name="T5" fmla="*/ 2018 h 28"/>
                <a:gd name="T6" fmla="*/ 201 w 24"/>
                <a:gd name="T7" fmla="*/ 0 h 28"/>
                <a:gd name="T8" fmla="*/ 158 w 24"/>
                <a:gd name="T9" fmla="*/ 291 h 28"/>
                <a:gd name="T10" fmla="*/ 0 w 24"/>
                <a:gd name="T11" fmla="*/ 307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33916" name="Freeform 122"/>
            <p:cNvSpPr>
              <a:spLocks/>
            </p:cNvSpPr>
            <p:nvPr/>
          </p:nvSpPr>
          <p:spPr bwMode="auto">
            <a:xfrm>
              <a:off x="3150" y="2251"/>
              <a:ext cx="117" cy="128"/>
            </a:xfrm>
            <a:custGeom>
              <a:avLst/>
              <a:gdLst>
                <a:gd name="T0" fmla="*/ 0 w 104"/>
                <a:gd name="T1" fmla="*/ 6245 h 104"/>
                <a:gd name="T2" fmla="*/ 2 w 104"/>
                <a:gd name="T3" fmla="*/ 4935 h 104"/>
                <a:gd name="T4" fmla="*/ 68 w 104"/>
                <a:gd name="T5" fmla="*/ 3105 h 104"/>
                <a:gd name="T6" fmla="*/ 110 w 104"/>
                <a:gd name="T7" fmla="*/ 1294 h 104"/>
                <a:gd name="T8" fmla="*/ 254 w 104"/>
                <a:gd name="T9" fmla="*/ 724 h 104"/>
                <a:gd name="T10" fmla="*/ 371 w 104"/>
                <a:gd name="T11" fmla="*/ 2 h 104"/>
                <a:gd name="T12" fmla="*/ 388 w 104"/>
                <a:gd name="T13" fmla="*/ 0 h 104"/>
                <a:gd name="T14" fmla="*/ 458 w 104"/>
                <a:gd name="T15" fmla="*/ 891 h 104"/>
                <a:gd name="T16" fmla="*/ 492 w 104"/>
                <a:gd name="T17" fmla="*/ 2046 h 104"/>
                <a:gd name="T18" fmla="*/ 554 w 104"/>
                <a:gd name="T19" fmla="*/ 3105 h 104"/>
                <a:gd name="T20" fmla="*/ 617 w 104"/>
                <a:gd name="T21" fmla="*/ 4065 h 104"/>
                <a:gd name="T22" fmla="*/ 651 w 104"/>
                <a:gd name="T23" fmla="*/ 3657 h 104"/>
                <a:gd name="T24" fmla="*/ 671 w 104"/>
                <a:gd name="T25" fmla="*/ 3822 h 104"/>
                <a:gd name="T26" fmla="*/ 817 w 104"/>
                <a:gd name="T27" fmla="*/ 4694 h 104"/>
                <a:gd name="T28" fmla="*/ 1034 w 104"/>
                <a:gd name="T29" fmla="*/ 5815 h 104"/>
                <a:gd name="T30" fmla="*/ 1252 w 104"/>
                <a:gd name="T31" fmla="*/ 7157 h 104"/>
                <a:gd name="T32" fmla="*/ 1252 w 104"/>
                <a:gd name="T33" fmla="*/ 7399 h 104"/>
                <a:gd name="T34" fmla="*/ 1252 w 104"/>
                <a:gd name="T35" fmla="*/ 7579 h 104"/>
                <a:gd name="T36" fmla="*/ 1173 w 104"/>
                <a:gd name="T37" fmla="*/ 7786 h 104"/>
                <a:gd name="T38" fmla="*/ 1071 w 104"/>
                <a:gd name="T39" fmla="*/ 8166 h 104"/>
                <a:gd name="T40" fmla="*/ 1071 w 104"/>
                <a:gd name="T41" fmla="*/ 7786 h 104"/>
                <a:gd name="T42" fmla="*/ 909 w 104"/>
                <a:gd name="T43" fmla="*/ 7399 h 104"/>
                <a:gd name="T44" fmla="*/ 782 w 104"/>
                <a:gd name="T45" fmla="*/ 6398 h 104"/>
                <a:gd name="T46" fmla="*/ 732 w 104"/>
                <a:gd name="T47" fmla="*/ 5815 h 104"/>
                <a:gd name="T48" fmla="*/ 617 w 104"/>
                <a:gd name="T49" fmla="*/ 5540 h 104"/>
                <a:gd name="T50" fmla="*/ 492 w 104"/>
                <a:gd name="T51" fmla="*/ 5540 h 104"/>
                <a:gd name="T52" fmla="*/ 388 w 104"/>
                <a:gd name="T53" fmla="*/ 5540 h 104"/>
                <a:gd name="T54" fmla="*/ 307 w 104"/>
                <a:gd name="T55" fmla="*/ 4935 h 104"/>
                <a:gd name="T56" fmla="*/ 254 w 104"/>
                <a:gd name="T57" fmla="*/ 6074 h 104"/>
                <a:gd name="T58" fmla="*/ 178 w 104"/>
                <a:gd name="T59" fmla="*/ 5540 h 104"/>
                <a:gd name="T60" fmla="*/ 110 w 104"/>
                <a:gd name="T61" fmla="*/ 6245 h 104"/>
                <a:gd name="T62" fmla="*/ 0 w 104"/>
                <a:gd name="T63" fmla="*/ 6245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33917" name="Freeform 123"/>
            <p:cNvSpPr>
              <a:spLocks/>
            </p:cNvSpPr>
            <p:nvPr/>
          </p:nvSpPr>
          <p:spPr bwMode="auto">
            <a:xfrm>
              <a:off x="3093" y="2328"/>
              <a:ext cx="266" cy="244"/>
            </a:xfrm>
            <a:custGeom>
              <a:avLst/>
              <a:gdLst>
                <a:gd name="T0" fmla="*/ 914 w 237"/>
                <a:gd name="T1" fmla="*/ 17201 h 197"/>
                <a:gd name="T2" fmla="*/ 708 w 237"/>
                <a:gd name="T3" fmla="*/ 15824 h 197"/>
                <a:gd name="T4" fmla="*/ 523 w 237"/>
                <a:gd name="T5" fmla="*/ 15664 h 197"/>
                <a:gd name="T6" fmla="*/ 513 w 237"/>
                <a:gd name="T7" fmla="*/ 14351 h 197"/>
                <a:gd name="T8" fmla="*/ 407 w 237"/>
                <a:gd name="T9" fmla="*/ 14205 h 197"/>
                <a:gd name="T10" fmla="*/ 330 w 237"/>
                <a:gd name="T11" fmla="*/ 13148 h 197"/>
                <a:gd name="T12" fmla="*/ 270 w 237"/>
                <a:gd name="T13" fmla="*/ 12056 h 197"/>
                <a:gd name="T14" fmla="*/ 76 w 237"/>
                <a:gd name="T15" fmla="*/ 10817 h 197"/>
                <a:gd name="T16" fmla="*/ 0 w 237"/>
                <a:gd name="T17" fmla="*/ 10211 h 197"/>
                <a:gd name="T18" fmla="*/ 76 w 237"/>
                <a:gd name="T19" fmla="*/ 9614 h 197"/>
                <a:gd name="T20" fmla="*/ 215 w 237"/>
                <a:gd name="T21" fmla="*/ 9281 h 197"/>
                <a:gd name="T22" fmla="*/ 241 w 237"/>
                <a:gd name="T23" fmla="*/ 7762 h 197"/>
                <a:gd name="T24" fmla="*/ 241 w 237"/>
                <a:gd name="T25" fmla="*/ 6036 h 197"/>
                <a:gd name="T26" fmla="*/ 354 w 237"/>
                <a:gd name="T27" fmla="*/ 5693 h 197"/>
                <a:gd name="T28" fmla="*/ 407 w 237"/>
                <a:gd name="T29" fmla="*/ 3873 h 197"/>
                <a:gd name="T30" fmla="*/ 570 w 237"/>
                <a:gd name="T31" fmla="*/ 1531 h 197"/>
                <a:gd name="T32" fmla="*/ 659 w 237"/>
                <a:gd name="T33" fmla="*/ 1531 h 197"/>
                <a:gd name="T34" fmla="*/ 725 w 237"/>
                <a:gd name="T35" fmla="*/ 747 h 197"/>
                <a:gd name="T36" fmla="*/ 806 w 237"/>
                <a:gd name="T37" fmla="*/ 1419 h 197"/>
                <a:gd name="T38" fmla="*/ 856 w 237"/>
                <a:gd name="T39" fmla="*/ 0 h 197"/>
                <a:gd name="T40" fmla="*/ 933 w 237"/>
                <a:gd name="T41" fmla="*/ 747 h 197"/>
                <a:gd name="T42" fmla="*/ 1042 w 237"/>
                <a:gd name="T43" fmla="*/ 747 h 197"/>
                <a:gd name="T44" fmla="*/ 1152 w 237"/>
                <a:gd name="T45" fmla="*/ 747 h 197"/>
                <a:gd name="T46" fmla="*/ 1248 w 237"/>
                <a:gd name="T47" fmla="*/ 1146 h 197"/>
                <a:gd name="T48" fmla="*/ 1313 w 237"/>
                <a:gd name="T49" fmla="*/ 1758 h 197"/>
                <a:gd name="T50" fmla="*/ 1414 w 237"/>
                <a:gd name="T51" fmla="*/ 2714 h 197"/>
                <a:gd name="T52" fmla="*/ 1572 w 237"/>
                <a:gd name="T53" fmla="*/ 3209 h 197"/>
                <a:gd name="T54" fmla="*/ 1572 w 237"/>
                <a:gd name="T55" fmla="*/ 3706 h 197"/>
                <a:gd name="T56" fmla="*/ 1682 w 237"/>
                <a:gd name="T57" fmla="*/ 3209 h 197"/>
                <a:gd name="T58" fmla="*/ 1553 w 237"/>
                <a:gd name="T59" fmla="*/ 5525 h 197"/>
                <a:gd name="T60" fmla="*/ 1759 w 237"/>
                <a:gd name="T61" fmla="*/ 5525 h 197"/>
                <a:gd name="T62" fmla="*/ 1743 w 237"/>
                <a:gd name="T63" fmla="*/ 6345 h 197"/>
                <a:gd name="T64" fmla="*/ 1836 w 237"/>
                <a:gd name="T65" fmla="*/ 7762 h 197"/>
                <a:gd name="T66" fmla="*/ 1974 w 237"/>
                <a:gd name="T67" fmla="*/ 8721 h 197"/>
                <a:gd name="T68" fmla="*/ 2119 w 237"/>
                <a:gd name="T69" fmla="*/ 9113 h 197"/>
                <a:gd name="T70" fmla="*/ 2244 w 237"/>
                <a:gd name="T71" fmla="*/ 9614 h 197"/>
                <a:gd name="T72" fmla="*/ 2387 w 237"/>
                <a:gd name="T73" fmla="*/ 10044 h 197"/>
                <a:gd name="T74" fmla="*/ 2494 w 237"/>
                <a:gd name="T75" fmla="*/ 10211 h 197"/>
                <a:gd name="T76" fmla="*/ 2679 w 237"/>
                <a:gd name="T77" fmla="*/ 10211 h 197"/>
                <a:gd name="T78" fmla="*/ 2550 w 237"/>
                <a:gd name="T79" fmla="*/ 11587 h 197"/>
                <a:gd name="T80" fmla="*/ 2396 w 237"/>
                <a:gd name="T81" fmla="*/ 12693 h 197"/>
                <a:gd name="T82" fmla="*/ 2275 w 237"/>
                <a:gd name="T83" fmla="*/ 13980 h 197"/>
                <a:gd name="T84" fmla="*/ 2129 w 237"/>
                <a:gd name="T85" fmla="*/ 15347 h 197"/>
                <a:gd name="T86" fmla="*/ 2014 w 237"/>
                <a:gd name="T87" fmla="*/ 15430 h 197"/>
                <a:gd name="T88" fmla="*/ 1881 w 237"/>
                <a:gd name="T89" fmla="*/ 15430 h 197"/>
                <a:gd name="T90" fmla="*/ 1712 w 237"/>
                <a:gd name="T91" fmla="*/ 16285 h 197"/>
                <a:gd name="T92" fmla="*/ 1598 w 237"/>
                <a:gd name="T93" fmla="*/ 16711 h 197"/>
                <a:gd name="T94" fmla="*/ 1451 w 237"/>
                <a:gd name="T95" fmla="*/ 16571 h 197"/>
                <a:gd name="T96" fmla="*/ 1248 w 237"/>
                <a:gd name="T97" fmla="*/ 16930 h 197"/>
                <a:gd name="T98" fmla="*/ 1175 w 237"/>
                <a:gd name="T99" fmla="*/ 17594 h 197"/>
                <a:gd name="T100" fmla="*/ 914 w 237"/>
                <a:gd name="T101" fmla="*/ 17201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33918" name="Freeform 124"/>
            <p:cNvSpPr>
              <a:spLocks/>
            </p:cNvSpPr>
            <p:nvPr/>
          </p:nvSpPr>
          <p:spPr bwMode="auto">
            <a:xfrm>
              <a:off x="3237" y="2384"/>
              <a:ext cx="177" cy="302"/>
            </a:xfrm>
            <a:custGeom>
              <a:avLst/>
              <a:gdLst>
                <a:gd name="T0" fmla="*/ 1677 w 158"/>
                <a:gd name="T1" fmla="*/ 2945 h 244"/>
                <a:gd name="T2" fmla="*/ 1614 w 158"/>
                <a:gd name="T3" fmla="*/ 4841 h 244"/>
                <a:gd name="T4" fmla="*/ 1481 w 158"/>
                <a:gd name="T5" fmla="*/ 6594 h 244"/>
                <a:gd name="T6" fmla="*/ 1385 w 158"/>
                <a:gd name="T7" fmla="*/ 8421 h 244"/>
                <a:gd name="T8" fmla="*/ 1275 w 158"/>
                <a:gd name="T9" fmla="*/ 10226 h 244"/>
                <a:gd name="T10" fmla="*/ 1148 w 158"/>
                <a:gd name="T11" fmla="*/ 12095 h 244"/>
                <a:gd name="T12" fmla="*/ 1053 w 158"/>
                <a:gd name="T13" fmla="*/ 13102 h 244"/>
                <a:gd name="T14" fmla="*/ 940 w 158"/>
                <a:gd name="T15" fmla="*/ 14048 h 244"/>
                <a:gd name="T16" fmla="*/ 839 w 158"/>
                <a:gd name="T17" fmla="*/ 14805 h 244"/>
                <a:gd name="T18" fmla="*/ 729 w 158"/>
                <a:gd name="T19" fmla="*/ 15666 h 244"/>
                <a:gd name="T20" fmla="*/ 626 w 158"/>
                <a:gd name="T21" fmla="*/ 16470 h 244"/>
                <a:gd name="T22" fmla="*/ 513 w 158"/>
                <a:gd name="T23" fmla="*/ 17469 h 244"/>
                <a:gd name="T24" fmla="*/ 376 w 158"/>
                <a:gd name="T25" fmla="*/ 18587 h 244"/>
                <a:gd name="T26" fmla="*/ 261 w 158"/>
                <a:gd name="T27" fmla="*/ 19390 h 244"/>
                <a:gd name="T28" fmla="*/ 170 w 158"/>
                <a:gd name="T29" fmla="*/ 20390 h 244"/>
                <a:gd name="T30" fmla="*/ 94 w 158"/>
                <a:gd name="T31" fmla="*/ 21520 h 244"/>
                <a:gd name="T32" fmla="*/ 0 w 158"/>
                <a:gd name="T33" fmla="*/ 20011 h 244"/>
                <a:gd name="T34" fmla="*/ 0 w 158"/>
                <a:gd name="T35" fmla="*/ 18587 h 244"/>
                <a:gd name="T36" fmla="*/ 0 w 158"/>
                <a:gd name="T37" fmla="*/ 17387 h 244"/>
                <a:gd name="T38" fmla="*/ 0 w 158"/>
                <a:gd name="T39" fmla="*/ 15895 h 244"/>
                <a:gd name="T40" fmla="*/ 0 w 158"/>
                <a:gd name="T41" fmla="*/ 14335 h 244"/>
                <a:gd name="T42" fmla="*/ 75 w 158"/>
                <a:gd name="T43" fmla="*/ 13387 h 244"/>
                <a:gd name="T44" fmla="*/ 152 w 158"/>
                <a:gd name="T45" fmla="*/ 12509 h 244"/>
                <a:gd name="T46" fmla="*/ 261 w 158"/>
                <a:gd name="T47" fmla="*/ 12095 h 244"/>
                <a:gd name="T48" fmla="*/ 410 w 158"/>
                <a:gd name="T49" fmla="*/ 11325 h 244"/>
                <a:gd name="T50" fmla="*/ 553 w 158"/>
                <a:gd name="T51" fmla="*/ 11325 h 244"/>
                <a:gd name="T52" fmla="*/ 651 w 158"/>
                <a:gd name="T53" fmla="*/ 11103 h 244"/>
                <a:gd name="T54" fmla="*/ 791 w 158"/>
                <a:gd name="T55" fmla="*/ 9772 h 244"/>
                <a:gd name="T56" fmla="*/ 915 w 158"/>
                <a:gd name="T57" fmla="*/ 8553 h 244"/>
                <a:gd name="T58" fmla="*/ 1053 w 158"/>
                <a:gd name="T59" fmla="*/ 7444 h 244"/>
                <a:gd name="T60" fmla="*/ 1180 w 158"/>
                <a:gd name="T61" fmla="*/ 6014 h 244"/>
                <a:gd name="T62" fmla="*/ 1016 w 158"/>
                <a:gd name="T63" fmla="*/ 6014 h 244"/>
                <a:gd name="T64" fmla="*/ 905 w 158"/>
                <a:gd name="T65" fmla="*/ 5882 h 244"/>
                <a:gd name="T66" fmla="*/ 779 w 158"/>
                <a:gd name="T67" fmla="*/ 5497 h 244"/>
                <a:gd name="T68" fmla="*/ 644 w 158"/>
                <a:gd name="T69" fmla="*/ 5067 h 244"/>
                <a:gd name="T70" fmla="*/ 513 w 158"/>
                <a:gd name="T71" fmla="*/ 4568 h 244"/>
                <a:gd name="T72" fmla="*/ 376 w 158"/>
                <a:gd name="T73" fmla="*/ 3645 h 244"/>
                <a:gd name="T74" fmla="*/ 280 w 158"/>
                <a:gd name="T75" fmla="*/ 2342 h 244"/>
                <a:gd name="T76" fmla="*/ 300 w 158"/>
                <a:gd name="T77" fmla="*/ 1529 h 244"/>
                <a:gd name="T78" fmla="*/ 357 w 158"/>
                <a:gd name="T79" fmla="*/ 651 h 244"/>
                <a:gd name="T80" fmla="*/ 458 w 158"/>
                <a:gd name="T81" fmla="*/ 1745 h 244"/>
                <a:gd name="T82" fmla="*/ 562 w 158"/>
                <a:gd name="T83" fmla="*/ 2342 h 244"/>
                <a:gd name="T84" fmla="*/ 779 w 158"/>
                <a:gd name="T85" fmla="*/ 1745 h 244"/>
                <a:gd name="T86" fmla="*/ 915 w 158"/>
                <a:gd name="T87" fmla="*/ 1922 h 244"/>
                <a:gd name="T88" fmla="*/ 1103 w 158"/>
                <a:gd name="T89" fmla="*/ 1410 h 244"/>
                <a:gd name="T90" fmla="*/ 1340 w 158"/>
                <a:gd name="T91" fmla="*/ 920 h 244"/>
                <a:gd name="T92" fmla="*/ 1555 w 158"/>
                <a:gd name="T93" fmla="*/ 425 h 244"/>
                <a:gd name="T94" fmla="*/ 1677 w 158"/>
                <a:gd name="T95" fmla="*/ 0 h 244"/>
                <a:gd name="T96" fmla="*/ 1699 w 158"/>
                <a:gd name="T97" fmla="*/ 425 h 244"/>
                <a:gd name="T98" fmla="*/ 1699 w 158"/>
                <a:gd name="T99" fmla="*/ 2342 h 244"/>
                <a:gd name="T100" fmla="*/ 1715 w 158"/>
                <a:gd name="T101" fmla="*/ 2342 h 244"/>
                <a:gd name="T102" fmla="*/ 1677 w 158"/>
                <a:gd name="T103" fmla="*/ 294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33919" name="Freeform 125"/>
            <p:cNvSpPr>
              <a:spLocks/>
            </p:cNvSpPr>
            <p:nvPr/>
          </p:nvSpPr>
          <p:spPr bwMode="auto">
            <a:xfrm>
              <a:off x="2896" y="2139"/>
              <a:ext cx="289" cy="433"/>
            </a:xfrm>
            <a:custGeom>
              <a:avLst/>
              <a:gdLst>
                <a:gd name="T0" fmla="*/ 357 w 258"/>
                <a:gd name="T1" fmla="*/ 4718 h 350"/>
                <a:gd name="T2" fmla="*/ 512 w 258"/>
                <a:gd name="T3" fmla="*/ 3055 h 350"/>
                <a:gd name="T4" fmla="*/ 619 w 258"/>
                <a:gd name="T5" fmla="*/ 1738 h 350"/>
                <a:gd name="T6" fmla="*/ 904 w 258"/>
                <a:gd name="T7" fmla="*/ 1738 h 350"/>
                <a:gd name="T8" fmla="*/ 1139 w 258"/>
                <a:gd name="T9" fmla="*/ 1738 h 350"/>
                <a:gd name="T10" fmla="*/ 1424 w 258"/>
                <a:gd name="T11" fmla="*/ 1738 h 350"/>
                <a:gd name="T12" fmla="*/ 1553 w 258"/>
                <a:gd name="T13" fmla="*/ 1408 h 350"/>
                <a:gd name="T14" fmla="*/ 1779 w 258"/>
                <a:gd name="T15" fmla="*/ 1831 h 350"/>
                <a:gd name="T16" fmla="*/ 2008 w 258"/>
                <a:gd name="T17" fmla="*/ 1408 h 350"/>
                <a:gd name="T18" fmla="*/ 2152 w 258"/>
                <a:gd name="T19" fmla="*/ 334 h 350"/>
                <a:gd name="T20" fmla="*/ 2246 w 258"/>
                <a:gd name="T21" fmla="*/ 0 h 350"/>
                <a:gd name="T22" fmla="*/ 2492 w 258"/>
                <a:gd name="T23" fmla="*/ 1831 h 350"/>
                <a:gd name="T24" fmla="*/ 2560 w 258"/>
                <a:gd name="T25" fmla="*/ 4718 h 350"/>
                <a:gd name="T26" fmla="*/ 2800 w 258"/>
                <a:gd name="T27" fmla="*/ 8017 h 350"/>
                <a:gd name="T28" fmla="*/ 2560 w 258"/>
                <a:gd name="T29" fmla="*/ 9237 h 350"/>
                <a:gd name="T30" fmla="*/ 2492 w 258"/>
                <a:gd name="T31" fmla="*/ 13335 h 350"/>
                <a:gd name="T32" fmla="*/ 2315 w 258"/>
                <a:gd name="T33" fmla="*/ 17058 h 350"/>
                <a:gd name="T34" fmla="*/ 2152 w 258"/>
                <a:gd name="T35" fmla="*/ 19187 h 350"/>
                <a:gd name="T36" fmla="*/ 2132 w 258"/>
                <a:gd name="T37" fmla="*/ 22390 h 350"/>
                <a:gd name="T38" fmla="*/ 1921 w 258"/>
                <a:gd name="T39" fmla="*/ 23271 h 350"/>
                <a:gd name="T40" fmla="*/ 2174 w 258"/>
                <a:gd name="T41" fmla="*/ 25079 h 350"/>
                <a:gd name="T42" fmla="*/ 2315 w 258"/>
                <a:gd name="T43" fmla="*/ 27211 h 350"/>
                <a:gd name="T44" fmla="*/ 2428 w 258"/>
                <a:gd name="T45" fmla="*/ 28618 h 350"/>
                <a:gd name="T46" fmla="*/ 2174 w 258"/>
                <a:gd name="T47" fmla="*/ 28618 h 350"/>
                <a:gd name="T48" fmla="*/ 2008 w 258"/>
                <a:gd name="T49" fmla="*/ 30100 h 350"/>
                <a:gd name="T50" fmla="*/ 1779 w 258"/>
                <a:gd name="T51" fmla="*/ 30308 h 350"/>
                <a:gd name="T52" fmla="*/ 1595 w 258"/>
                <a:gd name="T53" fmla="*/ 30308 h 350"/>
                <a:gd name="T54" fmla="*/ 1455 w 258"/>
                <a:gd name="T55" fmla="*/ 29489 h 350"/>
                <a:gd name="T56" fmla="*/ 1275 w 258"/>
                <a:gd name="T57" fmla="*/ 28835 h 350"/>
                <a:gd name="T58" fmla="*/ 1016 w 258"/>
                <a:gd name="T59" fmla="*/ 28436 h 350"/>
                <a:gd name="T60" fmla="*/ 973 w 258"/>
                <a:gd name="T61" fmla="*/ 27632 h 350"/>
                <a:gd name="T62" fmla="*/ 810 w 258"/>
                <a:gd name="T63" fmla="*/ 25772 h 350"/>
                <a:gd name="T64" fmla="*/ 619 w 258"/>
                <a:gd name="T65" fmla="*/ 23882 h 350"/>
                <a:gd name="T66" fmla="*/ 441 w 258"/>
                <a:gd name="T67" fmla="*/ 22668 h 350"/>
                <a:gd name="T68" fmla="*/ 357 w 258"/>
                <a:gd name="T69" fmla="*/ 20853 h 350"/>
                <a:gd name="T70" fmla="*/ 208 w 258"/>
                <a:gd name="T71" fmla="*/ 18915 h 350"/>
                <a:gd name="T72" fmla="*/ 152 w 258"/>
                <a:gd name="T73" fmla="*/ 17058 h 350"/>
                <a:gd name="T74" fmla="*/ 0 w 258"/>
                <a:gd name="T75" fmla="*/ 15871 h 350"/>
                <a:gd name="T76" fmla="*/ 94 w 258"/>
                <a:gd name="T77" fmla="*/ 13995 h 350"/>
                <a:gd name="T78" fmla="*/ 94 w 258"/>
                <a:gd name="T79" fmla="*/ 13002 h 350"/>
                <a:gd name="T80" fmla="*/ 250 w 258"/>
                <a:gd name="T81" fmla="*/ 11515 h 350"/>
                <a:gd name="T82" fmla="*/ 357 w 258"/>
                <a:gd name="T83" fmla="*/ 9875 h 350"/>
                <a:gd name="T84" fmla="*/ 357 w 258"/>
                <a:gd name="T85" fmla="*/ 6973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33920" name="Freeform 126"/>
            <p:cNvSpPr>
              <a:spLocks/>
            </p:cNvSpPr>
            <p:nvPr/>
          </p:nvSpPr>
          <p:spPr bwMode="auto">
            <a:xfrm>
              <a:off x="3026" y="2701"/>
              <a:ext cx="33" cy="45"/>
            </a:xfrm>
            <a:custGeom>
              <a:avLst/>
              <a:gdLst>
                <a:gd name="T0" fmla="*/ 196 w 30"/>
                <a:gd name="T1" fmla="*/ 525 h 37"/>
                <a:gd name="T2" fmla="*/ 196 w 30"/>
                <a:gd name="T3" fmla="*/ 0 h 37"/>
                <a:gd name="T4" fmla="*/ 122 w 30"/>
                <a:gd name="T5" fmla="*/ 0 h 37"/>
                <a:gd name="T6" fmla="*/ 108 w 30"/>
                <a:gd name="T7" fmla="*/ 240 h 37"/>
                <a:gd name="T8" fmla="*/ 2 w 30"/>
                <a:gd name="T9" fmla="*/ 432 h 37"/>
                <a:gd name="T10" fmla="*/ 0 w 30"/>
                <a:gd name="T11" fmla="*/ 432 h 37"/>
                <a:gd name="T12" fmla="*/ 2 w 30"/>
                <a:gd name="T13" fmla="*/ 432 h 37"/>
                <a:gd name="T14" fmla="*/ 4 w 30"/>
                <a:gd name="T15" fmla="*/ 1397 h 37"/>
                <a:gd name="T16" fmla="*/ 55 w 30"/>
                <a:gd name="T17" fmla="*/ 2263 h 37"/>
                <a:gd name="T18" fmla="*/ 81 w 30"/>
                <a:gd name="T19" fmla="*/ 2263 h 37"/>
                <a:gd name="T20" fmla="*/ 144 w 30"/>
                <a:gd name="T21" fmla="*/ 1587 h 37"/>
                <a:gd name="T22" fmla="*/ 220 w 30"/>
                <a:gd name="T23" fmla="*/ 882 h 37"/>
                <a:gd name="T24" fmla="*/ 196 w 30"/>
                <a:gd name="T25" fmla="*/ 525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33921" name="Freeform 127"/>
            <p:cNvSpPr>
              <a:spLocks/>
            </p:cNvSpPr>
            <p:nvPr/>
          </p:nvSpPr>
          <p:spPr bwMode="auto">
            <a:xfrm>
              <a:off x="2711" y="2569"/>
              <a:ext cx="132" cy="190"/>
            </a:xfrm>
            <a:custGeom>
              <a:avLst/>
              <a:gdLst>
                <a:gd name="T0" fmla="*/ 213 w 118"/>
                <a:gd name="T1" fmla="*/ 8821 h 154"/>
                <a:gd name="T2" fmla="*/ 97 w 118"/>
                <a:gd name="T3" fmla="*/ 8979 h 154"/>
                <a:gd name="T4" fmla="*/ 97 w 118"/>
                <a:gd name="T5" fmla="*/ 9405 h 154"/>
                <a:gd name="T6" fmla="*/ 97 w 118"/>
                <a:gd name="T7" fmla="*/ 9731 h 154"/>
                <a:gd name="T8" fmla="*/ 122 w 118"/>
                <a:gd name="T9" fmla="*/ 10361 h 154"/>
                <a:gd name="T10" fmla="*/ 97 w 118"/>
                <a:gd name="T11" fmla="*/ 10654 h 154"/>
                <a:gd name="T12" fmla="*/ 56 w 118"/>
                <a:gd name="T13" fmla="*/ 10361 h 154"/>
                <a:gd name="T14" fmla="*/ 0 w 118"/>
                <a:gd name="T15" fmla="*/ 11114 h 154"/>
                <a:gd name="T16" fmla="*/ 150 w 118"/>
                <a:gd name="T17" fmla="*/ 12684 h 154"/>
                <a:gd name="T18" fmla="*/ 256 w 118"/>
                <a:gd name="T19" fmla="*/ 11875 h 154"/>
                <a:gd name="T20" fmla="*/ 329 w 118"/>
                <a:gd name="T21" fmla="*/ 12070 h 154"/>
                <a:gd name="T22" fmla="*/ 417 w 118"/>
                <a:gd name="T23" fmla="*/ 12292 h 154"/>
                <a:gd name="T24" fmla="*/ 466 w 118"/>
                <a:gd name="T25" fmla="*/ 11875 h 154"/>
                <a:gd name="T26" fmla="*/ 551 w 118"/>
                <a:gd name="T27" fmla="*/ 11875 h 154"/>
                <a:gd name="T28" fmla="*/ 577 w 118"/>
                <a:gd name="T29" fmla="*/ 12559 h 154"/>
                <a:gd name="T30" fmla="*/ 722 w 118"/>
                <a:gd name="T31" fmla="*/ 11530 h 154"/>
                <a:gd name="T32" fmla="*/ 861 w 118"/>
                <a:gd name="T33" fmla="*/ 10562 h 154"/>
                <a:gd name="T34" fmla="*/ 861 w 118"/>
                <a:gd name="T35" fmla="*/ 9405 h 154"/>
                <a:gd name="T36" fmla="*/ 871 w 118"/>
                <a:gd name="T37" fmla="*/ 8250 h 154"/>
                <a:gd name="T38" fmla="*/ 1008 w 118"/>
                <a:gd name="T39" fmla="*/ 6999 h 154"/>
                <a:gd name="T40" fmla="*/ 1090 w 118"/>
                <a:gd name="T41" fmla="*/ 5899 h 154"/>
                <a:gd name="T42" fmla="*/ 1131 w 118"/>
                <a:gd name="T43" fmla="*/ 4877 h 154"/>
                <a:gd name="T44" fmla="*/ 1163 w 118"/>
                <a:gd name="T45" fmla="*/ 3727 h 154"/>
                <a:gd name="T46" fmla="*/ 1163 w 118"/>
                <a:gd name="T47" fmla="*/ 2577 h 154"/>
                <a:gd name="T48" fmla="*/ 1219 w 118"/>
                <a:gd name="T49" fmla="*/ 1383 h 154"/>
                <a:gd name="T50" fmla="*/ 1255 w 118"/>
                <a:gd name="T51" fmla="*/ 258 h 154"/>
                <a:gd name="T52" fmla="*/ 1131 w 118"/>
                <a:gd name="T53" fmla="*/ 0 h 154"/>
                <a:gd name="T54" fmla="*/ 1008 w 118"/>
                <a:gd name="T55" fmla="*/ 0 h 154"/>
                <a:gd name="T56" fmla="*/ 901 w 118"/>
                <a:gd name="T57" fmla="*/ 392 h 154"/>
                <a:gd name="T58" fmla="*/ 861 w 118"/>
                <a:gd name="T59" fmla="*/ 2018 h 154"/>
                <a:gd name="T60" fmla="*/ 815 w 118"/>
                <a:gd name="T61" fmla="*/ 2759 h 154"/>
                <a:gd name="T62" fmla="*/ 688 w 118"/>
                <a:gd name="T63" fmla="*/ 2381 h 154"/>
                <a:gd name="T64" fmla="*/ 521 w 118"/>
                <a:gd name="T65" fmla="*/ 2105 h 154"/>
                <a:gd name="T66" fmla="*/ 373 w 118"/>
                <a:gd name="T67" fmla="*/ 2105 h 154"/>
                <a:gd name="T68" fmla="*/ 351 w 118"/>
                <a:gd name="T69" fmla="*/ 3519 h 154"/>
                <a:gd name="T70" fmla="*/ 551 w 118"/>
                <a:gd name="T71" fmla="*/ 3224 h 154"/>
                <a:gd name="T72" fmla="*/ 551 w 118"/>
                <a:gd name="T73" fmla="*/ 4273 h 154"/>
                <a:gd name="T74" fmla="*/ 466 w 118"/>
                <a:gd name="T75" fmla="*/ 5074 h 154"/>
                <a:gd name="T76" fmla="*/ 577 w 118"/>
                <a:gd name="T77" fmla="*/ 6393 h 154"/>
                <a:gd name="T78" fmla="*/ 521 w 118"/>
                <a:gd name="T79" fmla="*/ 8561 h 154"/>
                <a:gd name="T80" fmla="*/ 466 w 118"/>
                <a:gd name="T81" fmla="*/ 8979 h 154"/>
                <a:gd name="T82" fmla="*/ 417 w 118"/>
                <a:gd name="T83" fmla="*/ 8398 h 154"/>
                <a:gd name="T84" fmla="*/ 351 w 118"/>
                <a:gd name="T85" fmla="*/ 8821 h 154"/>
                <a:gd name="T86" fmla="*/ 256 w 118"/>
                <a:gd name="T87" fmla="*/ 8024 h 154"/>
                <a:gd name="T88" fmla="*/ 213 w 118"/>
                <a:gd name="T89" fmla="*/ 882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33922" name="Freeform 128"/>
            <p:cNvSpPr>
              <a:spLocks/>
            </p:cNvSpPr>
            <p:nvPr/>
          </p:nvSpPr>
          <p:spPr bwMode="auto">
            <a:xfrm>
              <a:off x="3113" y="2545"/>
              <a:ext cx="140" cy="205"/>
            </a:xfrm>
            <a:custGeom>
              <a:avLst/>
              <a:gdLst>
                <a:gd name="T0" fmla="*/ 642 w 125"/>
                <a:gd name="T1" fmla="*/ 11521 h 166"/>
                <a:gd name="T2" fmla="*/ 457 w 125"/>
                <a:gd name="T3" fmla="*/ 10774 h 166"/>
                <a:gd name="T4" fmla="*/ 300 w 125"/>
                <a:gd name="T5" fmla="*/ 10057 h 166"/>
                <a:gd name="T6" fmla="*/ 170 w 125"/>
                <a:gd name="T7" fmla="*/ 9205 h 166"/>
                <a:gd name="T8" fmla="*/ 0 w 125"/>
                <a:gd name="T9" fmla="*/ 8593 h 166"/>
                <a:gd name="T10" fmla="*/ 0 w 125"/>
                <a:gd name="T11" fmla="*/ 6798 h 166"/>
                <a:gd name="T12" fmla="*/ 132 w 125"/>
                <a:gd name="T13" fmla="*/ 5370 h 166"/>
                <a:gd name="T14" fmla="*/ 170 w 125"/>
                <a:gd name="T15" fmla="*/ 4217 h 166"/>
                <a:gd name="T16" fmla="*/ 132 w 125"/>
                <a:gd name="T17" fmla="*/ 3019 h 166"/>
                <a:gd name="T18" fmla="*/ 75 w 125"/>
                <a:gd name="T19" fmla="*/ 1859 h 166"/>
                <a:gd name="T20" fmla="*/ 0 w 125"/>
                <a:gd name="T21" fmla="*/ 622 h 166"/>
                <a:gd name="T22" fmla="*/ 75 w 125"/>
                <a:gd name="T23" fmla="*/ 0 h 166"/>
                <a:gd name="T24" fmla="*/ 208 w 125"/>
                <a:gd name="T25" fmla="*/ 0 h 166"/>
                <a:gd name="T26" fmla="*/ 327 w 125"/>
                <a:gd name="T27" fmla="*/ 0 h 166"/>
                <a:gd name="T28" fmla="*/ 494 w 125"/>
                <a:gd name="T29" fmla="*/ 267 h 166"/>
                <a:gd name="T30" fmla="*/ 694 w 125"/>
                <a:gd name="T31" fmla="*/ 1446 h 166"/>
                <a:gd name="T32" fmla="*/ 939 w 125"/>
                <a:gd name="T33" fmla="*/ 1859 h 166"/>
                <a:gd name="T34" fmla="*/ 1015 w 125"/>
                <a:gd name="T35" fmla="*/ 1245 h 166"/>
                <a:gd name="T36" fmla="*/ 1204 w 125"/>
                <a:gd name="T37" fmla="*/ 816 h 166"/>
                <a:gd name="T38" fmla="*/ 1360 w 125"/>
                <a:gd name="T39" fmla="*/ 1008 h 166"/>
                <a:gd name="T40" fmla="*/ 1273 w 125"/>
                <a:gd name="T41" fmla="*/ 1859 h 166"/>
                <a:gd name="T42" fmla="*/ 1204 w 125"/>
                <a:gd name="T43" fmla="*/ 2835 h 166"/>
                <a:gd name="T44" fmla="*/ 1204 w 125"/>
                <a:gd name="T45" fmla="*/ 4217 h 166"/>
                <a:gd name="T46" fmla="*/ 1204 w 125"/>
                <a:gd name="T47" fmla="*/ 5686 h 166"/>
                <a:gd name="T48" fmla="*/ 1204 w 125"/>
                <a:gd name="T49" fmla="*/ 6798 h 166"/>
                <a:gd name="T50" fmla="*/ 1204 w 125"/>
                <a:gd name="T51" fmla="*/ 8184 h 166"/>
                <a:gd name="T52" fmla="*/ 1296 w 125"/>
                <a:gd name="T53" fmla="*/ 9586 h 166"/>
                <a:gd name="T54" fmla="*/ 1204 w 125"/>
                <a:gd name="T55" fmla="*/ 9742 h 166"/>
                <a:gd name="T56" fmla="*/ 1139 w 125"/>
                <a:gd name="T57" fmla="*/ 10774 h 166"/>
                <a:gd name="T58" fmla="*/ 1075 w 125"/>
                <a:gd name="T59" fmla="*/ 11368 h 166"/>
                <a:gd name="T60" fmla="*/ 973 w 125"/>
                <a:gd name="T61" fmla="*/ 12490 h 166"/>
                <a:gd name="T62" fmla="*/ 908 w 125"/>
                <a:gd name="T63" fmla="*/ 13909 h 166"/>
                <a:gd name="T64" fmla="*/ 880 w 125"/>
                <a:gd name="T65" fmla="*/ 13909 h 166"/>
                <a:gd name="T66" fmla="*/ 776 w 125"/>
                <a:gd name="T67" fmla="*/ 12920 h 166"/>
                <a:gd name="T68" fmla="*/ 642 w 125"/>
                <a:gd name="T69" fmla="*/ 11931 h 166"/>
                <a:gd name="T70" fmla="*/ 642 w 125"/>
                <a:gd name="T71" fmla="*/ 11521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33923" name="Freeform 129"/>
            <p:cNvSpPr>
              <a:spLocks/>
            </p:cNvSpPr>
            <p:nvPr/>
          </p:nvSpPr>
          <p:spPr bwMode="auto">
            <a:xfrm>
              <a:off x="5557" y="2580"/>
              <a:ext cx="3" cy="3"/>
            </a:xfrm>
            <a:custGeom>
              <a:avLst/>
              <a:gdLst>
                <a:gd name="T0" fmla="*/ 8159 w 2"/>
                <a:gd name="T1" fmla="*/ 0 h 2"/>
                <a:gd name="T2" fmla="*/ 0 w 2"/>
                <a:gd name="T3" fmla="*/ 8159 h 2"/>
                <a:gd name="T4" fmla="*/ 0 w 2"/>
                <a:gd name="T5" fmla="*/ 0 h 2"/>
                <a:gd name="T6" fmla="*/ 8159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24"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25"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26" name="Freeform 132"/>
            <p:cNvSpPr>
              <a:spLocks/>
            </p:cNvSpPr>
            <p:nvPr/>
          </p:nvSpPr>
          <p:spPr bwMode="auto">
            <a:xfrm>
              <a:off x="5567" y="2604"/>
              <a:ext cx="5" cy="3"/>
            </a:xfrm>
            <a:custGeom>
              <a:avLst/>
              <a:gdLst>
                <a:gd name="T0" fmla="*/ 0 w 3"/>
                <a:gd name="T1" fmla="*/ 8159 h 2"/>
                <a:gd name="T2" fmla="*/ 131750 w 3"/>
                <a:gd name="T3" fmla="*/ 0 h 2"/>
                <a:gd name="T4" fmla="*/ 0 w 3"/>
                <a:gd name="T5" fmla="*/ 0 h 2"/>
                <a:gd name="T6" fmla="*/ 0 w 3"/>
                <a:gd name="T7" fmla="*/ 8159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33927"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28" name="Freeform 134"/>
            <p:cNvSpPr>
              <a:spLocks/>
            </p:cNvSpPr>
            <p:nvPr/>
          </p:nvSpPr>
          <p:spPr bwMode="auto">
            <a:xfrm>
              <a:off x="2564" y="2343"/>
              <a:ext cx="207" cy="208"/>
            </a:xfrm>
            <a:custGeom>
              <a:avLst/>
              <a:gdLst>
                <a:gd name="T0" fmla="*/ 1042 w 187"/>
                <a:gd name="T1" fmla="*/ 10775 h 168"/>
                <a:gd name="T2" fmla="*/ 941 w 187"/>
                <a:gd name="T3" fmla="*/ 11163 h 168"/>
                <a:gd name="T4" fmla="*/ 896 w 187"/>
                <a:gd name="T5" fmla="*/ 11938 h 168"/>
                <a:gd name="T6" fmla="*/ 820 w 187"/>
                <a:gd name="T7" fmla="*/ 13025 h 168"/>
                <a:gd name="T8" fmla="*/ 798 w 187"/>
                <a:gd name="T9" fmla="*/ 14260 h 168"/>
                <a:gd name="T10" fmla="*/ 731 w 187"/>
                <a:gd name="T11" fmla="*/ 14101 h 168"/>
                <a:gd name="T12" fmla="*/ 731 w 187"/>
                <a:gd name="T13" fmla="*/ 14756 h 168"/>
                <a:gd name="T14" fmla="*/ 627 w 187"/>
                <a:gd name="T15" fmla="*/ 14756 h 168"/>
                <a:gd name="T16" fmla="*/ 596 w 187"/>
                <a:gd name="T17" fmla="*/ 14477 h 168"/>
                <a:gd name="T18" fmla="*/ 571 w 187"/>
                <a:gd name="T19" fmla="*/ 14756 h 168"/>
                <a:gd name="T20" fmla="*/ 566 w 187"/>
                <a:gd name="T21" fmla="*/ 14756 h 168"/>
                <a:gd name="T22" fmla="*/ 538 w 187"/>
                <a:gd name="T23" fmla="*/ 14260 h 168"/>
                <a:gd name="T24" fmla="*/ 538 w 187"/>
                <a:gd name="T25" fmla="*/ 14891 h 168"/>
                <a:gd name="T26" fmla="*/ 516 w 187"/>
                <a:gd name="T27" fmla="*/ 14756 h 168"/>
                <a:gd name="T28" fmla="*/ 516 w 187"/>
                <a:gd name="T29" fmla="*/ 14756 h 168"/>
                <a:gd name="T30" fmla="*/ 468 w 187"/>
                <a:gd name="T31" fmla="*/ 14756 h 168"/>
                <a:gd name="T32" fmla="*/ 417 w 187"/>
                <a:gd name="T33" fmla="*/ 14891 h 168"/>
                <a:gd name="T34" fmla="*/ 345 w 187"/>
                <a:gd name="T35" fmla="*/ 13167 h 168"/>
                <a:gd name="T36" fmla="*/ 380 w 187"/>
                <a:gd name="T37" fmla="*/ 13167 h 168"/>
                <a:gd name="T38" fmla="*/ 341 w 187"/>
                <a:gd name="T39" fmla="*/ 13025 h 168"/>
                <a:gd name="T40" fmla="*/ 345 w 187"/>
                <a:gd name="T41" fmla="*/ 13025 h 168"/>
                <a:gd name="T42" fmla="*/ 312 w 187"/>
                <a:gd name="T43" fmla="*/ 12631 h 168"/>
                <a:gd name="T44" fmla="*/ 170 w 187"/>
                <a:gd name="T45" fmla="*/ 11803 h 168"/>
                <a:gd name="T46" fmla="*/ 114 w 187"/>
                <a:gd name="T47" fmla="*/ 11518 h 168"/>
                <a:gd name="T48" fmla="*/ 138 w 187"/>
                <a:gd name="T49" fmla="*/ 11381 h 168"/>
                <a:gd name="T50" fmla="*/ 0 w 187"/>
                <a:gd name="T51" fmla="*/ 11803 h 168"/>
                <a:gd name="T52" fmla="*/ 2 w 187"/>
                <a:gd name="T53" fmla="*/ 9642 h 168"/>
                <a:gd name="T54" fmla="*/ 2 w 187"/>
                <a:gd name="T55" fmla="*/ 7424 h 168"/>
                <a:gd name="T56" fmla="*/ 114 w 187"/>
                <a:gd name="T57" fmla="*/ 5677 h 168"/>
                <a:gd name="T58" fmla="*/ 138 w 187"/>
                <a:gd name="T59" fmla="*/ 4182 h 168"/>
                <a:gd name="T60" fmla="*/ 114 w 187"/>
                <a:gd name="T61" fmla="*/ 3339 h 168"/>
                <a:gd name="T62" fmla="*/ 114 w 187"/>
                <a:gd name="T63" fmla="*/ 2697 h 168"/>
                <a:gd name="T64" fmla="*/ 154 w 187"/>
                <a:gd name="T65" fmla="*/ 1746 h 168"/>
                <a:gd name="T66" fmla="*/ 188 w 187"/>
                <a:gd name="T67" fmla="*/ 425 h 168"/>
                <a:gd name="T68" fmla="*/ 312 w 187"/>
                <a:gd name="T69" fmla="*/ 0 h 168"/>
                <a:gd name="T70" fmla="*/ 462 w 187"/>
                <a:gd name="T71" fmla="*/ 277 h 168"/>
                <a:gd name="T72" fmla="*/ 538 w 187"/>
                <a:gd name="T73" fmla="*/ 1139 h 168"/>
                <a:gd name="T74" fmla="*/ 689 w 187"/>
                <a:gd name="T75" fmla="*/ 651 h 168"/>
                <a:gd name="T76" fmla="*/ 775 w 187"/>
                <a:gd name="T77" fmla="*/ 1139 h 168"/>
                <a:gd name="T78" fmla="*/ 883 w 187"/>
                <a:gd name="T79" fmla="*/ 1530 h 168"/>
                <a:gd name="T80" fmla="*/ 1011 w 187"/>
                <a:gd name="T81" fmla="*/ 651 h 168"/>
                <a:gd name="T82" fmla="*/ 1161 w 187"/>
                <a:gd name="T83" fmla="*/ 920 h 168"/>
                <a:gd name="T84" fmla="*/ 1290 w 187"/>
                <a:gd name="T85" fmla="*/ 1139 h 168"/>
                <a:gd name="T86" fmla="*/ 1430 w 187"/>
                <a:gd name="T87" fmla="*/ 0 h 168"/>
                <a:gd name="T88" fmla="*/ 1497 w 187"/>
                <a:gd name="T89" fmla="*/ 1139 h 168"/>
                <a:gd name="T90" fmla="*/ 1512 w 187"/>
                <a:gd name="T91" fmla="*/ 2345 h 168"/>
                <a:gd name="T92" fmla="*/ 1581 w 187"/>
                <a:gd name="T93" fmla="*/ 2697 h 168"/>
                <a:gd name="T94" fmla="*/ 1556 w 187"/>
                <a:gd name="T95" fmla="*/ 3837 h 168"/>
                <a:gd name="T96" fmla="*/ 1443 w 187"/>
                <a:gd name="T97" fmla="*/ 4585 h 168"/>
                <a:gd name="T98" fmla="*/ 1422 w 187"/>
                <a:gd name="T99" fmla="*/ 5882 h 168"/>
                <a:gd name="T100" fmla="*/ 1363 w 187"/>
                <a:gd name="T101" fmla="*/ 6938 h 168"/>
                <a:gd name="T102" fmla="*/ 1325 w 187"/>
                <a:gd name="T103" fmla="*/ 8184 h 168"/>
                <a:gd name="T104" fmla="*/ 1269 w 187"/>
                <a:gd name="T105" fmla="*/ 9016 h 168"/>
                <a:gd name="T106" fmla="*/ 1215 w 187"/>
                <a:gd name="T107" fmla="*/ 10457 h 168"/>
                <a:gd name="T108" fmla="*/ 1115 w 187"/>
                <a:gd name="T109" fmla="*/ 11518 h 168"/>
                <a:gd name="T110" fmla="*/ 1042 w 187"/>
                <a:gd name="T111" fmla="*/ 10775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33929" name="Freeform 135"/>
            <p:cNvSpPr>
              <a:spLocks/>
            </p:cNvSpPr>
            <p:nvPr/>
          </p:nvSpPr>
          <p:spPr bwMode="auto">
            <a:xfrm>
              <a:off x="2529" y="2375"/>
              <a:ext cx="52" cy="135"/>
            </a:xfrm>
            <a:custGeom>
              <a:avLst/>
              <a:gdLst>
                <a:gd name="T0" fmla="*/ 2 w 47"/>
                <a:gd name="T1" fmla="*/ 2176 h 109"/>
                <a:gd name="T2" fmla="*/ 0 w 47"/>
                <a:gd name="T3" fmla="*/ 2714 h 109"/>
                <a:gd name="T4" fmla="*/ 69 w 47"/>
                <a:gd name="T5" fmla="*/ 3602 h 109"/>
                <a:gd name="T6" fmla="*/ 93 w 47"/>
                <a:gd name="T7" fmla="*/ 5120 h 109"/>
                <a:gd name="T8" fmla="*/ 93 w 47"/>
                <a:gd name="T9" fmla="*/ 6096 h 109"/>
                <a:gd name="T10" fmla="*/ 114 w 47"/>
                <a:gd name="T11" fmla="*/ 7473 h 109"/>
                <a:gd name="T12" fmla="*/ 114 w 47"/>
                <a:gd name="T13" fmla="*/ 8721 h 109"/>
                <a:gd name="T14" fmla="*/ 114 w 47"/>
                <a:gd name="T15" fmla="*/ 9727 h 109"/>
                <a:gd name="T16" fmla="*/ 254 w 47"/>
                <a:gd name="T17" fmla="*/ 9612 h 109"/>
                <a:gd name="T18" fmla="*/ 279 w 47"/>
                <a:gd name="T19" fmla="*/ 7473 h 109"/>
                <a:gd name="T20" fmla="*/ 279 w 47"/>
                <a:gd name="T21" fmla="*/ 5120 h 109"/>
                <a:gd name="T22" fmla="*/ 378 w 47"/>
                <a:gd name="T23" fmla="*/ 3361 h 109"/>
                <a:gd name="T24" fmla="*/ 394 w 47"/>
                <a:gd name="T25" fmla="*/ 1951 h 109"/>
                <a:gd name="T26" fmla="*/ 378 w 47"/>
                <a:gd name="T27" fmla="*/ 1146 h 109"/>
                <a:gd name="T28" fmla="*/ 254 w 47"/>
                <a:gd name="T29" fmla="*/ 0 h 109"/>
                <a:gd name="T30" fmla="*/ 219 w 47"/>
                <a:gd name="T31" fmla="*/ 425 h 109"/>
                <a:gd name="T32" fmla="*/ 219 w 47"/>
                <a:gd name="T33" fmla="*/ 651 h 109"/>
                <a:gd name="T34" fmla="*/ 219 w 47"/>
                <a:gd name="T35" fmla="*/ 925 h 109"/>
                <a:gd name="T36" fmla="*/ 219 w 47"/>
                <a:gd name="T37" fmla="*/ 925 h 109"/>
                <a:gd name="T38" fmla="*/ 114 w 47"/>
                <a:gd name="T39" fmla="*/ 1531 h 109"/>
                <a:gd name="T40" fmla="*/ 2 w 47"/>
                <a:gd name="T41" fmla="*/ 217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33930" name="Freeform 136"/>
            <p:cNvSpPr>
              <a:spLocks/>
            </p:cNvSpPr>
            <p:nvPr/>
          </p:nvSpPr>
          <p:spPr bwMode="auto">
            <a:xfrm>
              <a:off x="2419" y="2314"/>
              <a:ext cx="138" cy="123"/>
            </a:xfrm>
            <a:custGeom>
              <a:avLst/>
              <a:gdLst>
                <a:gd name="T0" fmla="*/ 809 w 125"/>
                <a:gd name="T1" fmla="*/ 6953 h 99"/>
                <a:gd name="T2" fmla="*/ 775 w 125"/>
                <a:gd name="T3" fmla="*/ 6953 h 99"/>
                <a:gd name="T4" fmla="*/ 684 w 125"/>
                <a:gd name="T5" fmla="*/ 6741 h 99"/>
                <a:gd name="T6" fmla="*/ 636 w 125"/>
                <a:gd name="T7" fmla="*/ 6741 h 99"/>
                <a:gd name="T8" fmla="*/ 486 w 125"/>
                <a:gd name="T9" fmla="*/ 6953 h 99"/>
                <a:gd name="T10" fmla="*/ 333 w 125"/>
                <a:gd name="T11" fmla="*/ 6953 h 99"/>
                <a:gd name="T12" fmla="*/ 361 w 125"/>
                <a:gd name="T13" fmla="*/ 8253 h 99"/>
                <a:gd name="T14" fmla="*/ 361 w 125"/>
                <a:gd name="T15" fmla="*/ 9437 h 99"/>
                <a:gd name="T16" fmla="*/ 237 w 125"/>
                <a:gd name="T17" fmla="*/ 8780 h 99"/>
                <a:gd name="T18" fmla="*/ 127 w 125"/>
                <a:gd name="T19" fmla="*/ 9280 h 99"/>
                <a:gd name="T20" fmla="*/ 56 w 125"/>
                <a:gd name="T21" fmla="*/ 8253 h 99"/>
                <a:gd name="T22" fmla="*/ 0 w 125"/>
                <a:gd name="T23" fmla="*/ 7850 h 99"/>
                <a:gd name="T24" fmla="*/ 4 w 125"/>
                <a:gd name="T25" fmla="*/ 5596 h 99"/>
                <a:gd name="T26" fmla="*/ 68 w 125"/>
                <a:gd name="T27" fmla="*/ 5130 h 99"/>
                <a:gd name="T28" fmla="*/ 140 w 125"/>
                <a:gd name="T29" fmla="*/ 4417 h 99"/>
                <a:gd name="T30" fmla="*/ 168 w 125"/>
                <a:gd name="T31" fmla="*/ 3863 h 99"/>
                <a:gd name="T32" fmla="*/ 185 w 125"/>
                <a:gd name="T33" fmla="*/ 2829 h 99"/>
                <a:gd name="T34" fmla="*/ 282 w 125"/>
                <a:gd name="T35" fmla="*/ 3294 h 99"/>
                <a:gd name="T36" fmla="*/ 282 w 125"/>
                <a:gd name="T37" fmla="*/ 2651 h 99"/>
                <a:gd name="T38" fmla="*/ 319 w 125"/>
                <a:gd name="T39" fmla="*/ 2502 h 99"/>
                <a:gd name="T40" fmla="*/ 379 w 125"/>
                <a:gd name="T41" fmla="*/ 1565 h 99"/>
                <a:gd name="T42" fmla="*/ 429 w 125"/>
                <a:gd name="T43" fmla="*/ 1565 h 99"/>
                <a:gd name="T44" fmla="*/ 448 w 125"/>
                <a:gd name="T45" fmla="*/ 845 h 99"/>
                <a:gd name="T46" fmla="*/ 603 w 125"/>
                <a:gd name="T47" fmla="*/ 0 h 99"/>
                <a:gd name="T48" fmla="*/ 703 w 125"/>
                <a:gd name="T49" fmla="*/ 2 h 99"/>
                <a:gd name="T50" fmla="*/ 755 w 125"/>
                <a:gd name="T51" fmla="*/ 1565 h 99"/>
                <a:gd name="T52" fmla="*/ 846 w 125"/>
                <a:gd name="T53" fmla="*/ 2829 h 99"/>
                <a:gd name="T54" fmla="*/ 834 w 125"/>
                <a:gd name="T55" fmla="*/ 2829 h 99"/>
                <a:gd name="T56" fmla="*/ 809 w 125"/>
                <a:gd name="T57" fmla="*/ 3294 h 99"/>
                <a:gd name="T58" fmla="*/ 895 w 125"/>
                <a:gd name="T59" fmla="*/ 4033 h 99"/>
                <a:gd name="T60" fmla="*/ 945 w 125"/>
                <a:gd name="T61" fmla="*/ 4033 h 99"/>
                <a:gd name="T62" fmla="*/ 959 w 125"/>
                <a:gd name="T63" fmla="*/ 4417 h 99"/>
                <a:gd name="T64" fmla="*/ 988 w 125"/>
                <a:gd name="T65" fmla="*/ 5347 h 99"/>
                <a:gd name="T66" fmla="*/ 988 w 125"/>
                <a:gd name="T67" fmla="*/ 5596 h 99"/>
                <a:gd name="T68" fmla="*/ 988 w 125"/>
                <a:gd name="T69" fmla="*/ 5596 h 99"/>
                <a:gd name="T70" fmla="*/ 895 w 125"/>
                <a:gd name="T71" fmla="*/ 6318 h 99"/>
                <a:gd name="T72" fmla="*/ 809 w 125"/>
                <a:gd name="T73" fmla="*/ 695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33931" name="Freeform 137"/>
            <p:cNvSpPr>
              <a:spLocks/>
            </p:cNvSpPr>
            <p:nvPr/>
          </p:nvSpPr>
          <p:spPr bwMode="auto">
            <a:xfrm>
              <a:off x="2666" y="2358"/>
              <a:ext cx="135" cy="251"/>
            </a:xfrm>
            <a:custGeom>
              <a:avLst/>
              <a:gdLst>
                <a:gd name="T0" fmla="*/ 1105 w 121"/>
                <a:gd name="T1" fmla="*/ 4687 h 203"/>
                <a:gd name="T2" fmla="*/ 927 w 121"/>
                <a:gd name="T3" fmla="*/ 4687 h 203"/>
                <a:gd name="T4" fmla="*/ 849 w 121"/>
                <a:gd name="T5" fmla="*/ 5029 h 203"/>
                <a:gd name="T6" fmla="*/ 989 w 121"/>
                <a:gd name="T7" fmla="*/ 6705 h 203"/>
                <a:gd name="T8" fmla="*/ 1096 w 121"/>
                <a:gd name="T9" fmla="*/ 8553 h 203"/>
                <a:gd name="T10" fmla="*/ 1012 w 121"/>
                <a:gd name="T11" fmla="*/ 9824 h 203"/>
                <a:gd name="T12" fmla="*/ 927 w 121"/>
                <a:gd name="T13" fmla="*/ 11229 h 203"/>
                <a:gd name="T14" fmla="*/ 989 w 121"/>
                <a:gd name="T15" fmla="*/ 13284 h 203"/>
                <a:gd name="T16" fmla="*/ 1096 w 121"/>
                <a:gd name="T17" fmla="*/ 14293 h 203"/>
                <a:gd name="T18" fmla="*/ 1155 w 121"/>
                <a:gd name="T19" fmla="*/ 15289 h 203"/>
                <a:gd name="T20" fmla="*/ 1205 w 121"/>
                <a:gd name="T21" fmla="*/ 16747 h 203"/>
                <a:gd name="T22" fmla="*/ 1179 w 121"/>
                <a:gd name="T23" fmla="*/ 17490 h 203"/>
                <a:gd name="T24" fmla="*/ 1035 w 121"/>
                <a:gd name="T25" fmla="*/ 17167 h 203"/>
                <a:gd name="T26" fmla="*/ 896 w 121"/>
                <a:gd name="T27" fmla="*/ 16860 h 203"/>
                <a:gd name="T28" fmla="*/ 761 w 121"/>
                <a:gd name="T29" fmla="*/ 16860 h 203"/>
                <a:gd name="T30" fmla="*/ 600 w 121"/>
                <a:gd name="T31" fmla="*/ 16860 h 203"/>
                <a:gd name="T32" fmla="*/ 442 w 121"/>
                <a:gd name="T33" fmla="*/ 16860 h 203"/>
                <a:gd name="T34" fmla="*/ 329 w 121"/>
                <a:gd name="T35" fmla="*/ 16747 h 203"/>
                <a:gd name="T36" fmla="*/ 205 w 121"/>
                <a:gd name="T37" fmla="*/ 16747 h 203"/>
                <a:gd name="T38" fmla="*/ 205 w 121"/>
                <a:gd name="T39" fmla="*/ 15007 h 203"/>
                <a:gd name="T40" fmla="*/ 164 w 121"/>
                <a:gd name="T41" fmla="*/ 14293 h 203"/>
                <a:gd name="T42" fmla="*/ 164 w 121"/>
                <a:gd name="T43" fmla="*/ 13884 h 203"/>
                <a:gd name="T44" fmla="*/ 69 w 121"/>
                <a:gd name="T45" fmla="*/ 13884 h 203"/>
                <a:gd name="T46" fmla="*/ 2 w 121"/>
                <a:gd name="T47" fmla="*/ 13075 h 203"/>
                <a:gd name="T48" fmla="*/ 0 w 121"/>
                <a:gd name="T49" fmla="*/ 13075 h 203"/>
                <a:gd name="T50" fmla="*/ 2 w 121"/>
                <a:gd name="T51" fmla="*/ 12890 h 203"/>
                <a:gd name="T52" fmla="*/ 56 w 121"/>
                <a:gd name="T53" fmla="*/ 11623 h 203"/>
                <a:gd name="T54" fmla="*/ 147 w 121"/>
                <a:gd name="T55" fmla="*/ 10598 h 203"/>
                <a:gd name="T56" fmla="*/ 184 w 121"/>
                <a:gd name="T57" fmla="*/ 9824 h 203"/>
                <a:gd name="T58" fmla="*/ 316 w 121"/>
                <a:gd name="T59" fmla="*/ 9400 h 203"/>
                <a:gd name="T60" fmla="*/ 396 w 121"/>
                <a:gd name="T61" fmla="*/ 10217 h 203"/>
                <a:gd name="T62" fmla="*/ 518 w 121"/>
                <a:gd name="T63" fmla="*/ 9083 h 203"/>
                <a:gd name="T64" fmla="*/ 568 w 121"/>
                <a:gd name="T65" fmla="*/ 7688 h 203"/>
                <a:gd name="T66" fmla="*/ 634 w 121"/>
                <a:gd name="T67" fmla="*/ 6917 h 203"/>
                <a:gd name="T68" fmla="*/ 685 w 121"/>
                <a:gd name="T69" fmla="*/ 5722 h 203"/>
                <a:gd name="T70" fmla="*/ 761 w 121"/>
                <a:gd name="T71" fmla="*/ 4687 h 203"/>
                <a:gd name="T72" fmla="*/ 794 w 121"/>
                <a:gd name="T73" fmla="*/ 3451 h 203"/>
                <a:gd name="T74" fmla="*/ 927 w 121"/>
                <a:gd name="T75" fmla="*/ 2656 h 203"/>
                <a:gd name="T76" fmla="*/ 947 w 121"/>
                <a:gd name="T77" fmla="*/ 1601 h 203"/>
                <a:gd name="T78" fmla="*/ 862 w 121"/>
                <a:gd name="T79" fmla="*/ 1194 h 203"/>
                <a:gd name="T80" fmla="*/ 849 w 121"/>
                <a:gd name="T81" fmla="*/ 0 h 203"/>
                <a:gd name="T82" fmla="*/ 927 w 121"/>
                <a:gd name="T83" fmla="*/ 0 h 203"/>
                <a:gd name="T84" fmla="*/ 989 w 121"/>
                <a:gd name="T85" fmla="*/ 1601 h 203"/>
                <a:gd name="T86" fmla="*/ 1012 w 121"/>
                <a:gd name="T87" fmla="*/ 3284 h 203"/>
                <a:gd name="T88" fmla="*/ 1105 w 121"/>
                <a:gd name="T89" fmla="*/ 468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33932" name="Freeform 138"/>
            <p:cNvSpPr>
              <a:spLocks/>
            </p:cNvSpPr>
            <p:nvPr/>
          </p:nvSpPr>
          <p:spPr bwMode="auto">
            <a:xfrm>
              <a:off x="2769" y="2408"/>
              <a:ext cx="230" cy="190"/>
            </a:xfrm>
            <a:custGeom>
              <a:avLst/>
              <a:gdLst>
                <a:gd name="T0" fmla="*/ 760 w 206"/>
                <a:gd name="T1" fmla="*/ 3519 h 154"/>
                <a:gd name="T2" fmla="*/ 713 w 206"/>
                <a:gd name="T3" fmla="*/ 2938 h 154"/>
                <a:gd name="T4" fmla="*/ 932 w 206"/>
                <a:gd name="T5" fmla="*/ 2577 h 154"/>
                <a:gd name="T6" fmla="*/ 1058 w 206"/>
                <a:gd name="T7" fmla="*/ 1383 h 154"/>
                <a:gd name="T8" fmla="*/ 1181 w 206"/>
                <a:gd name="T9" fmla="*/ 258 h 154"/>
                <a:gd name="T10" fmla="*/ 1335 w 206"/>
                <a:gd name="T11" fmla="*/ 0 h 154"/>
                <a:gd name="T12" fmla="*/ 1390 w 206"/>
                <a:gd name="T13" fmla="*/ 998 h 154"/>
                <a:gd name="T14" fmla="*/ 1484 w 206"/>
                <a:gd name="T15" fmla="*/ 1812 h 154"/>
                <a:gd name="T16" fmla="*/ 1445 w 206"/>
                <a:gd name="T17" fmla="*/ 3179 h 154"/>
                <a:gd name="T18" fmla="*/ 1558 w 206"/>
                <a:gd name="T19" fmla="*/ 3519 h 154"/>
                <a:gd name="T20" fmla="*/ 1575 w 206"/>
                <a:gd name="T21" fmla="*/ 3953 h 154"/>
                <a:gd name="T22" fmla="*/ 1723 w 206"/>
                <a:gd name="T23" fmla="*/ 4676 h 154"/>
                <a:gd name="T24" fmla="*/ 1741 w 206"/>
                <a:gd name="T25" fmla="*/ 5272 h 154"/>
                <a:gd name="T26" fmla="*/ 1911 w 206"/>
                <a:gd name="T27" fmla="*/ 6393 h 154"/>
                <a:gd name="T28" fmla="*/ 1963 w 206"/>
                <a:gd name="T29" fmla="*/ 7278 h 154"/>
                <a:gd name="T30" fmla="*/ 2066 w 206"/>
                <a:gd name="T31" fmla="*/ 8250 h 154"/>
                <a:gd name="T32" fmla="*/ 2083 w 206"/>
                <a:gd name="T33" fmla="*/ 8561 h 154"/>
                <a:gd name="T34" fmla="*/ 1999 w 206"/>
                <a:gd name="T35" fmla="*/ 8398 h 154"/>
                <a:gd name="T36" fmla="*/ 1879 w 206"/>
                <a:gd name="T37" fmla="*/ 8398 h 154"/>
                <a:gd name="T38" fmla="*/ 1741 w 206"/>
                <a:gd name="T39" fmla="*/ 8250 h 154"/>
                <a:gd name="T40" fmla="*/ 1683 w 206"/>
                <a:gd name="T41" fmla="*/ 8821 h 154"/>
                <a:gd name="T42" fmla="*/ 1575 w 206"/>
                <a:gd name="T43" fmla="*/ 8821 h 154"/>
                <a:gd name="T44" fmla="*/ 1411 w 206"/>
                <a:gd name="T45" fmla="*/ 9159 h 154"/>
                <a:gd name="T46" fmla="*/ 1335 w 206"/>
                <a:gd name="T47" fmla="*/ 8979 h 154"/>
                <a:gd name="T48" fmla="*/ 1266 w 206"/>
                <a:gd name="T49" fmla="*/ 9963 h 154"/>
                <a:gd name="T50" fmla="*/ 1119 w 206"/>
                <a:gd name="T51" fmla="*/ 9528 h 154"/>
                <a:gd name="T52" fmla="*/ 955 w 206"/>
                <a:gd name="T53" fmla="*/ 9159 h 154"/>
                <a:gd name="T54" fmla="*/ 792 w 206"/>
                <a:gd name="T55" fmla="*/ 8398 h 154"/>
                <a:gd name="T56" fmla="*/ 681 w 206"/>
                <a:gd name="T57" fmla="*/ 9731 h 154"/>
                <a:gd name="T58" fmla="*/ 681 w 206"/>
                <a:gd name="T59" fmla="*/ 10911 h 154"/>
                <a:gd name="T60" fmla="*/ 550 w 206"/>
                <a:gd name="T61" fmla="*/ 10654 h 154"/>
                <a:gd name="T62" fmla="*/ 439 w 206"/>
                <a:gd name="T63" fmla="*/ 10654 h 154"/>
                <a:gd name="T64" fmla="*/ 330 w 206"/>
                <a:gd name="T65" fmla="*/ 11114 h 154"/>
                <a:gd name="T66" fmla="*/ 294 w 206"/>
                <a:gd name="T67" fmla="*/ 12684 h 154"/>
                <a:gd name="T68" fmla="*/ 237 w 206"/>
                <a:gd name="T69" fmla="*/ 11300 h 154"/>
                <a:gd name="T70" fmla="*/ 169 w 206"/>
                <a:gd name="T71" fmla="*/ 10361 h 154"/>
                <a:gd name="T72" fmla="*/ 70 w 206"/>
                <a:gd name="T73" fmla="*/ 9405 h 154"/>
                <a:gd name="T74" fmla="*/ 0 w 206"/>
                <a:gd name="T75" fmla="*/ 7424 h 154"/>
                <a:gd name="T76" fmla="*/ 97 w 206"/>
                <a:gd name="T77" fmla="*/ 6055 h 154"/>
                <a:gd name="T78" fmla="*/ 169 w 206"/>
                <a:gd name="T79" fmla="*/ 4877 h 154"/>
                <a:gd name="T80" fmla="*/ 318 w 206"/>
                <a:gd name="T81" fmla="*/ 4558 h 154"/>
                <a:gd name="T82" fmla="*/ 366 w 206"/>
                <a:gd name="T83" fmla="*/ 4676 h 154"/>
                <a:gd name="T84" fmla="*/ 439 w 206"/>
                <a:gd name="T85" fmla="*/ 4558 h 154"/>
                <a:gd name="T86" fmla="*/ 681 w 206"/>
                <a:gd name="T87" fmla="*/ 4113 h 154"/>
                <a:gd name="T88" fmla="*/ 760 w 206"/>
                <a:gd name="T89" fmla="*/ 3519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33933" name="Freeform 139"/>
            <p:cNvSpPr>
              <a:spLocks/>
            </p:cNvSpPr>
            <p:nvPr/>
          </p:nvSpPr>
          <p:spPr bwMode="auto">
            <a:xfrm>
              <a:off x="2223" y="2343"/>
              <a:ext cx="48" cy="15"/>
            </a:xfrm>
            <a:custGeom>
              <a:avLst/>
              <a:gdLst>
                <a:gd name="T0" fmla="*/ 2 w 44"/>
                <a:gd name="T1" fmla="*/ 569 h 12"/>
                <a:gd name="T2" fmla="*/ 0 w 44"/>
                <a:gd name="T3" fmla="*/ 1314 h 12"/>
                <a:gd name="T4" fmla="*/ 63 w 44"/>
                <a:gd name="T5" fmla="*/ 719 h 12"/>
                <a:gd name="T6" fmla="*/ 139 w 44"/>
                <a:gd name="T7" fmla="*/ 569 h 12"/>
                <a:gd name="T8" fmla="*/ 272 w 44"/>
                <a:gd name="T9" fmla="*/ 719 h 12"/>
                <a:gd name="T10" fmla="*/ 261 w 44"/>
                <a:gd name="T11" fmla="*/ 569 h 12"/>
                <a:gd name="T12" fmla="*/ 127 w 44"/>
                <a:gd name="T13" fmla="*/ 0 h 12"/>
                <a:gd name="T14" fmla="*/ 127 w 44"/>
                <a:gd name="T15" fmla="*/ 569 h 12"/>
                <a:gd name="T16" fmla="*/ 4 w 44"/>
                <a:gd name="T17" fmla="*/ 569 h 12"/>
                <a:gd name="T18" fmla="*/ 4 w 44"/>
                <a:gd name="T19" fmla="*/ 569 h 12"/>
                <a:gd name="T20" fmla="*/ 115 w 44"/>
                <a:gd name="T21" fmla="*/ 569 h 12"/>
                <a:gd name="T22" fmla="*/ 53 w 44"/>
                <a:gd name="T23" fmla="*/ 1111 h 12"/>
                <a:gd name="T24" fmla="*/ 2 w 44"/>
                <a:gd name="T25" fmla="*/ 56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33934" name="Freeform 140"/>
            <p:cNvSpPr>
              <a:spLocks/>
            </p:cNvSpPr>
            <p:nvPr/>
          </p:nvSpPr>
          <p:spPr bwMode="auto">
            <a:xfrm>
              <a:off x="2459" y="2403"/>
              <a:ext cx="77" cy="139"/>
            </a:xfrm>
            <a:custGeom>
              <a:avLst/>
              <a:gdLst>
                <a:gd name="T0" fmla="*/ 610 w 69"/>
                <a:gd name="T1" fmla="*/ 7392 h 113"/>
                <a:gd name="T2" fmla="*/ 494 w 69"/>
                <a:gd name="T3" fmla="*/ 7679 h 113"/>
                <a:gd name="T4" fmla="*/ 373 w 69"/>
                <a:gd name="T5" fmla="*/ 8024 h 113"/>
                <a:gd name="T6" fmla="*/ 256 w 69"/>
                <a:gd name="T7" fmla="*/ 8358 h 113"/>
                <a:gd name="T8" fmla="*/ 165 w 69"/>
                <a:gd name="T9" fmla="*/ 8707 h 113"/>
                <a:gd name="T10" fmla="*/ 0 w 69"/>
                <a:gd name="T11" fmla="*/ 8358 h 113"/>
                <a:gd name="T12" fmla="*/ 56 w 69"/>
                <a:gd name="T13" fmla="*/ 8024 h 113"/>
                <a:gd name="T14" fmla="*/ 3 w 69"/>
                <a:gd name="T15" fmla="*/ 6870 h 113"/>
                <a:gd name="T16" fmla="*/ 0 w 69"/>
                <a:gd name="T17" fmla="*/ 6009 h 113"/>
                <a:gd name="T18" fmla="*/ 56 w 69"/>
                <a:gd name="T19" fmla="*/ 4872 h 113"/>
                <a:gd name="T20" fmla="*/ 119 w 69"/>
                <a:gd name="T21" fmla="*/ 4024 h 113"/>
                <a:gd name="T22" fmla="*/ 77 w 69"/>
                <a:gd name="T23" fmla="*/ 2162 h 113"/>
                <a:gd name="T24" fmla="*/ 77 w 69"/>
                <a:gd name="T25" fmla="*/ 1283 h 113"/>
                <a:gd name="T26" fmla="*/ 56 w 69"/>
                <a:gd name="T27" fmla="*/ 2 h 113"/>
                <a:gd name="T28" fmla="*/ 237 w 69"/>
                <a:gd name="T29" fmla="*/ 2 h 113"/>
                <a:gd name="T30" fmla="*/ 439 w 69"/>
                <a:gd name="T31" fmla="*/ 0 h 113"/>
                <a:gd name="T32" fmla="*/ 490 w 69"/>
                <a:gd name="T33" fmla="*/ 0 h 113"/>
                <a:gd name="T34" fmla="*/ 494 w 69"/>
                <a:gd name="T35" fmla="*/ 315 h 113"/>
                <a:gd name="T36" fmla="*/ 570 w 69"/>
                <a:gd name="T37" fmla="*/ 1651 h 113"/>
                <a:gd name="T38" fmla="*/ 570 w 69"/>
                <a:gd name="T39" fmla="*/ 2162 h 113"/>
                <a:gd name="T40" fmla="*/ 570 w 69"/>
                <a:gd name="T41" fmla="*/ 3271 h 113"/>
                <a:gd name="T42" fmla="*/ 610 w 69"/>
                <a:gd name="T43" fmla="*/ 4169 h 113"/>
                <a:gd name="T44" fmla="*/ 610 w 69"/>
                <a:gd name="T45" fmla="*/ 5128 h 113"/>
                <a:gd name="T46" fmla="*/ 610 w 69"/>
                <a:gd name="T47" fmla="*/ 6173 h 113"/>
                <a:gd name="T48" fmla="*/ 686 w 69"/>
                <a:gd name="T49" fmla="*/ 6870 h 113"/>
                <a:gd name="T50" fmla="*/ 610 w 69"/>
                <a:gd name="T51" fmla="*/ 7296 h 113"/>
                <a:gd name="T52" fmla="*/ 548 w 69"/>
                <a:gd name="T53" fmla="*/ 6870 h 113"/>
                <a:gd name="T54" fmla="*/ 610 w 69"/>
                <a:gd name="T55" fmla="*/ 7392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33935" name="Freeform 141"/>
            <p:cNvSpPr>
              <a:spLocks/>
            </p:cNvSpPr>
            <p:nvPr/>
          </p:nvSpPr>
          <p:spPr bwMode="auto">
            <a:xfrm>
              <a:off x="2252" y="2366"/>
              <a:ext cx="128" cy="120"/>
            </a:xfrm>
            <a:custGeom>
              <a:avLst/>
              <a:gdLst>
                <a:gd name="T0" fmla="*/ 987 w 115"/>
                <a:gd name="T1" fmla="*/ 2150 h 97"/>
                <a:gd name="T2" fmla="*/ 958 w 115"/>
                <a:gd name="T3" fmla="*/ 2550 h 97"/>
                <a:gd name="T4" fmla="*/ 987 w 115"/>
                <a:gd name="T5" fmla="*/ 2550 h 97"/>
                <a:gd name="T6" fmla="*/ 1060 w 115"/>
                <a:gd name="T7" fmla="*/ 3903 h 97"/>
                <a:gd name="T8" fmla="*/ 1027 w 115"/>
                <a:gd name="T9" fmla="*/ 5092 h 97"/>
                <a:gd name="T10" fmla="*/ 1074 w 115"/>
                <a:gd name="T11" fmla="*/ 5446 h 97"/>
                <a:gd name="T12" fmla="*/ 1074 w 115"/>
                <a:gd name="T13" fmla="*/ 5781 h 97"/>
                <a:gd name="T14" fmla="*/ 1087 w 115"/>
                <a:gd name="T15" fmla="*/ 6230 h 97"/>
                <a:gd name="T16" fmla="*/ 1074 w 115"/>
                <a:gd name="T17" fmla="*/ 6620 h 97"/>
                <a:gd name="T18" fmla="*/ 1027 w 115"/>
                <a:gd name="T19" fmla="*/ 6773 h 97"/>
                <a:gd name="T20" fmla="*/ 1027 w 115"/>
                <a:gd name="T21" fmla="*/ 7389 h 97"/>
                <a:gd name="T22" fmla="*/ 987 w 115"/>
                <a:gd name="T23" fmla="*/ 8012 h 97"/>
                <a:gd name="T24" fmla="*/ 987 w 115"/>
                <a:gd name="T25" fmla="*/ 8012 h 97"/>
                <a:gd name="T26" fmla="*/ 932 w 115"/>
                <a:gd name="T27" fmla="*/ 8012 h 97"/>
                <a:gd name="T28" fmla="*/ 875 w 115"/>
                <a:gd name="T29" fmla="*/ 8405 h 97"/>
                <a:gd name="T30" fmla="*/ 837 w 115"/>
                <a:gd name="T31" fmla="*/ 8334 h 97"/>
                <a:gd name="T32" fmla="*/ 807 w 115"/>
                <a:gd name="T33" fmla="*/ 6620 h 97"/>
                <a:gd name="T34" fmla="*/ 706 w 115"/>
                <a:gd name="T35" fmla="*/ 6620 h 97"/>
                <a:gd name="T36" fmla="*/ 651 w 115"/>
                <a:gd name="T37" fmla="*/ 6773 h 97"/>
                <a:gd name="T38" fmla="*/ 670 w 115"/>
                <a:gd name="T39" fmla="*/ 5620 h 97"/>
                <a:gd name="T40" fmla="*/ 585 w 115"/>
                <a:gd name="T41" fmla="*/ 4080 h 97"/>
                <a:gd name="T42" fmla="*/ 388 w 115"/>
                <a:gd name="T43" fmla="*/ 4817 h 97"/>
                <a:gd name="T44" fmla="*/ 262 w 115"/>
                <a:gd name="T45" fmla="*/ 5781 h 97"/>
                <a:gd name="T46" fmla="*/ 253 w 115"/>
                <a:gd name="T47" fmla="*/ 5092 h 97"/>
                <a:gd name="T48" fmla="*/ 204 w 115"/>
                <a:gd name="T49" fmla="*/ 5036 h 97"/>
                <a:gd name="T50" fmla="*/ 204 w 115"/>
                <a:gd name="T51" fmla="*/ 4543 h 97"/>
                <a:gd name="T52" fmla="*/ 134 w 115"/>
                <a:gd name="T53" fmla="*/ 4080 h 97"/>
                <a:gd name="T54" fmla="*/ 63 w 115"/>
                <a:gd name="T55" fmla="*/ 3298 h 97"/>
                <a:gd name="T56" fmla="*/ 63 w 115"/>
                <a:gd name="T57" fmla="*/ 3155 h 97"/>
                <a:gd name="T58" fmla="*/ 63 w 115"/>
                <a:gd name="T59" fmla="*/ 3155 h 97"/>
                <a:gd name="T60" fmla="*/ 4 w 115"/>
                <a:gd name="T61" fmla="*/ 2666 h 97"/>
                <a:gd name="T62" fmla="*/ 0 w 115"/>
                <a:gd name="T63" fmla="*/ 2892 h 97"/>
                <a:gd name="T64" fmla="*/ 2 w 115"/>
                <a:gd name="T65" fmla="*/ 2892 h 97"/>
                <a:gd name="T66" fmla="*/ 4 w 115"/>
                <a:gd name="T67" fmla="*/ 2150 h 97"/>
                <a:gd name="T68" fmla="*/ 166 w 115"/>
                <a:gd name="T69" fmla="*/ 1738 h 97"/>
                <a:gd name="T70" fmla="*/ 166 w 115"/>
                <a:gd name="T71" fmla="*/ 918 h 97"/>
                <a:gd name="T72" fmla="*/ 204 w 115"/>
                <a:gd name="T73" fmla="*/ 0 h 97"/>
                <a:gd name="T74" fmla="*/ 325 w 115"/>
                <a:gd name="T75" fmla="*/ 413 h 97"/>
                <a:gd name="T76" fmla="*/ 535 w 115"/>
                <a:gd name="T77" fmla="*/ 413 h 97"/>
                <a:gd name="T78" fmla="*/ 535 w 115"/>
                <a:gd name="T79" fmla="*/ 918 h 97"/>
                <a:gd name="T80" fmla="*/ 620 w 115"/>
                <a:gd name="T81" fmla="*/ 918 h 97"/>
                <a:gd name="T82" fmla="*/ 670 w 115"/>
                <a:gd name="T83" fmla="*/ 1136 h 97"/>
                <a:gd name="T84" fmla="*/ 752 w 115"/>
                <a:gd name="T85" fmla="*/ 1136 h 97"/>
                <a:gd name="T86" fmla="*/ 837 w 115"/>
                <a:gd name="T87" fmla="*/ 632 h 97"/>
                <a:gd name="T88" fmla="*/ 875 w 115"/>
                <a:gd name="T89" fmla="*/ 413 h 97"/>
                <a:gd name="T90" fmla="*/ 923 w 115"/>
                <a:gd name="T91" fmla="*/ 1738 h 97"/>
                <a:gd name="T92" fmla="*/ 987 w 115"/>
                <a:gd name="T93" fmla="*/ 215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33936" name="Freeform 142"/>
            <p:cNvSpPr>
              <a:spLocks/>
            </p:cNvSpPr>
            <p:nvPr/>
          </p:nvSpPr>
          <p:spPr bwMode="auto">
            <a:xfrm>
              <a:off x="2223" y="2366"/>
              <a:ext cx="51" cy="42"/>
            </a:xfrm>
            <a:custGeom>
              <a:avLst/>
              <a:gdLst>
                <a:gd name="T0" fmla="*/ 126 w 47"/>
                <a:gd name="T1" fmla="*/ 3023 h 33"/>
                <a:gd name="T2" fmla="*/ 116 w 47"/>
                <a:gd name="T3" fmla="*/ 3847 h 33"/>
                <a:gd name="T4" fmla="*/ 143 w 47"/>
                <a:gd name="T5" fmla="*/ 4619 h 33"/>
                <a:gd name="T6" fmla="*/ 155 w 47"/>
                <a:gd name="T7" fmla="*/ 5079 h 33"/>
                <a:gd name="T8" fmla="*/ 168 w 47"/>
                <a:gd name="T9" fmla="*/ 3847 h 33"/>
                <a:gd name="T10" fmla="*/ 246 w 47"/>
                <a:gd name="T11" fmla="*/ 3023 h 33"/>
                <a:gd name="T12" fmla="*/ 246 w 47"/>
                <a:gd name="T13" fmla="*/ 1714 h 33"/>
                <a:gd name="T14" fmla="*/ 265 w 47"/>
                <a:gd name="T15" fmla="*/ 0 h 33"/>
                <a:gd name="T16" fmla="*/ 193 w 47"/>
                <a:gd name="T17" fmla="*/ 513 h 33"/>
                <a:gd name="T18" fmla="*/ 116 w 47"/>
                <a:gd name="T19" fmla="*/ 513 h 33"/>
                <a:gd name="T20" fmla="*/ 0 w 47"/>
                <a:gd name="T21" fmla="*/ 1087 h 33"/>
                <a:gd name="T22" fmla="*/ 50 w 47"/>
                <a:gd name="T23" fmla="*/ 1714 h 33"/>
                <a:gd name="T24" fmla="*/ 42 w 47"/>
                <a:gd name="T25" fmla="*/ 1866 h 33"/>
                <a:gd name="T26" fmla="*/ 75 w 47"/>
                <a:gd name="T27" fmla="*/ 1866 h 33"/>
                <a:gd name="T28" fmla="*/ 59 w 47"/>
                <a:gd name="T29" fmla="*/ 2240 h 33"/>
                <a:gd name="T30" fmla="*/ 126 w 47"/>
                <a:gd name="T31" fmla="*/ 2240 h 33"/>
                <a:gd name="T32" fmla="*/ 155 w 47"/>
                <a:gd name="T33" fmla="*/ 2776 h 33"/>
                <a:gd name="T34" fmla="*/ 103 w 47"/>
                <a:gd name="T35" fmla="*/ 2776 h 33"/>
                <a:gd name="T36" fmla="*/ 126 w 47"/>
                <a:gd name="T37" fmla="*/ 302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33937" name="Freeform 143"/>
            <p:cNvSpPr>
              <a:spLocks/>
            </p:cNvSpPr>
            <p:nvPr/>
          </p:nvSpPr>
          <p:spPr bwMode="auto">
            <a:xfrm>
              <a:off x="2367" y="2411"/>
              <a:ext cx="106" cy="140"/>
            </a:xfrm>
            <a:custGeom>
              <a:avLst/>
              <a:gdLst>
                <a:gd name="T0" fmla="*/ 668 w 94"/>
                <a:gd name="T1" fmla="*/ 810 h 113"/>
                <a:gd name="T2" fmla="*/ 558 w 94"/>
                <a:gd name="T3" fmla="*/ 344 h 113"/>
                <a:gd name="T4" fmla="*/ 430 w 94"/>
                <a:gd name="T5" fmla="*/ 654 h 113"/>
                <a:gd name="T6" fmla="*/ 416 w 94"/>
                <a:gd name="T7" fmla="*/ 0 h 113"/>
                <a:gd name="T8" fmla="*/ 366 w 94"/>
                <a:gd name="T9" fmla="*/ 344 h 113"/>
                <a:gd name="T10" fmla="*/ 258 w 94"/>
                <a:gd name="T11" fmla="*/ 810 h 113"/>
                <a:gd name="T12" fmla="*/ 141 w 94"/>
                <a:gd name="T13" fmla="*/ 654 h 113"/>
                <a:gd name="T14" fmla="*/ 87 w 94"/>
                <a:gd name="T15" fmla="*/ 810 h 113"/>
                <a:gd name="T16" fmla="*/ 60 w 94"/>
                <a:gd name="T17" fmla="*/ 2041 h 113"/>
                <a:gd name="T18" fmla="*/ 111 w 94"/>
                <a:gd name="T19" fmla="*/ 2365 h 113"/>
                <a:gd name="T20" fmla="*/ 111 w 94"/>
                <a:gd name="T21" fmla="*/ 2700 h 113"/>
                <a:gd name="T22" fmla="*/ 141 w 94"/>
                <a:gd name="T23" fmla="*/ 3133 h 113"/>
                <a:gd name="T24" fmla="*/ 111 w 94"/>
                <a:gd name="T25" fmla="*/ 3630 h 113"/>
                <a:gd name="T26" fmla="*/ 60 w 94"/>
                <a:gd name="T27" fmla="*/ 3718 h 113"/>
                <a:gd name="T28" fmla="*/ 60 w 94"/>
                <a:gd name="T29" fmla="*/ 4432 h 113"/>
                <a:gd name="T30" fmla="*/ 0 w 94"/>
                <a:gd name="T31" fmla="*/ 4952 h 113"/>
                <a:gd name="T32" fmla="*/ 0 w 94"/>
                <a:gd name="T33" fmla="*/ 4952 h 113"/>
                <a:gd name="T34" fmla="*/ 0 w 94"/>
                <a:gd name="T35" fmla="*/ 6568 h 113"/>
                <a:gd name="T36" fmla="*/ 0 w 94"/>
                <a:gd name="T37" fmla="*/ 6732 h 113"/>
                <a:gd name="T38" fmla="*/ 111 w 94"/>
                <a:gd name="T39" fmla="*/ 7601 h 113"/>
                <a:gd name="T40" fmla="*/ 202 w 94"/>
                <a:gd name="T41" fmla="*/ 8292 h 113"/>
                <a:gd name="T42" fmla="*/ 179 w 94"/>
                <a:gd name="T43" fmla="*/ 10091 h 113"/>
                <a:gd name="T44" fmla="*/ 416 w 94"/>
                <a:gd name="T45" fmla="*/ 9494 h 113"/>
                <a:gd name="T46" fmla="*/ 674 w 94"/>
                <a:gd name="T47" fmla="*/ 8915 h 113"/>
                <a:gd name="T48" fmla="*/ 600 w 94"/>
                <a:gd name="T49" fmla="*/ 8915 h 113"/>
                <a:gd name="T50" fmla="*/ 856 w 94"/>
                <a:gd name="T51" fmla="*/ 8915 h 113"/>
                <a:gd name="T52" fmla="*/ 753 w 94"/>
                <a:gd name="T53" fmla="*/ 8915 h 113"/>
                <a:gd name="T54" fmla="*/ 885 w 94"/>
                <a:gd name="T55" fmla="*/ 8749 h 113"/>
                <a:gd name="T56" fmla="*/ 998 w 94"/>
                <a:gd name="T57" fmla="*/ 8915 h 113"/>
                <a:gd name="T58" fmla="*/ 1017 w 94"/>
                <a:gd name="T59" fmla="*/ 9069 h 113"/>
                <a:gd name="T60" fmla="*/ 1088 w 94"/>
                <a:gd name="T61" fmla="*/ 8749 h 113"/>
                <a:gd name="T62" fmla="*/ 1060 w 94"/>
                <a:gd name="T63" fmla="*/ 7383 h 113"/>
                <a:gd name="T64" fmla="*/ 1017 w 94"/>
                <a:gd name="T65" fmla="*/ 6361 h 113"/>
                <a:gd name="T66" fmla="*/ 1088 w 94"/>
                <a:gd name="T67" fmla="*/ 4952 h 113"/>
                <a:gd name="T68" fmla="*/ 1169 w 94"/>
                <a:gd name="T69" fmla="*/ 3997 h 113"/>
                <a:gd name="T70" fmla="*/ 1125 w 94"/>
                <a:gd name="T71" fmla="*/ 1909 h 113"/>
                <a:gd name="T72" fmla="*/ 940 w 94"/>
                <a:gd name="T73" fmla="*/ 1244 h 113"/>
                <a:gd name="T74" fmla="*/ 760 w 94"/>
                <a:gd name="T75" fmla="*/ 1759 h 113"/>
                <a:gd name="T76" fmla="*/ 668 w 94"/>
                <a:gd name="T77" fmla="*/ 81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33938" name="Freeform 144"/>
            <p:cNvSpPr>
              <a:spLocks/>
            </p:cNvSpPr>
            <p:nvPr/>
          </p:nvSpPr>
          <p:spPr bwMode="auto">
            <a:xfrm>
              <a:off x="2283" y="2424"/>
              <a:ext cx="53" cy="71"/>
            </a:xfrm>
            <a:custGeom>
              <a:avLst/>
              <a:gdLst>
                <a:gd name="T0" fmla="*/ 597 w 47"/>
                <a:gd name="T1" fmla="*/ 2918 h 57"/>
                <a:gd name="T2" fmla="*/ 495 w 47"/>
                <a:gd name="T3" fmla="*/ 4201 h 57"/>
                <a:gd name="T4" fmla="*/ 416 w 47"/>
                <a:gd name="T5" fmla="*/ 5020 h 57"/>
                <a:gd name="T6" fmla="*/ 366 w 47"/>
                <a:gd name="T7" fmla="*/ 5736 h 57"/>
                <a:gd name="T8" fmla="*/ 159 w 47"/>
                <a:gd name="T9" fmla="*/ 4832 h 57"/>
                <a:gd name="T10" fmla="*/ 179 w 47"/>
                <a:gd name="T11" fmla="*/ 4528 h 57"/>
                <a:gd name="T12" fmla="*/ 159 w 47"/>
                <a:gd name="T13" fmla="*/ 4295 h 57"/>
                <a:gd name="T14" fmla="*/ 0 w 47"/>
                <a:gd name="T15" fmla="*/ 3184 h 57"/>
                <a:gd name="T16" fmla="*/ 68 w 47"/>
                <a:gd name="T17" fmla="*/ 2918 h 57"/>
                <a:gd name="T18" fmla="*/ 0 w 47"/>
                <a:gd name="T19" fmla="*/ 2383 h 57"/>
                <a:gd name="T20" fmla="*/ 68 w 47"/>
                <a:gd name="T21" fmla="*/ 2196 h 57"/>
                <a:gd name="T22" fmla="*/ 0 w 47"/>
                <a:gd name="T23" fmla="*/ 1913 h 57"/>
                <a:gd name="T24" fmla="*/ 159 w 47"/>
                <a:gd name="T25" fmla="*/ 795 h 57"/>
                <a:gd name="T26" fmla="*/ 416 w 47"/>
                <a:gd name="T27" fmla="*/ 0 h 57"/>
                <a:gd name="T28" fmla="*/ 530 w 47"/>
                <a:gd name="T29" fmla="*/ 1674 h 57"/>
                <a:gd name="T30" fmla="*/ 495 w 47"/>
                <a:gd name="T31" fmla="*/ 3184 h 57"/>
                <a:gd name="T32" fmla="*/ 597 w 47"/>
                <a:gd name="T33" fmla="*/ 2918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33939" name="Freeform 145"/>
            <p:cNvSpPr>
              <a:spLocks/>
            </p:cNvSpPr>
            <p:nvPr/>
          </p:nvSpPr>
          <p:spPr bwMode="auto">
            <a:xfrm>
              <a:off x="2513" y="2403"/>
              <a:ext cx="31" cy="110"/>
            </a:xfrm>
            <a:custGeom>
              <a:avLst/>
              <a:gdLst>
                <a:gd name="T0" fmla="*/ 102 w 28"/>
                <a:gd name="T1" fmla="*/ 2 h 89"/>
                <a:gd name="T2" fmla="*/ 0 w 28"/>
                <a:gd name="T3" fmla="*/ 0 h 89"/>
                <a:gd name="T4" fmla="*/ 2 w 28"/>
                <a:gd name="T5" fmla="*/ 332 h 89"/>
                <a:gd name="T6" fmla="*/ 75 w 28"/>
                <a:gd name="T7" fmla="*/ 1808 h 89"/>
                <a:gd name="T8" fmla="*/ 75 w 28"/>
                <a:gd name="T9" fmla="*/ 2406 h 89"/>
                <a:gd name="T10" fmla="*/ 75 w 28"/>
                <a:gd name="T11" fmla="*/ 3599 h 89"/>
                <a:gd name="T12" fmla="*/ 102 w 28"/>
                <a:gd name="T13" fmla="*/ 4667 h 89"/>
                <a:gd name="T14" fmla="*/ 102 w 28"/>
                <a:gd name="T15" fmla="*/ 5615 h 89"/>
                <a:gd name="T16" fmla="*/ 102 w 28"/>
                <a:gd name="T17" fmla="*/ 6847 h 89"/>
                <a:gd name="T18" fmla="*/ 176 w 28"/>
                <a:gd name="T19" fmla="*/ 7641 h 89"/>
                <a:gd name="T20" fmla="*/ 239 w 28"/>
                <a:gd name="T21" fmla="*/ 7434 h 89"/>
                <a:gd name="T22" fmla="*/ 239 w 28"/>
                <a:gd name="T23" fmla="*/ 6447 h 89"/>
                <a:gd name="T24" fmla="*/ 239 w 28"/>
                <a:gd name="T25" fmla="*/ 5216 h 89"/>
                <a:gd name="T26" fmla="*/ 225 w 28"/>
                <a:gd name="T27" fmla="*/ 4047 h 89"/>
                <a:gd name="T28" fmla="*/ 225 w 28"/>
                <a:gd name="T29" fmla="*/ 2974 h 89"/>
                <a:gd name="T30" fmla="*/ 195 w 28"/>
                <a:gd name="T31" fmla="*/ 1514 h 89"/>
                <a:gd name="T32" fmla="*/ 125 w 28"/>
                <a:gd name="T33" fmla="*/ 775 h 89"/>
                <a:gd name="T34" fmla="*/ 138 w 28"/>
                <a:gd name="T35" fmla="*/ 2 h 89"/>
                <a:gd name="T36" fmla="*/ 102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33940" name="Freeform 146"/>
            <p:cNvSpPr>
              <a:spLocks/>
            </p:cNvSpPr>
            <p:nvPr/>
          </p:nvSpPr>
          <p:spPr bwMode="auto">
            <a:xfrm>
              <a:off x="2367" y="1831"/>
              <a:ext cx="355" cy="396"/>
            </a:xfrm>
            <a:custGeom>
              <a:avLst/>
              <a:gdLst>
                <a:gd name="T0" fmla="*/ 0 w 317"/>
                <a:gd name="T1" fmla="*/ 15417 h 319"/>
                <a:gd name="T2" fmla="*/ 152 w 317"/>
                <a:gd name="T3" fmla="*/ 17102 h 319"/>
                <a:gd name="T4" fmla="*/ 494 w 317"/>
                <a:gd name="T5" fmla="*/ 19085 h 319"/>
                <a:gd name="T6" fmla="*/ 776 w 317"/>
                <a:gd name="T7" fmla="*/ 20914 h 319"/>
                <a:gd name="T8" fmla="*/ 984 w 317"/>
                <a:gd name="T9" fmla="*/ 22571 h 319"/>
                <a:gd name="T10" fmla="*/ 1265 w 317"/>
                <a:gd name="T11" fmla="*/ 23969 h 319"/>
                <a:gd name="T12" fmla="*/ 1498 w 317"/>
                <a:gd name="T13" fmla="*/ 25670 h 319"/>
                <a:gd name="T14" fmla="*/ 1626 w 317"/>
                <a:gd name="T15" fmla="*/ 27004 h 319"/>
                <a:gd name="T16" fmla="*/ 1922 w 317"/>
                <a:gd name="T17" fmla="*/ 28460 h 319"/>
                <a:gd name="T18" fmla="*/ 2142 w 317"/>
                <a:gd name="T19" fmla="*/ 29910 h 319"/>
                <a:gd name="T20" fmla="*/ 2399 w 317"/>
                <a:gd name="T21" fmla="*/ 29228 h 319"/>
                <a:gd name="T22" fmla="*/ 2675 w 317"/>
                <a:gd name="T23" fmla="*/ 27004 h 319"/>
                <a:gd name="T24" fmla="*/ 3023 w 317"/>
                <a:gd name="T25" fmla="*/ 24733 h 319"/>
                <a:gd name="T26" fmla="*/ 3421 w 317"/>
                <a:gd name="T27" fmla="*/ 22571 h 319"/>
                <a:gd name="T28" fmla="*/ 3152 w 317"/>
                <a:gd name="T29" fmla="*/ 20914 h 319"/>
                <a:gd name="T30" fmla="*/ 2967 w 317"/>
                <a:gd name="T31" fmla="*/ 18135 h 319"/>
                <a:gd name="T32" fmla="*/ 3055 w 317"/>
                <a:gd name="T33" fmla="*/ 15417 h 319"/>
                <a:gd name="T34" fmla="*/ 2967 w 317"/>
                <a:gd name="T35" fmla="*/ 11632 h 319"/>
                <a:gd name="T36" fmla="*/ 2937 w 317"/>
                <a:gd name="T37" fmla="*/ 9757 h 319"/>
                <a:gd name="T38" fmla="*/ 2772 w 317"/>
                <a:gd name="T39" fmla="*/ 6874 h 319"/>
                <a:gd name="T40" fmla="*/ 2698 w 317"/>
                <a:gd name="T41" fmla="*/ 3946 h 319"/>
                <a:gd name="T42" fmla="*/ 2772 w 317"/>
                <a:gd name="T43" fmla="*/ 672 h 319"/>
                <a:gd name="T44" fmla="*/ 2541 w 317"/>
                <a:gd name="T45" fmla="*/ 0 h 319"/>
                <a:gd name="T46" fmla="*/ 2242 w 317"/>
                <a:gd name="T47" fmla="*/ 351 h 319"/>
                <a:gd name="T48" fmla="*/ 1879 w 317"/>
                <a:gd name="T49" fmla="*/ 351 h 319"/>
                <a:gd name="T50" fmla="*/ 1442 w 317"/>
                <a:gd name="T51" fmla="*/ 1475 h 319"/>
                <a:gd name="T52" fmla="*/ 1221 w 317"/>
                <a:gd name="T53" fmla="*/ 2626 h 319"/>
                <a:gd name="T54" fmla="*/ 1130 w 317"/>
                <a:gd name="T55" fmla="*/ 3481 h 319"/>
                <a:gd name="T56" fmla="*/ 1138 w 317"/>
                <a:gd name="T57" fmla="*/ 5897 h 319"/>
                <a:gd name="T58" fmla="*/ 1221 w 317"/>
                <a:gd name="T59" fmla="*/ 8053 h 319"/>
                <a:gd name="T60" fmla="*/ 834 w 317"/>
                <a:gd name="T61" fmla="*/ 8811 h 319"/>
                <a:gd name="T62" fmla="*/ 719 w 317"/>
                <a:gd name="T63" fmla="*/ 10373 h 319"/>
                <a:gd name="T64" fmla="*/ 457 w 317"/>
                <a:gd name="T65" fmla="*/ 11632 h 319"/>
                <a:gd name="T66" fmla="*/ 170 w 317"/>
                <a:gd name="T67" fmla="*/ 12821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33941" name="Freeform 147"/>
            <p:cNvSpPr>
              <a:spLocks/>
            </p:cNvSpPr>
            <p:nvPr/>
          </p:nvSpPr>
          <p:spPr bwMode="auto">
            <a:xfrm>
              <a:off x="2271" y="2010"/>
              <a:ext cx="12" cy="11"/>
            </a:xfrm>
            <a:custGeom>
              <a:avLst/>
              <a:gdLst>
                <a:gd name="T0" fmla="*/ 446 w 10"/>
                <a:gd name="T1" fmla="*/ 0 h 9"/>
                <a:gd name="T2" fmla="*/ 446 w 10"/>
                <a:gd name="T3" fmla="*/ 483 h 9"/>
                <a:gd name="T4" fmla="*/ 0 w 10"/>
                <a:gd name="T5" fmla="*/ 590 h 9"/>
                <a:gd name="T6" fmla="*/ 446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33942" name="Freeform 148"/>
            <p:cNvSpPr>
              <a:spLocks/>
            </p:cNvSpPr>
            <p:nvPr/>
          </p:nvSpPr>
          <p:spPr bwMode="auto">
            <a:xfrm>
              <a:off x="2232" y="2019"/>
              <a:ext cx="9" cy="9"/>
            </a:xfrm>
            <a:custGeom>
              <a:avLst/>
              <a:gdLst>
                <a:gd name="T0" fmla="*/ 1341 w 7"/>
                <a:gd name="T1" fmla="*/ 0 h 7"/>
                <a:gd name="T2" fmla="*/ 0 w 7"/>
                <a:gd name="T3" fmla="*/ 1341 h 7"/>
                <a:gd name="T4" fmla="*/ 0 w 7"/>
                <a:gd name="T5" fmla="*/ 441 h 7"/>
                <a:gd name="T6" fmla="*/ 1341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33943" name="Freeform 149"/>
            <p:cNvSpPr>
              <a:spLocks/>
            </p:cNvSpPr>
            <p:nvPr/>
          </p:nvSpPr>
          <p:spPr bwMode="auto">
            <a:xfrm>
              <a:off x="2245" y="2030"/>
              <a:ext cx="9" cy="4"/>
            </a:xfrm>
            <a:custGeom>
              <a:avLst/>
              <a:gdLst>
                <a:gd name="T0" fmla="*/ 1341 w 7"/>
                <a:gd name="T1" fmla="*/ 0 h 3"/>
                <a:gd name="T2" fmla="*/ 1341 w 7"/>
                <a:gd name="T3" fmla="*/ 1164 h 3"/>
                <a:gd name="T4" fmla="*/ 0 w 7"/>
                <a:gd name="T5" fmla="*/ 0 h 3"/>
                <a:gd name="T6" fmla="*/ 1341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3944" name="Freeform 150"/>
            <p:cNvSpPr>
              <a:spLocks/>
            </p:cNvSpPr>
            <p:nvPr/>
          </p:nvSpPr>
          <p:spPr bwMode="auto">
            <a:xfrm>
              <a:off x="2283" y="2001"/>
              <a:ext cx="5" cy="3"/>
            </a:xfrm>
            <a:custGeom>
              <a:avLst/>
              <a:gdLst>
                <a:gd name="T0" fmla="*/ 5 w 5"/>
                <a:gd name="T1" fmla="*/ 8159 h 2"/>
                <a:gd name="T2" fmla="*/ 5 w 5"/>
                <a:gd name="T3" fmla="*/ 0 h 2"/>
                <a:gd name="T4" fmla="*/ 0 w 5"/>
                <a:gd name="T5" fmla="*/ 8159 h 2"/>
                <a:gd name="T6" fmla="*/ 5 w 5"/>
                <a:gd name="T7" fmla="*/ 8159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33945"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46"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33947" name="Freeform 153"/>
            <p:cNvSpPr>
              <a:spLocks/>
            </p:cNvSpPr>
            <p:nvPr/>
          </p:nvSpPr>
          <p:spPr bwMode="auto">
            <a:xfrm>
              <a:off x="2676" y="1914"/>
              <a:ext cx="272" cy="304"/>
            </a:xfrm>
            <a:custGeom>
              <a:avLst/>
              <a:gdLst>
                <a:gd name="T0" fmla="*/ 2244 w 244"/>
                <a:gd name="T1" fmla="*/ 21033 h 246"/>
                <a:gd name="T2" fmla="*/ 2244 w 244"/>
                <a:gd name="T3" fmla="*/ 20157 h 246"/>
                <a:gd name="T4" fmla="*/ 2387 w 244"/>
                <a:gd name="T5" fmla="*/ 20157 h 246"/>
                <a:gd name="T6" fmla="*/ 2387 w 244"/>
                <a:gd name="T7" fmla="*/ 18460 h 246"/>
                <a:gd name="T8" fmla="*/ 2374 w 244"/>
                <a:gd name="T9" fmla="*/ 17073 h 246"/>
                <a:gd name="T10" fmla="*/ 2374 w 244"/>
                <a:gd name="T11" fmla="*/ 15675 h 246"/>
                <a:gd name="T12" fmla="*/ 2374 w 244"/>
                <a:gd name="T13" fmla="*/ 14375 h 246"/>
                <a:gd name="T14" fmla="*/ 2341 w 244"/>
                <a:gd name="T15" fmla="*/ 12892 h 246"/>
                <a:gd name="T16" fmla="*/ 2322 w 244"/>
                <a:gd name="T17" fmla="*/ 11446 h 246"/>
                <a:gd name="T18" fmla="*/ 2322 w 244"/>
                <a:gd name="T19" fmla="*/ 10028 h 246"/>
                <a:gd name="T20" fmla="*/ 2322 w 244"/>
                <a:gd name="T21" fmla="*/ 8442 h 246"/>
                <a:gd name="T22" fmla="*/ 2302 w 244"/>
                <a:gd name="T23" fmla="*/ 6929 h 246"/>
                <a:gd name="T24" fmla="*/ 2274 w 244"/>
                <a:gd name="T25" fmla="*/ 5786 h 246"/>
                <a:gd name="T26" fmla="*/ 2274 w 244"/>
                <a:gd name="T27" fmla="*/ 4656 h 246"/>
                <a:gd name="T28" fmla="*/ 2274 w 244"/>
                <a:gd name="T29" fmla="*/ 3388 h 246"/>
                <a:gd name="T30" fmla="*/ 2302 w 244"/>
                <a:gd name="T31" fmla="*/ 2370 h 246"/>
                <a:gd name="T32" fmla="*/ 2209 w 244"/>
                <a:gd name="T33" fmla="*/ 1918 h 246"/>
                <a:gd name="T34" fmla="*/ 1969 w 244"/>
                <a:gd name="T35" fmla="*/ 1401 h 246"/>
                <a:gd name="T36" fmla="*/ 1946 w 244"/>
                <a:gd name="T37" fmla="*/ 770 h 246"/>
                <a:gd name="T38" fmla="*/ 1766 w 244"/>
                <a:gd name="T39" fmla="*/ 330 h 246"/>
                <a:gd name="T40" fmla="*/ 1677 w 244"/>
                <a:gd name="T41" fmla="*/ 1016 h 246"/>
                <a:gd name="T42" fmla="*/ 1550 w 244"/>
                <a:gd name="T43" fmla="*/ 1796 h 246"/>
                <a:gd name="T44" fmla="*/ 1550 w 244"/>
                <a:gd name="T45" fmla="*/ 3867 h 246"/>
                <a:gd name="T46" fmla="*/ 1386 w 244"/>
                <a:gd name="T47" fmla="*/ 4444 h 246"/>
                <a:gd name="T48" fmla="*/ 1231 w 244"/>
                <a:gd name="T49" fmla="*/ 3867 h 246"/>
                <a:gd name="T50" fmla="*/ 1066 w 244"/>
                <a:gd name="T51" fmla="*/ 2929 h 246"/>
                <a:gd name="T52" fmla="*/ 880 w 244"/>
                <a:gd name="T53" fmla="*/ 2857 h 246"/>
                <a:gd name="T54" fmla="*/ 824 w 244"/>
                <a:gd name="T55" fmla="*/ 1401 h 246"/>
                <a:gd name="T56" fmla="*/ 669 w 244"/>
                <a:gd name="T57" fmla="*/ 1016 h 246"/>
                <a:gd name="T58" fmla="*/ 507 w 244"/>
                <a:gd name="T59" fmla="*/ 623 h 246"/>
                <a:gd name="T60" fmla="*/ 284 w 244"/>
                <a:gd name="T61" fmla="*/ 0 h 246"/>
                <a:gd name="T62" fmla="*/ 284 w 244"/>
                <a:gd name="T63" fmla="*/ 1401 h 246"/>
                <a:gd name="T64" fmla="*/ 184 w 244"/>
                <a:gd name="T65" fmla="*/ 1918 h 246"/>
                <a:gd name="T66" fmla="*/ 67 w 244"/>
                <a:gd name="T67" fmla="*/ 2857 h 246"/>
                <a:gd name="T68" fmla="*/ 67 w 244"/>
                <a:gd name="T69" fmla="*/ 4036 h 246"/>
                <a:gd name="T70" fmla="*/ 0 w 244"/>
                <a:gd name="T71" fmla="*/ 4656 h 246"/>
                <a:gd name="T72" fmla="*/ 0 w 244"/>
                <a:gd name="T73" fmla="*/ 5000 h 246"/>
                <a:gd name="T74" fmla="*/ 54 w 244"/>
                <a:gd name="T75" fmla="*/ 6831 h 246"/>
                <a:gd name="T76" fmla="*/ 67 w 244"/>
                <a:gd name="T77" fmla="*/ 8442 h 246"/>
                <a:gd name="T78" fmla="*/ 67 w 244"/>
                <a:gd name="T79" fmla="*/ 10180 h 246"/>
                <a:gd name="T80" fmla="*/ 0 w 244"/>
                <a:gd name="T81" fmla="*/ 10860 h 246"/>
                <a:gd name="T82" fmla="*/ 94 w 244"/>
                <a:gd name="T83" fmla="*/ 12067 h 246"/>
                <a:gd name="T84" fmla="*/ 165 w 244"/>
                <a:gd name="T85" fmla="*/ 13318 h 246"/>
                <a:gd name="T86" fmla="*/ 324 w 244"/>
                <a:gd name="T87" fmla="*/ 13678 h 246"/>
                <a:gd name="T88" fmla="*/ 402 w 244"/>
                <a:gd name="T89" fmla="*/ 14912 h 246"/>
                <a:gd name="T90" fmla="*/ 620 w 244"/>
                <a:gd name="T91" fmla="*/ 15210 h 246"/>
                <a:gd name="T92" fmla="*/ 749 w 244"/>
                <a:gd name="T93" fmla="*/ 16103 h 246"/>
                <a:gd name="T94" fmla="*/ 858 w 244"/>
                <a:gd name="T95" fmla="*/ 15544 h 246"/>
                <a:gd name="T96" fmla="*/ 1000 w 244"/>
                <a:gd name="T97" fmla="*/ 14912 h 246"/>
                <a:gd name="T98" fmla="*/ 1168 w 244"/>
                <a:gd name="T99" fmla="*/ 15544 h 246"/>
                <a:gd name="T100" fmla="*/ 1319 w 244"/>
                <a:gd name="T101" fmla="*/ 16311 h 246"/>
                <a:gd name="T102" fmla="*/ 1453 w 244"/>
                <a:gd name="T103" fmla="*/ 17073 h 246"/>
                <a:gd name="T104" fmla="*/ 1620 w 244"/>
                <a:gd name="T105" fmla="*/ 17963 h 246"/>
                <a:gd name="T106" fmla="*/ 1787 w 244"/>
                <a:gd name="T107" fmla="*/ 18460 h 246"/>
                <a:gd name="T108" fmla="*/ 1926 w 244"/>
                <a:gd name="T109" fmla="*/ 19371 h 246"/>
                <a:gd name="T110" fmla="*/ 2083 w 244"/>
                <a:gd name="T111" fmla="*/ 20157 h 246"/>
                <a:gd name="T112" fmla="*/ 2244 w 244"/>
                <a:gd name="T113" fmla="*/ 21033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33948" name="Freeform 154"/>
            <p:cNvSpPr>
              <a:spLocks/>
            </p:cNvSpPr>
            <p:nvPr/>
          </p:nvSpPr>
          <p:spPr bwMode="auto">
            <a:xfrm>
              <a:off x="2301" y="2094"/>
              <a:ext cx="287" cy="328"/>
            </a:xfrm>
            <a:custGeom>
              <a:avLst/>
              <a:gdLst>
                <a:gd name="T0" fmla="*/ 536 w 258"/>
                <a:gd name="T1" fmla="*/ 21935 h 265"/>
                <a:gd name="T2" fmla="*/ 625 w 258"/>
                <a:gd name="T3" fmla="*/ 23399 h 265"/>
                <a:gd name="T4" fmla="*/ 748 w 258"/>
                <a:gd name="T5" fmla="*/ 23399 h 265"/>
                <a:gd name="T6" fmla="*/ 873 w 258"/>
                <a:gd name="T7" fmla="*/ 22569 h 265"/>
                <a:gd name="T8" fmla="*/ 981 w 258"/>
                <a:gd name="T9" fmla="*/ 22962 h 265"/>
                <a:gd name="T10" fmla="*/ 1066 w 258"/>
                <a:gd name="T11" fmla="*/ 20397 h 265"/>
                <a:gd name="T12" fmla="*/ 1185 w 258"/>
                <a:gd name="T13" fmla="*/ 19175 h 265"/>
                <a:gd name="T14" fmla="*/ 1318 w 258"/>
                <a:gd name="T15" fmla="*/ 18809 h 265"/>
                <a:gd name="T16" fmla="*/ 1350 w 258"/>
                <a:gd name="T17" fmla="*/ 17964 h 265"/>
                <a:gd name="T18" fmla="*/ 1488 w 258"/>
                <a:gd name="T19" fmla="*/ 17086 h 265"/>
                <a:gd name="T20" fmla="*/ 1673 w 258"/>
                <a:gd name="T21" fmla="*/ 15666 h 265"/>
                <a:gd name="T22" fmla="*/ 1859 w 258"/>
                <a:gd name="T23" fmla="*/ 15896 h 265"/>
                <a:gd name="T24" fmla="*/ 2163 w 258"/>
                <a:gd name="T25" fmla="*/ 15274 h 265"/>
                <a:gd name="T26" fmla="*/ 2406 w 258"/>
                <a:gd name="T27" fmla="*/ 14052 h 265"/>
                <a:gd name="T28" fmla="*/ 2414 w 258"/>
                <a:gd name="T29" fmla="*/ 11421 h 265"/>
                <a:gd name="T30" fmla="*/ 2414 w 258"/>
                <a:gd name="T31" fmla="*/ 9359 h 265"/>
                <a:gd name="T32" fmla="*/ 2239 w 258"/>
                <a:gd name="T33" fmla="*/ 8163 h 265"/>
                <a:gd name="T34" fmla="*/ 1975 w 258"/>
                <a:gd name="T35" fmla="*/ 6675 h 265"/>
                <a:gd name="T36" fmla="*/ 1859 w 258"/>
                <a:gd name="T37" fmla="*/ 5497 h 265"/>
                <a:gd name="T38" fmla="*/ 1653 w 258"/>
                <a:gd name="T39" fmla="*/ 3813 h 265"/>
                <a:gd name="T40" fmla="*/ 1418 w 258"/>
                <a:gd name="T41" fmla="*/ 2566 h 265"/>
                <a:gd name="T42" fmla="*/ 1215 w 258"/>
                <a:gd name="T43" fmla="*/ 920 h 265"/>
                <a:gd name="T44" fmla="*/ 981 w 258"/>
                <a:gd name="T45" fmla="*/ 0 h 265"/>
                <a:gd name="T46" fmla="*/ 873 w 258"/>
                <a:gd name="T47" fmla="*/ 1745 h 265"/>
                <a:gd name="T48" fmla="*/ 883 w 258"/>
                <a:gd name="T49" fmla="*/ 5160 h 265"/>
                <a:gd name="T50" fmla="*/ 926 w 258"/>
                <a:gd name="T51" fmla="*/ 8422 h 265"/>
                <a:gd name="T52" fmla="*/ 981 w 258"/>
                <a:gd name="T53" fmla="*/ 11902 h 265"/>
                <a:gd name="T54" fmla="*/ 1026 w 258"/>
                <a:gd name="T55" fmla="*/ 13744 h 265"/>
                <a:gd name="T56" fmla="*/ 873 w 258"/>
                <a:gd name="T57" fmla="*/ 14989 h 265"/>
                <a:gd name="T58" fmla="*/ 586 w 258"/>
                <a:gd name="T59" fmla="*/ 14989 h 265"/>
                <a:gd name="T60" fmla="*/ 426 w 258"/>
                <a:gd name="T61" fmla="*/ 14989 h 265"/>
                <a:gd name="T62" fmla="*/ 205 w 258"/>
                <a:gd name="T63" fmla="*/ 15479 h 265"/>
                <a:gd name="T64" fmla="*/ 51 w 258"/>
                <a:gd name="T65" fmla="*/ 16263 h 265"/>
                <a:gd name="T66" fmla="*/ 51 w 258"/>
                <a:gd name="T67" fmla="*/ 17722 h 265"/>
                <a:gd name="T68" fmla="*/ 108 w 258"/>
                <a:gd name="T69" fmla="*/ 19783 h 265"/>
                <a:gd name="T70" fmla="*/ 205 w 258"/>
                <a:gd name="T71" fmla="*/ 20330 h 265"/>
                <a:gd name="T72" fmla="*/ 340 w 258"/>
                <a:gd name="T73" fmla="*/ 20397 h 265"/>
                <a:gd name="T74" fmla="*/ 439 w 258"/>
                <a:gd name="T75" fmla="*/ 19783 h 265"/>
                <a:gd name="T76" fmla="*/ 562 w 258"/>
                <a:gd name="T77" fmla="*/ 2152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33949" name="Freeform 155"/>
            <p:cNvSpPr>
              <a:spLocks/>
            </p:cNvSpPr>
            <p:nvPr/>
          </p:nvSpPr>
          <p:spPr bwMode="auto">
            <a:xfrm>
              <a:off x="2753" y="1854"/>
              <a:ext cx="3" cy="1"/>
            </a:xfrm>
            <a:custGeom>
              <a:avLst/>
              <a:gdLst>
                <a:gd name="T0" fmla="*/ 8159 w 2"/>
                <a:gd name="T1" fmla="*/ 0 h 1"/>
                <a:gd name="T2" fmla="*/ 8159 w 2"/>
                <a:gd name="T3" fmla="*/ 0 h 1"/>
                <a:gd name="T4" fmla="*/ 0 w 2"/>
                <a:gd name="T5" fmla="*/ 0 h 1"/>
                <a:gd name="T6" fmla="*/ 8159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33950" name="Freeform 156"/>
            <p:cNvSpPr>
              <a:spLocks/>
            </p:cNvSpPr>
            <p:nvPr/>
          </p:nvSpPr>
          <p:spPr bwMode="auto">
            <a:xfrm>
              <a:off x="2223" y="2044"/>
              <a:ext cx="209" cy="279"/>
            </a:xfrm>
            <a:custGeom>
              <a:avLst/>
              <a:gdLst>
                <a:gd name="T0" fmla="*/ 69 w 189"/>
                <a:gd name="T1" fmla="*/ 17819 h 225"/>
                <a:gd name="T2" fmla="*/ 4 w 189"/>
                <a:gd name="T3" fmla="*/ 18374 h 225"/>
                <a:gd name="T4" fmla="*/ 69 w 189"/>
                <a:gd name="T5" fmla="*/ 16461 h 225"/>
                <a:gd name="T6" fmla="*/ 84 w 189"/>
                <a:gd name="T7" fmla="*/ 14467 h 225"/>
                <a:gd name="T8" fmla="*/ 69 w 189"/>
                <a:gd name="T9" fmla="*/ 12974 h 225"/>
                <a:gd name="T10" fmla="*/ 69 w 189"/>
                <a:gd name="T11" fmla="*/ 11345 h 225"/>
                <a:gd name="T12" fmla="*/ 0 w 189"/>
                <a:gd name="T13" fmla="*/ 10175 h 225"/>
                <a:gd name="T14" fmla="*/ 0 w 189"/>
                <a:gd name="T15" fmla="*/ 10666 h 225"/>
                <a:gd name="T16" fmla="*/ 0 w 189"/>
                <a:gd name="T17" fmla="*/ 9637 h 225"/>
                <a:gd name="T18" fmla="*/ 136 w 189"/>
                <a:gd name="T19" fmla="*/ 9637 h 225"/>
                <a:gd name="T20" fmla="*/ 248 w 189"/>
                <a:gd name="T21" fmla="*/ 9637 h 225"/>
                <a:gd name="T22" fmla="*/ 394 w 189"/>
                <a:gd name="T23" fmla="*/ 9637 h 225"/>
                <a:gd name="T24" fmla="*/ 508 w 189"/>
                <a:gd name="T25" fmla="*/ 9637 h 225"/>
                <a:gd name="T26" fmla="*/ 508 w 189"/>
                <a:gd name="T27" fmla="*/ 8406 h 225"/>
                <a:gd name="T28" fmla="*/ 516 w 189"/>
                <a:gd name="T29" fmla="*/ 6963 h 225"/>
                <a:gd name="T30" fmla="*/ 638 w 189"/>
                <a:gd name="T31" fmla="*/ 6405 h 225"/>
                <a:gd name="T32" fmla="*/ 638 w 189"/>
                <a:gd name="T33" fmla="*/ 4165 h 225"/>
                <a:gd name="T34" fmla="*/ 654 w 189"/>
                <a:gd name="T35" fmla="*/ 2215 h 225"/>
                <a:gd name="T36" fmla="*/ 765 w 189"/>
                <a:gd name="T37" fmla="*/ 2215 h 225"/>
                <a:gd name="T38" fmla="*/ 854 w 189"/>
                <a:gd name="T39" fmla="*/ 2215 h 225"/>
                <a:gd name="T40" fmla="*/ 979 w 189"/>
                <a:gd name="T41" fmla="*/ 2215 h 225"/>
                <a:gd name="T42" fmla="*/ 1083 w 189"/>
                <a:gd name="T43" fmla="*/ 2215 h 225"/>
                <a:gd name="T44" fmla="*/ 1083 w 189"/>
                <a:gd name="T45" fmla="*/ 0 h 225"/>
                <a:gd name="T46" fmla="*/ 1198 w 189"/>
                <a:gd name="T47" fmla="*/ 936 h 225"/>
                <a:gd name="T48" fmla="*/ 1316 w 189"/>
                <a:gd name="T49" fmla="*/ 1929 h 225"/>
                <a:gd name="T50" fmla="*/ 1455 w 189"/>
                <a:gd name="T51" fmla="*/ 2768 h 225"/>
                <a:gd name="T52" fmla="*/ 1560 w 189"/>
                <a:gd name="T53" fmla="*/ 3678 h 225"/>
                <a:gd name="T54" fmla="*/ 1455 w 189"/>
                <a:gd name="T55" fmla="*/ 3678 h 225"/>
                <a:gd name="T56" fmla="*/ 1339 w 189"/>
                <a:gd name="T57" fmla="*/ 3678 h 225"/>
                <a:gd name="T58" fmla="*/ 1339 w 189"/>
                <a:gd name="T59" fmla="*/ 5450 h 225"/>
                <a:gd name="T60" fmla="*/ 1359 w 189"/>
                <a:gd name="T61" fmla="*/ 7378 h 225"/>
                <a:gd name="T62" fmla="*/ 1359 w 189"/>
                <a:gd name="T63" fmla="*/ 9149 h 225"/>
                <a:gd name="T64" fmla="*/ 1389 w 189"/>
                <a:gd name="T65" fmla="*/ 10666 h 225"/>
                <a:gd name="T66" fmla="*/ 1401 w 189"/>
                <a:gd name="T67" fmla="*/ 12383 h 225"/>
                <a:gd name="T68" fmla="*/ 1421 w 189"/>
                <a:gd name="T69" fmla="*/ 14157 h 225"/>
                <a:gd name="T70" fmla="*/ 1455 w 189"/>
                <a:gd name="T71" fmla="*/ 16027 h 225"/>
                <a:gd name="T72" fmla="*/ 1455 w 189"/>
                <a:gd name="T73" fmla="*/ 17819 h 225"/>
                <a:gd name="T74" fmla="*/ 1480 w 189"/>
                <a:gd name="T75" fmla="*/ 17939 h 225"/>
                <a:gd name="T76" fmla="*/ 1466 w 189"/>
                <a:gd name="T77" fmla="*/ 19180 h 225"/>
                <a:gd name="T78" fmla="*/ 1339 w 189"/>
                <a:gd name="T79" fmla="*/ 19180 h 225"/>
                <a:gd name="T80" fmla="*/ 1204 w 189"/>
                <a:gd name="T81" fmla="*/ 19180 h 225"/>
                <a:gd name="T82" fmla="*/ 1089 w 189"/>
                <a:gd name="T83" fmla="*/ 19180 h 225"/>
                <a:gd name="T84" fmla="*/ 944 w 189"/>
                <a:gd name="T85" fmla="*/ 19180 h 225"/>
                <a:gd name="T86" fmla="*/ 944 w 189"/>
                <a:gd name="T87" fmla="*/ 19180 h 225"/>
                <a:gd name="T88" fmla="*/ 772 w 189"/>
                <a:gd name="T89" fmla="*/ 19417 h 225"/>
                <a:gd name="T90" fmla="*/ 765 w 189"/>
                <a:gd name="T91" fmla="*/ 19663 h 225"/>
                <a:gd name="T92" fmla="*/ 687 w 189"/>
                <a:gd name="T93" fmla="*/ 19180 h 225"/>
                <a:gd name="T94" fmla="*/ 626 w 189"/>
                <a:gd name="T95" fmla="*/ 20598 h 225"/>
                <a:gd name="T96" fmla="*/ 571 w 189"/>
                <a:gd name="T97" fmla="*/ 20598 h 225"/>
                <a:gd name="T98" fmla="*/ 483 w 189"/>
                <a:gd name="T99" fmla="*/ 19180 h 225"/>
                <a:gd name="T100" fmla="*/ 394 w 189"/>
                <a:gd name="T101" fmla="*/ 18222 h 225"/>
                <a:gd name="T102" fmla="*/ 274 w 189"/>
                <a:gd name="T103" fmla="*/ 17286 h 225"/>
                <a:gd name="T104" fmla="*/ 170 w 189"/>
                <a:gd name="T105" fmla="*/ 17604 h 225"/>
                <a:gd name="T106" fmla="*/ 69 w 189"/>
                <a:gd name="T107" fmla="*/ 17819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33951" name="Freeform 157"/>
            <p:cNvSpPr>
              <a:spLocks/>
            </p:cNvSpPr>
            <p:nvPr/>
          </p:nvSpPr>
          <p:spPr bwMode="auto">
            <a:xfrm>
              <a:off x="2291" y="1854"/>
              <a:ext cx="209" cy="182"/>
            </a:xfrm>
            <a:custGeom>
              <a:avLst/>
              <a:gdLst>
                <a:gd name="T0" fmla="*/ 1001 w 187"/>
                <a:gd name="T1" fmla="*/ 3198 h 147"/>
                <a:gd name="T2" fmla="*/ 818 w 187"/>
                <a:gd name="T3" fmla="*/ 3959 h 147"/>
                <a:gd name="T4" fmla="*/ 715 w 187"/>
                <a:gd name="T5" fmla="*/ 4862 h 147"/>
                <a:gd name="T6" fmla="*/ 640 w 187"/>
                <a:gd name="T7" fmla="*/ 6069 h 147"/>
                <a:gd name="T8" fmla="*/ 553 w 187"/>
                <a:gd name="T9" fmla="*/ 7424 h 147"/>
                <a:gd name="T10" fmla="*/ 553 w 187"/>
                <a:gd name="T11" fmla="*/ 8590 h 147"/>
                <a:gd name="T12" fmla="*/ 493 w 187"/>
                <a:gd name="T13" fmla="*/ 9964 h 147"/>
                <a:gd name="T14" fmla="*/ 412 w 187"/>
                <a:gd name="T15" fmla="*/ 10878 h 147"/>
                <a:gd name="T16" fmla="*/ 321 w 187"/>
                <a:gd name="T17" fmla="*/ 11518 h 147"/>
                <a:gd name="T18" fmla="*/ 189 w 187"/>
                <a:gd name="T19" fmla="*/ 12378 h 147"/>
                <a:gd name="T20" fmla="*/ 0 w 187"/>
                <a:gd name="T21" fmla="*/ 13025 h 147"/>
                <a:gd name="T22" fmla="*/ 189 w 187"/>
                <a:gd name="T23" fmla="*/ 13025 h 147"/>
                <a:gd name="T24" fmla="*/ 336 w 187"/>
                <a:gd name="T25" fmla="*/ 13025 h 147"/>
                <a:gd name="T26" fmla="*/ 548 w 187"/>
                <a:gd name="T27" fmla="*/ 13025 h 147"/>
                <a:gd name="T28" fmla="*/ 715 w 187"/>
                <a:gd name="T29" fmla="*/ 13025 h 147"/>
                <a:gd name="T30" fmla="*/ 764 w 187"/>
                <a:gd name="T31" fmla="*/ 11381 h 147"/>
                <a:gd name="T32" fmla="*/ 874 w 187"/>
                <a:gd name="T33" fmla="*/ 10520 h 147"/>
                <a:gd name="T34" fmla="*/ 1001 w 187"/>
                <a:gd name="T35" fmla="*/ 9964 h 147"/>
                <a:gd name="T36" fmla="*/ 1142 w 187"/>
                <a:gd name="T37" fmla="*/ 9444 h 147"/>
                <a:gd name="T38" fmla="*/ 1292 w 187"/>
                <a:gd name="T39" fmla="*/ 9016 h 147"/>
                <a:gd name="T40" fmla="*/ 1398 w 187"/>
                <a:gd name="T41" fmla="*/ 8240 h 147"/>
                <a:gd name="T42" fmla="*/ 1522 w 187"/>
                <a:gd name="T43" fmla="*/ 7578 h 147"/>
                <a:gd name="T44" fmla="*/ 1522 w 187"/>
                <a:gd name="T45" fmla="*/ 6693 h 147"/>
                <a:gd name="T46" fmla="*/ 1709 w 187"/>
                <a:gd name="T47" fmla="*/ 6069 h 147"/>
                <a:gd name="T48" fmla="*/ 1882 w 187"/>
                <a:gd name="T49" fmla="*/ 5996 h 147"/>
                <a:gd name="T50" fmla="*/ 1939 w 187"/>
                <a:gd name="T51" fmla="*/ 5339 h 147"/>
                <a:gd name="T52" fmla="*/ 1813 w 187"/>
                <a:gd name="T53" fmla="*/ 3959 h 147"/>
                <a:gd name="T54" fmla="*/ 1813 w 187"/>
                <a:gd name="T55" fmla="*/ 2991 h 147"/>
                <a:gd name="T56" fmla="*/ 1782 w 187"/>
                <a:gd name="T57" fmla="*/ 1746 h 147"/>
                <a:gd name="T58" fmla="*/ 1740 w 187"/>
                <a:gd name="T59" fmla="*/ 1410 h 147"/>
                <a:gd name="T60" fmla="*/ 1646 w 187"/>
                <a:gd name="T61" fmla="*/ 1139 h 147"/>
                <a:gd name="T62" fmla="*/ 1589 w 187"/>
                <a:gd name="T63" fmla="*/ 1139 h 147"/>
                <a:gd name="T64" fmla="*/ 1326 w 187"/>
                <a:gd name="T65" fmla="*/ 920 h 147"/>
                <a:gd name="T66" fmla="*/ 1251 w 187"/>
                <a:gd name="T67" fmla="*/ 0 h 147"/>
                <a:gd name="T68" fmla="*/ 1142 w 187"/>
                <a:gd name="T69" fmla="*/ 743 h 147"/>
                <a:gd name="T70" fmla="*/ 1073 w 187"/>
                <a:gd name="T71" fmla="*/ 1926 h 147"/>
                <a:gd name="T72" fmla="*/ 1001 w 187"/>
                <a:gd name="T73" fmla="*/ 319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33952" name="Freeform 158"/>
            <p:cNvSpPr>
              <a:spLocks/>
            </p:cNvSpPr>
            <p:nvPr/>
          </p:nvSpPr>
          <p:spPr bwMode="auto">
            <a:xfrm>
              <a:off x="2518" y="2130"/>
              <a:ext cx="275" cy="260"/>
            </a:xfrm>
            <a:custGeom>
              <a:avLst/>
              <a:gdLst>
                <a:gd name="T0" fmla="*/ 295 w 246"/>
                <a:gd name="T1" fmla="*/ 16932 h 210"/>
                <a:gd name="T2" fmla="*/ 253 w 246"/>
                <a:gd name="T3" fmla="*/ 16932 h 210"/>
                <a:gd name="T4" fmla="*/ 121 w 246"/>
                <a:gd name="T5" fmla="*/ 16302 h 210"/>
                <a:gd name="T6" fmla="*/ 151 w 246"/>
                <a:gd name="T7" fmla="*/ 15881 h 210"/>
                <a:gd name="T8" fmla="*/ 169 w 246"/>
                <a:gd name="T9" fmla="*/ 15881 h 210"/>
                <a:gd name="T10" fmla="*/ 56 w 246"/>
                <a:gd name="T11" fmla="*/ 14613 h 210"/>
                <a:gd name="T12" fmla="*/ 0 w 246"/>
                <a:gd name="T13" fmla="*/ 13430 h 210"/>
                <a:gd name="T14" fmla="*/ 56 w 246"/>
                <a:gd name="T15" fmla="*/ 13430 h 210"/>
                <a:gd name="T16" fmla="*/ 189 w 246"/>
                <a:gd name="T17" fmla="*/ 12703 h 210"/>
                <a:gd name="T18" fmla="*/ 369 w 246"/>
                <a:gd name="T19" fmla="*/ 12703 h 210"/>
                <a:gd name="T20" fmla="*/ 549 w 246"/>
                <a:gd name="T21" fmla="*/ 12703 h 210"/>
                <a:gd name="T22" fmla="*/ 641 w 246"/>
                <a:gd name="T23" fmla="*/ 11518 h 210"/>
                <a:gd name="T24" fmla="*/ 641 w 246"/>
                <a:gd name="T25" fmla="*/ 10202 h 210"/>
                <a:gd name="T26" fmla="*/ 656 w 246"/>
                <a:gd name="T27" fmla="*/ 8990 h 210"/>
                <a:gd name="T28" fmla="*/ 656 w 246"/>
                <a:gd name="T29" fmla="*/ 7846 h 210"/>
                <a:gd name="T30" fmla="*/ 656 w 246"/>
                <a:gd name="T31" fmla="*/ 6938 h 210"/>
                <a:gd name="T32" fmla="*/ 783 w 246"/>
                <a:gd name="T33" fmla="*/ 6411 h 210"/>
                <a:gd name="T34" fmla="*/ 912 w 246"/>
                <a:gd name="T35" fmla="*/ 6290 h 210"/>
                <a:gd name="T36" fmla="*/ 1058 w 246"/>
                <a:gd name="T37" fmla="*/ 5178 h 210"/>
                <a:gd name="T38" fmla="*/ 1183 w 246"/>
                <a:gd name="T39" fmla="*/ 4134 h 210"/>
                <a:gd name="T40" fmla="*/ 1348 w 246"/>
                <a:gd name="T41" fmla="*/ 3099 h 210"/>
                <a:gd name="T42" fmla="*/ 1525 w 246"/>
                <a:gd name="T43" fmla="*/ 2022 h 210"/>
                <a:gd name="T44" fmla="*/ 1734 w 246"/>
                <a:gd name="T45" fmla="*/ 998 h 210"/>
                <a:gd name="T46" fmla="*/ 1906 w 246"/>
                <a:gd name="T47" fmla="*/ 0 h 210"/>
                <a:gd name="T48" fmla="*/ 2133 w 246"/>
                <a:gd name="T49" fmla="*/ 343 h 210"/>
                <a:gd name="T50" fmla="*/ 2266 w 246"/>
                <a:gd name="T51" fmla="*/ 1236 h 210"/>
                <a:gd name="T52" fmla="*/ 2384 w 246"/>
                <a:gd name="T53" fmla="*/ 651 h 210"/>
                <a:gd name="T54" fmla="*/ 2408 w 246"/>
                <a:gd name="T55" fmla="*/ 1894 h 210"/>
                <a:gd name="T56" fmla="*/ 2408 w 246"/>
                <a:gd name="T57" fmla="*/ 3099 h 210"/>
                <a:gd name="T58" fmla="*/ 2541 w 246"/>
                <a:gd name="T59" fmla="*/ 4843 h 210"/>
                <a:gd name="T60" fmla="*/ 2520 w 246"/>
                <a:gd name="T61" fmla="*/ 5406 h 210"/>
                <a:gd name="T62" fmla="*/ 2520 w 246"/>
                <a:gd name="T63" fmla="*/ 6655 h 210"/>
                <a:gd name="T64" fmla="*/ 2520 w 246"/>
                <a:gd name="T65" fmla="*/ 7846 h 210"/>
                <a:gd name="T66" fmla="*/ 2520 w 246"/>
                <a:gd name="T67" fmla="*/ 9228 h 210"/>
                <a:gd name="T68" fmla="*/ 2477 w 246"/>
                <a:gd name="T69" fmla="*/ 10457 h 210"/>
                <a:gd name="T70" fmla="*/ 2408 w 246"/>
                <a:gd name="T71" fmla="*/ 11239 h 210"/>
                <a:gd name="T72" fmla="*/ 2335 w 246"/>
                <a:gd name="T73" fmla="*/ 12167 h 210"/>
                <a:gd name="T74" fmla="*/ 2266 w 246"/>
                <a:gd name="T75" fmla="*/ 13167 h 210"/>
                <a:gd name="T76" fmla="*/ 2197 w 246"/>
                <a:gd name="T77" fmla="*/ 14145 h 210"/>
                <a:gd name="T78" fmla="*/ 2197 w 246"/>
                <a:gd name="T79" fmla="*/ 15273 h 210"/>
                <a:gd name="T80" fmla="*/ 2023 w 246"/>
                <a:gd name="T81" fmla="*/ 16302 h 210"/>
                <a:gd name="T82" fmla="*/ 1847 w 246"/>
                <a:gd name="T83" fmla="*/ 16126 h 210"/>
                <a:gd name="T84" fmla="*/ 1672 w 246"/>
                <a:gd name="T85" fmla="*/ 15881 h 210"/>
                <a:gd name="T86" fmla="*/ 1506 w 246"/>
                <a:gd name="T87" fmla="*/ 16772 h 210"/>
                <a:gd name="T88" fmla="*/ 1393 w 246"/>
                <a:gd name="T89" fmla="*/ 16302 h 210"/>
                <a:gd name="T90" fmla="*/ 1259 w 246"/>
                <a:gd name="T91" fmla="*/ 15881 h 210"/>
                <a:gd name="T92" fmla="*/ 1079 w 246"/>
                <a:gd name="T93" fmla="*/ 16302 h 210"/>
                <a:gd name="T94" fmla="*/ 978 w 246"/>
                <a:gd name="T95" fmla="*/ 15533 h 210"/>
                <a:gd name="T96" fmla="*/ 816 w 246"/>
                <a:gd name="T97" fmla="*/ 15273 h 210"/>
                <a:gd name="T98" fmla="*/ 656 w 246"/>
                <a:gd name="T99" fmla="*/ 15704 h 210"/>
                <a:gd name="T100" fmla="*/ 618 w 246"/>
                <a:gd name="T101" fmla="*/ 16932 h 210"/>
                <a:gd name="T102" fmla="*/ 560 w 246"/>
                <a:gd name="T103" fmla="*/ 18022 h 210"/>
                <a:gd name="T104" fmla="*/ 560 w 246"/>
                <a:gd name="T105" fmla="*/ 18651 h 210"/>
                <a:gd name="T106" fmla="*/ 420 w 246"/>
                <a:gd name="T107" fmla="*/ 17513 h 210"/>
                <a:gd name="T108" fmla="*/ 369 w 246"/>
                <a:gd name="T109" fmla="*/ 18022 h 210"/>
                <a:gd name="T110" fmla="*/ 369 w 246"/>
                <a:gd name="T111" fmla="*/ 18205 h 210"/>
                <a:gd name="T112" fmla="*/ 321 w 246"/>
                <a:gd name="T113" fmla="*/ 17446 h 210"/>
                <a:gd name="T114" fmla="*/ 295 w 246"/>
                <a:gd name="T115" fmla="*/ 1693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33953" name="Freeform 159"/>
            <p:cNvSpPr>
              <a:spLocks/>
            </p:cNvSpPr>
            <p:nvPr/>
          </p:nvSpPr>
          <p:spPr bwMode="auto">
            <a:xfrm>
              <a:off x="2212" y="2279"/>
              <a:ext cx="102" cy="96"/>
            </a:xfrm>
            <a:custGeom>
              <a:avLst/>
              <a:gdLst>
                <a:gd name="T0" fmla="*/ 166 w 92"/>
                <a:gd name="T1" fmla="*/ 388 h 78"/>
                <a:gd name="T2" fmla="*/ 125 w 92"/>
                <a:gd name="T3" fmla="*/ 928 h 78"/>
                <a:gd name="T4" fmla="*/ 61 w 92"/>
                <a:gd name="T5" fmla="*/ 1931 h 78"/>
                <a:gd name="T6" fmla="*/ 0 w 92"/>
                <a:gd name="T7" fmla="*/ 2766 h 78"/>
                <a:gd name="T8" fmla="*/ 83 w 92"/>
                <a:gd name="T9" fmla="*/ 3969 h 78"/>
                <a:gd name="T10" fmla="*/ 125 w 92"/>
                <a:gd name="T11" fmla="*/ 3499 h 78"/>
                <a:gd name="T12" fmla="*/ 83 w 92"/>
                <a:gd name="T13" fmla="*/ 3814 h 78"/>
                <a:gd name="T14" fmla="*/ 125 w 92"/>
                <a:gd name="T15" fmla="*/ 4065 h 78"/>
                <a:gd name="T16" fmla="*/ 125 w 92"/>
                <a:gd name="T17" fmla="*/ 4432 h 78"/>
                <a:gd name="T18" fmla="*/ 276 w 92"/>
                <a:gd name="T19" fmla="*/ 4432 h 78"/>
                <a:gd name="T20" fmla="*/ 276 w 92"/>
                <a:gd name="T21" fmla="*/ 4065 h 78"/>
                <a:gd name="T22" fmla="*/ 462 w 92"/>
                <a:gd name="T23" fmla="*/ 4432 h 78"/>
                <a:gd name="T24" fmla="*/ 475 w 92"/>
                <a:gd name="T25" fmla="*/ 4694 h 78"/>
                <a:gd name="T26" fmla="*/ 287 w 92"/>
                <a:gd name="T27" fmla="*/ 4432 h 78"/>
                <a:gd name="T28" fmla="*/ 184 w 92"/>
                <a:gd name="T29" fmla="*/ 4694 h 78"/>
                <a:gd name="T30" fmla="*/ 83 w 92"/>
                <a:gd name="T31" fmla="*/ 5003 h 78"/>
                <a:gd name="T32" fmla="*/ 102 w 92"/>
                <a:gd name="T33" fmla="*/ 5540 h 78"/>
                <a:gd name="T34" fmla="*/ 184 w 92"/>
                <a:gd name="T35" fmla="*/ 5540 h 78"/>
                <a:gd name="T36" fmla="*/ 276 w 92"/>
                <a:gd name="T37" fmla="*/ 5436 h 78"/>
                <a:gd name="T38" fmla="*/ 276 w 92"/>
                <a:gd name="T39" fmla="*/ 5540 h 78"/>
                <a:gd name="T40" fmla="*/ 125 w 92"/>
                <a:gd name="T41" fmla="*/ 5790 h 78"/>
                <a:gd name="T42" fmla="*/ 83 w 92"/>
                <a:gd name="T43" fmla="*/ 6074 h 78"/>
                <a:gd name="T44" fmla="*/ 276 w 92"/>
                <a:gd name="T45" fmla="*/ 5790 h 78"/>
                <a:gd name="T46" fmla="*/ 391 w 92"/>
                <a:gd name="T47" fmla="*/ 5790 h 78"/>
                <a:gd name="T48" fmla="*/ 491 w 92"/>
                <a:gd name="T49" fmla="*/ 5540 h 78"/>
                <a:gd name="T50" fmla="*/ 630 w 92"/>
                <a:gd name="T51" fmla="*/ 6012 h 78"/>
                <a:gd name="T52" fmla="*/ 805 w 92"/>
                <a:gd name="T53" fmla="*/ 6012 h 78"/>
                <a:gd name="T54" fmla="*/ 782 w 92"/>
                <a:gd name="T55" fmla="*/ 4694 h 78"/>
                <a:gd name="T56" fmla="*/ 736 w 92"/>
                <a:gd name="T57" fmla="*/ 4065 h 78"/>
                <a:gd name="T58" fmla="*/ 703 w 92"/>
                <a:gd name="T59" fmla="*/ 2766 h 78"/>
                <a:gd name="T60" fmla="*/ 599 w 92"/>
                <a:gd name="T61" fmla="*/ 1662 h 78"/>
                <a:gd name="T62" fmla="*/ 491 w 92"/>
                <a:gd name="T63" fmla="*/ 754 h 78"/>
                <a:gd name="T64" fmla="*/ 378 w 92"/>
                <a:gd name="T65" fmla="*/ 0 h 78"/>
                <a:gd name="T66" fmla="*/ 276 w 92"/>
                <a:gd name="T67" fmla="*/ 256 h 78"/>
                <a:gd name="T68" fmla="*/ 166 w 92"/>
                <a:gd name="T69" fmla="*/ 388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33954" name="Freeform 160"/>
            <p:cNvSpPr>
              <a:spLocks/>
            </p:cNvSpPr>
            <p:nvPr/>
          </p:nvSpPr>
          <p:spPr bwMode="auto">
            <a:xfrm>
              <a:off x="2643" y="1825"/>
              <a:ext cx="65" cy="156"/>
            </a:xfrm>
            <a:custGeom>
              <a:avLst/>
              <a:gdLst>
                <a:gd name="T0" fmla="*/ 286 w 59"/>
                <a:gd name="T1" fmla="*/ 12314 h 125"/>
                <a:gd name="T2" fmla="*/ 228 w 59"/>
                <a:gd name="T3" fmla="*/ 13088 h 125"/>
                <a:gd name="T4" fmla="*/ 201 w 59"/>
                <a:gd name="T5" fmla="*/ 11453 h 125"/>
                <a:gd name="T6" fmla="*/ 176 w 59"/>
                <a:gd name="T7" fmla="*/ 9749 h 125"/>
                <a:gd name="T8" fmla="*/ 82 w 59"/>
                <a:gd name="T9" fmla="*/ 8134 h 125"/>
                <a:gd name="T10" fmla="*/ 0 w 59"/>
                <a:gd name="T11" fmla="*/ 6457 h 125"/>
                <a:gd name="T12" fmla="*/ 4 w 59"/>
                <a:gd name="T13" fmla="*/ 5016 h 125"/>
                <a:gd name="T14" fmla="*/ 82 w 59"/>
                <a:gd name="T15" fmla="*/ 3700 h 125"/>
                <a:gd name="T16" fmla="*/ 82 w 59"/>
                <a:gd name="T17" fmla="*/ 1273 h 125"/>
                <a:gd name="T18" fmla="*/ 109 w 59"/>
                <a:gd name="T19" fmla="*/ 453 h 125"/>
                <a:gd name="T20" fmla="*/ 228 w 59"/>
                <a:gd name="T21" fmla="*/ 0 h 125"/>
                <a:gd name="T22" fmla="*/ 268 w 59"/>
                <a:gd name="T23" fmla="*/ 453 h 125"/>
                <a:gd name="T24" fmla="*/ 305 w 59"/>
                <a:gd name="T25" fmla="*/ 880 h 125"/>
                <a:gd name="T26" fmla="*/ 371 w 59"/>
                <a:gd name="T27" fmla="*/ 453 h 125"/>
                <a:gd name="T28" fmla="*/ 318 w 59"/>
                <a:gd name="T29" fmla="*/ 2429 h 125"/>
                <a:gd name="T30" fmla="*/ 394 w 59"/>
                <a:gd name="T31" fmla="*/ 3700 h 125"/>
                <a:gd name="T32" fmla="*/ 347 w 59"/>
                <a:gd name="T33" fmla="*/ 5016 h 125"/>
                <a:gd name="T34" fmla="*/ 268 w 59"/>
                <a:gd name="T35" fmla="*/ 6004 h 125"/>
                <a:gd name="T36" fmla="*/ 371 w 59"/>
                <a:gd name="T37" fmla="*/ 6828 h 125"/>
                <a:gd name="T38" fmla="*/ 451 w 59"/>
                <a:gd name="T39" fmla="*/ 7493 h 125"/>
                <a:gd name="T40" fmla="*/ 451 w 59"/>
                <a:gd name="T41" fmla="*/ 9177 h 125"/>
                <a:gd name="T42" fmla="*/ 371 w 59"/>
                <a:gd name="T43" fmla="*/ 9792 h 125"/>
                <a:gd name="T44" fmla="*/ 286 w 59"/>
                <a:gd name="T45" fmla="*/ 10869 h 125"/>
                <a:gd name="T46" fmla="*/ 286 w 59"/>
                <a:gd name="T47" fmla="*/ 12314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33955" name="Freeform 161"/>
            <p:cNvSpPr>
              <a:spLocks/>
            </p:cNvSpPr>
            <p:nvPr/>
          </p:nvSpPr>
          <p:spPr bwMode="auto">
            <a:xfrm>
              <a:off x="2314" y="2461"/>
              <a:ext cx="71" cy="90"/>
            </a:xfrm>
            <a:custGeom>
              <a:avLst/>
              <a:gdLst>
                <a:gd name="T0" fmla="*/ 549 w 64"/>
                <a:gd name="T1" fmla="*/ 5931 h 73"/>
                <a:gd name="T2" fmla="*/ 394 w 64"/>
                <a:gd name="T3" fmla="*/ 5167 h 73"/>
                <a:gd name="T4" fmla="*/ 258 w 64"/>
                <a:gd name="T5" fmla="*/ 4417 h 73"/>
                <a:gd name="T6" fmla="*/ 138 w 64"/>
                <a:gd name="T7" fmla="*/ 3193 h 73"/>
                <a:gd name="T8" fmla="*/ 0 w 64"/>
                <a:gd name="T9" fmla="*/ 2276 h 73"/>
                <a:gd name="T10" fmla="*/ 50 w 64"/>
                <a:gd name="T11" fmla="*/ 1689 h 73"/>
                <a:gd name="T12" fmla="*/ 102 w 64"/>
                <a:gd name="T13" fmla="*/ 954 h 73"/>
                <a:gd name="T14" fmla="*/ 170 w 64"/>
                <a:gd name="T15" fmla="*/ 0 h 73"/>
                <a:gd name="T16" fmla="*/ 258 w 64"/>
                <a:gd name="T17" fmla="*/ 0 h 73"/>
                <a:gd name="T18" fmla="*/ 288 w 64"/>
                <a:gd name="T19" fmla="*/ 1497 h 73"/>
                <a:gd name="T20" fmla="*/ 317 w 64"/>
                <a:gd name="T21" fmla="*/ 1689 h 73"/>
                <a:gd name="T22" fmla="*/ 379 w 64"/>
                <a:gd name="T23" fmla="*/ 1359 h 73"/>
                <a:gd name="T24" fmla="*/ 420 w 64"/>
                <a:gd name="T25" fmla="*/ 1359 h 73"/>
                <a:gd name="T26" fmla="*/ 420 w 64"/>
                <a:gd name="T27" fmla="*/ 2717 h 73"/>
                <a:gd name="T28" fmla="*/ 420 w 64"/>
                <a:gd name="T29" fmla="*/ 2806 h 73"/>
                <a:gd name="T30" fmla="*/ 514 w 64"/>
                <a:gd name="T31" fmla="*/ 3648 h 73"/>
                <a:gd name="T32" fmla="*/ 572 w 64"/>
                <a:gd name="T33" fmla="*/ 4191 h 73"/>
                <a:gd name="T34" fmla="*/ 549 w 64"/>
                <a:gd name="T35" fmla="*/ 593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33956" name="Freeform 162"/>
            <p:cNvSpPr>
              <a:spLocks/>
            </p:cNvSpPr>
            <p:nvPr/>
          </p:nvSpPr>
          <p:spPr bwMode="auto">
            <a:xfrm>
              <a:off x="1060" y="2437"/>
              <a:ext cx="53" cy="52"/>
            </a:xfrm>
            <a:custGeom>
              <a:avLst/>
              <a:gdLst>
                <a:gd name="T0" fmla="*/ 0 w 49"/>
                <a:gd name="T1" fmla="*/ 2345 h 42"/>
                <a:gd name="T2" fmla="*/ 0 w 49"/>
                <a:gd name="T3" fmla="*/ 1236 h 42"/>
                <a:gd name="T4" fmla="*/ 0 w 49"/>
                <a:gd name="T5" fmla="*/ 2 h 42"/>
                <a:gd name="T6" fmla="*/ 40 w 49"/>
                <a:gd name="T7" fmla="*/ 0 h 42"/>
                <a:gd name="T8" fmla="*/ 59 w 49"/>
                <a:gd name="T9" fmla="*/ 651 h 42"/>
                <a:gd name="T10" fmla="*/ 81 w 49"/>
                <a:gd name="T11" fmla="*/ 806 h 42"/>
                <a:gd name="T12" fmla="*/ 120 w 49"/>
                <a:gd name="T13" fmla="*/ 1236 h 42"/>
                <a:gd name="T14" fmla="*/ 233 w 49"/>
                <a:gd name="T15" fmla="*/ 651 h 42"/>
                <a:gd name="T16" fmla="*/ 244 w 49"/>
                <a:gd name="T17" fmla="*/ 651 h 42"/>
                <a:gd name="T18" fmla="*/ 252 w 49"/>
                <a:gd name="T19" fmla="*/ 1236 h 42"/>
                <a:gd name="T20" fmla="*/ 198 w 49"/>
                <a:gd name="T21" fmla="*/ 2162 h 42"/>
                <a:gd name="T22" fmla="*/ 233 w 49"/>
                <a:gd name="T23" fmla="*/ 3099 h 42"/>
                <a:gd name="T24" fmla="*/ 170 w 49"/>
                <a:gd name="T25" fmla="*/ 3703 h 42"/>
                <a:gd name="T26" fmla="*/ 144 w 49"/>
                <a:gd name="T27" fmla="*/ 2697 h 42"/>
                <a:gd name="T28" fmla="*/ 133 w 49"/>
                <a:gd name="T29" fmla="*/ 3099 h 42"/>
                <a:gd name="T30" fmla="*/ 103 w 49"/>
                <a:gd name="T31" fmla="*/ 2345 h 42"/>
                <a:gd name="T32" fmla="*/ 4 w 49"/>
                <a:gd name="T33" fmla="*/ 2162 h 42"/>
                <a:gd name="T34" fmla="*/ 0 w 49"/>
                <a:gd name="T35" fmla="*/ 234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33957" name="Freeform 163"/>
            <p:cNvSpPr>
              <a:spLocks/>
            </p:cNvSpPr>
            <p:nvPr/>
          </p:nvSpPr>
          <p:spPr bwMode="auto">
            <a:xfrm>
              <a:off x="1117" y="2439"/>
              <a:ext cx="39" cy="50"/>
            </a:xfrm>
            <a:custGeom>
              <a:avLst/>
              <a:gdLst>
                <a:gd name="T0" fmla="*/ 184 w 35"/>
                <a:gd name="T1" fmla="*/ 2383 h 40"/>
                <a:gd name="T2" fmla="*/ 254 w 35"/>
                <a:gd name="T3" fmla="*/ 2383 h 40"/>
                <a:gd name="T4" fmla="*/ 228 w 35"/>
                <a:gd name="T5" fmla="*/ 2024 h 40"/>
                <a:gd name="T6" fmla="*/ 184 w 35"/>
                <a:gd name="T7" fmla="*/ 1756 h 40"/>
                <a:gd name="T8" fmla="*/ 156 w 35"/>
                <a:gd name="T9" fmla="*/ 1301 h 40"/>
                <a:gd name="T10" fmla="*/ 4 w 35"/>
                <a:gd name="T11" fmla="*/ 719 h 40"/>
                <a:gd name="T12" fmla="*/ 0 w 35"/>
                <a:gd name="T13" fmla="*/ 475 h 40"/>
                <a:gd name="T14" fmla="*/ 0 w 35"/>
                <a:gd name="T15" fmla="*/ 0 h 40"/>
                <a:gd name="T16" fmla="*/ 140 w 35"/>
                <a:gd name="T17" fmla="*/ 0 h 40"/>
                <a:gd name="T18" fmla="*/ 228 w 35"/>
                <a:gd name="T19" fmla="*/ 719 h 40"/>
                <a:gd name="T20" fmla="*/ 334 w 35"/>
                <a:gd name="T21" fmla="*/ 1301 h 40"/>
                <a:gd name="T22" fmla="*/ 334 w 35"/>
                <a:gd name="T23" fmla="*/ 3124 h 40"/>
                <a:gd name="T24" fmla="*/ 286 w 35"/>
                <a:gd name="T25" fmla="*/ 3551 h 40"/>
                <a:gd name="T26" fmla="*/ 254 w 35"/>
                <a:gd name="T27" fmla="*/ 4288 h 40"/>
                <a:gd name="T28" fmla="*/ 228 w 35"/>
                <a:gd name="T29" fmla="*/ 3551 h 40"/>
                <a:gd name="T30" fmla="*/ 184 w 35"/>
                <a:gd name="T31" fmla="*/ 238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33958" name="Freeform 164"/>
            <p:cNvSpPr>
              <a:spLocks/>
            </p:cNvSpPr>
            <p:nvPr/>
          </p:nvSpPr>
          <p:spPr bwMode="auto">
            <a:xfrm>
              <a:off x="1553" y="2522"/>
              <a:ext cx="53" cy="78"/>
            </a:xfrm>
            <a:custGeom>
              <a:avLst/>
              <a:gdLst>
                <a:gd name="T0" fmla="*/ 470 w 47"/>
                <a:gd name="T1" fmla="*/ 1133 h 64"/>
                <a:gd name="T2" fmla="*/ 291 w 47"/>
                <a:gd name="T3" fmla="*/ 208 h 64"/>
                <a:gd name="T4" fmla="*/ 159 w 47"/>
                <a:gd name="T5" fmla="*/ 0 h 64"/>
                <a:gd name="T6" fmla="*/ 87 w 47"/>
                <a:gd name="T7" fmla="*/ 310 h 64"/>
                <a:gd name="T8" fmla="*/ 68 w 47"/>
                <a:gd name="T9" fmla="*/ 1421 h 64"/>
                <a:gd name="T10" fmla="*/ 125 w 47"/>
                <a:gd name="T11" fmla="*/ 2714 h 64"/>
                <a:gd name="T12" fmla="*/ 0 w 47"/>
                <a:gd name="T13" fmla="*/ 3991 h 64"/>
                <a:gd name="T14" fmla="*/ 159 w 47"/>
                <a:gd name="T15" fmla="*/ 3991 h 64"/>
                <a:gd name="T16" fmla="*/ 327 w 47"/>
                <a:gd name="T17" fmla="*/ 4073 h 64"/>
                <a:gd name="T18" fmla="*/ 466 w 47"/>
                <a:gd name="T19" fmla="*/ 3047 h 64"/>
                <a:gd name="T20" fmla="*/ 597 w 47"/>
                <a:gd name="T21" fmla="*/ 1827 h 64"/>
                <a:gd name="T22" fmla="*/ 530 w 47"/>
                <a:gd name="T23" fmla="*/ 1182 h 64"/>
                <a:gd name="T24" fmla="*/ 530 w 47"/>
                <a:gd name="T25" fmla="*/ 1512 h 64"/>
                <a:gd name="T26" fmla="*/ 470 w 47"/>
                <a:gd name="T27" fmla="*/ 1133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33959" name="Freeform 165"/>
            <p:cNvSpPr>
              <a:spLocks/>
            </p:cNvSpPr>
            <p:nvPr/>
          </p:nvSpPr>
          <p:spPr bwMode="auto">
            <a:xfrm>
              <a:off x="1125" y="2375"/>
              <a:ext cx="212" cy="367"/>
            </a:xfrm>
            <a:custGeom>
              <a:avLst/>
              <a:gdLst>
                <a:gd name="T0" fmla="*/ 847 w 189"/>
                <a:gd name="T1" fmla="*/ 2709 h 296"/>
                <a:gd name="T2" fmla="*/ 755 w 189"/>
                <a:gd name="T3" fmla="*/ 2392 h 296"/>
                <a:gd name="T4" fmla="*/ 600 w 189"/>
                <a:gd name="T5" fmla="*/ 4711 h 296"/>
                <a:gd name="T6" fmla="*/ 395 w 189"/>
                <a:gd name="T7" fmla="*/ 7150 h 296"/>
                <a:gd name="T8" fmla="*/ 314 w 189"/>
                <a:gd name="T9" fmla="*/ 5841 h 296"/>
                <a:gd name="T10" fmla="*/ 261 w 189"/>
                <a:gd name="T11" fmla="*/ 7716 h 296"/>
                <a:gd name="T12" fmla="*/ 261 w 189"/>
                <a:gd name="T13" fmla="*/ 9199 h 296"/>
                <a:gd name="T14" fmla="*/ 261 w 189"/>
                <a:gd name="T15" fmla="*/ 11320 h 296"/>
                <a:gd name="T16" fmla="*/ 293 w 189"/>
                <a:gd name="T17" fmla="*/ 13627 h 296"/>
                <a:gd name="T18" fmla="*/ 177 w 189"/>
                <a:gd name="T19" fmla="*/ 15606 h 296"/>
                <a:gd name="T20" fmla="*/ 61 w 189"/>
                <a:gd name="T21" fmla="*/ 16896 h 296"/>
                <a:gd name="T22" fmla="*/ 0 w 189"/>
                <a:gd name="T23" fmla="*/ 17785 h 296"/>
                <a:gd name="T24" fmla="*/ 261 w 189"/>
                <a:gd name="T25" fmla="*/ 19389 h 296"/>
                <a:gd name="T26" fmla="*/ 642 w 189"/>
                <a:gd name="T27" fmla="*/ 20264 h 296"/>
                <a:gd name="T28" fmla="*/ 734 w 189"/>
                <a:gd name="T29" fmla="*/ 20977 h 296"/>
                <a:gd name="T30" fmla="*/ 976 w 189"/>
                <a:gd name="T31" fmla="*/ 23115 h 296"/>
                <a:gd name="T32" fmla="*/ 1241 w 189"/>
                <a:gd name="T33" fmla="*/ 24020 h 296"/>
                <a:gd name="T34" fmla="*/ 1550 w 189"/>
                <a:gd name="T35" fmla="*/ 24355 h 296"/>
                <a:gd name="T36" fmla="*/ 1574 w 189"/>
                <a:gd name="T37" fmla="*/ 27032 h 296"/>
                <a:gd name="T38" fmla="*/ 1666 w 189"/>
                <a:gd name="T39" fmla="*/ 22455 h 296"/>
                <a:gd name="T40" fmla="*/ 1550 w 189"/>
                <a:gd name="T41" fmla="*/ 19349 h 296"/>
                <a:gd name="T42" fmla="*/ 1718 w 189"/>
                <a:gd name="T43" fmla="*/ 18815 h 296"/>
                <a:gd name="T44" fmla="*/ 1574 w 189"/>
                <a:gd name="T45" fmla="*/ 17260 h 296"/>
                <a:gd name="T46" fmla="*/ 1895 w 189"/>
                <a:gd name="T47" fmla="*/ 17260 h 296"/>
                <a:gd name="T48" fmla="*/ 1927 w 189"/>
                <a:gd name="T49" fmla="*/ 17260 h 296"/>
                <a:gd name="T50" fmla="*/ 2096 w 189"/>
                <a:gd name="T51" fmla="*/ 18164 h 296"/>
                <a:gd name="T52" fmla="*/ 2096 w 189"/>
                <a:gd name="T53" fmla="*/ 16639 h 296"/>
                <a:gd name="T54" fmla="*/ 2026 w 189"/>
                <a:gd name="T55" fmla="*/ 14857 h 296"/>
                <a:gd name="T56" fmla="*/ 1969 w 189"/>
                <a:gd name="T57" fmla="*/ 11320 h 296"/>
                <a:gd name="T58" fmla="*/ 1895 w 189"/>
                <a:gd name="T59" fmla="*/ 10164 h 296"/>
                <a:gd name="T60" fmla="*/ 1574 w 189"/>
                <a:gd name="T61" fmla="*/ 8865 h 296"/>
                <a:gd name="T62" fmla="*/ 1297 w 189"/>
                <a:gd name="T63" fmla="*/ 8690 h 296"/>
                <a:gd name="T64" fmla="*/ 1180 w 189"/>
                <a:gd name="T65" fmla="*/ 6936 h 296"/>
                <a:gd name="T66" fmla="*/ 1031 w 189"/>
                <a:gd name="T67" fmla="*/ 5229 h 296"/>
                <a:gd name="T68" fmla="*/ 1180 w 189"/>
                <a:gd name="T69" fmla="*/ 2392 h 296"/>
                <a:gd name="T70" fmla="*/ 1435 w 189"/>
                <a:gd name="T71" fmla="*/ 936 h 296"/>
                <a:gd name="T72" fmla="*/ 1311 w 189"/>
                <a:gd name="T73" fmla="*/ 278 h 296"/>
                <a:gd name="T74" fmla="*/ 994 w 189"/>
                <a:gd name="T75" fmla="*/ 1784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33960" name="Freeform 166"/>
            <p:cNvSpPr>
              <a:spLocks/>
            </p:cNvSpPr>
            <p:nvPr/>
          </p:nvSpPr>
          <p:spPr bwMode="auto">
            <a:xfrm>
              <a:off x="1436" y="2461"/>
              <a:ext cx="86" cy="157"/>
            </a:xfrm>
            <a:custGeom>
              <a:avLst/>
              <a:gdLst>
                <a:gd name="T0" fmla="*/ 817 w 76"/>
                <a:gd name="T1" fmla="*/ 7929 h 127"/>
                <a:gd name="T2" fmla="*/ 700 w 76"/>
                <a:gd name="T3" fmla="*/ 7158 h 127"/>
                <a:gd name="T4" fmla="*/ 700 w 76"/>
                <a:gd name="T5" fmla="*/ 5711 h 127"/>
                <a:gd name="T6" fmla="*/ 817 w 76"/>
                <a:gd name="T7" fmla="*/ 5511 h 127"/>
                <a:gd name="T8" fmla="*/ 860 w 76"/>
                <a:gd name="T9" fmla="*/ 4684 h 127"/>
                <a:gd name="T10" fmla="*/ 860 w 76"/>
                <a:gd name="T11" fmla="*/ 3433 h 127"/>
                <a:gd name="T12" fmla="*/ 610 w 76"/>
                <a:gd name="T13" fmla="*/ 2445 h 127"/>
                <a:gd name="T14" fmla="*/ 573 w 76"/>
                <a:gd name="T15" fmla="*/ 3023 h 127"/>
                <a:gd name="T16" fmla="*/ 610 w 76"/>
                <a:gd name="T17" fmla="*/ 1600 h 127"/>
                <a:gd name="T18" fmla="*/ 476 w 76"/>
                <a:gd name="T19" fmla="*/ 778 h 127"/>
                <a:gd name="T20" fmla="*/ 344 w 76"/>
                <a:gd name="T21" fmla="*/ 2 h 127"/>
                <a:gd name="T22" fmla="*/ 377 w 76"/>
                <a:gd name="T23" fmla="*/ 412 h 127"/>
                <a:gd name="T24" fmla="*/ 291 w 76"/>
                <a:gd name="T25" fmla="*/ 0 h 127"/>
                <a:gd name="T26" fmla="*/ 344 w 76"/>
                <a:gd name="T27" fmla="*/ 412 h 127"/>
                <a:gd name="T28" fmla="*/ 113 w 76"/>
                <a:gd name="T29" fmla="*/ 1404 h 127"/>
                <a:gd name="T30" fmla="*/ 230 w 76"/>
                <a:gd name="T31" fmla="*/ 1978 h 127"/>
                <a:gd name="T32" fmla="*/ 69 w 76"/>
                <a:gd name="T33" fmla="*/ 2653 h 127"/>
                <a:gd name="T34" fmla="*/ 0 w 76"/>
                <a:gd name="T35" fmla="*/ 3879 h 127"/>
                <a:gd name="T36" fmla="*/ 113 w 76"/>
                <a:gd name="T37" fmla="*/ 5020 h 127"/>
                <a:gd name="T38" fmla="*/ 230 w 76"/>
                <a:gd name="T39" fmla="*/ 5020 h 127"/>
                <a:gd name="T40" fmla="*/ 260 w 76"/>
                <a:gd name="T41" fmla="*/ 5881 h 127"/>
                <a:gd name="T42" fmla="*/ 344 w 76"/>
                <a:gd name="T43" fmla="*/ 6683 h 127"/>
                <a:gd name="T44" fmla="*/ 291 w 76"/>
                <a:gd name="T45" fmla="*/ 8070 h 127"/>
                <a:gd name="T46" fmla="*/ 329 w 76"/>
                <a:gd name="T47" fmla="*/ 9744 h 127"/>
                <a:gd name="T48" fmla="*/ 440 w 76"/>
                <a:gd name="T49" fmla="*/ 10939 h 127"/>
                <a:gd name="T50" fmla="*/ 573 w 76"/>
                <a:gd name="T51" fmla="*/ 10939 h 127"/>
                <a:gd name="T52" fmla="*/ 792 w 76"/>
                <a:gd name="T53" fmla="*/ 10157 h 127"/>
                <a:gd name="T54" fmla="*/ 1014 w 76"/>
                <a:gd name="T55" fmla="*/ 9976 h 127"/>
                <a:gd name="T56" fmla="*/ 925 w 76"/>
                <a:gd name="T57" fmla="*/ 8987 h 127"/>
                <a:gd name="T58" fmla="*/ 817 w 76"/>
                <a:gd name="T59" fmla="*/ 7929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33961" name="Freeform 167"/>
            <p:cNvSpPr>
              <a:spLocks/>
            </p:cNvSpPr>
            <p:nvPr/>
          </p:nvSpPr>
          <p:spPr bwMode="auto">
            <a:xfrm>
              <a:off x="1495" y="2519"/>
              <a:ext cx="69" cy="88"/>
            </a:xfrm>
            <a:custGeom>
              <a:avLst/>
              <a:gdLst>
                <a:gd name="T0" fmla="*/ 78 w 62"/>
                <a:gd name="T1" fmla="*/ 4132 h 71"/>
                <a:gd name="T2" fmla="*/ 0 w 62"/>
                <a:gd name="T3" fmla="*/ 3334 h 71"/>
                <a:gd name="T4" fmla="*/ 0 w 62"/>
                <a:gd name="T5" fmla="*/ 1775 h 71"/>
                <a:gd name="T6" fmla="*/ 78 w 62"/>
                <a:gd name="T7" fmla="*/ 1551 h 71"/>
                <a:gd name="T8" fmla="*/ 108 w 62"/>
                <a:gd name="T9" fmla="*/ 657 h 71"/>
                <a:gd name="T10" fmla="*/ 134 w 62"/>
                <a:gd name="T11" fmla="*/ 0 h 71"/>
                <a:gd name="T12" fmla="*/ 316 w 62"/>
                <a:gd name="T13" fmla="*/ 0 h 71"/>
                <a:gd name="T14" fmla="*/ 438 w 62"/>
                <a:gd name="T15" fmla="*/ 0 h 71"/>
                <a:gd name="T16" fmla="*/ 595 w 62"/>
                <a:gd name="T17" fmla="*/ 0 h 71"/>
                <a:gd name="T18" fmla="*/ 556 w 62"/>
                <a:gd name="T19" fmla="*/ 657 h 71"/>
                <a:gd name="T20" fmla="*/ 540 w 62"/>
                <a:gd name="T21" fmla="*/ 2200 h 71"/>
                <a:gd name="T22" fmla="*/ 595 w 62"/>
                <a:gd name="T23" fmla="*/ 4132 h 71"/>
                <a:gd name="T24" fmla="*/ 487 w 62"/>
                <a:gd name="T25" fmla="*/ 5766 h 71"/>
                <a:gd name="T26" fmla="*/ 403 w 62"/>
                <a:gd name="T27" fmla="*/ 5326 h 71"/>
                <a:gd name="T28" fmla="*/ 262 w 62"/>
                <a:gd name="T29" fmla="*/ 5766 h 71"/>
                <a:gd name="T30" fmla="*/ 292 w 62"/>
                <a:gd name="T31" fmla="*/ 6435 h 71"/>
                <a:gd name="T32" fmla="*/ 229 w 62"/>
                <a:gd name="T33" fmla="*/ 6347 h 71"/>
                <a:gd name="T34" fmla="*/ 164 w 62"/>
                <a:gd name="T35" fmla="*/ 5192 h 71"/>
                <a:gd name="T36" fmla="*/ 78 w 62"/>
                <a:gd name="T37" fmla="*/ 413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33962" name="Freeform 168"/>
            <p:cNvSpPr>
              <a:spLocks/>
            </p:cNvSpPr>
            <p:nvPr/>
          </p:nvSpPr>
          <p:spPr bwMode="auto">
            <a:xfrm>
              <a:off x="1432" y="2411"/>
              <a:ext cx="16" cy="13"/>
            </a:xfrm>
            <a:custGeom>
              <a:avLst/>
              <a:gdLst>
                <a:gd name="T0" fmla="*/ 3 w 14"/>
                <a:gd name="T1" fmla="*/ 0 h 11"/>
                <a:gd name="T2" fmla="*/ 231 w 14"/>
                <a:gd name="T3" fmla="*/ 0 h 11"/>
                <a:gd name="T4" fmla="*/ 163 w 14"/>
                <a:gd name="T5" fmla="*/ 355 h 11"/>
                <a:gd name="T6" fmla="*/ 0 w 14"/>
                <a:gd name="T7" fmla="*/ 355 h 11"/>
                <a:gd name="T8" fmla="*/ 109 w 14"/>
                <a:gd name="T9" fmla="*/ 130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3963" name="Freeform 169"/>
            <p:cNvSpPr>
              <a:spLocks/>
            </p:cNvSpPr>
            <p:nvPr/>
          </p:nvSpPr>
          <p:spPr bwMode="auto">
            <a:xfrm>
              <a:off x="1228" y="2379"/>
              <a:ext cx="238" cy="252"/>
            </a:xfrm>
            <a:custGeom>
              <a:avLst/>
              <a:gdLst>
                <a:gd name="T0" fmla="*/ 1808 w 213"/>
                <a:gd name="T1" fmla="*/ 3946 h 203"/>
                <a:gd name="T2" fmla="*/ 1703 w 213"/>
                <a:gd name="T3" fmla="*/ 3481 h 203"/>
                <a:gd name="T4" fmla="*/ 1703 w 213"/>
                <a:gd name="T5" fmla="*/ 3082 h 203"/>
                <a:gd name="T6" fmla="*/ 1674 w 213"/>
                <a:gd name="T7" fmla="*/ 2626 h 203"/>
                <a:gd name="T8" fmla="*/ 1556 w 213"/>
                <a:gd name="T9" fmla="*/ 2804 h 203"/>
                <a:gd name="T10" fmla="*/ 1173 w 213"/>
                <a:gd name="T11" fmla="*/ 2804 h 203"/>
                <a:gd name="T12" fmla="*/ 864 w 213"/>
                <a:gd name="T13" fmla="*/ 2804 h 203"/>
                <a:gd name="T14" fmla="*/ 640 w 213"/>
                <a:gd name="T15" fmla="*/ 1035 h 203"/>
                <a:gd name="T16" fmla="*/ 514 w 213"/>
                <a:gd name="T17" fmla="*/ 672 h 203"/>
                <a:gd name="T18" fmla="*/ 552 w 213"/>
                <a:gd name="T19" fmla="*/ 1035 h 203"/>
                <a:gd name="T20" fmla="*/ 318 w 213"/>
                <a:gd name="T21" fmla="*/ 2458 h 203"/>
                <a:gd name="T22" fmla="*/ 285 w 213"/>
                <a:gd name="T23" fmla="*/ 5286 h 203"/>
                <a:gd name="T24" fmla="*/ 285 w 213"/>
                <a:gd name="T25" fmla="*/ 2626 h 203"/>
                <a:gd name="T26" fmla="*/ 369 w 213"/>
                <a:gd name="T27" fmla="*/ 672 h 203"/>
                <a:gd name="T28" fmla="*/ 147 w 213"/>
                <a:gd name="T29" fmla="*/ 2226 h 203"/>
                <a:gd name="T30" fmla="*/ 0 w 213"/>
                <a:gd name="T31" fmla="*/ 5047 h 203"/>
                <a:gd name="T32" fmla="*/ 147 w 213"/>
                <a:gd name="T33" fmla="*/ 6874 h 203"/>
                <a:gd name="T34" fmla="*/ 253 w 213"/>
                <a:gd name="T35" fmla="*/ 8613 h 203"/>
                <a:gd name="T36" fmla="*/ 514 w 213"/>
                <a:gd name="T37" fmla="*/ 8811 h 203"/>
                <a:gd name="T38" fmla="*/ 800 w 213"/>
                <a:gd name="T39" fmla="*/ 10112 h 203"/>
                <a:gd name="T40" fmla="*/ 864 w 213"/>
                <a:gd name="T41" fmla="*/ 11280 h 203"/>
                <a:gd name="T42" fmla="*/ 932 w 213"/>
                <a:gd name="T43" fmla="*/ 15036 h 203"/>
                <a:gd name="T44" fmla="*/ 965 w 213"/>
                <a:gd name="T45" fmla="*/ 16847 h 203"/>
                <a:gd name="T46" fmla="*/ 1117 w 213"/>
                <a:gd name="T47" fmla="*/ 19085 h 203"/>
                <a:gd name="T48" fmla="*/ 1247 w 213"/>
                <a:gd name="T49" fmla="*/ 19085 h 203"/>
                <a:gd name="T50" fmla="*/ 1524 w 213"/>
                <a:gd name="T51" fmla="*/ 16847 h 203"/>
                <a:gd name="T52" fmla="*/ 1478 w 213"/>
                <a:gd name="T53" fmla="*/ 15916 h 203"/>
                <a:gd name="T54" fmla="*/ 1364 w 213"/>
                <a:gd name="T55" fmla="*/ 13181 h 203"/>
                <a:gd name="T56" fmla="*/ 1674 w 213"/>
                <a:gd name="T57" fmla="*/ 14375 h 203"/>
                <a:gd name="T58" fmla="*/ 1845 w 213"/>
                <a:gd name="T59" fmla="*/ 13181 h 203"/>
                <a:gd name="T60" fmla="*/ 2020 w 213"/>
                <a:gd name="T61" fmla="*/ 11632 h 203"/>
                <a:gd name="T62" fmla="*/ 1926 w 213"/>
                <a:gd name="T63" fmla="*/ 10373 h 203"/>
                <a:gd name="T64" fmla="*/ 2098 w 213"/>
                <a:gd name="T65" fmla="*/ 8320 h 203"/>
                <a:gd name="T66" fmla="*/ 2193 w 213"/>
                <a:gd name="T67" fmla="*/ 6659 h 203"/>
                <a:gd name="T68" fmla="*/ 1989 w 213"/>
                <a:gd name="T69" fmla="*/ 6237 h 203"/>
                <a:gd name="T70" fmla="*/ 1926 w 213"/>
                <a:gd name="T71" fmla="*/ 5897 h 203"/>
                <a:gd name="T72" fmla="*/ 2020 w 213"/>
                <a:gd name="T73" fmla="*/ 4898 h 203"/>
                <a:gd name="T74" fmla="*/ 1845 w 213"/>
                <a:gd name="T75" fmla="*/ 3946 h 203"/>
                <a:gd name="T76" fmla="*/ 1815 w 213"/>
                <a:gd name="T77" fmla="*/ 4258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33964" name="Freeform 170"/>
            <p:cNvSpPr>
              <a:spLocks/>
            </p:cNvSpPr>
            <p:nvPr/>
          </p:nvSpPr>
          <p:spPr bwMode="auto">
            <a:xfrm>
              <a:off x="1388" y="2403"/>
              <a:ext cx="8" cy="2"/>
            </a:xfrm>
            <a:custGeom>
              <a:avLst/>
              <a:gdLst>
                <a:gd name="T0" fmla="*/ 109 w 7"/>
                <a:gd name="T1" fmla="*/ 2 h 2"/>
                <a:gd name="T2" fmla="*/ 0 w 7"/>
                <a:gd name="T3" fmla="*/ 0 h 2"/>
                <a:gd name="T4" fmla="*/ 10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3965" name="Freeform 171"/>
            <p:cNvSpPr>
              <a:spLocks/>
            </p:cNvSpPr>
            <p:nvPr/>
          </p:nvSpPr>
          <p:spPr bwMode="auto">
            <a:xfrm>
              <a:off x="1052" y="2135"/>
              <a:ext cx="178" cy="70"/>
            </a:xfrm>
            <a:custGeom>
              <a:avLst/>
              <a:gdLst>
                <a:gd name="T0" fmla="*/ 1065 w 160"/>
                <a:gd name="T1" fmla="*/ 1765 h 57"/>
                <a:gd name="T2" fmla="*/ 1065 w 160"/>
                <a:gd name="T3" fmla="*/ 1923 h 57"/>
                <a:gd name="T4" fmla="*/ 923 w 160"/>
                <a:gd name="T5" fmla="*/ 1398 h 57"/>
                <a:gd name="T6" fmla="*/ 767 w 160"/>
                <a:gd name="T7" fmla="*/ 721 h 57"/>
                <a:gd name="T8" fmla="*/ 670 w 160"/>
                <a:gd name="T9" fmla="*/ 371 h 57"/>
                <a:gd name="T10" fmla="*/ 546 w 160"/>
                <a:gd name="T11" fmla="*/ 246 h 57"/>
                <a:gd name="T12" fmla="*/ 505 w 160"/>
                <a:gd name="T13" fmla="*/ 0 h 57"/>
                <a:gd name="T14" fmla="*/ 320 w 160"/>
                <a:gd name="T15" fmla="*/ 371 h 57"/>
                <a:gd name="T16" fmla="*/ 149 w 160"/>
                <a:gd name="T17" fmla="*/ 560 h 57"/>
                <a:gd name="T18" fmla="*/ 78 w 160"/>
                <a:gd name="T19" fmla="*/ 1398 h 57"/>
                <a:gd name="T20" fmla="*/ 0 w 160"/>
                <a:gd name="T21" fmla="*/ 1923 h 57"/>
                <a:gd name="T22" fmla="*/ 63 w 160"/>
                <a:gd name="T23" fmla="*/ 1639 h 57"/>
                <a:gd name="T24" fmla="*/ 182 w 160"/>
                <a:gd name="T25" fmla="*/ 1275 h 57"/>
                <a:gd name="T26" fmla="*/ 284 w 160"/>
                <a:gd name="T27" fmla="*/ 885 h 57"/>
                <a:gd name="T28" fmla="*/ 487 w 160"/>
                <a:gd name="T29" fmla="*/ 721 h 57"/>
                <a:gd name="T30" fmla="*/ 394 w 160"/>
                <a:gd name="T31" fmla="*/ 1087 h 57"/>
                <a:gd name="T32" fmla="*/ 527 w 160"/>
                <a:gd name="T33" fmla="*/ 1398 h 57"/>
                <a:gd name="T34" fmla="*/ 607 w 160"/>
                <a:gd name="T35" fmla="*/ 1639 h 57"/>
                <a:gd name="T36" fmla="*/ 670 w 160"/>
                <a:gd name="T37" fmla="*/ 1765 h 57"/>
                <a:gd name="T38" fmla="*/ 860 w 160"/>
                <a:gd name="T39" fmla="*/ 2168 h 57"/>
                <a:gd name="T40" fmla="*/ 913 w 160"/>
                <a:gd name="T41" fmla="*/ 2852 h 57"/>
                <a:gd name="T42" fmla="*/ 1090 w 160"/>
                <a:gd name="T43" fmla="*/ 3563 h 57"/>
                <a:gd name="T44" fmla="*/ 989 w 160"/>
                <a:gd name="T45" fmla="*/ 4286 h 57"/>
                <a:gd name="T46" fmla="*/ 1150 w 160"/>
                <a:gd name="T47" fmla="*/ 4286 h 57"/>
                <a:gd name="T48" fmla="*/ 1279 w 160"/>
                <a:gd name="T49" fmla="*/ 4286 h 57"/>
                <a:gd name="T50" fmla="*/ 1411 w 160"/>
                <a:gd name="T51" fmla="*/ 4286 h 57"/>
                <a:gd name="T52" fmla="*/ 1501 w 160"/>
                <a:gd name="T53" fmla="*/ 4131 h 57"/>
                <a:gd name="T54" fmla="*/ 1415 w 160"/>
                <a:gd name="T55" fmla="*/ 3563 h 57"/>
                <a:gd name="T56" fmla="*/ 1307 w 160"/>
                <a:gd name="T57" fmla="*/ 3208 h 57"/>
                <a:gd name="T58" fmla="*/ 1279 w 160"/>
                <a:gd name="T59" fmla="*/ 2852 h 57"/>
                <a:gd name="T60" fmla="*/ 1195 w 160"/>
                <a:gd name="T61" fmla="*/ 2472 h 57"/>
                <a:gd name="T62" fmla="*/ 1090 w 160"/>
                <a:gd name="T63" fmla="*/ 2168 h 57"/>
                <a:gd name="T64" fmla="*/ 1065 w 160"/>
                <a:gd name="T65" fmla="*/ 1765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33966" name="Freeform 172"/>
            <p:cNvSpPr>
              <a:spLocks/>
            </p:cNvSpPr>
            <p:nvPr/>
          </p:nvSpPr>
          <p:spPr bwMode="auto">
            <a:xfrm>
              <a:off x="1083" y="2162"/>
              <a:ext cx="8" cy="11"/>
            </a:xfrm>
            <a:custGeom>
              <a:avLst/>
              <a:gdLst>
                <a:gd name="T0" fmla="*/ 0 w 7"/>
                <a:gd name="T1" fmla="*/ 590 h 9"/>
                <a:gd name="T2" fmla="*/ 109 w 7"/>
                <a:gd name="T3" fmla="*/ 590 h 9"/>
                <a:gd name="T4" fmla="*/ 0 w 7"/>
                <a:gd name="T5" fmla="*/ 0 h 9"/>
                <a:gd name="T6" fmla="*/ 0 w 7"/>
                <a:gd name="T7" fmla="*/ 59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33967"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33968" name="Freeform 174"/>
            <p:cNvSpPr>
              <a:spLocks/>
            </p:cNvSpPr>
            <p:nvPr/>
          </p:nvSpPr>
          <p:spPr bwMode="auto">
            <a:xfrm>
              <a:off x="1131" y="2211"/>
              <a:ext cx="5" cy="2"/>
            </a:xfrm>
            <a:custGeom>
              <a:avLst/>
              <a:gdLst>
                <a:gd name="T0" fmla="*/ 380 w 4"/>
                <a:gd name="T1" fmla="*/ 0 h 2"/>
                <a:gd name="T2" fmla="*/ 380 w 4"/>
                <a:gd name="T3" fmla="*/ 0 h 2"/>
                <a:gd name="T4" fmla="*/ 244 w 4"/>
                <a:gd name="T5" fmla="*/ 0 h 2"/>
                <a:gd name="T6" fmla="*/ 244 w 4"/>
                <a:gd name="T7" fmla="*/ 0 h 2"/>
                <a:gd name="T8" fmla="*/ 0 w 4"/>
                <a:gd name="T9" fmla="*/ 0 h 2"/>
                <a:gd name="T10" fmla="*/ 244 w 4"/>
                <a:gd name="T11" fmla="*/ 0 h 2"/>
                <a:gd name="T12" fmla="*/ 38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33969" name="Freeform 175"/>
            <p:cNvSpPr>
              <a:spLocks/>
            </p:cNvSpPr>
            <p:nvPr/>
          </p:nvSpPr>
          <p:spPr bwMode="auto">
            <a:xfrm>
              <a:off x="1127" y="2211"/>
              <a:ext cx="4" cy="3"/>
            </a:xfrm>
            <a:custGeom>
              <a:avLst/>
              <a:gdLst>
                <a:gd name="T0" fmla="*/ 1164 w 3"/>
                <a:gd name="T1" fmla="*/ 0 h 2"/>
                <a:gd name="T2" fmla="*/ 1164 w 3"/>
                <a:gd name="T3" fmla="*/ 0 h 2"/>
                <a:gd name="T4" fmla="*/ 0 w 3"/>
                <a:gd name="T5" fmla="*/ 0 h 2"/>
                <a:gd name="T6" fmla="*/ 0 w 3"/>
                <a:gd name="T7" fmla="*/ 8159 h 2"/>
                <a:gd name="T8" fmla="*/ 0 w 3"/>
                <a:gd name="T9" fmla="*/ 0 h 2"/>
                <a:gd name="T10" fmla="*/ 1164 w 3"/>
                <a:gd name="T11" fmla="*/ 0 h 2"/>
                <a:gd name="T12" fmla="*/ 1164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70"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71"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33972" name="Freeform 178"/>
            <p:cNvSpPr>
              <a:spLocks/>
            </p:cNvSpPr>
            <p:nvPr/>
          </p:nvSpPr>
          <p:spPr bwMode="auto">
            <a:xfrm>
              <a:off x="1396" y="2238"/>
              <a:ext cx="5" cy="2"/>
            </a:xfrm>
            <a:custGeom>
              <a:avLst/>
              <a:gdLst>
                <a:gd name="T0" fmla="*/ 131750 w 3"/>
                <a:gd name="T1" fmla="*/ 0 h 2"/>
                <a:gd name="T2" fmla="*/ 131750 w 3"/>
                <a:gd name="T3" fmla="*/ 2 h 2"/>
                <a:gd name="T4" fmla="*/ 0 w 3"/>
                <a:gd name="T5" fmla="*/ 2 h 2"/>
                <a:gd name="T6" fmla="*/ 0 w 3"/>
                <a:gd name="T7" fmla="*/ 0 h 2"/>
                <a:gd name="T8" fmla="*/ 0 w 3"/>
                <a:gd name="T9" fmla="*/ 2 h 2"/>
                <a:gd name="T10" fmla="*/ 131750 w 3"/>
                <a:gd name="T11" fmla="*/ 2 h 2"/>
                <a:gd name="T12" fmla="*/ 131750 w 3"/>
                <a:gd name="T13" fmla="*/ 0 h 2"/>
                <a:gd name="T14" fmla="*/ 131750 w 3"/>
                <a:gd name="T15" fmla="*/ 2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73" name="Freeform 179"/>
            <p:cNvSpPr>
              <a:spLocks/>
            </p:cNvSpPr>
            <p:nvPr/>
          </p:nvSpPr>
          <p:spPr bwMode="auto">
            <a:xfrm>
              <a:off x="1388" y="2240"/>
              <a:ext cx="5" cy="2"/>
            </a:xfrm>
            <a:custGeom>
              <a:avLst/>
              <a:gdLst>
                <a:gd name="T0" fmla="*/ 131750 w 3"/>
                <a:gd name="T1" fmla="*/ 0 h 2"/>
                <a:gd name="T2" fmla="*/ 0 w 3"/>
                <a:gd name="T3" fmla="*/ 0 h 2"/>
                <a:gd name="T4" fmla="*/ 13175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3974"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3975" name="Freeform 181"/>
            <p:cNvSpPr>
              <a:spLocks/>
            </p:cNvSpPr>
            <p:nvPr/>
          </p:nvSpPr>
          <p:spPr bwMode="auto">
            <a:xfrm>
              <a:off x="1268" y="2208"/>
              <a:ext cx="61" cy="50"/>
            </a:xfrm>
            <a:custGeom>
              <a:avLst/>
              <a:gdLst>
                <a:gd name="T0" fmla="*/ 60 w 54"/>
                <a:gd name="T1" fmla="*/ 209 h 41"/>
                <a:gd name="T2" fmla="*/ 2 w 54"/>
                <a:gd name="T3" fmla="*/ 1157 h 41"/>
                <a:gd name="T4" fmla="*/ 0 w 54"/>
                <a:gd name="T5" fmla="*/ 1439 h 41"/>
                <a:gd name="T6" fmla="*/ 0 w 54"/>
                <a:gd name="T7" fmla="*/ 2155 h 41"/>
                <a:gd name="T8" fmla="*/ 87 w 54"/>
                <a:gd name="T9" fmla="*/ 2628 h 41"/>
                <a:gd name="T10" fmla="*/ 141 w 54"/>
                <a:gd name="T11" fmla="*/ 1978 h 41"/>
                <a:gd name="T12" fmla="*/ 268 w 54"/>
                <a:gd name="T13" fmla="*/ 1721 h 41"/>
                <a:gd name="T14" fmla="*/ 368 w 54"/>
                <a:gd name="T15" fmla="*/ 1854 h 41"/>
                <a:gd name="T16" fmla="*/ 609 w 54"/>
                <a:gd name="T17" fmla="*/ 1854 h 41"/>
                <a:gd name="T18" fmla="*/ 700 w 54"/>
                <a:gd name="T19" fmla="*/ 1439 h 41"/>
                <a:gd name="T20" fmla="*/ 477 w 54"/>
                <a:gd name="T21" fmla="*/ 968 h 41"/>
                <a:gd name="T22" fmla="*/ 539 w 54"/>
                <a:gd name="T23" fmla="*/ 651 h 41"/>
                <a:gd name="T24" fmla="*/ 422 w 54"/>
                <a:gd name="T25" fmla="*/ 534 h 41"/>
                <a:gd name="T26" fmla="*/ 141 w 54"/>
                <a:gd name="T27" fmla="*/ 0 h 41"/>
                <a:gd name="T28" fmla="*/ 60 w 54"/>
                <a:gd name="T29" fmla="*/ 209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76" name="Freeform 182"/>
            <p:cNvSpPr>
              <a:spLocks/>
            </p:cNvSpPr>
            <p:nvPr/>
          </p:nvSpPr>
          <p:spPr bwMode="auto">
            <a:xfrm>
              <a:off x="1221" y="2208"/>
              <a:ext cx="52" cy="43"/>
            </a:xfrm>
            <a:custGeom>
              <a:avLst/>
              <a:gdLst>
                <a:gd name="T0" fmla="*/ 921 w 45"/>
                <a:gd name="T1" fmla="*/ 427 h 34"/>
                <a:gd name="T2" fmla="*/ 902 w 45"/>
                <a:gd name="T3" fmla="*/ 2407 h 34"/>
                <a:gd name="T4" fmla="*/ 844 w 45"/>
                <a:gd name="T5" fmla="*/ 3044 h 34"/>
                <a:gd name="T6" fmla="*/ 844 w 45"/>
                <a:gd name="T7" fmla="*/ 4669 h 34"/>
                <a:gd name="T8" fmla="*/ 535 w 45"/>
                <a:gd name="T9" fmla="*/ 4243 h 34"/>
                <a:gd name="T10" fmla="*/ 213 w 45"/>
                <a:gd name="T11" fmla="*/ 4243 h 34"/>
                <a:gd name="T12" fmla="*/ 0 w 45"/>
                <a:gd name="T13" fmla="*/ 3607 h 34"/>
                <a:gd name="T14" fmla="*/ 138 w 45"/>
                <a:gd name="T15" fmla="*/ 3044 h 34"/>
                <a:gd name="T16" fmla="*/ 447 w 45"/>
                <a:gd name="T17" fmla="*/ 3288 h 34"/>
                <a:gd name="T18" fmla="*/ 688 w 45"/>
                <a:gd name="T19" fmla="*/ 3288 h 34"/>
                <a:gd name="T20" fmla="*/ 597 w 45"/>
                <a:gd name="T21" fmla="*/ 1349 h 34"/>
                <a:gd name="T22" fmla="*/ 447 w 45"/>
                <a:gd name="T23" fmla="*/ 667 h 34"/>
                <a:gd name="T24" fmla="*/ 387 w 45"/>
                <a:gd name="T25" fmla="*/ 0 h 34"/>
                <a:gd name="T26" fmla="*/ 771 w 45"/>
                <a:gd name="T27" fmla="*/ 427 h 34"/>
                <a:gd name="T28" fmla="*/ 921 w 45"/>
                <a:gd name="T29" fmla="*/ 42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33977" name="Freeform 183"/>
            <p:cNvSpPr>
              <a:spLocks/>
            </p:cNvSpPr>
            <p:nvPr/>
          </p:nvSpPr>
          <p:spPr bwMode="auto">
            <a:xfrm>
              <a:off x="1268" y="2164"/>
              <a:ext cx="2" cy="3"/>
            </a:xfrm>
            <a:custGeom>
              <a:avLst/>
              <a:gdLst>
                <a:gd name="T0" fmla="*/ 2 w 2"/>
                <a:gd name="T1" fmla="*/ 8159 h 2"/>
                <a:gd name="T2" fmla="*/ 0 w 2"/>
                <a:gd name="T3" fmla="*/ 8159 h 2"/>
                <a:gd name="T4" fmla="*/ 0 w 2"/>
                <a:gd name="T5" fmla="*/ 0 h 2"/>
                <a:gd name="T6" fmla="*/ 2 w 2"/>
                <a:gd name="T7" fmla="*/ 8159 h 2"/>
                <a:gd name="T8" fmla="*/ 2 w 2"/>
                <a:gd name="T9" fmla="*/ 8159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33978" name="Freeform 184"/>
            <p:cNvSpPr>
              <a:spLocks/>
            </p:cNvSpPr>
            <p:nvPr/>
          </p:nvSpPr>
          <p:spPr bwMode="auto">
            <a:xfrm>
              <a:off x="1276" y="2164"/>
              <a:ext cx="5" cy="3"/>
            </a:xfrm>
            <a:custGeom>
              <a:avLst/>
              <a:gdLst>
                <a:gd name="T0" fmla="*/ 380 w 4"/>
                <a:gd name="T1" fmla="*/ 8159 h 2"/>
                <a:gd name="T2" fmla="*/ 0 w 4"/>
                <a:gd name="T3" fmla="*/ 0 h 2"/>
                <a:gd name="T4" fmla="*/ 244 w 4"/>
                <a:gd name="T5" fmla="*/ 8159 h 2"/>
                <a:gd name="T6" fmla="*/ 380 w 4"/>
                <a:gd name="T7" fmla="*/ 8159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33979" name="Freeform 185"/>
            <p:cNvSpPr>
              <a:spLocks/>
            </p:cNvSpPr>
            <p:nvPr/>
          </p:nvSpPr>
          <p:spPr bwMode="auto">
            <a:xfrm>
              <a:off x="1448" y="2338"/>
              <a:ext cx="4" cy="5"/>
            </a:xfrm>
            <a:custGeom>
              <a:avLst/>
              <a:gdLst>
                <a:gd name="T0" fmla="*/ 2 w 5"/>
                <a:gd name="T1" fmla="*/ 380 h 4"/>
                <a:gd name="T2" fmla="*/ 0 w 5"/>
                <a:gd name="T3" fmla="*/ 244 h 4"/>
                <a:gd name="T4" fmla="*/ 2 w 5"/>
                <a:gd name="T5" fmla="*/ 0 h 4"/>
                <a:gd name="T6" fmla="*/ 2 w 5"/>
                <a:gd name="T7" fmla="*/ 38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33980" name="Freeform 186"/>
            <p:cNvSpPr>
              <a:spLocks/>
            </p:cNvSpPr>
            <p:nvPr/>
          </p:nvSpPr>
          <p:spPr bwMode="auto">
            <a:xfrm>
              <a:off x="1009" y="2403"/>
              <a:ext cx="57" cy="67"/>
            </a:xfrm>
            <a:custGeom>
              <a:avLst/>
              <a:gdLst>
                <a:gd name="T0" fmla="*/ 79 w 52"/>
                <a:gd name="T1" fmla="*/ 2597 h 54"/>
                <a:gd name="T2" fmla="*/ 0 w 52"/>
                <a:gd name="T3" fmla="*/ 1283 h 54"/>
                <a:gd name="T4" fmla="*/ 2 w 52"/>
                <a:gd name="T5" fmla="*/ 671 h 54"/>
                <a:gd name="T6" fmla="*/ 2 w 52"/>
                <a:gd name="T7" fmla="*/ 351 h 54"/>
                <a:gd name="T8" fmla="*/ 4 w 52"/>
                <a:gd name="T9" fmla="*/ 0 h 54"/>
                <a:gd name="T10" fmla="*/ 180 w 52"/>
                <a:gd name="T11" fmla="*/ 351 h 54"/>
                <a:gd name="T12" fmla="*/ 237 w 52"/>
                <a:gd name="T13" fmla="*/ 351 h 54"/>
                <a:gd name="T14" fmla="*/ 311 w 52"/>
                <a:gd name="T15" fmla="*/ 1467 h 54"/>
                <a:gd name="T16" fmla="*/ 360 w 52"/>
                <a:gd name="T17" fmla="*/ 2597 h 54"/>
                <a:gd name="T18" fmla="*/ 311 w 52"/>
                <a:gd name="T19" fmla="*/ 2769 h 54"/>
                <a:gd name="T20" fmla="*/ 311 w 52"/>
                <a:gd name="T21" fmla="*/ 3926 h 54"/>
                <a:gd name="T22" fmla="*/ 311 w 52"/>
                <a:gd name="T23" fmla="*/ 5005 h 54"/>
                <a:gd name="T24" fmla="*/ 260 w 52"/>
                <a:gd name="T25" fmla="*/ 3926 h 54"/>
                <a:gd name="T26" fmla="*/ 260 w 52"/>
                <a:gd name="T27" fmla="*/ 4314 h 54"/>
                <a:gd name="T28" fmla="*/ 227 w 52"/>
                <a:gd name="T29" fmla="*/ 3926 h 54"/>
                <a:gd name="T30" fmla="*/ 215 w 52"/>
                <a:gd name="T31" fmla="*/ 3062 h 54"/>
                <a:gd name="T32" fmla="*/ 130 w 52"/>
                <a:gd name="T33" fmla="*/ 2197 h 54"/>
                <a:gd name="T34" fmla="*/ 60 w 52"/>
                <a:gd name="T35" fmla="*/ 1467 h 54"/>
                <a:gd name="T36" fmla="*/ 95 w 52"/>
                <a:gd name="T37" fmla="*/ 2197 h 54"/>
                <a:gd name="T38" fmla="*/ 79 w 52"/>
                <a:gd name="T39" fmla="*/ 259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33981" name="Freeform 187"/>
            <p:cNvSpPr>
              <a:spLocks/>
            </p:cNvSpPr>
            <p:nvPr/>
          </p:nvSpPr>
          <p:spPr bwMode="auto">
            <a:xfrm>
              <a:off x="1288" y="2370"/>
              <a:ext cx="6" cy="2"/>
            </a:xfrm>
            <a:custGeom>
              <a:avLst/>
              <a:gdLst>
                <a:gd name="T0" fmla="*/ 0 w 5"/>
                <a:gd name="T1" fmla="*/ 0 h 2"/>
                <a:gd name="T2" fmla="*/ 215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33982" name="Freeform 188"/>
            <p:cNvSpPr>
              <a:spLocks/>
            </p:cNvSpPr>
            <p:nvPr/>
          </p:nvSpPr>
          <p:spPr bwMode="auto">
            <a:xfrm>
              <a:off x="1475" y="2352"/>
              <a:ext cx="1" cy="6"/>
            </a:xfrm>
            <a:custGeom>
              <a:avLst/>
              <a:gdLst>
                <a:gd name="T0" fmla="*/ 1 w 2"/>
                <a:gd name="T1" fmla="*/ 215 h 5"/>
                <a:gd name="T2" fmla="*/ 0 w 2"/>
                <a:gd name="T3" fmla="*/ 215 h 5"/>
                <a:gd name="T4" fmla="*/ 0 w 2"/>
                <a:gd name="T5" fmla="*/ 0 h 5"/>
                <a:gd name="T6" fmla="*/ 1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33983" name="Freeform 189"/>
            <p:cNvSpPr>
              <a:spLocks/>
            </p:cNvSpPr>
            <p:nvPr/>
          </p:nvSpPr>
          <p:spPr bwMode="auto">
            <a:xfrm>
              <a:off x="1443" y="2305"/>
              <a:ext cx="5" cy="5"/>
            </a:xfrm>
            <a:custGeom>
              <a:avLst/>
              <a:gdLst>
                <a:gd name="T0" fmla="*/ 380 w 4"/>
                <a:gd name="T1" fmla="*/ 3 h 5"/>
                <a:gd name="T2" fmla="*/ 244 w 4"/>
                <a:gd name="T3" fmla="*/ 5 h 5"/>
                <a:gd name="T4" fmla="*/ 0 w 4"/>
                <a:gd name="T5" fmla="*/ 0 h 5"/>
                <a:gd name="T6" fmla="*/ 380 w 4"/>
                <a:gd name="T7" fmla="*/ 0 h 5"/>
                <a:gd name="T8" fmla="*/ 380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33984" name="Freeform 190"/>
            <p:cNvSpPr>
              <a:spLocks/>
            </p:cNvSpPr>
            <p:nvPr/>
          </p:nvSpPr>
          <p:spPr bwMode="auto">
            <a:xfrm>
              <a:off x="940" y="2328"/>
              <a:ext cx="40" cy="30"/>
            </a:xfrm>
            <a:custGeom>
              <a:avLst/>
              <a:gdLst>
                <a:gd name="T0" fmla="*/ 320 w 36"/>
                <a:gd name="T1" fmla="*/ 2054 h 24"/>
                <a:gd name="T2" fmla="*/ 308 w 36"/>
                <a:gd name="T3" fmla="*/ 2568 h 24"/>
                <a:gd name="T4" fmla="*/ 224 w 36"/>
                <a:gd name="T5" fmla="*/ 2461 h 24"/>
                <a:gd name="T6" fmla="*/ 108 w 36"/>
                <a:gd name="T7" fmla="*/ 1756 h 24"/>
                <a:gd name="T8" fmla="*/ 0 w 36"/>
                <a:gd name="T9" fmla="*/ 1314 h 24"/>
                <a:gd name="T10" fmla="*/ 133 w 36"/>
                <a:gd name="T11" fmla="*/ 0 h 24"/>
                <a:gd name="T12" fmla="*/ 224 w 36"/>
                <a:gd name="T13" fmla="*/ 889 h 24"/>
                <a:gd name="T14" fmla="*/ 320 w 36"/>
                <a:gd name="T15" fmla="*/ 1111 h 24"/>
                <a:gd name="T16" fmla="*/ 320 w 36"/>
                <a:gd name="T17" fmla="*/ 20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33985"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33986" name="Freeform 192"/>
            <p:cNvSpPr>
              <a:spLocks/>
            </p:cNvSpPr>
            <p:nvPr/>
          </p:nvSpPr>
          <p:spPr bwMode="auto">
            <a:xfrm>
              <a:off x="1436" y="2375"/>
              <a:ext cx="3" cy="4"/>
            </a:xfrm>
            <a:custGeom>
              <a:avLst/>
              <a:gdLst>
                <a:gd name="T0" fmla="*/ 8159 w 2"/>
                <a:gd name="T1" fmla="*/ 0 h 3"/>
                <a:gd name="T2" fmla="*/ 8159 w 2"/>
                <a:gd name="T3" fmla="*/ 1164 h 3"/>
                <a:gd name="T4" fmla="*/ 0 w 2"/>
                <a:gd name="T5" fmla="*/ 0 h 3"/>
                <a:gd name="T6" fmla="*/ 8159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33987" name="Freeform 193"/>
            <p:cNvSpPr>
              <a:spLocks/>
            </p:cNvSpPr>
            <p:nvPr/>
          </p:nvSpPr>
          <p:spPr bwMode="auto">
            <a:xfrm>
              <a:off x="955" y="2296"/>
              <a:ext cx="109" cy="65"/>
            </a:xfrm>
            <a:custGeom>
              <a:avLst/>
              <a:gdLst>
                <a:gd name="T0" fmla="*/ 592 w 97"/>
                <a:gd name="T1" fmla="*/ 3905 h 52"/>
                <a:gd name="T2" fmla="*/ 524 w 97"/>
                <a:gd name="T3" fmla="*/ 4179 h 52"/>
                <a:gd name="T4" fmla="*/ 447 w 97"/>
                <a:gd name="T5" fmla="*/ 4655 h 52"/>
                <a:gd name="T6" fmla="*/ 398 w 97"/>
                <a:gd name="T7" fmla="*/ 5583 h 52"/>
                <a:gd name="T8" fmla="*/ 363 w 97"/>
                <a:gd name="T9" fmla="*/ 5583 h 52"/>
                <a:gd name="T10" fmla="*/ 344 w 97"/>
                <a:gd name="T11" fmla="*/ 4866 h 52"/>
                <a:gd name="T12" fmla="*/ 255 w 97"/>
                <a:gd name="T13" fmla="*/ 4866 h 52"/>
                <a:gd name="T14" fmla="*/ 255 w 97"/>
                <a:gd name="T15" fmla="*/ 3905 h 52"/>
                <a:gd name="T16" fmla="*/ 111 w 97"/>
                <a:gd name="T17" fmla="*/ 3724 h 52"/>
                <a:gd name="T18" fmla="*/ 0 w 97"/>
                <a:gd name="T19" fmla="*/ 2841 h 52"/>
                <a:gd name="T20" fmla="*/ 111 w 97"/>
                <a:gd name="T21" fmla="*/ 1314 h 52"/>
                <a:gd name="T22" fmla="*/ 222 w 97"/>
                <a:gd name="T23" fmla="*/ 364 h 52"/>
                <a:gd name="T24" fmla="*/ 255 w 97"/>
                <a:gd name="T25" fmla="*/ 364 h 52"/>
                <a:gd name="T26" fmla="*/ 447 w 97"/>
                <a:gd name="T27" fmla="*/ 364 h 52"/>
                <a:gd name="T28" fmla="*/ 592 w 97"/>
                <a:gd name="T29" fmla="*/ 0 h 52"/>
                <a:gd name="T30" fmla="*/ 744 w 97"/>
                <a:gd name="T31" fmla="*/ 0 h 52"/>
                <a:gd name="T32" fmla="*/ 925 w 97"/>
                <a:gd name="T33" fmla="*/ 364 h 52"/>
                <a:gd name="T34" fmla="*/ 1010 w 97"/>
                <a:gd name="T35" fmla="*/ 744 h 52"/>
                <a:gd name="T36" fmla="*/ 990 w 97"/>
                <a:gd name="T37" fmla="*/ 744 h 52"/>
                <a:gd name="T38" fmla="*/ 990 w 97"/>
                <a:gd name="T39" fmla="*/ 1111 h 52"/>
                <a:gd name="T40" fmla="*/ 1042 w 97"/>
                <a:gd name="T41" fmla="*/ 1111 h 52"/>
                <a:gd name="T42" fmla="*/ 1112 w 97"/>
                <a:gd name="T43" fmla="*/ 1818 h 52"/>
                <a:gd name="T44" fmla="*/ 990 w 97"/>
                <a:gd name="T45" fmla="*/ 2054 h 52"/>
                <a:gd name="T46" fmla="*/ 825 w 97"/>
                <a:gd name="T47" fmla="*/ 2461 h 52"/>
                <a:gd name="T48" fmla="*/ 592 w 97"/>
                <a:gd name="T49" fmla="*/ 3905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33988" name="Freeform 194"/>
            <p:cNvSpPr>
              <a:spLocks/>
            </p:cNvSpPr>
            <p:nvPr/>
          </p:nvSpPr>
          <p:spPr bwMode="auto">
            <a:xfrm>
              <a:off x="1448" y="2319"/>
              <a:ext cx="4" cy="9"/>
            </a:xfrm>
            <a:custGeom>
              <a:avLst/>
              <a:gdLst>
                <a:gd name="T0" fmla="*/ 2 w 5"/>
                <a:gd name="T1" fmla="*/ 1341 h 7"/>
                <a:gd name="T2" fmla="*/ 0 w 5"/>
                <a:gd name="T3" fmla="*/ 0 h 7"/>
                <a:gd name="T4" fmla="*/ 2 w 5"/>
                <a:gd name="T5" fmla="*/ 1341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33989" name="Freeform 195"/>
            <p:cNvSpPr>
              <a:spLocks/>
            </p:cNvSpPr>
            <p:nvPr/>
          </p:nvSpPr>
          <p:spPr bwMode="auto">
            <a:xfrm>
              <a:off x="982" y="2317"/>
              <a:ext cx="82" cy="91"/>
            </a:xfrm>
            <a:custGeom>
              <a:avLst/>
              <a:gdLst>
                <a:gd name="T0" fmla="*/ 321 w 73"/>
                <a:gd name="T1" fmla="*/ 1940 h 73"/>
                <a:gd name="T2" fmla="*/ 249 w 73"/>
                <a:gd name="T3" fmla="*/ 2112 h 73"/>
                <a:gd name="T4" fmla="*/ 160 w 73"/>
                <a:gd name="T5" fmla="*/ 2633 h 73"/>
                <a:gd name="T6" fmla="*/ 111 w 73"/>
                <a:gd name="T7" fmla="*/ 3636 h 73"/>
                <a:gd name="T8" fmla="*/ 78 w 73"/>
                <a:gd name="T9" fmla="*/ 3636 h 73"/>
                <a:gd name="T10" fmla="*/ 0 w 73"/>
                <a:gd name="T11" fmla="*/ 3896 h 73"/>
                <a:gd name="T12" fmla="*/ 160 w 73"/>
                <a:gd name="T13" fmla="*/ 5327 h 73"/>
                <a:gd name="T14" fmla="*/ 321 w 73"/>
                <a:gd name="T15" fmla="*/ 7044 h 73"/>
                <a:gd name="T16" fmla="*/ 580 w 73"/>
                <a:gd name="T17" fmla="*/ 7432 h 73"/>
                <a:gd name="T18" fmla="*/ 666 w 73"/>
                <a:gd name="T19" fmla="*/ 7432 h 73"/>
                <a:gd name="T20" fmla="*/ 666 w 73"/>
                <a:gd name="T21" fmla="*/ 6219 h 73"/>
                <a:gd name="T22" fmla="*/ 726 w 73"/>
                <a:gd name="T23" fmla="*/ 5327 h 73"/>
                <a:gd name="T24" fmla="*/ 737 w 73"/>
                <a:gd name="T25" fmla="*/ 4091 h 73"/>
                <a:gd name="T26" fmla="*/ 748 w 73"/>
                <a:gd name="T27" fmla="*/ 4580 h 73"/>
                <a:gd name="T28" fmla="*/ 748 w 73"/>
                <a:gd name="T29" fmla="*/ 3210 h 73"/>
                <a:gd name="T30" fmla="*/ 800 w 73"/>
                <a:gd name="T31" fmla="*/ 1694 h 73"/>
                <a:gd name="T32" fmla="*/ 800 w 73"/>
                <a:gd name="T33" fmla="*/ 2 h 73"/>
                <a:gd name="T34" fmla="*/ 838 w 73"/>
                <a:gd name="T35" fmla="*/ 0 h 73"/>
                <a:gd name="T36" fmla="*/ 726 w 73"/>
                <a:gd name="T37" fmla="*/ 2 h 73"/>
                <a:gd name="T38" fmla="*/ 548 w 73"/>
                <a:gd name="T39" fmla="*/ 451 h 73"/>
                <a:gd name="T40" fmla="*/ 321 w 73"/>
                <a:gd name="T41" fmla="*/ 194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33990" name="Freeform 196"/>
            <p:cNvSpPr>
              <a:spLocks/>
            </p:cNvSpPr>
            <p:nvPr/>
          </p:nvSpPr>
          <p:spPr bwMode="auto">
            <a:xfrm>
              <a:off x="1445" y="2352"/>
              <a:ext cx="3" cy="6"/>
            </a:xfrm>
            <a:custGeom>
              <a:avLst/>
              <a:gdLst>
                <a:gd name="T0" fmla="*/ 8159 w 2"/>
                <a:gd name="T1" fmla="*/ 215 h 5"/>
                <a:gd name="T2" fmla="*/ 8159 w 2"/>
                <a:gd name="T3" fmla="*/ 0 h 5"/>
                <a:gd name="T4" fmla="*/ 0 w 2"/>
                <a:gd name="T5" fmla="*/ 149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33991" name="Freeform 197"/>
            <p:cNvSpPr>
              <a:spLocks/>
            </p:cNvSpPr>
            <p:nvPr/>
          </p:nvSpPr>
          <p:spPr bwMode="auto">
            <a:xfrm>
              <a:off x="1425" y="2270"/>
              <a:ext cx="4" cy="1"/>
            </a:xfrm>
            <a:custGeom>
              <a:avLst/>
              <a:gdLst>
                <a:gd name="T0" fmla="*/ 0 w 3"/>
                <a:gd name="T1" fmla="*/ 0 h 1"/>
                <a:gd name="T2" fmla="*/ 0 w 3"/>
                <a:gd name="T3" fmla="*/ 0 h 1"/>
                <a:gd name="T4" fmla="*/ 1164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33992" name="Freeform 198"/>
            <p:cNvSpPr>
              <a:spLocks/>
            </p:cNvSpPr>
            <p:nvPr/>
          </p:nvSpPr>
          <p:spPr bwMode="auto">
            <a:xfrm>
              <a:off x="1423" y="2263"/>
              <a:ext cx="2" cy="4"/>
            </a:xfrm>
            <a:custGeom>
              <a:avLst/>
              <a:gdLst>
                <a:gd name="T0" fmla="*/ 2 w 2"/>
                <a:gd name="T1" fmla="*/ 1164 h 3"/>
                <a:gd name="T2" fmla="*/ 0 w 2"/>
                <a:gd name="T3" fmla="*/ 0 h 3"/>
                <a:gd name="T4" fmla="*/ 2 w 2"/>
                <a:gd name="T5" fmla="*/ 0 h 3"/>
                <a:gd name="T6" fmla="*/ 2 w 2"/>
                <a:gd name="T7" fmla="*/ 1164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33993" name="Freeform 199"/>
            <p:cNvSpPr>
              <a:spLocks/>
            </p:cNvSpPr>
            <p:nvPr/>
          </p:nvSpPr>
          <p:spPr bwMode="auto">
            <a:xfrm>
              <a:off x="1439" y="2287"/>
              <a:ext cx="4" cy="7"/>
            </a:xfrm>
            <a:custGeom>
              <a:avLst/>
              <a:gdLst>
                <a:gd name="T0" fmla="*/ 1164 w 3"/>
                <a:gd name="T1" fmla="*/ 0 h 5"/>
                <a:gd name="T2" fmla="*/ 1164 w 3"/>
                <a:gd name="T3" fmla="*/ 3244 h 5"/>
                <a:gd name="T4" fmla="*/ 0 w 3"/>
                <a:gd name="T5" fmla="*/ 6091 h 5"/>
                <a:gd name="T6" fmla="*/ 1164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33994" name="Freeform 200"/>
            <p:cNvSpPr>
              <a:spLocks/>
            </p:cNvSpPr>
            <p:nvPr/>
          </p:nvSpPr>
          <p:spPr bwMode="auto">
            <a:xfrm>
              <a:off x="1417" y="2244"/>
              <a:ext cx="5" cy="3"/>
            </a:xfrm>
            <a:custGeom>
              <a:avLst/>
              <a:gdLst>
                <a:gd name="T0" fmla="*/ 131750 w 3"/>
                <a:gd name="T1" fmla="*/ 0 h 2"/>
                <a:gd name="T2" fmla="*/ 131750 w 3"/>
                <a:gd name="T3" fmla="*/ 0 h 2"/>
                <a:gd name="T4" fmla="*/ 131750 w 3"/>
                <a:gd name="T5" fmla="*/ 8159 h 2"/>
                <a:gd name="T6" fmla="*/ 0 w 3"/>
                <a:gd name="T7" fmla="*/ 8159 h 2"/>
                <a:gd name="T8" fmla="*/ 0 w 3"/>
                <a:gd name="T9" fmla="*/ 8159 h 2"/>
                <a:gd name="T10" fmla="*/ 0 w 3"/>
                <a:gd name="T11" fmla="*/ 8159 h 2"/>
                <a:gd name="T12" fmla="*/ 131750 w 3"/>
                <a:gd name="T13" fmla="*/ 8159 h 2"/>
                <a:gd name="T14" fmla="*/ 131750 w 3"/>
                <a:gd name="T15" fmla="*/ 8159 h 2"/>
                <a:gd name="T16" fmla="*/ 13175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95" name="Freeform 201"/>
            <p:cNvSpPr>
              <a:spLocks/>
            </p:cNvSpPr>
            <p:nvPr/>
          </p:nvSpPr>
          <p:spPr bwMode="auto">
            <a:xfrm>
              <a:off x="1439" y="2270"/>
              <a:ext cx="4" cy="2"/>
            </a:xfrm>
            <a:custGeom>
              <a:avLst/>
              <a:gdLst>
                <a:gd name="T0" fmla="*/ 1164 w 3"/>
                <a:gd name="T1" fmla="*/ 0 h 2"/>
                <a:gd name="T2" fmla="*/ 0 w 3"/>
                <a:gd name="T3" fmla="*/ 0 h 2"/>
                <a:gd name="T4" fmla="*/ 0 w 3"/>
                <a:gd name="T5" fmla="*/ 2 h 2"/>
                <a:gd name="T6" fmla="*/ 1164 w 3"/>
                <a:gd name="T7" fmla="*/ 0 h 2"/>
                <a:gd name="T8" fmla="*/ 1164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33996" name="Freeform 202"/>
            <p:cNvSpPr>
              <a:spLocks/>
            </p:cNvSpPr>
            <p:nvPr/>
          </p:nvSpPr>
          <p:spPr bwMode="auto">
            <a:xfrm>
              <a:off x="1439" y="2255"/>
              <a:ext cx="4" cy="6"/>
            </a:xfrm>
            <a:custGeom>
              <a:avLst/>
              <a:gdLst>
                <a:gd name="T0" fmla="*/ 1164 w 3"/>
                <a:gd name="T1" fmla="*/ 215 h 5"/>
                <a:gd name="T2" fmla="*/ 1164 w 3"/>
                <a:gd name="T3" fmla="*/ 215 h 5"/>
                <a:gd name="T4" fmla="*/ 0 w 3"/>
                <a:gd name="T5" fmla="*/ 149 h 5"/>
                <a:gd name="T6" fmla="*/ 0 w 3"/>
                <a:gd name="T7" fmla="*/ 0 h 5"/>
                <a:gd name="T8" fmla="*/ 1164 w 3"/>
                <a:gd name="T9" fmla="*/ 149 h 5"/>
                <a:gd name="T10" fmla="*/ 1164 w 3"/>
                <a:gd name="T11" fmla="*/ 215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33997" name="Freeform 203"/>
            <p:cNvSpPr>
              <a:spLocks/>
            </p:cNvSpPr>
            <p:nvPr/>
          </p:nvSpPr>
          <p:spPr bwMode="auto">
            <a:xfrm>
              <a:off x="961" y="2240"/>
              <a:ext cx="23" cy="56"/>
            </a:xfrm>
            <a:custGeom>
              <a:avLst/>
              <a:gdLst>
                <a:gd name="T0" fmla="*/ 93 w 21"/>
                <a:gd name="T1" fmla="*/ 3573 h 45"/>
                <a:gd name="T2" fmla="*/ 5 w 21"/>
                <a:gd name="T3" fmla="*/ 4446 h 45"/>
                <a:gd name="T4" fmla="*/ 0 w 21"/>
                <a:gd name="T5" fmla="*/ 4446 h 45"/>
                <a:gd name="T6" fmla="*/ 3 w 21"/>
                <a:gd name="T7" fmla="*/ 2871 h 45"/>
                <a:gd name="T8" fmla="*/ 5 w 21"/>
                <a:gd name="T9" fmla="*/ 1221 h 45"/>
                <a:gd name="T10" fmla="*/ 126 w 21"/>
                <a:gd name="T11" fmla="*/ 0 h 45"/>
                <a:gd name="T12" fmla="*/ 138 w 21"/>
                <a:gd name="T13" fmla="*/ 285 h 45"/>
                <a:gd name="T14" fmla="*/ 115 w 21"/>
                <a:gd name="T15" fmla="*/ 1890 h 45"/>
                <a:gd name="T16" fmla="*/ 93 w 21"/>
                <a:gd name="T17" fmla="*/ 357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33998" name="Freeform 204"/>
            <p:cNvSpPr>
              <a:spLocks/>
            </p:cNvSpPr>
            <p:nvPr/>
          </p:nvSpPr>
          <p:spPr bwMode="auto">
            <a:xfrm>
              <a:off x="906" y="2255"/>
              <a:ext cx="71" cy="88"/>
            </a:xfrm>
            <a:custGeom>
              <a:avLst/>
              <a:gdLst>
                <a:gd name="T0" fmla="*/ 50 w 64"/>
                <a:gd name="T1" fmla="*/ 5766 h 71"/>
                <a:gd name="T2" fmla="*/ 0 w 64"/>
                <a:gd name="T3" fmla="*/ 5192 h 71"/>
                <a:gd name="T4" fmla="*/ 0 w 64"/>
                <a:gd name="T5" fmla="*/ 4132 h 71"/>
                <a:gd name="T6" fmla="*/ 102 w 64"/>
                <a:gd name="T7" fmla="*/ 2744 h 71"/>
                <a:gd name="T8" fmla="*/ 277 w 64"/>
                <a:gd name="T9" fmla="*/ 2690 h 71"/>
                <a:gd name="T10" fmla="*/ 170 w 64"/>
                <a:gd name="T11" fmla="*/ 932 h 71"/>
                <a:gd name="T12" fmla="*/ 211 w 64"/>
                <a:gd name="T13" fmla="*/ 932 h 71"/>
                <a:gd name="T14" fmla="*/ 234 w 64"/>
                <a:gd name="T15" fmla="*/ 0 h 71"/>
                <a:gd name="T16" fmla="*/ 355 w 64"/>
                <a:gd name="T17" fmla="*/ 0 h 71"/>
                <a:gd name="T18" fmla="*/ 485 w 64"/>
                <a:gd name="T19" fmla="*/ 0 h 71"/>
                <a:gd name="T20" fmla="*/ 466 w 64"/>
                <a:gd name="T21" fmla="*/ 1551 h 71"/>
                <a:gd name="T22" fmla="*/ 437 w 64"/>
                <a:gd name="T23" fmla="*/ 3004 h 71"/>
                <a:gd name="T24" fmla="*/ 485 w 64"/>
                <a:gd name="T25" fmla="*/ 3004 h 71"/>
                <a:gd name="T26" fmla="*/ 534 w 64"/>
                <a:gd name="T27" fmla="*/ 3334 h 71"/>
                <a:gd name="T28" fmla="*/ 572 w 64"/>
                <a:gd name="T29" fmla="*/ 3334 h 71"/>
                <a:gd name="T30" fmla="*/ 485 w 64"/>
                <a:gd name="T31" fmla="*/ 4132 h 71"/>
                <a:gd name="T32" fmla="*/ 394 w 64"/>
                <a:gd name="T33" fmla="*/ 5326 h 71"/>
                <a:gd name="T34" fmla="*/ 277 w 64"/>
                <a:gd name="T35" fmla="*/ 6435 h 71"/>
                <a:gd name="T36" fmla="*/ 170 w 64"/>
                <a:gd name="T37" fmla="*/ 6101 h 71"/>
                <a:gd name="T38" fmla="*/ 50 w 64"/>
                <a:gd name="T39" fmla="*/ 5766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33999" name="Freeform 205"/>
            <p:cNvSpPr>
              <a:spLocks/>
            </p:cNvSpPr>
            <p:nvPr/>
          </p:nvSpPr>
          <p:spPr bwMode="auto">
            <a:xfrm>
              <a:off x="1154" y="2240"/>
              <a:ext cx="37" cy="15"/>
            </a:xfrm>
            <a:custGeom>
              <a:avLst/>
              <a:gdLst>
                <a:gd name="T0" fmla="*/ 155 w 33"/>
                <a:gd name="T1" fmla="*/ 0 h 12"/>
                <a:gd name="T2" fmla="*/ 0 w 33"/>
                <a:gd name="T3" fmla="*/ 569 h 12"/>
                <a:gd name="T4" fmla="*/ 212 w 33"/>
                <a:gd name="T5" fmla="*/ 1314 h 12"/>
                <a:gd name="T6" fmla="*/ 363 w 33"/>
                <a:gd name="T7" fmla="*/ 1111 h 12"/>
                <a:gd name="T8" fmla="*/ 155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34000" name="Freeform 206"/>
            <p:cNvSpPr>
              <a:spLocks/>
            </p:cNvSpPr>
            <p:nvPr/>
          </p:nvSpPr>
          <p:spPr bwMode="auto">
            <a:xfrm>
              <a:off x="1350" y="2238"/>
              <a:ext cx="26" cy="13"/>
            </a:xfrm>
            <a:custGeom>
              <a:avLst/>
              <a:gdLst>
                <a:gd name="T0" fmla="*/ 127 w 24"/>
                <a:gd name="T1" fmla="*/ 1802 h 10"/>
                <a:gd name="T2" fmla="*/ 113 w 24"/>
                <a:gd name="T3" fmla="*/ 1802 h 10"/>
                <a:gd name="T4" fmla="*/ 5 w 24"/>
                <a:gd name="T5" fmla="*/ 2512 h 10"/>
                <a:gd name="T6" fmla="*/ 0 w 24"/>
                <a:gd name="T7" fmla="*/ 1802 h 10"/>
                <a:gd name="T8" fmla="*/ 0 w 24"/>
                <a:gd name="T9" fmla="*/ 0 h 10"/>
                <a:gd name="T10" fmla="*/ 127 w 24"/>
                <a:gd name="T11" fmla="*/ 1802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34001"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002" name="Freeform 208"/>
            <p:cNvSpPr>
              <a:spLocks/>
            </p:cNvSpPr>
            <p:nvPr/>
          </p:nvSpPr>
          <p:spPr bwMode="auto">
            <a:xfrm>
              <a:off x="553" y="1929"/>
              <a:ext cx="464" cy="396"/>
            </a:xfrm>
            <a:custGeom>
              <a:avLst/>
              <a:gdLst>
                <a:gd name="T0" fmla="*/ 518 w 416"/>
                <a:gd name="T1" fmla="*/ 12578 h 321"/>
                <a:gd name="T2" fmla="*/ 327 w 416"/>
                <a:gd name="T3" fmla="*/ 9113 h 321"/>
                <a:gd name="T4" fmla="*/ 147 w 416"/>
                <a:gd name="T5" fmla="*/ 7486 h 321"/>
                <a:gd name="T6" fmla="*/ 205 w 416"/>
                <a:gd name="T7" fmla="*/ 5617 h 321"/>
                <a:gd name="T8" fmla="*/ 2 w 416"/>
                <a:gd name="T9" fmla="*/ 1874 h 321"/>
                <a:gd name="T10" fmla="*/ 365 w 416"/>
                <a:gd name="T11" fmla="*/ 0 h 321"/>
                <a:gd name="T12" fmla="*/ 719 w 416"/>
                <a:gd name="T13" fmla="*/ 1372 h 321"/>
                <a:gd name="T14" fmla="*/ 1253 w 416"/>
                <a:gd name="T15" fmla="*/ 1874 h 321"/>
                <a:gd name="T16" fmla="*/ 1649 w 416"/>
                <a:gd name="T17" fmla="*/ 2756 h 321"/>
                <a:gd name="T18" fmla="*/ 1891 w 416"/>
                <a:gd name="T19" fmla="*/ 5174 h 321"/>
                <a:gd name="T20" fmla="*/ 2271 w 416"/>
                <a:gd name="T21" fmla="*/ 5617 h 321"/>
                <a:gd name="T22" fmla="*/ 2509 w 416"/>
                <a:gd name="T23" fmla="*/ 9457 h 321"/>
                <a:gd name="T24" fmla="*/ 2509 w 416"/>
                <a:gd name="T25" fmla="*/ 13659 h 321"/>
                <a:gd name="T26" fmla="*/ 2573 w 416"/>
                <a:gd name="T27" fmla="*/ 18238 h 321"/>
                <a:gd name="T28" fmla="*/ 2693 w 416"/>
                <a:gd name="T29" fmla="*/ 20372 h 321"/>
                <a:gd name="T30" fmla="*/ 3161 w 416"/>
                <a:gd name="T31" fmla="*/ 20546 h 321"/>
                <a:gd name="T32" fmla="*/ 3371 w 416"/>
                <a:gd name="T33" fmla="*/ 20372 h 321"/>
                <a:gd name="T34" fmla="*/ 3547 w 416"/>
                <a:gd name="T35" fmla="*/ 17292 h 321"/>
                <a:gd name="T36" fmla="*/ 4012 w 416"/>
                <a:gd name="T37" fmla="*/ 16261 h 321"/>
                <a:gd name="T38" fmla="*/ 4127 w 416"/>
                <a:gd name="T39" fmla="*/ 16853 h 321"/>
                <a:gd name="T40" fmla="*/ 3948 w 416"/>
                <a:gd name="T41" fmla="*/ 19284 h 321"/>
                <a:gd name="T42" fmla="*/ 3838 w 416"/>
                <a:gd name="T43" fmla="*/ 20372 h 321"/>
                <a:gd name="T44" fmla="*/ 3536 w 416"/>
                <a:gd name="T45" fmla="*/ 21717 h 321"/>
                <a:gd name="T46" fmla="*/ 3324 w 416"/>
                <a:gd name="T47" fmla="*/ 22499 h 321"/>
                <a:gd name="T48" fmla="*/ 3124 w 416"/>
                <a:gd name="T49" fmla="*/ 25401 h 321"/>
                <a:gd name="T50" fmla="*/ 2834 w 416"/>
                <a:gd name="T51" fmla="*/ 23872 h 321"/>
                <a:gd name="T52" fmla="*/ 2735 w 416"/>
                <a:gd name="T53" fmla="*/ 24028 h 321"/>
                <a:gd name="T54" fmla="*/ 2465 w 416"/>
                <a:gd name="T55" fmla="*/ 24663 h 321"/>
                <a:gd name="T56" fmla="*/ 1940 w 416"/>
                <a:gd name="T57" fmla="*/ 22647 h 321"/>
                <a:gd name="T58" fmla="*/ 1559 w 416"/>
                <a:gd name="T59" fmla="*/ 21106 h 321"/>
                <a:gd name="T60" fmla="*/ 1241 w 416"/>
                <a:gd name="T61" fmla="*/ 18872 h 321"/>
                <a:gd name="T62" fmla="*/ 1253 w 416"/>
                <a:gd name="T63" fmla="*/ 17292 h 321"/>
                <a:gd name="T64" fmla="*/ 1186 w 416"/>
                <a:gd name="T65" fmla="*/ 14017 h 321"/>
                <a:gd name="T66" fmla="*/ 1048 w 416"/>
                <a:gd name="T67" fmla="*/ 11984 h 321"/>
                <a:gd name="T68" fmla="*/ 983 w 416"/>
                <a:gd name="T69" fmla="*/ 11072 h 321"/>
                <a:gd name="T70" fmla="*/ 810 w 416"/>
                <a:gd name="T71" fmla="*/ 10052 h 321"/>
                <a:gd name="T72" fmla="*/ 719 w 416"/>
                <a:gd name="T73" fmla="*/ 7130 h 321"/>
                <a:gd name="T74" fmla="*/ 549 w 416"/>
                <a:gd name="T75" fmla="*/ 4854 h 321"/>
                <a:gd name="T76" fmla="*/ 395 w 416"/>
                <a:gd name="T77" fmla="*/ 1699 h 321"/>
                <a:gd name="T78" fmla="*/ 255 w 416"/>
                <a:gd name="T79" fmla="*/ 3977 h 321"/>
                <a:gd name="T80" fmla="*/ 438 w 416"/>
                <a:gd name="T81" fmla="*/ 7486 h 321"/>
                <a:gd name="T82" fmla="*/ 518 w 416"/>
                <a:gd name="T83" fmla="*/ 10052 h 321"/>
                <a:gd name="T84" fmla="*/ 678 w 416"/>
                <a:gd name="T85" fmla="*/ 13009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34003" name="Freeform 209"/>
            <p:cNvSpPr>
              <a:spLocks/>
            </p:cNvSpPr>
            <p:nvPr/>
          </p:nvSpPr>
          <p:spPr bwMode="auto">
            <a:xfrm>
              <a:off x="1173" y="2092"/>
              <a:ext cx="8" cy="17"/>
            </a:xfrm>
            <a:custGeom>
              <a:avLst/>
              <a:gdLst>
                <a:gd name="T0" fmla="*/ 8 w 8"/>
                <a:gd name="T1" fmla="*/ 866 h 14"/>
                <a:gd name="T2" fmla="*/ 5 w 8"/>
                <a:gd name="T3" fmla="*/ 0 h 14"/>
                <a:gd name="T4" fmla="*/ 0 w 8"/>
                <a:gd name="T5" fmla="*/ 515 h 14"/>
                <a:gd name="T6" fmla="*/ 3 w 8"/>
                <a:gd name="T7" fmla="*/ 866 h 14"/>
                <a:gd name="T8" fmla="*/ 8 w 8"/>
                <a:gd name="T9" fmla="*/ 866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34004" name="Freeform 210"/>
            <p:cNvSpPr>
              <a:spLocks/>
            </p:cNvSpPr>
            <p:nvPr/>
          </p:nvSpPr>
          <p:spPr bwMode="auto">
            <a:xfrm>
              <a:off x="1189" y="2053"/>
              <a:ext cx="10" cy="21"/>
            </a:xfrm>
            <a:custGeom>
              <a:avLst/>
              <a:gdLst>
                <a:gd name="T0" fmla="*/ 4 w 9"/>
                <a:gd name="T1" fmla="*/ 1451 h 17"/>
                <a:gd name="T2" fmla="*/ 63 w 9"/>
                <a:gd name="T3" fmla="*/ 819 h 17"/>
                <a:gd name="T4" fmla="*/ 0 w 9"/>
                <a:gd name="T5" fmla="*/ 0 h 17"/>
                <a:gd name="T6" fmla="*/ 78 w 9"/>
                <a:gd name="T7" fmla="*/ 819 h 17"/>
                <a:gd name="T8" fmla="*/ 4 w 9"/>
                <a:gd name="T9" fmla="*/ 1451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34005" name="Freeform 211"/>
            <p:cNvSpPr>
              <a:spLocks/>
            </p:cNvSpPr>
            <p:nvPr/>
          </p:nvSpPr>
          <p:spPr bwMode="auto">
            <a:xfrm>
              <a:off x="1201" y="2086"/>
              <a:ext cx="9" cy="14"/>
            </a:xfrm>
            <a:custGeom>
              <a:avLst/>
              <a:gdLst>
                <a:gd name="T0" fmla="*/ 61 w 8"/>
                <a:gd name="T1" fmla="*/ 307 h 12"/>
                <a:gd name="T2" fmla="*/ 88 w 8"/>
                <a:gd name="T3" fmla="*/ 169 h 12"/>
                <a:gd name="T4" fmla="*/ 0 w 8"/>
                <a:gd name="T5" fmla="*/ 0 h 12"/>
                <a:gd name="T6" fmla="*/ 0 w 8"/>
                <a:gd name="T7" fmla="*/ 0 h 12"/>
                <a:gd name="T8" fmla="*/ 61 w 8"/>
                <a:gd name="T9" fmla="*/ 125 h 12"/>
                <a:gd name="T10" fmla="*/ 88 w 8"/>
                <a:gd name="T11" fmla="*/ 169 h 12"/>
                <a:gd name="T12" fmla="*/ 61 w 8"/>
                <a:gd name="T13" fmla="*/ 307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34006" name="Freeform 212"/>
            <p:cNvSpPr>
              <a:spLocks/>
            </p:cNvSpPr>
            <p:nvPr/>
          </p:nvSpPr>
          <p:spPr bwMode="auto">
            <a:xfrm>
              <a:off x="1244" y="2176"/>
              <a:ext cx="11" cy="10"/>
            </a:xfrm>
            <a:custGeom>
              <a:avLst/>
              <a:gdLst>
                <a:gd name="T0" fmla="*/ 69 w 10"/>
                <a:gd name="T1" fmla="*/ 0 h 8"/>
                <a:gd name="T2" fmla="*/ 69 w 10"/>
                <a:gd name="T3" fmla="*/ 304 h 8"/>
                <a:gd name="T4" fmla="*/ 0 w 10"/>
                <a:gd name="T5" fmla="*/ 833 h 8"/>
                <a:gd name="T6" fmla="*/ 69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34007" name="Freeform 213"/>
            <p:cNvSpPr>
              <a:spLocks/>
            </p:cNvSpPr>
            <p:nvPr/>
          </p:nvSpPr>
          <p:spPr bwMode="auto">
            <a:xfrm>
              <a:off x="1236" y="2147"/>
              <a:ext cx="8" cy="9"/>
            </a:xfrm>
            <a:custGeom>
              <a:avLst/>
              <a:gdLst>
                <a:gd name="T0" fmla="*/ 109 w 7"/>
                <a:gd name="T1" fmla="*/ 441 h 7"/>
                <a:gd name="T2" fmla="*/ 83 w 7"/>
                <a:gd name="T3" fmla="*/ 0 h 7"/>
                <a:gd name="T4" fmla="*/ 0 w 7"/>
                <a:gd name="T5" fmla="*/ 1341 h 7"/>
                <a:gd name="T6" fmla="*/ 109 w 7"/>
                <a:gd name="T7" fmla="*/ 441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34008" name="Freeform 214"/>
            <p:cNvSpPr>
              <a:spLocks/>
            </p:cNvSpPr>
            <p:nvPr/>
          </p:nvSpPr>
          <p:spPr bwMode="auto">
            <a:xfrm>
              <a:off x="1167" y="2059"/>
              <a:ext cx="18" cy="2"/>
            </a:xfrm>
            <a:custGeom>
              <a:avLst/>
              <a:gdLst>
                <a:gd name="T0" fmla="*/ 78 w 16"/>
                <a:gd name="T1" fmla="*/ 0 h 2"/>
                <a:gd name="T2" fmla="*/ 181 w 16"/>
                <a:gd name="T3" fmla="*/ 0 h 2"/>
                <a:gd name="T4" fmla="*/ 99 w 16"/>
                <a:gd name="T5" fmla="*/ 0 h 2"/>
                <a:gd name="T6" fmla="*/ 0 w 16"/>
                <a:gd name="T7" fmla="*/ 0 h 2"/>
                <a:gd name="T8" fmla="*/ 7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34009"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215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34010" name="Freeform 216"/>
            <p:cNvSpPr>
              <a:spLocks/>
            </p:cNvSpPr>
            <p:nvPr/>
          </p:nvSpPr>
          <p:spPr bwMode="auto">
            <a:xfrm>
              <a:off x="3506" y="3092"/>
              <a:ext cx="8" cy="6"/>
            </a:xfrm>
            <a:custGeom>
              <a:avLst/>
              <a:gdLst>
                <a:gd name="T0" fmla="*/ 109 w 7"/>
                <a:gd name="T1" fmla="*/ 0 h 5"/>
                <a:gd name="T2" fmla="*/ 0 w 7"/>
                <a:gd name="T3" fmla="*/ 215 h 5"/>
                <a:gd name="T4" fmla="*/ 109 w 7"/>
                <a:gd name="T5" fmla="*/ 149 h 5"/>
                <a:gd name="T6" fmla="*/ 10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34011" name="Freeform 217"/>
            <p:cNvSpPr>
              <a:spLocks/>
            </p:cNvSpPr>
            <p:nvPr/>
          </p:nvSpPr>
          <p:spPr bwMode="auto">
            <a:xfrm>
              <a:off x="4433" y="2885"/>
              <a:ext cx="700" cy="623"/>
            </a:xfrm>
            <a:custGeom>
              <a:avLst/>
              <a:gdLst>
                <a:gd name="T0" fmla="*/ 3573 w 627"/>
                <a:gd name="T1" fmla="*/ 998 h 503"/>
                <a:gd name="T2" fmla="*/ 3637 w 627"/>
                <a:gd name="T3" fmla="*/ 2348 h 503"/>
                <a:gd name="T4" fmla="*/ 3355 w 627"/>
                <a:gd name="T5" fmla="*/ 2992 h 503"/>
                <a:gd name="T6" fmla="*/ 3232 w 627"/>
                <a:gd name="T7" fmla="*/ 4163 h 503"/>
                <a:gd name="T8" fmla="*/ 3163 w 627"/>
                <a:gd name="T9" fmla="*/ 6301 h 503"/>
                <a:gd name="T10" fmla="*/ 3048 w 627"/>
                <a:gd name="T11" fmla="*/ 7041 h 503"/>
                <a:gd name="T12" fmla="*/ 2833 w 627"/>
                <a:gd name="T13" fmla="*/ 7552 h 503"/>
                <a:gd name="T14" fmla="*/ 2705 w 627"/>
                <a:gd name="T15" fmla="*/ 4923 h 503"/>
                <a:gd name="T16" fmla="*/ 2566 w 627"/>
                <a:gd name="T17" fmla="*/ 5207 h 503"/>
                <a:gd name="T18" fmla="*/ 2413 w 627"/>
                <a:gd name="T19" fmla="*/ 7041 h 503"/>
                <a:gd name="T20" fmla="*/ 2273 w 627"/>
                <a:gd name="T21" fmla="*/ 7909 h 503"/>
                <a:gd name="T22" fmla="*/ 2250 w 627"/>
                <a:gd name="T23" fmla="*/ 8862 h 503"/>
                <a:gd name="T24" fmla="*/ 2132 w 627"/>
                <a:gd name="T25" fmla="*/ 8862 h 503"/>
                <a:gd name="T26" fmla="*/ 2081 w 627"/>
                <a:gd name="T27" fmla="*/ 11302 h 503"/>
                <a:gd name="T28" fmla="*/ 1844 w 627"/>
                <a:gd name="T29" fmla="*/ 10976 h 503"/>
                <a:gd name="T30" fmla="*/ 1445 w 627"/>
                <a:gd name="T31" fmla="*/ 14601 h 503"/>
                <a:gd name="T32" fmla="*/ 947 w 627"/>
                <a:gd name="T33" fmla="*/ 15664 h 503"/>
                <a:gd name="T34" fmla="*/ 439 w 627"/>
                <a:gd name="T35" fmla="*/ 17528 h 503"/>
                <a:gd name="T36" fmla="*/ 294 w 627"/>
                <a:gd name="T37" fmla="*/ 23470 h 503"/>
                <a:gd name="T38" fmla="*/ 228 w 627"/>
                <a:gd name="T39" fmla="*/ 23637 h 503"/>
                <a:gd name="T40" fmla="*/ 189 w 627"/>
                <a:gd name="T41" fmla="*/ 25926 h 503"/>
                <a:gd name="T42" fmla="*/ 237 w 627"/>
                <a:gd name="T43" fmla="*/ 31484 h 503"/>
                <a:gd name="T44" fmla="*/ 78 w 627"/>
                <a:gd name="T45" fmla="*/ 36608 h 503"/>
                <a:gd name="T46" fmla="*/ 228 w 627"/>
                <a:gd name="T47" fmla="*/ 38903 h 503"/>
                <a:gd name="T48" fmla="*/ 713 w 627"/>
                <a:gd name="T49" fmla="*/ 37146 h 503"/>
                <a:gd name="T50" fmla="*/ 1445 w 627"/>
                <a:gd name="T51" fmla="*/ 35679 h 503"/>
                <a:gd name="T52" fmla="*/ 2196 w 627"/>
                <a:gd name="T53" fmla="*/ 33770 h 503"/>
                <a:gd name="T54" fmla="*/ 2921 w 627"/>
                <a:gd name="T55" fmla="*/ 34188 h 503"/>
                <a:gd name="T56" fmla="*/ 3008 w 627"/>
                <a:gd name="T57" fmla="*/ 36924 h 503"/>
                <a:gd name="T58" fmla="*/ 3123 w 627"/>
                <a:gd name="T59" fmla="*/ 38164 h 503"/>
                <a:gd name="T60" fmla="*/ 3494 w 627"/>
                <a:gd name="T61" fmla="*/ 36117 h 503"/>
                <a:gd name="T62" fmla="*/ 3298 w 627"/>
                <a:gd name="T63" fmla="*/ 39043 h 503"/>
                <a:gd name="T64" fmla="*/ 3443 w 627"/>
                <a:gd name="T65" fmla="*/ 39461 h 503"/>
                <a:gd name="T66" fmla="*/ 3467 w 627"/>
                <a:gd name="T67" fmla="*/ 43217 h 503"/>
                <a:gd name="T68" fmla="*/ 4065 w 627"/>
                <a:gd name="T69" fmla="*/ 43920 h 503"/>
                <a:gd name="T70" fmla="*/ 4111 w 627"/>
                <a:gd name="T71" fmla="*/ 44191 h 503"/>
                <a:gd name="T72" fmla="*/ 4288 w 627"/>
                <a:gd name="T73" fmla="*/ 44518 h 503"/>
                <a:gd name="T74" fmla="*/ 4969 w 627"/>
                <a:gd name="T75" fmla="*/ 41826 h 503"/>
                <a:gd name="T76" fmla="*/ 5531 w 627"/>
                <a:gd name="T77" fmla="*/ 36311 h 503"/>
                <a:gd name="T78" fmla="*/ 6048 w 627"/>
                <a:gd name="T79" fmla="*/ 31541 h 503"/>
                <a:gd name="T80" fmla="*/ 6259 w 627"/>
                <a:gd name="T81" fmla="*/ 26596 h 503"/>
                <a:gd name="T82" fmla="*/ 6259 w 627"/>
                <a:gd name="T83" fmla="*/ 22127 h 503"/>
                <a:gd name="T84" fmla="*/ 6096 w 627"/>
                <a:gd name="T85" fmla="*/ 18778 h 503"/>
                <a:gd name="T86" fmla="*/ 5986 w 627"/>
                <a:gd name="T87" fmla="*/ 17315 h 503"/>
                <a:gd name="T88" fmla="*/ 5792 w 627"/>
                <a:gd name="T89" fmla="*/ 14152 h 503"/>
                <a:gd name="T90" fmla="*/ 5573 w 627"/>
                <a:gd name="T91" fmla="*/ 8721 h 503"/>
                <a:gd name="T92" fmla="*/ 5362 w 627"/>
                <a:gd name="T93" fmla="*/ 5941 h 503"/>
                <a:gd name="T94" fmla="*/ 5290 w 627"/>
                <a:gd name="T95" fmla="*/ 1236 h 503"/>
                <a:gd name="T96" fmla="*/ 5124 w 627"/>
                <a:gd name="T97" fmla="*/ 2039 h 503"/>
                <a:gd name="T98" fmla="*/ 5054 w 627"/>
                <a:gd name="T99" fmla="*/ 3711 h 503"/>
                <a:gd name="T100" fmla="*/ 4969 w 627"/>
                <a:gd name="T101" fmla="*/ 7155 h 503"/>
                <a:gd name="T102" fmla="*/ 4538 w 627"/>
                <a:gd name="T103" fmla="*/ 10058 h 503"/>
                <a:gd name="T104" fmla="*/ 4025 w 627"/>
                <a:gd name="T105" fmla="*/ 6301 h 503"/>
                <a:gd name="T106" fmla="*/ 4257 w 627"/>
                <a:gd name="T107" fmla="*/ 3602 h 503"/>
                <a:gd name="T108" fmla="*/ 4164 w 627"/>
                <a:gd name="T109" fmla="*/ 2348 h 503"/>
                <a:gd name="T110" fmla="*/ 3901 w 627"/>
                <a:gd name="T111" fmla="*/ 2039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34012" name="Freeform 218"/>
            <p:cNvSpPr>
              <a:spLocks/>
            </p:cNvSpPr>
            <p:nvPr/>
          </p:nvSpPr>
          <p:spPr bwMode="auto">
            <a:xfrm>
              <a:off x="4844" y="3549"/>
              <a:ext cx="68" cy="61"/>
            </a:xfrm>
            <a:custGeom>
              <a:avLst/>
              <a:gdLst>
                <a:gd name="T0" fmla="*/ 165 w 62"/>
                <a:gd name="T1" fmla="*/ 2428 h 50"/>
                <a:gd name="T2" fmla="*/ 50 w 62"/>
                <a:gd name="T3" fmla="*/ 3216 h 50"/>
                <a:gd name="T4" fmla="*/ 0 w 62"/>
                <a:gd name="T5" fmla="*/ 2949 h 50"/>
                <a:gd name="T6" fmla="*/ 0 w 62"/>
                <a:gd name="T7" fmla="*/ 2767 h 50"/>
                <a:gd name="T8" fmla="*/ 0 w 62"/>
                <a:gd name="T9" fmla="*/ 1736 h 50"/>
                <a:gd name="T10" fmla="*/ 2 w 62"/>
                <a:gd name="T11" fmla="*/ 1736 h 50"/>
                <a:gd name="T12" fmla="*/ 5 w 62"/>
                <a:gd name="T13" fmla="*/ 1736 h 50"/>
                <a:gd name="T14" fmla="*/ 50 w 62"/>
                <a:gd name="T15" fmla="*/ 956 h 50"/>
                <a:gd name="T16" fmla="*/ 50 w 62"/>
                <a:gd name="T17" fmla="*/ 209 h 50"/>
                <a:gd name="T18" fmla="*/ 79 w 62"/>
                <a:gd name="T19" fmla="*/ 0 h 50"/>
                <a:gd name="T20" fmla="*/ 181 w 62"/>
                <a:gd name="T21" fmla="*/ 311 h 50"/>
                <a:gd name="T22" fmla="*/ 262 w 62"/>
                <a:gd name="T23" fmla="*/ 654 h 50"/>
                <a:gd name="T24" fmla="*/ 304 w 62"/>
                <a:gd name="T25" fmla="*/ 209 h 50"/>
                <a:gd name="T26" fmla="*/ 437 w 62"/>
                <a:gd name="T27" fmla="*/ 209 h 50"/>
                <a:gd name="T28" fmla="*/ 333 w 62"/>
                <a:gd name="T29" fmla="*/ 1524 h 50"/>
                <a:gd name="T30" fmla="*/ 311 w 62"/>
                <a:gd name="T31" fmla="*/ 1524 h 50"/>
                <a:gd name="T32" fmla="*/ 181 w 62"/>
                <a:gd name="T33" fmla="*/ 2767 h 50"/>
                <a:gd name="T34" fmla="*/ 196 w 62"/>
                <a:gd name="T35" fmla="*/ 2428 h 50"/>
                <a:gd name="T36" fmla="*/ 181 w 62"/>
                <a:gd name="T37" fmla="*/ 2428 h 50"/>
                <a:gd name="T38" fmla="*/ 165 w 62"/>
                <a:gd name="T39" fmla="*/ 242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34013" name="Freeform 219"/>
            <p:cNvSpPr>
              <a:spLocks/>
            </p:cNvSpPr>
            <p:nvPr/>
          </p:nvSpPr>
          <p:spPr bwMode="auto">
            <a:xfrm>
              <a:off x="5597" y="3031"/>
              <a:ext cx="21" cy="18"/>
            </a:xfrm>
            <a:custGeom>
              <a:avLst/>
              <a:gdLst>
                <a:gd name="T0" fmla="*/ 154 w 19"/>
                <a:gd name="T1" fmla="*/ 2217 h 14"/>
                <a:gd name="T2" fmla="*/ 0 w 19"/>
                <a:gd name="T3" fmla="*/ 2766 h 14"/>
                <a:gd name="T4" fmla="*/ 0 w 19"/>
                <a:gd name="T5" fmla="*/ 1341 h 14"/>
                <a:gd name="T6" fmla="*/ 114 w 19"/>
                <a:gd name="T7" fmla="*/ 0 h 14"/>
                <a:gd name="T8" fmla="*/ 154 w 19"/>
                <a:gd name="T9" fmla="*/ 2217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34014" name="Freeform 220"/>
            <p:cNvSpPr>
              <a:spLocks/>
            </p:cNvSpPr>
            <p:nvPr/>
          </p:nvSpPr>
          <p:spPr bwMode="auto">
            <a:xfrm>
              <a:off x="5625" y="3008"/>
              <a:ext cx="22" cy="14"/>
            </a:xfrm>
            <a:custGeom>
              <a:avLst/>
              <a:gdLst>
                <a:gd name="T0" fmla="*/ 42 w 21"/>
                <a:gd name="T1" fmla="*/ 169 h 12"/>
                <a:gd name="T2" fmla="*/ 52 w 21"/>
                <a:gd name="T3" fmla="*/ 0 h 12"/>
                <a:gd name="T4" fmla="*/ 0 w 21"/>
                <a:gd name="T5" fmla="*/ 169 h 12"/>
                <a:gd name="T6" fmla="*/ 0 w 21"/>
                <a:gd name="T7" fmla="*/ 307 h 12"/>
                <a:gd name="T8" fmla="*/ 42 w 21"/>
                <a:gd name="T9" fmla="*/ 169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34015" name="Freeform 221"/>
            <p:cNvSpPr>
              <a:spLocks/>
            </p:cNvSpPr>
            <p:nvPr/>
          </p:nvSpPr>
          <p:spPr bwMode="auto">
            <a:xfrm>
              <a:off x="5355" y="3096"/>
              <a:ext cx="39" cy="43"/>
            </a:xfrm>
            <a:custGeom>
              <a:avLst/>
              <a:gdLst>
                <a:gd name="T0" fmla="*/ 334 w 35"/>
                <a:gd name="T1" fmla="*/ 2629 h 35"/>
                <a:gd name="T2" fmla="*/ 269 w 35"/>
                <a:gd name="T3" fmla="*/ 2629 h 35"/>
                <a:gd name="T4" fmla="*/ 156 w 35"/>
                <a:gd name="T5" fmla="*/ 1566 h 35"/>
                <a:gd name="T6" fmla="*/ 4 w 35"/>
                <a:gd name="T7" fmla="*/ 688 h 35"/>
                <a:gd name="T8" fmla="*/ 0 w 35"/>
                <a:gd name="T9" fmla="*/ 0 h 35"/>
                <a:gd name="T10" fmla="*/ 82 w 35"/>
                <a:gd name="T11" fmla="*/ 560 h 35"/>
                <a:gd name="T12" fmla="*/ 184 w 35"/>
                <a:gd name="T13" fmla="*/ 1263 h 35"/>
                <a:gd name="T14" fmla="*/ 269 w 35"/>
                <a:gd name="T15" fmla="*/ 1924 h 35"/>
                <a:gd name="T16" fmla="*/ 334 w 35"/>
                <a:gd name="T17" fmla="*/ 26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34016" name="Freeform 222"/>
            <p:cNvSpPr>
              <a:spLocks/>
            </p:cNvSpPr>
            <p:nvPr/>
          </p:nvSpPr>
          <p:spPr bwMode="auto">
            <a:xfrm>
              <a:off x="5129" y="3543"/>
              <a:ext cx="198" cy="132"/>
            </a:xfrm>
            <a:custGeom>
              <a:avLst/>
              <a:gdLst>
                <a:gd name="T0" fmla="*/ 1206 w 177"/>
                <a:gd name="T1" fmla="*/ 4674 h 107"/>
                <a:gd name="T2" fmla="*/ 1163 w 177"/>
                <a:gd name="T3" fmla="*/ 3935 h 107"/>
                <a:gd name="T4" fmla="*/ 1133 w 177"/>
                <a:gd name="T5" fmla="*/ 3935 h 107"/>
                <a:gd name="T6" fmla="*/ 1090 w 177"/>
                <a:gd name="T7" fmla="*/ 4108 h 107"/>
                <a:gd name="T8" fmla="*/ 1163 w 177"/>
                <a:gd name="T9" fmla="*/ 4906 h 107"/>
                <a:gd name="T10" fmla="*/ 1020 w 177"/>
                <a:gd name="T11" fmla="*/ 5265 h 107"/>
                <a:gd name="T12" fmla="*/ 946 w 177"/>
                <a:gd name="T13" fmla="*/ 5265 h 107"/>
                <a:gd name="T14" fmla="*/ 912 w 177"/>
                <a:gd name="T15" fmla="*/ 5897 h 107"/>
                <a:gd name="T16" fmla="*/ 862 w 177"/>
                <a:gd name="T17" fmla="*/ 6383 h 107"/>
                <a:gd name="T18" fmla="*/ 846 w 177"/>
                <a:gd name="T19" fmla="*/ 6383 h 107"/>
                <a:gd name="T20" fmla="*/ 644 w 177"/>
                <a:gd name="T21" fmla="*/ 7788 h 107"/>
                <a:gd name="T22" fmla="*/ 266 w 177"/>
                <a:gd name="T23" fmla="*/ 8796 h 107"/>
                <a:gd name="T24" fmla="*/ 188 w 177"/>
                <a:gd name="T25" fmla="*/ 8632 h 107"/>
                <a:gd name="T26" fmla="*/ 70 w 177"/>
                <a:gd name="T27" fmla="*/ 8389 h 107"/>
                <a:gd name="T28" fmla="*/ 0 w 177"/>
                <a:gd name="T29" fmla="*/ 8238 h 107"/>
                <a:gd name="T30" fmla="*/ 2 w 177"/>
                <a:gd name="T31" fmla="*/ 8013 h 107"/>
                <a:gd name="T32" fmla="*/ 0 w 177"/>
                <a:gd name="T33" fmla="*/ 7788 h 107"/>
                <a:gd name="T34" fmla="*/ 87 w 177"/>
                <a:gd name="T35" fmla="*/ 7387 h 107"/>
                <a:gd name="T36" fmla="*/ 109 w 177"/>
                <a:gd name="T37" fmla="*/ 7275 h 107"/>
                <a:gd name="T38" fmla="*/ 168 w 177"/>
                <a:gd name="T39" fmla="*/ 7113 h 107"/>
                <a:gd name="T40" fmla="*/ 238 w 177"/>
                <a:gd name="T41" fmla="*/ 6383 h 107"/>
                <a:gd name="T42" fmla="*/ 320 w 177"/>
                <a:gd name="T43" fmla="*/ 6252 h 107"/>
                <a:gd name="T44" fmla="*/ 417 w 177"/>
                <a:gd name="T45" fmla="*/ 5897 h 107"/>
                <a:gd name="T46" fmla="*/ 622 w 177"/>
                <a:gd name="T47" fmla="*/ 5068 h 107"/>
                <a:gd name="T48" fmla="*/ 696 w 177"/>
                <a:gd name="T49" fmla="*/ 4906 h 107"/>
                <a:gd name="T50" fmla="*/ 979 w 177"/>
                <a:gd name="T51" fmla="*/ 3935 h 107"/>
                <a:gd name="T52" fmla="*/ 1128 w 177"/>
                <a:gd name="T53" fmla="*/ 3400 h 107"/>
                <a:gd name="T54" fmla="*/ 1298 w 177"/>
                <a:gd name="T55" fmla="*/ 2577 h 107"/>
                <a:gd name="T56" fmla="*/ 1255 w 177"/>
                <a:gd name="T57" fmla="*/ 2577 h 107"/>
                <a:gd name="T58" fmla="*/ 1404 w 177"/>
                <a:gd name="T59" fmla="*/ 1811 h 107"/>
                <a:gd name="T60" fmla="*/ 1687 w 177"/>
                <a:gd name="T61" fmla="*/ 0 h 107"/>
                <a:gd name="T62" fmla="*/ 1771 w 177"/>
                <a:gd name="T63" fmla="*/ 0 h 107"/>
                <a:gd name="T64" fmla="*/ 1713 w 177"/>
                <a:gd name="T65" fmla="*/ 391 h 107"/>
                <a:gd name="T66" fmla="*/ 1687 w 177"/>
                <a:gd name="T67" fmla="*/ 998 h 107"/>
                <a:gd name="T68" fmla="*/ 1846 w 177"/>
                <a:gd name="T69" fmla="*/ 656 h 107"/>
                <a:gd name="T70" fmla="*/ 1817 w 177"/>
                <a:gd name="T71" fmla="*/ 809 h 107"/>
                <a:gd name="T72" fmla="*/ 1846 w 177"/>
                <a:gd name="T73" fmla="*/ 998 h 107"/>
                <a:gd name="T74" fmla="*/ 1817 w 177"/>
                <a:gd name="T75" fmla="*/ 998 h 107"/>
                <a:gd name="T76" fmla="*/ 1856 w 177"/>
                <a:gd name="T77" fmla="*/ 998 h 107"/>
                <a:gd name="T78" fmla="*/ 1785 w 177"/>
                <a:gd name="T79" fmla="*/ 1519 h 107"/>
                <a:gd name="T80" fmla="*/ 1585 w 177"/>
                <a:gd name="T81" fmla="*/ 2577 h 107"/>
                <a:gd name="T82" fmla="*/ 1404 w 177"/>
                <a:gd name="T83" fmla="*/ 3727 h 107"/>
                <a:gd name="T84" fmla="*/ 1298 w 177"/>
                <a:gd name="T85" fmla="*/ 3935 h 107"/>
                <a:gd name="T86" fmla="*/ 1298 w 177"/>
                <a:gd name="T87" fmla="*/ 4268 h 107"/>
                <a:gd name="T88" fmla="*/ 1206 w 177"/>
                <a:gd name="T89" fmla="*/ 4268 h 107"/>
                <a:gd name="T90" fmla="*/ 1298 w 177"/>
                <a:gd name="T91" fmla="*/ 4553 h 107"/>
                <a:gd name="T92" fmla="*/ 1298 w 177"/>
                <a:gd name="T93" fmla="*/ 4906 h 107"/>
                <a:gd name="T94" fmla="*/ 1206 w 177"/>
                <a:gd name="T95" fmla="*/ 4674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34017" name="Freeform 223"/>
            <p:cNvSpPr>
              <a:spLocks/>
            </p:cNvSpPr>
            <p:nvPr/>
          </p:nvSpPr>
          <p:spPr bwMode="auto">
            <a:xfrm>
              <a:off x="5333" y="3409"/>
              <a:ext cx="113" cy="157"/>
            </a:xfrm>
            <a:custGeom>
              <a:avLst/>
              <a:gdLst>
                <a:gd name="T0" fmla="*/ 122 w 101"/>
                <a:gd name="T1" fmla="*/ 7328 h 127"/>
                <a:gd name="T2" fmla="*/ 190 w 101"/>
                <a:gd name="T3" fmla="*/ 8070 h 127"/>
                <a:gd name="T4" fmla="*/ 238 w 101"/>
                <a:gd name="T5" fmla="*/ 8728 h 127"/>
                <a:gd name="T6" fmla="*/ 0 w 101"/>
                <a:gd name="T7" fmla="*/ 10572 h 127"/>
                <a:gd name="T8" fmla="*/ 4 w 101"/>
                <a:gd name="T9" fmla="*/ 10939 h 127"/>
                <a:gd name="T10" fmla="*/ 266 w 101"/>
                <a:gd name="T11" fmla="*/ 9744 h 127"/>
                <a:gd name="T12" fmla="*/ 498 w 101"/>
                <a:gd name="T13" fmla="*/ 8728 h 127"/>
                <a:gd name="T14" fmla="*/ 623 w 101"/>
                <a:gd name="T15" fmla="*/ 7536 h 127"/>
                <a:gd name="T16" fmla="*/ 788 w 101"/>
                <a:gd name="T17" fmla="*/ 7060 h 127"/>
                <a:gd name="T18" fmla="*/ 873 w 101"/>
                <a:gd name="T19" fmla="*/ 6486 h 127"/>
                <a:gd name="T20" fmla="*/ 1067 w 101"/>
                <a:gd name="T21" fmla="*/ 4795 h 127"/>
                <a:gd name="T22" fmla="*/ 1056 w 101"/>
                <a:gd name="T23" fmla="*/ 4795 h 127"/>
                <a:gd name="T24" fmla="*/ 873 w 101"/>
                <a:gd name="T25" fmla="*/ 5247 h 127"/>
                <a:gd name="T26" fmla="*/ 697 w 101"/>
                <a:gd name="T27" fmla="*/ 4684 h 127"/>
                <a:gd name="T28" fmla="*/ 741 w 101"/>
                <a:gd name="T29" fmla="*/ 3280 h 127"/>
                <a:gd name="T30" fmla="*/ 688 w 101"/>
                <a:gd name="T31" fmla="*/ 4055 h 127"/>
                <a:gd name="T32" fmla="*/ 584 w 101"/>
                <a:gd name="T33" fmla="*/ 3606 h 127"/>
                <a:gd name="T34" fmla="*/ 623 w 101"/>
                <a:gd name="T35" fmla="*/ 3280 h 127"/>
                <a:gd name="T36" fmla="*/ 688 w 101"/>
                <a:gd name="T37" fmla="*/ 1978 h 127"/>
                <a:gd name="T38" fmla="*/ 697 w 101"/>
                <a:gd name="T39" fmla="*/ 1404 h 127"/>
                <a:gd name="T40" fmla="*/ 688 w 101"/>
                <a:gd name="T41" fmla="*/ 1404 h 127"/>
                <a:gd name="T42" fmla="*/ 623 w 101"/>
                <a:gd name="T43" fmla="*/ 629 h 127"/>
                <a:gd name="T44" fmla="*/ 562 w 101"/>
                <a:gd name="T45" fmla="*/ 2 h 127"/>
                <a:gd name="T46" fmla="*/ 562 w 101"/>
                <a:gd name="T47" fmla="*/ 0 h 127"/>
                <a:gd name="T48" fmla="*/ 555 w 101"/>
                <a:gd name="T49" fmla="*/ 1189 h 127"/>
                <a:gd name="T50" fmla="*/ 562 w 101"/>
                <a:gd name="T51" fmla="*/ 1600 h 127"/>
                <a:gd name="T52" fmla="*/ 555 w 101"/>
                <a:gd name="T53" fmla="*/ 2861 h 127"/>
                <a:gd name="T54" fmla="*/ 555 w 101"/>
                <a:gd name="T55" fmla="*/ 2246 h 127"/>
                <a:gd name="T56" fmla="*/ 562 w 101"/>
                <a:gd name="T57" fmla="*/ 2610 h 127"/>
                <a:gd name="T58" fmla="*/ 562 w 101"/>
                <a:gd name="T59" fmla="*/ 2861 h 127"/>
                <a:gd name="T60" fmla="*/ 555 w 101"/>
                <a:gd name="T61" fmla="*/ 3280 h 127"/>
                <a:gd name="T62" fmla="*/ 516 w 101"/>
                <a:gd name="T63" fmla="*/ 3879 h 127"/>
                <a:gd name="T64" fmla="*/ 562 w 101"/>
                <a:gd name="T65" fmla="*/ 3879 h 127"/>
                <a:gd name="T66" fmla="*/ 555 w 101"/>
                <a:gd name="T67" fmla="*/ 4244 h 127"/>
                <a:gd name="T68" fmla="*/ 498 w 101"/>
                <a:gd name="T69" fmla="*/ 4795 h 127"/>
                <a:gd name="T70" fmla="*/ 351 w 101"/>
                <a:gd name="T71" fmla="*/ 6486 h 127"/>
                <a:gd name="T72" fmla="*/ 122 w 101"/>
                <a:gd name="T73" fmla="*/ 7328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34018" name="Freeform 224"/>
            <p:cNvSpPr>
              <a:spLocks/>
            </p:cNvSpPr>
            <p:nvPr/>
          </p:nvSpPr>
          <p:spPr bwMode="auto">
            <a:xfrm>
              <a:off x="5129" y="3681"/>
              <a:ext cx="11" cy="5"/>
            </a:xfrm>
            <a:custGeom>
              <a:avLst/>
              <a:gdLst>
                <a:gd name="T0" fmla="*/ 590 w 9"/>
                <a:gd name="T1" fmla="*/ 244 h 4"/>
                <a:gd name="T2" fmla="*/ 590 w 9"/>
                <a:gd name="T3" fmla="*/ 0 h 4"/>
                <a:gd name="T4" fmla="*/ 264 w 9"/>
                <a:gd name="T5" fmla="*/ 0 h 4"/>
                <a:gd name="T6" fmla="*/ 0 w 9"/>
                <a:gd name="T7" fmla="*/ 380 h 4"/>
                <a:gd name="T8" fmla="*/ 590 w 9"/>
                <a:gd name="T9" fmla="*/ 24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34019" name="Freeform 225"/>
            <p:cNvSpPr>
              <a:spLocks/>
            </p:cNvSpPr>
            <p:nvPr/>
          </p:nvSpPr>
          <p:spPr bwMode="auto">
            <a:xfrm>
              <a:off x="3471" y="3111"/>
              <a:ext cx="9" cy="9"/>
            </a:xfrm>
            <a:custGeom>
              <a:avLst/>
              <a:gdLst>
                <a:gd name="T0" fmla="*/ 567 w 7"/>
                <a:gd name="T1" fmla="*/ 0 h 7"/>
                <a:gd name="T2" fmla="*/ 0 w 7"/>
                <a:gd name="T3" fmla="*/ 1341 h 7"/>
                <a:gd name="T4" fmla="*/ 1341 w 7"/>
                <a:gd name="T5" fmla="*/ 729 h 7"/>
                <a:gd name="T6" fmla="*/ 56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34020" name="Freeform 226"/>
            <p:cNvSpPr>
              <a:spLocks/>
            </p:cNvSpPr>
            <p:nvPr/>
          </p:nvSpPr>
          <p:spPr bwMode="auto">
            <a:xfrm>
              <a:off x="5317" y="2853"/>
              <a:ext cx="20" cy="13"/>
            </a:xfrm>
            <a:custGeom>
              <a:avLst/>
              <a:gdLst>
                <a:gd name="T0" fmla="*/ 164 w 18"/>
                <a:gd name="T1" fmla="*/ 355 h 11"/>
                <a:gd name="T2" fmla="*/ 164 w 18"/>
                <a:gd name="T3" fmla="*/ 300 h 11"/>
                <a:gd name="T4" fmla="*/ 2 w 18"/>
                <a:gd name="T5" fmla="*/ 0 h 11"/>
                <a:gd name="T6" fmla="*/ 0 w 18"/>
                <a:gd name="T7" fmla="*/ 215 h 11"/>
                <a:gd name="T8" fmla="*/ 164 w 18"/>
                <a:gd name="T9" fmla="*/ 355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34021" name="Freeform 227"/>
            <p:cNvSpPr>
              <a:spLocks/>
            </p:cNvSpPr>
            <p:nvPr/>
          </p:nvSpPr>
          <p:spPr bwMode="auto">
            <a:xfrm>
              <a:off x="5269" y="2794"/>
              <a:ext cx="16" cy="17"/>
            </a:xfrm>
            <a:custGeom>
              <a:avLst/>
              <a:gdLst>
                <a:gd name="T0" fmla="*/ 0 w 14"/>
                <a:gd name="T1" fmla="*/ 0 h 14"/>
                <a:gd name="T2" fmla="*/ 231 w 14"/>
                <a:gd name="T3" fmla="*/ 866 h 14"/>
                <a:gd name="T4" fmla="*/ 2 w 14"/>
                <a:gd name="T5" fmla="*/ 618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34022" name="Freeform 228"/>
            <p:cNvSpPr>
              <a:spLocks/>
            </p:cNvSpPr>
            <p:nvPr/>
          </p:nvSpPr>
          <p:spPr bwMode="auto">
            <a:xfrm>
              <a:off x="5346" y="2873"/>
              <a:ext cx="12" cy="15"/>
            </a:xfrm>
            <a:custGeom>
              <a:avLst/>
              <a:gdLst>
                <a:gd name="T0" fmla="*/ 63 w 11"/>
                <a:gd name="T1" fmla="*/ 1314 h 12"/>
                <a:gd name="T2" fmla="*/ 0 w 11"/>
                <a:gd name="T3" fmla="*/ 569 h 12"/>
                <a:gd name="T4" fmla="*/ 0 w 11"/>
                <a:gd name="T5" fmla="*/ 0 h 12"/>
                <a:gd name="T6" fmla="*/ 63 w 11"/>
                <a:gd name="T7" fmla="*/ 1111 h 12"/>
                <a:gd name="T8" fmla="*/ 63 w 11"/>
                <a:gd name="T9" fmla="*/ 131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34023" name="Freeform 229"/>
            <p:cNvSpPr>
              <a:spLocks/>
            </p:cNvSpPr>
            <p:nvPr/>
          </p:nvSpPr>
          <p:spPr bwMode="auto">
            <a:xfrm>
              <a:off x="5279" y="2826"/>
              <a:ext cx="8" cy="9"/>
            </a:xfrm>
            <a:custGeom>
              <a:avLst/>
              <a:gdLst>
                <a:gd name="T0" fmla="*/ 109 w 7"/>
                <a:gd name="T1" fmla="*/ 1341 h 7"/>
                <a:gd name="T2" fmla="*/ 83 w 7"/>
                <a:gd name="T3" fmla="*/ 0 h 7"/>
                <a:gd name="T4" fmla="*/ 0 w 7"/>
                <a:gd name="T5" fmla="*/ 567 h 7"/>
                <a:gd name="T6" fmla="*/ 3 w 7"/>
                <a:gd name="T7" fmla="*/ 937 h 7"/>
                <a:gd name="T8" fmla="*/ 109 w 7"/>
                <a:gd name="T9" fmla="*/ 134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34024" name="Freeform 230"/>
            <p:cNvSpPr>
              <a:spLocks/>
            </p:cNvSpPr>
            <p:nvPr/>
          </p:nvSpPr>
          <p:spPr bwMode="auto">
            <a:xfrm>
              <a:off x="5337" y="2832"/>
              <a:ext cx="9" cy="29"/>
            </a:xfrm>
            <a:custGeom>
              <a:avLst/>
              <a:gdLst>
                <a:gd name="T0" fmla="*/ 0 w 8"/>
                <a:gd name="T1" fmla="*/ 0 h 24"/>
                <a:gd name="T2" fmla="*/ 88 w 8"/>
                <a:gd name="T3" fmla="*/ 1297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34025" name="Freeform 231"/>
            <p:cNvSpPr>
              <a:spLocks/>
            </p:cNvSpPr>
            <p:nvPr/>
          </p:nvSpPr>
          <p:spPr bwMode="auto">
            <a:xfrm>
              <a:off x="5302" y="2817"/>
              <a:ext cx="23" cy="18"/>
            </a:xfrm>
            <a:custGeom>
              <a:avLst/>
              <a:gdLst>
                <a:gd name="T0" fmla="*/ 47 w 22"/>
                <a:gd name="T1" fmla="*/ 2766 h 14"/>
                <a:gd name="T2" fmla="*/ 53 w 22"/>
                <a:gd name="T3" fmla="*/ 2766 h 14"/>
                <a:gd name="T4" fmla="*/ 33 w 22"/>
                <a:gd name="T5" fmla="*/ 1341 h 14"/>
                <a:gd name="T6" fmla="*/ 0 w 22"/>
                <a:gd name="T7" fmla="*/ 0 h 14"/>
                <a:gd name="T8" fmla="*/ 10 w 22"/>
                <a:gd name="T9" fmla="*/ 1341 h 14"/>
                <a:gd name="T10" fmla="*/ 47 w 22"/>
                <a:gd name="T11" fmla="*/ 2766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34026"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4027" name="Freeform 233"/>
            <p:cNvSpPr>
              <a:spLocks/>
            </p:cNvSpPr>
            <p:nvPr/>
          </p:nvSpPr>
          <p:spPr bwMode="auto">
            <a:xfrm>
              <a:off x="5420" y="2972"/>
              <a:ext cx="11" cy="21"/>
            </a:xfrm>
            <a:custGeom>
              <a:avLst/>
              <a:gdLst>
                <a:gd name="T0" fmla="*/ 590 w 9"/>
                <a:gd name="T1" fmla="*/ 1250 h 17"/>
                <a:gd name="T2" fmla="*/ 590 w 9"/>
                <a:gd name="T3" fmla="*/ 663 h 17"/>
                <a:gd name="T4" fmla="*/ 590 w 9"/>
                <a:gd name="T5" fmla="*/ 663 h 17"/>
                <a:gd name="T6" fmla="*/ 323 w 9"/>
                <a:gd name="T7" fmla="*/ 0 h 17"/>
                <a:gd name="T8" fmla="*/ 0 w 9"/>
                <a:gd name="T9" fmla="*/ 1451 h 17"/>
                <a:gd name="T10" fmla="*/ 590 w 9"/>
                <a:gd name="T11" fmla="*/ 125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34028" name="Freeform 234"/>
            <p:cNvSpPr>
              <a:spLocks/>
            </p:cNvSpPr>
            <p:nvPr/>
          </p:nvSpPr>
          <p:spPr bwMode="auto">
            <a:xfrm>
              <a:off x="5431" y="2999"/>
              <a:ext cx="5" cy="12"/>
            </a:xfrm>
            <a:custGeom>
              <a:avLst/>
              <a:gdLst>
                <a:gd name="T0" fmla="*/ 5 w 5"/>
                <a:gd name="T1" fmla="*/ 3679 h 9"/>
                <a:gd name="T2" fmla="*/ 0 w 5"/>
                <a:gd name="T3" fmla="*/ 3679 h 9"/>
                <a:gd name="T4" fmla="*/ 0 w 5"/>
                <a:gd name="T5" fmla="*/ 0 h 9"/>
                <a:gd name="T6" fmla="*/ 5 w 5"/>
                <a:gd name="T7" fmla="*/ 3679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34029" name="Freeform 235"/>
            <p:cNvSpPr>
              <a:spLocks/>
            </p:cNvSpPr>
            <p:nvPr/>
          </p:nvSpPr>
          <p:spPr bwMode="auto">
            <a:xfrm>
              <a:off x="5443" y="3002"/>
              <a:ext cx="1" cy="9"/>
            </a:xfrm>
            <a:custGeom>
              <a:avLst/>
              <a:gdLst>
                <a:gd name="T0" fmla="*/ 0 w 1"/>
                <a:gd name="T1" fmla="*/ 0 h 7"/>
                <a:gd name="T2" fmla="*/ 0 w 1"/>
                <a:gd name="T3" fmla="*/ 1341 h 7"/>
                <a:gd name="T4" fmla="*/ 0 w 1"/>
                <a:gd name="T5" fmla="*/ 937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34030" name="Freeform 236"/>
            <p:cNvSpPr>
              <a:spLocks/>
            </p:cNvSpPr>
            <p:nvPr/>
          </p:nvSpPr>
          <p:spPr bwMode="auto">
            <a:xfrm>
              <a:off x="5446" y="3060"/>
              <a:ext cx="6" cy="6"/>
            </a:xfrm>
            <a:custGeom>
              <a:avLst/>
              <a:gdLst>
                <a:gd name="T0" fmla="*/ 215 w 5"/>
                <a:gd name="T1" fmla="*/ 149 h 5"/>
                <a:gd name="T2" fmla="*/ 215 w 5"/>
                <a:gd name="T3" fmla="*/ 0 h 5"/>
                <a:gd name="T4" fmla="*/ 0 w 5"/>
                <a:gd name="T5" fmla="*/ 215 h 5"/>
                <a:gd name="T6" fmla="*/ 215 w 5"/>
                <a:gd name="T7" fmla="*/ 149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34031" name="Freeform 237"/>
            <p:cNvSpPr>
              <a:spLocks/>
            </p:cNvSpPr>
            <p:nvPr/>
          </p:nvSpPr>
          <p:spPr bwMode="auto">
            <a:xfrm>
              <a:off x="1619" y="3774"/>
              <a:ext cx="24" cy="24"/>
            </a:xfrm>
            <a:custGeom>
              <a:avLst/>
              <a:gdLst>
                <a:gd name="T0" fmla="*/ 345 w 21"/>
                <a:gd name="T1" fmla="*/ 988 h 19"/>
                <a:gd name="T2" fmla="*/ 278 w 21"/>
                <a:gd name="T3" fmla="*/ 661 h 19"/>
                <a:gd name="T4" fmla="*/ 202 w 21"/>
                <a:gd name="T5" fmla="*/ 661 h 19"/>
                <a:gd name="T6" fmla="*/ 163 w 21"/>
                <a:gd name="T7" fmla="*/ 414 h 19"/>
                <a:gd name="T8" fmla="*/ 83 w 21"/>
                <a:gd name="T9" fmla="*/ 0 h 19"/>
                <a:gd name="T10" fmla="*/ 83 w 21"/>
                <a:gd name="T11" fmla="*/ 988 h 19"/>
                <a:gd name="T12" fmla="*/ 0 w 21"/>
                <a:gd name="T13" fmla="*/ 1603 h 19"/>
                <a:gd name="T14" fmla="*/ 83 w 21"/>
                <a:gd name="T15" fmla="*/ 2558 h 19"/>
                <a:gd name="T16" fmla="*/ 109 w 21"/>
                <a:gd name="T17" fmla="*/ 1991 h 19"/>
                <a:gd name="T18" fmla="*/ 163 w 21"/>
                <a:gd name="T19" fmla="*/ 1991 h 19"/>
                <a:gd name="T20" fmla="*/ 163 w 21"/>
                <a:gd name="T21" fmla="*/ 1603 h 19"/>
                <a:gd name="T22" fmla="*/ 345 w 21"/>
                <a:gd name="T23" fmla="*/ 98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34032" name="Freeform 238"/>
            <p:cNvSpPr>
              <a:spLocks/>
            </p:cNvSpPr>
            <p:nvPr/>
          </p:nvSpPr>
          <p:spPr bwMode="auto">
            <a:xfrm>
              <a:off x="1598" y="3778"/>
              <a:ext cx="21" cy="13"/>
            </a:xfrm>
            <a:custGeom>
              <a:avLst/>
              <a:gdLst>
                <a:gd name="T0" fmla="*/ 56 w 19"/>
                <a:gd name="T1" fmla="*/ 130 h 11"/>
                <a:gd name="T2" fmla="*/ 3 w 19"/>
                <a:gd name="T3" fmla="*/ 0 h 11"/>
                <a:gd name="T4" fmla="*/ 154 w 19"/>
                <a:gd name="T5" fmla="*/ 0 h 11"/>
                <a:gd name="T6" fmla="*/ 93 w 19"/>
                <a:gd name="T7" fmla="*/ 300 h 11"/>
                <a:gd name="T8" fmla="*/ 0 w 19"/>
                <a:gd name="T9" fmla="*/ 355 h 11"/>
                <a:gd name="T10" fmla="*/ 56 w 19"/>
                <a:gd name="T11" fmla="*/ 215 h 11"/>
                <a:gd name="T12" fmla="*/ 3 w 19"/>
                <a:gd name="T13" fmla="*/ 215 h 11"/>
                <a:gd name="T14" fmla="*/ 56 w 19"/>
                <a:gd name="T15" fmla="*/ 130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34033" name="Freeform 239"/>
            <p:cNvSpPr>
              <a:spLocks/>
            </p:cNvSpPr>
            <p:nvPr/>
          </p:nvSpPr>
          <p:spPr bwMode="auto">
            <a:xfrm>
              <a:off x="2718" y="3022"/>
              <a:ext cx="237" cy="263"/>
            </a:xfrm>
            <a:custGeom>
              <a:avLst/>
              <a:gdLst>
                <a:gd name="T0" fmla="*/ 1448 w 211"/>
                <a:gd name="T1" fmla="*/ 12813 h 212"/>
                <a:gd name="T2" fmla="*/ 1448 w 211"/>
                <a:gd name="T3" fmla="*/ 10453 h 212"/>
                <a:gd name="T4" fmla="*/ 1476 w 211"/>
                <a:gd name="T5" fmla="*/ 8325 h 212"/>
                <a:gd name="T6" fmla="*/ 1626 w 211"/>
                <a:gd name="T7" fmla="*/ 8325 h 212"/>
                <a:gd name="T8" fmla="*/ 1665 w 211"/>
                <a:gd name="T9" fmla="*/ 6792 h 212"/>
                <a:gd name="T10" fmla="*/ 1665 w 211"/>
                <a:gd name="T11" fmla="*/ 5200 h 212"/>
                <a:gd name="T12" fmla="*/ 1665 w 211"/>
                <a:gd name="T13" fmla="*/ 3760 h 212"/>
                <a:gd name="T14" fmla="*/ 1665 w 211"/>
                <a:gd name="T15" fmla="*/ 2196 h 212"/>
                <a:gd name="T16" fmla="*/ 1870 w 211"/>
                <a:gd name="T17" fmla="*/ 2196 h 212"/>
                <a:gd name="T18" fmla="*/ 2059 w 211"/>
                <a:gd name="T19" fmla="*/ 1791 h 212"/>
                <a:gd name="T20" fmla="*/ 2148 w 211"/>
                <a:gd name="T21" fmla="*/ 2443 h 212"/>
                <a:gd name="T22" fmla="*/ 2285 w 211"/>
                <a:gd name="T23" fmla="*/ 1791 h 212"/>
                <a:gd name="T24" fmla="*/ 2418 w 211"/>
                <a:gd name="T25" fmla="*/ 1279 h 212"/>
                <a:gd name="T26" fmla="*/ 2233 w 211"/>
                <a:gd name="T27" fmla="*/ 831 h 212"/>
                <a:gd name="T28" fmla="*/ 2091 w 211"/>
                <a:gd name="T29" fmla="*/ 1164 h 212"/>
                <a:gd name="T30" fmla="*/ 1826 w 211"/>
                <a:gd name="T31" fmla="*/ 1279 h 212"/>
                <a:gd name="T32" fmla="*/ 1566 w 211"/>
                <a:gd name="T33" fmla="*/ 1791 h 212"/>
                <a:gd name="T34" fmla="*/ 1396 w 211"/>
                <a:gd name="T35" fmla="*/ 1279 h 212"/>
                <a:gd name="T36" fmla="*/ 1241 w 211"/>
                <a:gd name="T37" fmla="*/ 1164 h 212"/>
                <a:gd name="T38" fmla="*/ 1191 w 211"/>
                <a:gd name="T39" fmla="*/ 670 h 212"/>
                <a:gd name="T40" fmla="*/ 984 w 211"/>
                <a:gd name="T41" fmla="*/ 670 h 212"/>
                <a:gd name="T42" fmla="*/ 799 w 211"/>
                <a:gd name="T43" fmla="*/ 670 h 212"/>
                <a:gd name="T44" fmla="*/ 577 w 211"/>
                <a:gd name="T45" fmla="*/ 670 h 212"/>
                <a:gd name="T46" fmla="*/ 383 w 211"/>
                <a:gd name="T47" fmla="*/ 670 h 212"/>
                <a:gd name="T48" fmla="*/ 254 w 211"/>
                <a:gd name="T49" fmla="*/ 0 h 212"/>
                <a:gd name="T50" fmla="*/ 3 w 211"/>
                <a:gd name="T51" fmla="*/ 351 h 212"/>
                <a:gd name="T52" fmla="*/ 0 w 211"/>
                <a:gd name="T53" fmla="*/ 1279 h 212"/>
                <a:gd name="T54" fmla="*/ 140 w 211"/>
                <a:gd name="T55" fmla="*/ 3474 h 212"/>
                <a:gd name="T56" fmla="*/ 254 w 211"/>
                <a:gd name="T57" fmla="*/ 5475 h 212"/>
                <a:gd name="T58" fmla="*/ 383 w 211"/>
                <a:gd name="T59" fmla="*/ 7406 h 212"/>
                <a:gd name="T60" fmla="*/ 502 w 211"/>
                <a:gd name="T61" fmla="*/ 9268 h 212"/>
                <a:gd name="T62" fmla="*/ 520 w 211"/>
                <a:gd name="T63" fmla="*/ 10261 h 212"/>
                <a:gd name="T64" fmla="*/ 463 w 211"/>
                <a:gd name="T65" fmla="*/ 10014 h 212"/>
                <a:gd name="T66" fmla="*/ 502 w 211"/>
                <a:gd name="T67" fmla="*/ 12010 h 212"/>
                <a:gd name="T68" fmla="*/ 520 w 211"/>
                <a:gd name="T69" fmla="*/ 13497 h 212"/>
                <a:gd name="T70" fmla="*/ 577 w 211"/>
                <a:gd name="T71" fmla="*/ 15279 h 212"/>
                <a:gd name="T72" fmla="*/ 591 w 211"/>
                <a:gd name="T73" fmla="*/ 17003 h 212"/>
                <a:gd name="T74" fmla="*/ 721 w 211"/>
                <a:gd name="T75" fmla="*/ 18048 h 212"/>
                <a:gd name="T76" fmla="*/ 799 w 211"/>
                <a:gd name="T77" fmla="*/ 19270 h 212"/>
                <a:gd name="T78" fmla="*/ 876 w 211"/>
                <a:gd name="T79" fmla="*/ 18334 h 212"/>
                <a:gd name="T80" fmla="*/ 944 w 211"/>
                <a:gd name="T81" fmla="*/ 19270 h 212"/>
                <a:gd name="T82" fmla="*/ 1241 w 211"/>
                <a:gd name="T83" fmla="*/ 19590 h 212"/>
                <a:gd name="T84" fmla="*/ 1396 w 211"/>
                <a:gd name="T85" fmla="*/ 18955 h 212"/>
                <a:gd name="T86" fmla="*/ 1396 w 211"/>
                <a:gd name="T87" fmla="*/ 17492 h 212"/>
                <a:gd name="T88" fmla="*/ 1404 w 211"/>
                <a:gd name="T89" fmla="*/ 15895 h 212"/>
                <a:gd name="T90" fmla="*/ 1404 w 211"/>
                <a:gd name="T91" fmla="*/ 14470 h 212"/>
                <a:gd name="T92" fmla="*/ 1448 w 211"/>
                <a:gd name="T93" fmla="*/ 12813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34034" name="Freeform 240"/>
            <p:cNvSpPr>
              <a:spLocks/>
            </p:cNvSpPr>
            <p:nvPr/>
          </p:nvSpPr>
          <p:spPr bwMode="auto">
            <a:xfrm>
              <a:off x="1299" y="2864"/>
              <a:ext cx="217" cy="290"/>
            </a:xfrm>
            <a:custGeom>
              <a:avLst/>
              <a:gdLst>
                <a:gd name="T0" fmla="*/ 1099 w 196"/>
                <a:gd name="T1" fmla="*/ 16692 h 234"/>
                <a:gd name="T2" fmla="*/ 1086 w 196"/>
                <a:gd name="T3" fmla="*/ 18411 h 234"/>
                <a:gd name="T4" fmla="*/ 1050 w 196"/>
                <a:gd name="T5" fmla="*/ 20076 h 234"/>
                <a:gd name="T6" fmla="*/ 1011 w 196"/>
                <a:gd name="T7" fmla="*/ 19715 h 234"/>
                <a:gd name="T8" fmla="*/ 886 w 196"/>
                <a:gd name="T9" fmla="*/ 20076 h 234"/>
                <a:gd name="T10" fmla="*/ 822 w 196"/>
                <a:gd name="T11" fmla="*/ 20718 h 234"/>
                <a:gd name="T12" fmla="*/ 763 w 196"/>
                <a:gd name="T13" fmla="*/ 19922 h 234"/>
                <a:gd name="T14" fmla="*/ 597 w 196"/>
                <a:gd name="T15" fmla="*/ 19715 h 234"/>
                <a:gd name="T16" fmla="*/ 572 w 196"/>
                <a:gd name="T17" fmla="*/ 19287 h 234"/>
                <a:gd name="T18" fmla="*/ 471 w 196"/>
                <a:gd name="T19" fmla="*/ 21133 h 234"/>
                <a:gd name="T20" fmla="*/ 381 w 196"/>
                <a:gd name="T21" fmla="*/ 20718 h 234"/>
                <a:gd name="T22" fmla="*/ 311 w 196"/>
                <a:gd name="T23" fmla="*/ 19437 h 234"/>
                <a:gd name="T24" fmla="*/ 254 w 196"/>
                <a:gd name="T25" fmla="*/ 18030 h 234"/>
                <a:gd name="T26" fmla="*/ 225 w 196"/>
                <a:gd name="T27" fmla="*/ 16513 h 234"/>
                <a:gd name="T28" fmla="*/ 239 w 196"/>
                <a:gd name="T29" fmla="*/ 15365 h 234"/>
                <a:gd name="T30" fmla="*/ 159 w 196"/>
                <a:gd name="T31" fmla="*/ 14323 h 234"/>
                <a:gd name="T32" fmla="*/ 117 w 196"/>
                <a:gd name="T33" fmla="*/ 13324 h 234"/>
                <a:gd name="T34" fmla="*/ 71 w 196"/>
                <a:gd name="T35" fmla="*/ 12398 h 234"/>
                <a:gd name="T36" fmla="*/ 71 w 196"/>
                <a:gd name="T37" fmla="*/ 11781 h 234"/>
                <a:gd name="T38" fmla="*/ 138 w 196"/>
                <a:gd name="T39" fmla="*/ 10529 h 234"/>
                <a:gd name="T40" fmla="*/ 87 w 196"/>
                <a:gd name="T41" fmla="*/ 10322 h 234"/>
                <a:gd name="T42" fmla="*/ 71 w 196"/>
                <a:gd name="T43" fmla="*/ 8953 h 234"/>
                <a:gd name="T44" fmla="*/ 71 w 196"/>
                <a:gd name="T45" fmla="*/ 7559 h 234"/>
                <a:gd name="T46" fmla="*/ 87 w 196"/>
                <a:gd name="T47" fmla="*/ 6855 h 234"/>
                <a:gd name="T48" fmla="*/ 87 w 196"/>
                <a:gd name="T49" fmla="*/ 4651 h 234"/>
                <a:gd name="T50" fmla="*/ 138 w 196"/>
                <a:gd name="T51" fmla="*/ 4210 h 234"/>
                <a:gd name="T52" fmla="*/ 58 w 196"/>
                <a:gd name="T53" fmla="*/ 3137 h 234"/>
                <a:gd name="T54" fmla="*/ 0 w 196"/>
                <a:gd name="T55" fmla="*/ 1920 h 234"/>
                <a:gd name="T56" fmla="*/ 176 w 196"/>
                <a:gd name="T57" fmla="*/ 1920 h 234"/>
                <a:gd name="T58" fmla="*/ 225 w 196"/>
                <a:gd name="T59" fmla="*/ 1549 h 234"/>
                <a:gd name="T60" fmla="*/ 341 w 196"/>
                <a:gd name="T61" fmla="*/ 814 h 234"/>
                <a:gd name="T62" fmla="*/ 440 w 196"/>
                <a:gd name="T63" fmla="*/ 0 h 234"/>
                <a:gd name="T64" fmla="*/ 534 w 196"/>
                <a:gd name="T65" fmla="*/ 0 h 234"/>
                <a:gd name="T66" fmla="*/ 569 w 196"/>
                <a:gd name="T67" fmla="*/ 1549 h 234"/>
                <a:gd name="T68" fmla="*/ 572 w 196"/>
                <a:gd name="T69" fmla="*/ 2741 h 234"/>
                <a:gd name="T70" fmla="*/ 689 w 196"/>
                <a:gd name="T71" fmla="*/ 4118 h 234"/>
                <a:gd name="T72" fmla="*/ 776 w 196"/>
                <a:gd name="T73" fmla="*/ 4210 h 234"/>
                <a:gd name="T74" fmla="*/ 897 w 196"/>
                <a:gd name="T75" fmla="*/ 4921 h 234"/>
                <a:gd name="T76" fmla="*/ 1050 w 196"/>
                <a:gd name="T77" fmla="*/ 5971 h 234"/>
                <a:gd name="T78" fmla="*/ 1205 w 196"/>
                <a:gd name="T79" fmla="*/ 6325 h 234"/>
                <a:gd name="T80" fmla="*/ 1237 w 196"/>
                <a:gd name="T81" fmla="*/ 6855 h 234"/>
                <a:gd name="T82" fmla="*/ 1237 w 196"/>
                <a:gd name="T83" fmla="*/ 8619 h 234"/>
                <a:gd name="T84" fmla="*/ 1217 w 196"/>
                <a:gd name="T85" fmla="*/ 8619 h 234"/>
                <a:gd name="T86" fmla="*/ 1288 w 196"/>
                <a:gd name="T87" fmla="*/ 9171 h 234"/>
                <a:gd name="T88" fmla="*/ 1291 w 196"/>
                <a:gd name="T89" fmla="*/ 10529 h 234"/>
                <a:gd name="T90" fmla="*/ 1406 w 196"/>
                <a:gd name="T91" fmla="*/ 10529 h 234"/>
                <a:gd name="T92" fmla="*/ 1548 w 196"/>
                <a:gd name="T93" fmla="*/ 10682 h 234"/>
                <a:gd name="T94" fmla="*/ 1548 w 196"/>
                <a:gd name="T95" fmla="*/ 12231 h 234"/>
                <a:gd name="T96" fmla="*/ 1641 w 196"/>
                <a:gd name="T97" fmla="*/ 13049 h 234"/>
                <a:gd name="T98" fmla="*/ 1671 w 196"/>
                <a:gd name="T99" fmla="*/ 13678 h 234"/>
                <a:gd name="T100" fmla="*/ 1641 w 196"/>
                <a:gd name="T101" fmla="*/ 14747 h 234"/>
                <a:gd name="T102" fmla="*/ 1598 w 196"/>
                <a:gd name="T103" fmla="*/ 15970 h 234"/>
                <a:gd name="T104" fmla="*/ 1622 w 196"/>
                <a:gd name="T105" fmla="*/ 16513 h 234"/>
                <a:gd name="T106" fmla="*/ 1598 w 196"/>
                <a:gd name="T107" fmla="*/ 16951 h 234"/>
                <a:gd name="T108" fmla="*/ 1598 w 196"/>
                <a:gd name="T109" fmla="*/ 16513 h 234"/>
                <a:gd name="T110" fmla="*/ 1482 w 196"/>
                <a:gd name="T111" fmla="*/ 15365 h 234"/>
                <a:gd name="T112" fmla="*/ 1291 w 196"/>
                <a:gd name="T113" fmla="*/ 15853 h 234"/>
                <a:gd name="T114" fmla="*/ 1117 w 196"/>
                <a:gd name="T115" fmla="*/ 15853 h 234"/>
                <a:gd name="T116" fmla="*/ 1099 w 196"/>
                <a:gd name="T117" fmla="*/ 1669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34035" name="Freeform 241"/>
            <p:cNvSpPr>
              <a:spLocks/>
            </p:cNvSpPr>
            <p:nvPr/>
          </p:nvSpPr>
          <p:spPr bwMode="auto">
            <a:xfrm>
              <a:off x="2860" y="3040"/>
              <a:ext cx="160" cy="202"/>
            </a:xfrm>
            <a:custGeom>
              <a:avLst/>
              <a:gdLst>
                <a:gd name="T0" fmla="*/ 0 w 144"/>
                <a:gd name="T1" fmla="*/ 11349 h 163"/>
                <a:gd name="T2" fmla="*/ 0 w 144"/>
                <a:gd name="T3" fmla="*/ 8950 h 163"/>
                <a:gd name="T4" fmla="*/ 2 w 144"/>
                <a:gd name="T5" fmla="*/ 6854 h 163"/>
                <a:gd name="T6" fmla="*/ 148 w 144"/>
                <a:gd name="T7" fmla="*/ 6854 h 163"/>
                <a:gd name="T8" fmla="*/ 170 w 144"/>
                <a:gd name="T9" fmla="*/ 5313 h 163"/>
                <a:gd name="T10" fmla="*/ 170 w 144"/>
                <a:gd name="T11" fmla="*/ 3749 h 163"/>
                <a:gd name="T12" fmla="*/ 170 w 144"/>
                <a:gd name="T13" fmla="*/ 2379 h 163"/>
                <a:gd name="T14" fmla="*/ 170 w 144"/>
                <a:gd name="T15" fmla="*/ 814 h 163"/>
                <a:gd name="T16" fmla="*/ 342 w 144"/>
                <a:gd name="T17" fmla="*/ 814 h 163"/>
                <a:gd name="T18" fmla="*/ 489 w 144"/>
                <a:gd name="T19" fmla="*/ 428 h 163"/>
                <a:gd name="T20" fmla="*/ 552 w 144"/>
                <a:gd name="T21" fmla="*/ 1151 h 163"/>
                <a:gd name="T22" fmla="*/ 667 w 144"/>
                <a:gd name="T23" fmla="*/ 428 h 163"/>
                <a:gd name="T24" fmla="*/ 774 w 144"/>
                <a:gd name="T25" fmla="*/ 0 h 163"/>
                <a:gd name="T26" fmla="*/ 860 w 144"/>
                <a:gd name="T27" fmla="*/ 1767 h 163"/>
                <a:gd name="T28" fmla="*/ 956 w 144"/>
                <a:gd name="T29" fmla="*/ 3137 h 163"/>
                <a:gd name="T30" fmla="*/ 1062 w 144"/>
                <a:gd name="T31" fmla="*/ 4117 h 163"/>
                <a:gd name="T32" fmla="*/ 1079 w 144"/>
                <a:gd name="T33" fmla="*/ 4210 h 163"/>
                <a:gd name="T34" fmla="*/ 1088 w 144"/>
                <a:gd name="T35" fmla="*/ 4900 h 163"/>
                <a:gd name="T36" fmla="*/ 1153 w 144"/>
                <a:gd name="T37" fmla="*/ 6134 h 163"/>
                <a:gd name="T38" fmla="*/ 1263 w 144"/>
                <a:gd name="T39" fmla="*/ 6854 h 163"/>
                <a:gd name="T40" fmla="*/ 1316 w 144"/>
                <a:gd name="T41" fmla="*/ 7086 h 163"/>
                <a:gd name="T42" fmla="*/ 1316 w 144"/>
                <a:gd name="T43" fmla="*/ 7222 h 163"/>
                <a:gd name="T44" fmla="*/ 1129 w 144"/>
                <a:gd name="T45" fmla="*/ 8329 h 163"/>
                <a:gd name="T46" fmla="*/ 979 w 144"/>
                <a:gd name="T47" fmla="*/ 9584 h 163"/>
                <a:gd name="T48" fmla="*/ 911 w 144"/>
                <a:gd name="T49" fmla="*/ 11091 h 163"/>
                <a:gd name="T50" fmla="*/ 820 w 144"/>
                <a:gd name="T51" fmla="*/ 11556 h 163"/>
                <a:gd name="T52" fmla="*/ 738 w 144"/>
                <a:gd name="T53" fmla="*/ 12829 h 163"/>
                <a:gd name="T54" fmla="*/ 520 w 144"/>
                <a:gd name="T55" fmla="*/ 12530 h 163"/>
                <a:gd name="T56" fmla="*/ 421 w 144"/>
                <a:gd name="T57" fmla="*/ 12183 h 163"/>
                <a:gd name="T58" fmla="*/ 342 w 144"/>
                <a:gd name="T59" fmla="*/ 13230 h 163"/>
                <a:gd name="T60" fmla="*/ 277 w 144"/>
                <a:gd name="T61" fmla="*/ 14316 h 163"/>
                <a:gd name="T62" fmla="*/ 133 w 144"/>
                <a:gd name="T63" fmla="*/ 14745 h 163"/>
                <a:gd name="T64" fmla="*/ 63 w 144"/>
                <a:gd name="T65" fmla="*/ 14316 h 163"/>
                <a:gd name="T66" fmla="*/ 78 w 144"/>
                <a:gd name="T67" fmla="*/ 12829 h 163"/>
                <a:gd name="T68" fmla="*/ 0 w 144"/>
                <a:gd name="T69" fmla="*/ 11349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34036" name="Freeform 242"/>
            <p:cNvSpPr>
              <a:spLocks/>
            </p:cNvSpPr>
            <p:nvPr/>
          </p:nvSpPr>
          <p:spPr bwMode="auto">
            <a:xfrm>
              <a:off x="3274" y="2899"/>
              <a:ext cx="2" cy="12"/>
            </a:xfrm>
            <a:custGeom>
              <a:avLst/>
              <a:gdLst>
                <a:gd name="T0" fmla="*/ 2 w 2"/>
                <a:gd name="T1" fmla="*/ 446 h 10"/>
                <a:gd name="T2" fmla="*/ 2 w 2"/>
                <a:gd name="T3" fmla="*/ 310 h 10"/>
                <a:gd name="T4" fmla="*/ 0 w 2"/>
                <a:gd name="T5" fmla="*/ 0 h 10"/>
                <a:gd name="T6" fmla="*/ 2 w 2"/>
                <a:gd name="T7" fmla="*/ 446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34037" name="Freeform 243"/>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4038" name="Freeform 244"/>
            <p:cNvSpPr>
              <a:spLocks/>
            </p:cNvSpPr>
            <p:nvPr/>
          </p:nvSpPr>
          <p:spPr bwMode="auto">
            <a:xfrm>
              <a:off x="3265" y="2913"/>
              <a:ext cx="130" cy="299"/>
            </a:xfrm>
            <a:custGeom>
              <a:avLst/>
              <a:gdLst>
                <a:gd name="T0" fmla="*/ 318 w 118"/>
                <a:gd name="T1" fmla="*/ 6454 h 241"/>
                <a:gd name="T2" fmla="*/ 286 w 118"/>
                <a:gd name="T3" fmla="*/ 6536 h 241"/>
                <a:gd name="T4" fmla="*/ 176 w 118"/>
                <a:gd name="T5" fmla="*/ 7048 h 241"/>
                <a:gd name="T6" fmla="*/ 136 w 118"/>
                <a:gd name="T7" fmla="*/ 8332 h 241"/>
                <a:gd name="T8" fmla="*/ 109 w 118"/>
                <a:gd name="T9" fmla="*/ 9934 h 241"/>
                <a:gd name="T10" fmla="*/ 136 w 118"/>
                <a:gd name="T11" fmla="*/ 11491 h 241"/>
                <a:gd name="T12" fmla="*/ 136 w 118"/>
                <a:gd name="T13" fmla="*/ 13104 h 241"/>
                <a:gd name="T14" fmla="*/ 82 w 118"/>
                <a:gd name="T15" fmla="*/ 14265 h 241"/>
                <a:gd name="T16" fmla="*/ 2 w 118"/>
                <a:gd name="T17" fmla="*/ 15425 h 241"/>
                <a:gd name="T18" fmla="*/ 0 w 118"/>
                <a:gd name="T19" fmla="*/ 17506 h 241"/>
                <a:gd name="T20" fmla="*/ 2 w 118"/>
                <a:gd name="T21" fmla="*/ 19285 h 241"/>
                <a:gd name="T22" fmla="*/ 55 w 118"/>
                <a:gd name="T23" fmla="*/ 21507 h 241"/>
                <a:gd name="T24" fmla="*/ 214 w 118"/>
                <a:gd name="T25" fmla="*/ 22281 h 241"/>
                <a:gd name="T26" fmla="*/ 318 w 118"/>
                <a:gd name="T27" fmla="*/ 21719 h 241"/>
                <a:gd name="T28" fmla="*/ 409 w 118"/>
                <a:gd name="T29" fmla="*/ 21030 h 241"/>
                <a:gd name="T30" fmla="*/ 464 w 118"/>
                <a:gd name="T31" fmla="*/ 19539 h 241"/>
                <a:gd name="T32" fmla="*/ 509 w 118"/>
                <a:gd name="T33" fmla="*/ 17959 h 241"/>
                <a:gd name="T34" fmla="*/ 561 w 118"/>
                <a:gd name="T35" fmla="*/ 16513 h 241"/>
                <a:gd name="T36" fmla="*/ 600 w 118"/>
                <a:gd name="T37" fmla="*/ 14960 h 241"/>
                <a:gd name="T38" fmla="*/ 620 w 118"/>
                <a:gd name="T39" fmla="*/ 13595 h 241"/>
                <a:gd name="T40" fmla="*/ 682 w 118"/>
                <a:gd name="T41" fmla="*/ 12058 h 241"/>
                <a:gd name="T42" fmla="*/ 724 w 118"/>
                <a:gd name="T43" fmla="*/ 10544 h 241"/>
                <a:gd name="T44" fmla="*/ 768 w 118"/>
                <a:gd name="T45" fmla="*/ 9000 h 241"/>
                <a:gd name="T46" fmla="*/ 808 w 118"/>
                <a:gd name="T47" fmla="*/ 8109 h 241"/>
                <a:gd name="T48" fmla="*/ 808 w 118"/>
                <a:gd name="T49" fmla="*/ 5788 h 241"/>
                <a:gd name="T50" fmla="*/ 879 w 118"/>
                <a:gd name="T51" fmla="*/ 6454 h 241"/>
                <a:gd name="T52" fmla="*/ 910 w 118"/>
                <a:gd name="T53" fmla="*/ 5475 h 241"/>
                <a:gd name="T54" fmla="*/ 867 w 118"/>
                <a:gd name="T55" fmla="*/ 3380 h 241"/>
                <a:gd name="T56" fmla="*/ 827 w 118"/>
                <a:gd name="T57" fmla="*/ 1279 h 241"/>
                <a:gd name="T58" fmla="*/ 798 w 118"/>
                <a:gd name="T59" fmla="*/ 0 h 241"/>
                <a:gd name="T60" fmla="*/ 768 w 118"/>
                <a:gd name="T61" fmla="*/ 0 h 241"/>
                <a:gd name="T62" fmla="*/ 750 w 118"/>
                <a:gd name="T63" fmla="*/ 670 h 241"/>
                <a:gd name="T64" fmla="*/ 724 w 118"/>
                <a:gd name="T65" fmla="*/ 2223 h 241"/>
                <a:gd name="T66" fmla="*/ 665 w 118"/>
                <a:gd name="T67" fmla="*/ 2724 h 241"/>
                <a:gd name="T68" fmla="*/ 657 w 118"/>
                <a:gd name="T69" fmla="*/ 2800 h 241"/>
                <a:gd name="T70" fmla="*/ 618 w 118"/>
                <a:gd name="T71" fmla="*/ 2724 h 241"/>
                <a:gd name="T72" fmla="*/ 620 w 118"/>
                <a:gd name="T73" fmla="*/ 3474 h 241"/>
                <a:gd name="T74" fmla="*/ 600 w 118"/>
                <a:gd name="T75" fmla="*/ 4193 h 241"/>
                <a:gd name="T76" fmla="*/ 600 w 118"/>
                <a:gd name="T77" fmla="*/ 4310 h 241"/>
                <a:gd name="T78" fmla="*/ 541 w 118"/>
                <a:gd name="T79" fmla="*/ 4853 h 241"/>
                <a:gd name="T80" fmla="*/ 541 w 118"/>
                <a:gd name="T81" fmla="*/ 4310 h 241"/>
                <a:gd name="T82" fmla="*/ 509 w 118"/>
                <a:gd name="T83" fmla="*/ 5475 h 241"/>
                <a:gd name="T84" fmla="*/ 478 w 118"/>
                <a:gd name="T85" fmla="*/ 5475 h 241"/>
                <a:gd name="T86" fmla="*/ 464 w 118"/>
                <a:gd name="T87" fmla="*/ 5475 h 241"/>
                <a:gd name="T88" fmla="*/ 409 w 118"/>
                <a:gd name="T89" fmla="*/ 6152 h 241"/>
                <a:gd name="T90" fmla="*/ 318 w 118"/>
                <a:gd name="T91" fmla="*/ 6454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34039" name="Freeform 245"/>
            <p:cNvSpPr>
              <a:spLocks/>
            </p:cNvSpPr>
            <p:nvPr/>
          </p:nvSpPr>
          <p:spPr bwMode="auto">
            <a:xfrm>
              <a:off x="3085" y="2855"/>
              <a:ext cx="57" cy="170"/>
            </a:xfrm>
            <a:custGeom>
              <a:avLst/>
              <a:gdLst>
                <a:gd name="T0" fmla="*/ 445 w 50"/>
                <a:gd name="T1" fmla="*/ 9009 h 137"/>
                <a:gd name="T2" fmla="*/ 371 w 50"/>
                <a:gd name="T3" fmla="*/ 10504 h 137"/>
                <a:gd name="T4" fmla="*/ 482 w 50"/>
                <a:gd name="T5" fmla="*/ 11555 h 137"/>
                <a:gd name="T6" fmla="*/ 592 w 50"/>
                <a:gd name="T7" fmla="*/ 12715 h 137"/>
                <a:gd name="T8" fmla="*/ 578 w 50"/>
                <a:gd name="T9" fmla="*/ 11871 h 137"/>
                <a:gd name="T10" fmla="*/ 699 w 50"/>
                <a:gd name="T11" fmla="*/ 11245 h 137"/>
                <a:gd name="T12" fmla="*/ 751 w 50"/>
                <a:gd name="T13" fmla="*/ 9944 h 137"/>
                <a:gd name="T14" fmla="*/ 773 w 50"/>
                <a:gd name="T15" fmla="*/ 8771 h 137"/>
                <a:gd name="T16" fmla="*/ 626 w 50"/>
                <a:gd name="T17" fmla="*/ 7710 h 137"/>
                <a:gd name="T18" fmla="*/ 482 w 50"/>
                <a:gd name="T19" fmla="*/ 6822 h 137"/>
                <a:gd name="T20" fmla="*/ 445 w 50"/>
                <a:gd name="T21" fmla="*/ 5007 h 137"/>
                <a:gd name="T22" fmla="*/ 482 w 50"/>
                <a:gd name="T23" fmla="*/ 3927 h 137"/>
                <a:gd name="T24" fmla="*/ 592 w 50"/>
                <a:gd name="T25" fmla="*/ 3774 h 137"/>
                <a:gd name="T26" fmla="*/ 519 w 50"/>
                <a:gd name="T27" fmla="*/ 2235 h 137"/>
                <a:gd name="T28" fmla="*/ 445 w 50"/>
                <a:gd name="T29" fmla="*/ 671 h 137"/>
                <a:gd name="T30" fmla="*/ 371 w 50"/>
                <a:gd name="T31" fmla="*/ 2 h 137"/>
                <a:gd name="T32" fmla="*/ 108 w 50"/>
                <a:gd name="T33" fmla="*/ 0 h 137"/>
                <a:gd name="T34" fmla="*/ 108 w 50"/>
                <a:gd name="T35" fmla="*/ 436 h 137"/>
                <a:gd name="T36" fmla="*/ 269 w 50"/>
                <a:gd name="T37" fmla="*/ 1801 h 137"/>
                <a:gd name="T38" fmla="*/ 219 w 50"/>
                <a:gd name="T39" fmla="*/ 2235 h 137"/>
                <a:gd name="T40" fmla="*/ 192 w 50"/>
                <a:gd name="T41" fmla="*/ 3774 h 137"/>
                <a:gd name="T42" fmla="*/ 192 w 50"/>
                <a:gd name="T43" fmla="*/ 4873 h 137"/>
                <a:gd name="T44" fmla="*/ 140 w 50"/>
                <a:gd name="T45" fmla="*/ 5299 h 137"/>
                <a:gd name="T46" fmla="*/ 0 w 50"/>
                <a:gd name="T47" fmla="*/ 7068 h 137"/>
                <a:gd name="T48" fmla="*/ 108 w 50"/>
                <a:gd name="T49" fmla="*/ 7710 h 137"/>
                <a:gd name="T50" fmla="*/ 219 w 50"/>
                <a:gd name="T51" fmla="*/ 8350 h 137"/>
                <a:gd name="T52" fmla="*/ 371 w 50"/>
                <a:gd name="T53" fmla="*/ 8350 h 137"/>
                <a:gd name="T54" fmla="*/ 445 w 50"/>
                <a:gd name="T55" fmla="*/ 9009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34040" name="Freeform 246"/>
            <p:cNvSpPr>
              <a:spLocks/>
            </p:cNvSpPr>
            <p:nvPr/>
          </p:nvSpPr>
          <p:spPr bwMode="auto">
            <a:xfrm>
              <a:off x="3040" y="2879"/>
              <a:ext cx="187" cy="363"/>
            </a:xfrm>
            <a:custGeom>
              <a:avLst/>
              <a:gdLst>
                <a:gd name="T0" fmla="*/ 942 w 165"/>
                <a:gd name="T1" fmla="*/ 15272 h 293"/>
                <a:gd name="T2" fmla="*/ 1014 w 165"/>
                <a:gd name="T3" fmla="*/ 14798 h 293"/>
                <a:gd name="T4" fmla="*/ 1444 w 165"/>
                <a:gd name="T5" fmla="*/ 12097 h 293"/>
                <a:gd name="T6" fmla="*/ 1800 w 165"/>
                <a:gd name="T7" fmla="*/ 10594 h 293"/>
                <a:gd name="T8" fmla="*/ 2262 w 165"/>
                <a:gd name="T9" fmla="*/ 7601 h 293"/>
                <a:gd name="T10" fmla="*/ 2286 w 165"/>
                <a:gd name="T11" fmla="*/ 6361 h 293"/>
                <a:gd name="T12" fmla="*/ 2286 w 165"/>
                <a:gd name="T13" fmla="*/ 3131 h 293"/>
                <a:gd name="T14" fmla="*/ 2286 w 165"/>
                <a:gd name="T15" fmla="*/ 0 h 293"/>
                <a:gd name="T16" fmla="*/ 2017 w 165"/>
                <a:gd name="T17" fmla="*/ 810 h 293"/>
                <a:gd name="T18" fmla="*/ 1707 w 165"/>
                <a:gd name="T19" fmla="*/ 1432 h 293"/>
                <a:gd name="T20" fmla="*/ 1274 w 165"/>
                <a:gd name="T21" fmla="*/ 1759 h 293"/>
                <a:gd name="T22" fmla="*/ 1077 w 165"/>
                <a:gd name="T23" fmla="*/ 1909 h 293"/>
                <a:gd name="T24" fmla="*/ 942 w 165"/>
                <a:gd name="T25" fmla="*/ 3131 h 293"/>
                <a:gd name="T26" fmla="*/ 1117 w 165"/>
                <a:gd name="T27" fmla="*/ 5706 h 293"/>
                <a:gd name="T28" fmla="*/ 1210 w 165"/>
                <a:gd name="T29" fmla="*/ 7851 h 293"/>
                <a:gd name="T30" fmla="*/ 1047 w 165"/>
                <a:gd name="T31" fmla="*/ 9764 h 293"/>
                <a:gd name="T32" fmla="*/ 986 w 165"/>
                <a:gd name="T33" fmla="*/ 9494 h 293"/>
                <a:gd name="T34" fmla="*/ 942 w 165"/>
                <a:gd name="T35" fmla="*/ 7062 h 293"/>
                <a:gd name="T36" fmla="*/ 739 w 165"/>
                <a:gd name="T37" fmla="*/ 6361 h 293"/>
                <a:gd name="T38" fmla="*/ 492 w 165"/>
                <a:gd name="T39" fmla="*/ 6108 h 293"/>
                <a:gd name="T40" fmla="*/ 164 w 165"/>
                <a:gd name="T41" fmla="*/ 7062 h 293"/>
                <a:gd name="T42" fmla="*/ 69 w 165"/>
                <a:gd name="T43" fmla="*/ 8287 h 293"/>
                <a:gd name="T44" fmla="*/ 164 w 165"/>
                <a:gd name="T45" fmla="*/ 8915 h 293"/>
                <a:gd name="T46" fmla="*/ 575 w 165"/>
                <a:gd name="T47" fmla="*/ 10066 h 293"/>
                <a:gd name="T48" fmla="*/ 558 w 165"/>
                <a:gd name="T49" fmla="*/ 13429 h 293"/>
                <a:gd name="T50" fmla="*/ 492 w 165"/>
                <a:gd name="T51" fmla="*/ 16150 h 293"/>
                <a:gd name="T52" fmla="*/ 298 w 165"/>
                <a:gd name="T53" fmla="*/ 18213 h 293"/>
                <a:gd name="T54" fmla="*/ 211 w 165"/>
                <a:gd name="T55" fmla="*/ 20146 h 293"/>
                <a:gd name="T56" fmla="*/ 264 w 165"/>
                <a:gd name="T57" fmla="*/ 23201 h 293"/>
                <a:gd name="T58" fmla="*/ 298 w 165"/>
                <a:gd name="T59" fmla="*/ 26371 h 293"/>
                <a:gd name="T60" fmla="*/ 447 w 165"/>
                <a:gd name="T61" fmla="*/ 25276 h 293"/>
                <a:gd name="T62" fmla="*/ 647 w 165"/>
                <a:gd name="T63" fmla="*/ 23330 h 293"/>
                <a:gd name="T64" fmla="*/ 1014 w 165"/>
                <a:gd name="T65" fmla="*/ 22169 h 293"/>
                <a:gd name="T66" fmla="*/ 1047 w 165"/>
                <a:gd name="T67" fmla="*/ 20146 h 293"/>
                <a:gd name="T68" fmla="*/ 1014 w 165"/>
                <a:gd name="T69" fmla="*/ 19167 h 293"/>
                <a:gd name="T70" fmla="*/ 942 w 165"/>
                <a:gd name="T71" fmla="*/ 1635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34041" name="Freeform 247"/>
            <p:cNvSpPr>
              <a:spLocks/>
            </p:cNvSpPr>
            <p:nvPr/>
          </p:nvSpPr>
          <p:spPr bwMode="auto">
            <a:xfrm>
              <a:off x="2796" y="3139"/>
              <a:ext cx="283" cy="279"/>
            </a:xfrm>
            <a:custGeom>
              <a:avLst/>
              <a:gdLst>
                <a:gd name="T0" fmla="*/ 559 w 253"/>
                <a:gd name="T1" fmla="*/ 5656 h 225"/>
                <a:gd name="T2" fmla="*/ 551 w 253"/>
                <a:gd name="T3" fmla="*/ 8696 h 225"/>
                <a:gd name="T4" fmla="*/ 400 w 253"/>
                <a:gd name="T5" fmla="*/ 10783 h 225"/>
                <a:gd name="T6" fmla="*/ 70 w 253"/>
                <a:gd name="T7" fmla="*/ 9536 h 225"/>
                <a:gd name="T8" fmla="*/ 70 w 253"/>
                <a:gd name="T9" fmla="*/ 11949 h 225"/>
                <a:gd name="T10" fmla="*/ 190 w 253"/>
                <a:gd name="T11" fmla="*/ 14875 h 225"/>
                <a:gd name="T12" fmla="*/ 190 w 253"/>
                <a:gd name="T13" fmla="*/ 17153 h 225"/>
                <a:gd name="T14" fmla="*/ 238 w 253"/>
                <a:gd name="T15" fmla="*/ 19417 h 225"/>
                <a:gd name="T16" fmla="*/ 400 w 253"/>
                <a:gd name="T17" fmla="*/ 19949 h 225"/>
                <a:gd name="T18" fmla="*/ 688 w 253"/>
                <a:gd name="T19" fmla="*/ 19949 h 225"/>
                <a:gd name="T20" fmla="*/ 979 w 253"/>
                <a:gd name="T21" fmla="*/ 19417 h 225"/>
                <a:gd name="T22" fmla="*/ 1403 w 253"/>
                <a:gd name="T23" fmla="*/ 19051 h 225"/>
                <a:gd name="T24" fmla="*/ 1659 w 253"/>
                <a:gd name="T25" fmla="*/ 17939 h 225"/>
                <a:gd name="T26" fmla="*/ 1935 w 253"/>
                <a:gd name="T27" fmla="*/ 16356 h 225"/>
                <a:gd name="T28" fmla="*/ 2164 w 253"/>
                <a:gd name="T29" fmla="*/ 14157 h 225"/>
                <a:gd name="T30" fmla="*/ 2362 w 253"/>
                <a:gd name="T31" fmla="*/ 11949 h 225"/>
                <a:gd name="T32" fmla="*/ 2549 w 253"/>
                <a:gd name="T33" fmla="*/ 9207 h 225"/>
                <a:gd name="T34" fmla="*/ 2539 w 253"/>
                <a:gd name="T35" fmla="*/ 7636 h 225"/>
                <a:gd name="T36" fmla="*/ 2332 w 253"/>
                <a:gd name="T37" fmla="*/ 7771 h 225"/>
                <a:gd name="T38" fmla="*/ 2452 w 253"/>
                <a:gd name="T39" fmla="*/ 5656 h 225"/>
                <a:gd name="T40" fmla="*/ 2512 w 253"/>
                <a:gd name="T41" fmla="*/ 4409 h 225"/>
                <a:gd name="T42" fmla="*/ 2481 w 253"/>
                <a:gd name="T43" fmla="*/ 1255 h 225"/>
                <a:gd name="T44" fmla="*/ 2279 w 253"/>
                <a:gd name="T45" fmla="*/ 0 h 225"/>
                <a:gd name="T46" fmla="*/ 2112 w 253"/>
                <a:gd name="T47" fmla="*/ 0 h 225"/>
                <a:gd name="T48" fmla="*/ 1752 w 253"/>
                <a:gd name="T49" fmla="*/ 2392 h 225"/>
                <a:gd name="T50" fmla="*/ 1531 w 253"/>
                <a:gd name="T51" fmla="*/ 4409 h 225"/>
                <a:gd name="T52" fmla="*/ 1185 w 253"/>
                <a:gd name="T53" fmla="*/ 5450 h 225"/>
                <a:gd name="T54" fmla="*/ 979 w 253"/>
                <a:gd name="T55" fmla="*/ 6009 h 225"/>
                <a:gd name="T56" fmla="*/ 737 w 253"/>
                <a:gd name="T57" fmla="*/ 7636 h 225"/>
                <a:gd name="T58" fmla="*/ 696 w 253"/>
                <a:gd name="T59" fmla="*/ 5656 h 225"/>
                <a:gd name="T60" fmla="*/ 1840 w 253"/>
                <a:gd name="T61" fmla="*/ 10783 h 225"/>
                <a:gd name="T62" fmla="*/ 1784 w 253"/>
                <a:gd name="T63" fmla="*/ 13635 h 225"/>
                <a:gd name="T64" fmla="*/ 2008 w 253"/>
                <a:gd name="T65" fmla="*/ 12212 h 225"/>
                <a:gd name="T66" fmla="*/ 1916 w 253"/>
                <a:gd name="T67" fmla="*/ 10423 h 225"/>
                <a:gd name="T68" fmla="*/ 615 w 253"/>
                <a:gd name="T69" fmla="*/ 416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42" name="Freeform 248"/>
            <p:cNvSpPr>
              <a:spLocks/>
            </p:cNvSpPr>
            <p:nvPr/>
          </p:nvSpPr>
          <p:spPr bwMode="auto">
            <a:xfrm>
              <a:off x="2796" y="3139"/>
              <a:ext cx="283" cy="279"/>
            </a:xfrm>
            <a:custGeom>
              <a:avLst/>
              <a:gdLst>
                <a:gd name="T0" fmla="*/ 615 w 253"/>
                <a:gd name="T1" fmla="*/ 4165 h 225"/>
                <a:gd name="T2" fmla="*/ 559 w 253"/>
                <a:gd name="T3" fmla="*/ 5656 h 225"/>
                <a:gd name="T4" fmla="*/ 559 w 253"/>
                <a:gd name="T5" fmla="*/ 7152 h 225"/>
                <a:gd name="T6" fmla="*/ 551 w 253"/>
                <a:gd name="T7" fmla="*/ 8696 h 225"/>
                <a:gd name="T8" fmla="*/ 551 w 253"/>
                <a:gd name="T9" fmla="*/ 10175 h 225"/>
                <a:gd name="T10" fmla="*/ 400 w 253"/>
                <a:gd name="T11" fmla="*/ 10783 h 225"/>
                <a:gd name="T12" fmla="*/ 150 w 253"/>
                <a:gd name="T13" fmla="*/ 10423 h 225"/>
                <a:gd name="T14" fmla="*/ 70 w 253"/>
                <a:gd name="T15" fmla="*/ 9536 h 225"/>
                <a:gd name="T16" fmla="*/ 0 w 253"/>
                <a:gd name="T17" fmla="*/ 10423 h 225"/>
                <a:gd name="T18" fmla="*/ 70 w 253"/>
                <a:gd name="T19" fmla="*/ 11949 h 225"/>
                <a:gd name="T20" fmla="*/ 122 w 253"/>
                <a:gd name="T21" fmla="*/ 13435 h 225"/>
                <a:gd name="T22" fmla="*/ 190 w 253"/>
                <a:gd name="T23" fmla="*/ 14875 h 225"/>
                <a:gd name="T24" fmla="*/ 238 w 253"/>
                <a:gd name="T25" fmla="*/ 16461 h 225"/>
                <a:gd name="T26" fmla="*/ 190 w 253"/>
                <a:gd name="T27" fmla="*/ 17153 h 225"/>
                <a:gd name="T28" fmla="*/ 190 w 253"/>
                <a:gd name="T29" fmla="*/ 17939 h 225"/>
                <a:gd name="T30" fmla="*/ 238 w 253"/>
                <a:gd name="T31" fmla="*/ 19417 h 225"/>
                <a:gd name="T32" fmla="*/ 329 w 253"/>
                <a:gd name="T33" fmla="*/ 19417 h 225"/>
                <a:gd name="T34" fmla="*/ 400 w 253"/>
                <a:gd name="T35" fmla="*/ 19949 h 225"/>
                <a:gd name="T36" fmla="*/ 497 w 253"/>
                <a:gd name="T37" fmla="*/ 20598 h 225"/>
                <a:gd name="T38" fmla="*/ 688 w 253"/>
                <a:gd name="T39" fmla="*/ 19949 h 225"/>
                <a:gd name="T40" fmla="*/ 814 w 253"/>
                <a:gd name="T41" fmla="*/ 19417 h 225"/>
                <a:gd name="T42" fmla="*/ 979 w 253"/>
                <a:gd name="T43" fmla="*/ 19417 h 225"/>
                <a:gd name="T44" fmla="*/ 1163 w 253"/>
                <a:gd name="T45" fmla="*/ 19417 h 225"/>
                <a:gd name="T46" fmla="*/ 1403 w 253"/>
                <a:gd name="T47" fmla="*/ 19051 h 225"/>
                <a:gd name="T48" fmla="*/ 1497 w 253"/>
                <a:gd name="T49" fmla="*/ 18859 h 225"/>
                <a:gd name="T50" fmla="*/ 1659 w 253"/>
                <a:gd name="T51" fmla="*/ 17939 h 225"/>
                <a:gd name="T52" fmla="*/ 1840 w 253"/>
                <a:gd name="T53" fmla="*/ 17153 h 225"/>
                <a:gd name="T54" fmla="*/ 1935 w 253"/>
                <a:gd name="T55" fmla="*/ 16356 h 225"/>
                <a:gd name="T56" fmla="*/ 2037 w 253"/>
                <a:gd name="T57" fmla="*/ 15209 h 225"/>
                <a:gd name="T58" fmla="*/ 2164 w 253"/>
                <a:gd name="T59" fmla="*/ 14157 h 225"/>
                <a:gd name="T60" fmla="*/ 2233 w 253"/>
                <a:gd name="T61" fmla="*/ 13226 h 225"/>
                <a:gd name="T62" fmla="*/ 2362 w 253"/>
                <a:gd name="T63" fmla="*/ 11949 h 225"/>
                <a:gd name="T64" fmla="*/ 2481 w 253"/>
                <a:gd name="T65" fmla="*/ 10783 h 225"/>
                <a:gd name="T66" fmla="*/ 2549 w 253"/>
                <a:gd name="T67" fmla="*/ 9207 h 225"/>
                <a:gd name="T68" fmla="*/ 2669 w 253"/>
                <a:gd name="T69" fmla="*/ 7636 h 225"/>
                <a:gd name="T70" fmla="*/ 2539 w 253"/>
                <a:gd name="T71" fmla="*/ 7636 h 225"/>
                <a:gd name="T72" fmla="*/ 2481 w 253"/>
                <a:gd name="T73" fmla="*/ 8213 h 225"/>
                <a:gd name="T74" fmla="*/ 2332 w 253"/>
                <a:gd name="T75" fmla="*/ 7771 h 225"/>
                <a:gd name="T76" fmla="*/ 2332 w 253"/>
                <a:gd name="T77" fmla="*/ 6494 h 225"/>
                <a:gd name="T78" fmla="*/ 2452 w 253"/>
                <a:gd name="T79" fmla="*/ 5656 h 225"/>
                <a:gd name="T80" fmla="*/ 2512 w 253"/>
                <a:gd name="T81" fmla="*/ 6009 h 225"/>
                <a:gd name="T82" fmla="*/ 2512 w 253"/>
                <a:gd name="T83" fmla="*/ 4409 h 225"/>
                <a:gd name="T84" fmla="*/ 2512 w 253"/>
                <a:gd name="T85" fmla="*/ 2709 h 225"/>
                <a:gd name="T86" fmla="*/ 2481 w 253"/>
                <a:gd name="T87" fmla="*/ 1255 h 225"/>
                <a:gd name="T88" fmla="*/ 2452 w 253"/>
                <a:gd name="T89" fmla="*/ 278 h 225"/>
                <a:gd name="T90" fmla="*/ 2279 w 253"/>
                <a:gd name="T91" fmla="*/ 0 h 225"/>
                <a:gd name="T92" fmla="*/ 2138 w 253"/>
                <a:gd name="T93" fmla="*/ 0 h 225"/>
                <a:gd name="T94" fmla="*/ 2112 w 253"/>
                <a:gd name="T95" fmla="*/ 0 h 225"/>
                <a:gd name="T96" fmla="*/ 1888 w 253"/>
                <a:gd name="T97" fmla="*/ 1161 h 225"/>
                <a:gd name="T98" fmla="*/ 1752 w 253"/>
                <a:gd name="T99" fmla="*/ 2392 h 225"/>
                <a:gd name="T100" fmla="*/ 1638 w 253"/>
                <a:gd name="T101" fmla="*/ 3908 h 225"/>
                <a:gd name="T102" fmla="*/ 1531 w 253"/>
                <a:gd name="T103" fmla="*/ 4409 h 225"/>
                <a:gd name="T104" fmla="*/ 1435 w 253"/>
                <a:gd name="T105" fmla="*/ 5656 h 225"/>
                <a:gd name="T106" fmla="*/ 1185 w 253"/>
                <a:gd name="T107" fmla="*/ 5450 h 225"/>
                <a:gd name="T108" fmla="*/ 1077 w 253"/>
                <a:gd name="T109" fmla="*/ 5002 h 225"/>
                <a:gd name="T110" fmla="*/ 979 w 253"/>
                <a:gd name="T111" fmla="*/ 6009 h 225"/>
                <a:gd name="T112" fmla="*/ 911 w 253"/>
                <a:gd name="T113" fmla="*/ 7152 h 225"/>
                <a:gd name="T114" fmla="*/ 737 w 253"/>
                <a:gd name="T115" fmla="*/ 7636 h 225"/>
                <a:gd name="T116" fmla="*/ 688 w 253"/>
                <a:gd name="T117" fmla="*/ 7152 h 225"/>
                <a:gd name="T118" fmla="*/ 696 w 253"/>
                <a:gd name="T119" fmla="*/ 5656 h 225"/>
                <a:gd name="T120" fmla="*/ 615 w 253"/>
                <a:gd name="T121" fmla="*/ 416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34043" name="Freeform 249"/>
            <p:cNvSpPr>
              <a:spLocks/>
            </p:cNvSpPr>
            <p:nvPr/>
          </p:nvSpPr>
          <p:spPr bwMode="auto">
            <a:xfrm>
              <a:off x="2975" y="3281"/>
              <a:ext cx="37" cy="43"/>
            </a:xfrm>
            <a:custGeom>
              <a:avLst/>
              <a:gdLst>
                <a:gd name="T0" fmla="*/ 155 w 33"/>
                <a:gd name="T1" fmla="*/ 302 h 35"/>
                <a:gd name="T2" fmla="*/ 0 w 33"/>
                <a:gd name="T3" fmla="*/ 1404 h 35"/>
                <a:gd name="T4" fmla="*/ 95 w 33"/>
                <a:gd name="T5" fmla="*/ 2629 h 35"/>
                <a:gd name="T6" fmla="*/ 174 w 33"/>
                <a:gd name="T7" fmla="*/ 2270 h 35"/>
                <a:gd name="T8" fmla="*/ 335 w 33"/>
                <a:gd name="T9" fmla="*/ 1404 h 35"/>
                <a:gd name="T10" fmla="*/ 363 w 33"/>
                <a:gd name="T11" fmla="*/ 560 h 35"/>
                <a:gd name="T12" fmla="*/ 238 w 33"/>
                <a:gd name="T13" fmla="*/ 0 h 35"/>
                <a:gd name="T14" fmla="*/ 155 w 33"/>
                <a:gd name="T15" fmla="*/ 302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34044" name="Freeform 250"/>
            <p:cNvSpPr>
              <a:spLocks/>
            </p:cNvSpPr>
            <p:nvPr/>
          </p:nvSpPr>
          <p:spPr bwMode="auto">
            <a:xfrm>
              <a:off x="2763" y="3148"/>
              <a:ext cx="6" cy="12"/>
            </a:xfrm>
            <a:custGeom>
              <a:avLst/>
              <a:gdLst>
                <a:gd name="T0" fmla="*/ 215 w 5"/>
                <a:gd name="T1" fmla="*/ 446 h 10"/>
                <a:gd name="T2" fmla="*/ 0 w 5"/>
                <a:gd name="T3" fmla="*/ 310 h 10"/>
                <a:gd name="T4" fmla="*/ 149 w 5"/>
                <a:gd name="T5" fmla="*/ 0 h 10"/>
                <a:gd name="T6" fmla="*/ 215 w 5"/>
                <a:gd name="T7" fmla="*/ 446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34045" name="Freeform 251"/>
            <p:cNvSpPr>
              <a:spLocks/>
            </p:cNvSpPr>
            <p:nvPr/>
          </p:nvSpPr>
          <p:spPr bwMode="auto">
            <a:xfrm>
              <a:off x="3043" y="3216"/>
              <a:ext cx="22" cy="34"/>
            </a:xfrm>
            <a:custGeom>
              <a:avLst/>
              <a:gdLst>
                <a:gd name="T0" fmla="*/ 226 w 19"/>
                <a:gd name="T1" fmla="*/ 0 h 28"/>
                <a:gd name="T2" fmla="*/ 0 w 19"/>
                <a:gd name="T3" fmla="*/ 515 h 28"/>
                <a:gd name="T4" fmla="*/ 0 w 19"/>
                <a:gd name="T5" fmla="*/ 1360 h 28"/>
                <a:gd name="T6" fmla="*/ 303 w 19"/>
                <a:gd name="T7" fmla="*/ 1651 h 28"/>
                <a:gd name="T8" fmla="*/ 406 w 19"/>
                <a:gd name="T9" fmla="*/ 1277 h 28"/>
                <a:gd name="T10" fmla="*/ 383 w 19"/>
                <a:gd name="T11" fmla="*/ 236 h 28"/>
                <a:gd name="T12" fmla="*/ 226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34046" name="Freeform 252"/>
            <p:cNvSpPr>
              <a:spLocks/>
            </p:cNvSpPr>
            <p:nvPr/>
          </p:nvSpPr>
          <p:spPr bwMode="auto">
            <a:xfrm>
              <a:off x="2722" y="2776"/>
              <a:ext cx="213" cy="270"/>
            </a:xfrm>
            <a:custGeom>
              <a:avLst/>
              <a:gdLst>
                <a:gd name="T0" fmla="*/ 1889 w 191"/>
                <a:gd name="T1" fmla="*/ 11464 h 218"/>
                <a:gd name="T2" fmla="*/ 1737 w 191"/>
                <a:gd name="T3" fmla="*/ 11464 h 218"/>
                <a:gd name="T4" fmla="*/ 1585 w 191"/>
                <a:gd name="T5" fmla="*/ 11464 h 218"/>
                <a:gd name="T6" fmla="*/ 1585 w 191"/>
                <a:gd name="T7" fmla="*/ 12670 h 218"/>
                <a:gd name="T8" fmla="*/ 1585 w 191"/>
                <a:gd name="T9" fmla="*/ 13979 h 218"/>
                <a:gd name="T10" fmla="*/ 1553 w 191"/>
                <a:gd name="T11" fmla="*/ 15174 h 218"/>
                <a:gd name="T12" fmla="*/ 1553 w 191"/>
                <a:gd name="T13" fmla="*/ 16568 h 218"/>
                <a:gd name="T14" fmla="*/ 1676 w 191"/>
                <a:gd name="T15" fmla="*/ 17767 h 218"/>
                <a:gd name="T16" fmla="*/ 1778 w 191"/>
                <a:gd name="T17" fmla="*/ 18793 h 218"/>
                <a:gd name="T18" fmla="*/ 1543 w 191"/>
                <a:gd name="T19" fmla="*/ 19070 h 218"/>
                <a:gd name="T20" fmla="*/ 1291 w 191"/>
                <a:gd name="T21" fmla="*/ 19435 h 218"/>
                <a:gd name="T22" fmla="*/ 1158 w 191"/>
                <a:gd name="T23" fmla="*/ 19070 h 218"/>
                <a:gd name="T24" fmla="*/ 1035 w 191"/>
                <a:gd name="T25" fmla="*/ 18793 h 218"/>
                <a:gd name="T26" fmla="*/ 1001 w 191"/>
                <a:gd name="T27" fmla="*/ 18348 h 218"/>
                <a:gd name="T28" fmla="*/ 805 w 191"/>
                <a:gd name="T29" fmla="*/ 18348 h 218"/>
                <a:gd name="T30" fmla="*/ 669 w 191"/>
                <a:gd name="T31" fmla="*/ 18348 h 218"/>
                <a:gd name="T32" fmla="*/ 457 w 191"/>
                <a:gd name="T33" fmla="*/ 18348 h 218"/>
                <a:gd name="T34" fmla="*/ 293 w 191"/>
                <a:gd name="T35" fmla="*/ 18348 h 218"/>
                <a:gd name="T36" fmla="*/ 184 w 191"/>
                <a:gd name="T37" fmla="*/ 17767 h 218"/>
                <a:gd name="T38" fmla="*/ 0 w 191"/>
                <a:gd name="T39" fmla="*/ 18122 h 218"/>
                <a:gd name="T40" fmla="*/ 0 w 191"/>
                <a:gd name="T41" fmla="*/ 16892 h 218"/>
                <a:gd name="T42" fmla="*/ 2 w 191"/>
                <a:gd name="T43" fmla="*/ 15644 h 218"/>
                <a:gd name="T44" fmla="*/ 84 w 191"/>
                <a:gd name="T45" fmla="*/ 13818 h 218"/>
                <a:gd name="T46" fmla="*/ 145 w 191"/>
                <a:gd name="T47" fmla="*/ 11582 h 218"/>
                <a:gd name="T48" fmla="*/ 229 w 191"/>
                <a:gd name="T49" fmla="*/ 10497 h 218"/>
                <a:gd name="T50" fmla="*/ 293 w 191"/>
                <a:gd name="T51" fmla="*/ 9443 h 218"/>
                <a:gd name="T52" fmla="*/ 280 w 191"/>
                <a:gd name="T53" fmla="*/ 7473 h 218"/>
                <a:gd name="T54" fmla="*/ 229 w 191"/>
                <a:gd name="T55" fmla="*/ 6096 h 218"/>
                <a:gd name="T56" fmla="*/ 205 w 191"/>
                <a:gd name="T57" fmla="*/ 5120 h 218"/>
                <a:gd name="T58" fmla="*/ 255 w 191"/>
                <a:gd name="T59" fmla="*/ 4163 h 218"/>
                <a:gd name="T60" fmla="*/ 184 w 191"/>
                <a:gd name="T61" fmla="*/ 2348 h 218"/>
                <a:gd name="T62" fmla="*/ 105 w 191"/>
                <a:gd name="T63" fmla="*/ 425 h 218"/>
                <a:gd name="T64" fmla="*/ 229 w 191"/>
                <a:gd name="T65" fmla="*/ 0 h 218"/>
                <a:gd name="T66" fmla="*/ 348 w 191"/>
                <a:gd name="T67" fmla="*/ 0 h 218"/>
                <a:gd name="T68" fmla="*/ 485 w 191"/>
                <a:gd name="T69" fmla="*/ 2 h 218"/>
                <a:gd name="T70" fmla="*/ 613 w 191"/>
                <a:gd name="T71" fmla="*/ 2 h 218"/>
                <a:gd name="T72" fmla="*/ 763 w 191"/>
                <a:gd name="T73" fmla="*/ 2 h 218"/>
                <a:gd name="T74" fmla="*/ 805 w 191"/>
                <a:gd name="T75" fmla="*/ 1896 h 218"/>
                <a:gd name="T76" fmla="*/ 881 w 191"/>
                <a:gd name="T77" fmla="*/ 3209 h 218"/>
                <a:gd name="T78" fmla="*/ 1001 w 191"/>
                <a:gd name="T79" fmla="*/ 3602 h 218"/>
                <a:gd name="T80" fmla="*/ 1180 w 191"/>
                <a:gd name="T81" fmla="*/ 3209 h 218"/>
                <a:gd name="T82" fmla="*/ 1221 w 191"/>
                <a:gd name="T83" fmla="*/ 1896 h 218"/>
                <a:gd name="T84" fmla="*/ 1373 w 191"/>
                <a:gd name="T85" fmla="*/ 1896 h 218"/>
                <a:gd name="T86" fmla="*/ 1362 w 191"/>
                <a:gd name="T87" fmla="*/ 2348 h 218"/>
                <a:gd name="T88" fmla="*/ 1553 w 191"/>
                <a:gd name="T89" fmla="*/ 2525 h 218"/>
                <a:gd name="T90" fmla="*/ 1585 w 191"/>
                <a:gd name="T91" fmla="*/ 4461 h 218"/>
                <a:gd name="T92" fmla="*/ 1585 w 191"/>
                <a:gd name="T93" fmla="*/ 6341 h 218"/>
                <a:gd name="T94" fmla="*/ 1627 w 191"/>
                <a:gd name="T95" fmla="*/ 7854 h 218"/>
                <a:gd name="T96" fmla="*/ 1627 w 191"/>
                <a:gd name="T97" fmla="*/ 8475 h 218"/>
                <a:gd name="T98" fmla="*/ 1778 w 191"/>
                <a:gd name="T99" fmla="*/ 8234 h 218"/>
                <a:gd name="T100" fmla="*/ 1889 w 191"/>
                <a:gd name="T101" fmla="*/ 7987 h 218"/>
                <a:gd name="T102" fmla="*/ 1889 w 191"/>
                <a:gd name="T103" fmla="*/ 9727 h 218"/>
                <a:gd name="T104" fmla="*/ 1889 w 191"/>
                <a:gd name="T105" fmla="*/ 1146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34047" name="Freeform 253"/>
            <p:cNvSpPr>
              <a:spLocks/>
            </p:cNvSpPr>
            <p:nvPr/>
          </p:nvSpPr>
          <p:spPr bwMode="auto">
            <a:xfrm>
              <a:off x="2727" y="2746"/>
              <a:ext cx="18" cy="30"/>
            </a:xfrm>
            <a:custGeom>
              <a:avLst/>
              <a:gdLst>
                <a:gd name="T0" fmla="*/ 3 w 17"/>
                <a:gd name="T1" fmla="*/ 2568 h 24"/>
                <a:gd name="T2" fmla="*/ 0 w 17"/>
                <a:gd name="T3" fmla="*/ 1111 h 24"/>
                <a:gd name="T4" fmla="*/ 36 w 17"/>
                <a:gd name="T5" fmla="*/ 0 h 24"/>
                <a:gd name="T6" fmla="*/ 53 w 17"/>
                <a:gd name="T7" fmla="*/ 364 h 24"/>
                <a:gd name="T8" fmla="*/ 36 w 17"/>
                <a:gd name="T9" fmla="*/ 1111 h 24"/>
                <a:gd name="T10" fmla="*/ 7 w 17"/>
                <a:gd name="T11" fmla="*/ 2461 h 24"/>
                <a:gd name="T12" fmla="*/ 3 w 17"/>
                <a:gd name="T13" fmla="*/ 2568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34048" name="Freeform 254"/>
            <p:cNvSpPr>
              <a:spLocks/>
            </p:cNvSpPr>
            <p:nvPr/>
          </p:nvSpPr>
          <p:spPr bwMode="auto">
            <a:xfrm>
              <a:off x="1219" y="2533"/>
              <a:ext cx="686" cy="861"/>
            </a:xfrm>
            <a:custGeom>
              <a:avLst/>
              <a:gdLst>
                <a:gd name="T0" fmla="*/ 4561 w 615"/>
                <a:gd name="T1" fmla="*/ 12091 h 695"/>
                <a:gd name="T2" fmla="*/ 4492 w 615"/>
                <a:gd name="T3" fmla="*/ 10832 h 695"/>
                <a:gd name="T4" fmla="*/ 4289 w 615"/>
                <a:gd name="T5" fmla="*/ 10017 h 695"/>
                <a:gd name="T6" fmla="*/ 4074 w 615"/>
                <a:gd name="T7" fmla="*/ 9486 h 695"/>
                <a:gd name="T8" fmla="*/ 3869 w 615"/>
                <a:gd name="T9" fmla="*/ 11039 h 695"/>
                <a:gd name="T10" fmla="*/ 3677 w 615"/>
                <a:gd name="T11" fmla="*/ 11230 h 695"/>
                <a:gd name="T12" fmla="*/ 3353 w 615"/>
                <a:gd name="T13" fmla="*/ 11039 h 695"/>
                <a:gd name="T14" fmla="*/ 3608 w 615"/>
                <a:gd name="T15" fmla="*/ 7501 h 695"/>
                <a:gd name="T16" fmla="*/ 3548 w 615"/>
                <a:gd name="T17" fmla="*/ 3629 h 695"/>
                <a:gd name="T18" fmla="*/ 3469 w 615"/>
                <a:gd name="T19" fmla="*/ 1759 h 695"/>
                <a:gd name="T20" fmla="*/ 3235 w 615"/>
                <a:gd name="T21" fmla="*/ 4888 h 695"/>
                <a:gd name="T22" fmla="*/ 2736 w 615"/>
                <a:gd name="T23" fmla="*/ 4605 h 695"/>
                <a:gd name="T24" fmla="*/ 2369 w 615"/>
                <a:gd name="T25" fmla="*/ 6105 h 695"/>
                <a:gd name="T26" fmla="*/ 2214 w 615"/>
                <a:gd name="T27" fmla="*/ 1759 h 695"/>
                <a:gd name="T28" fmla="*/ 2036 w 615"/>
                <a:gd name="T29" fmla="*/ 0 h 695"/>
                <a:gd name="T30" fmla="*/ 1707 w 615"/>
                <a:gd name="T31" fmla="*/ 2526 h 695"/>
                <a:gd name="T32" fmla="*/ 1521 w 615"/>
                <a:gd name="T33" fmla="*/ 3997 h 695"/>
                <a:gd name="T34" fmla="*/ 1289 w 615"/>
                <a:gd name="T35" fmla="*/ 7058 h 695"/>
                <a:gd name="T36" fmla="*/ 1035 w 615"/>
                <a:gd name="T37" fmla="*/ 6359 h 695"/>
                <a:gd name="T38" fmla="*/ 854 w 615"/>
                <a:gd name="T39" fmla="*/ 5489 h 695"/>
                <a:gd name="T40" fmla="*/ 702 w 615"/>
                <a:gd name="T41" fmla="*/ 7058 h 695"/>
                <a:gd name="T42" fmla="*/ 669 w 615"/>
                <a:gd name="T43" fmla="*/ 10590 h 695"/>
                <a:gd name="T44" fmla="*/ 395 w 615"/>
                <a:gd name="T45" fmla="*/ 15261 h 695"/>
                <a:gd name="T46" fmla="*/ 69 w 615"/>
                <a:gd name="T47" fmla="*/ 18826 h 695"/>
                <a:gd name="T48" fmla="*/ 107 w 615"/>
                <a:gd name="T49" fmla="*/ 23323 h 695"/>
                <a:gd name="T50" fmla="*/ 518 w 615"/>
                <a:gd name="T51" fmla="*/ 23593 h 695"/>
                <a:gd name="T52" fmla="*/ 924 w 615"/>
                <a:gd name="T53" fmla="*/ 25887 h 695"/>
                <a:gd name="T54" fmla="*/ 1323 w 615"/>
                <a:gd name="T55" fmla="*/ 23947 h 695"/>
                <a:gd name="T56" fmla="*/ 1606 w 615"/>
                <a:gd name="T57" fmla="*/ 28222 h 695"/>
                <a:gd name="T58" fmla="*/ 2154 w 615"/>
                <a:gd name="T59" fmla="*/ 30825 h 695"/>
                <a:gd name="T60" fmla="*/ 2223 w 615"/>
                <a:gd name="T61" fmla="*/ 34357 h 695"/>
                <a:gd name="T62" fmla="*/ 2628 w 615"/>
                <a:gd name="T63" fmla="*/ 36941 h 695"/>
                <a:gd name="T64" fmla="*/ 2600 w 615"/>
                <a:gd name="T65" fmla="*/ 40365 h 695"/>
                <a:gd name="T66" fmla="*/ 2847 w 615"/>
                <a:gd name="T67" fmla="*/ 43925 h 695"/>
                <a:gd name="T68" fmla="*/ 3151 w 615"/>
                <a:gd name="T69" fmla="*/ 46738 h 695"/>
                <a:gd name="T70" fmla="*/ 3334 w 615"/>
                <a:gd name="T71" fmla="*/ 49219 h 695"/>
                <a:gd name="T72" fmla="*/ 3110 w 615"/>
                <a:gd name="T73" fmla="*/ 53751 h 695"/>
                <a:gd name="T74" fmla="*/ 2947 w 615"/>
                <a:gd name="T75" fmla="*/ 56695 h 695"/>
                <a:gd name="T76" fmla="*/ 3441 w 615"/>
                <a:gd name="T77" fmla="*/ 59518 h 695"/>
                <a:gd name="T78" fmla="*/ 3677 w 615"/>
                <a:gd name="T79" fmla="*/ 61318 h 695"/>
                <a:gd name="T80" fmla="*/ 3845 w 615"/>
                <a:gd name="T81" fmla="*/ 57766 h 695"/>
                <a:gd name="T82" fmla="*/ 3934 w 615"/>
                <a:gd name="T83" fmla="*/ 56832 h 695"/>
                <a:gd name="T84" fmla="*/ 3772 w 615"/>
                <a:gd name="T85" fmla="*/ 59705 h 695"/>
                <a:gd name="T86" fmla="*/ 4101 w 615"/>
                <a:gd name="T87" fmla="*/ 54566 h 695"/>
                <a:gd name="T88" fmla="*/ 4148 w 615"/>
                <a:gd name="T89" fmla="*/ 51200 h 695"/>
                <a:gd name="T90" fmla="*/ 4127 w 615"/>
                <a:gd name="T91" fmla="*/ 49013 h 695"/>
                <a:gd name="T92" fmla="*/ 4561 w 615"/>
                <a:gd name="T93" fmla="*/ 46278 h 695"/>
                <a:gd name="T94" fmla="*/ 4814 w 615"/>
                <a:gd name="T95" fmla="*/ 45146 h 695"/>
                <a:gd name="T96" fmla="*/ 5161 w 615"/>
                <a:gd name="T97" fmla="*/ 43925 h 695"/>
                <a:gd name="T98" fmla="*/ 5393 w 615"/>
                <a:gd name="T99" fmla="*/ 39213 h 695"/>
                <a:gd name="T100" fmla="*/ 5485 w 615"/>
                <a:gd name="T101" fmla="*/ 33086 h 695"/>
                <a:gd name="T102" fmla="*/ 5485 w 615"/>
                <a:gd name="T103" fmla="*/ 28881 h 695"/>
                <a:gd name="T104" fmla="*/ 5724 w 615"/>
                <a:gd name="T105" fmla="*/ 26452 h 695"/>
                <a:gd name="T106" fmla="*/ 5929 w 615"/>
                <a:gd name="T107" fmla="*/ 23745 h 695"/>
                <a:gd name="T108" fmla="*/ 5941 w 615"/>
                <a:gd name="T109" fmla="*/ 16468 h 695"/>
                <a:gd name="T110" fmla="*/ 5370 w 615"/>
                <a:gd name="T111" fmla="*/ 13419 h 695"/>
                <a:gd name="T112" fmla="*/ 4724 w 615"/>
                <a:gd name="T113" fmla="*/ 12319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34049" name="Freeform 255"/>
            <p:cNvSpPr>
              <a:spLocks/>
            </p:cNvSpPr>
            <p:nvPr/>
          </p:nvSpPr>
          <p:spPr bwMode="auto">
            <a:xfrm>
              <a:off x="1623" y="2650"/>
              <a:ext cx="41" cy="38"/>
            </a:xfrm>
            <a:custGeom>
              <a:avLst/>
              <a:gdLst>
                <a:gd name="T0" fmla="*/ 154 w 37"/>
                <a:gd name="T1" fmla="*/ 2080 h 31"/>
                <a:gd name="T2" fmla="*/ 139 w 37"/>
                <a:gd name="T3" fmla="*/ 2080 h 31"/>
                <a:gd name="T4" fmla="*/ 61 w 37"/>
                <a:gd name="T5" fmla="*/ 1874 h 31"/>
                <a:gd name="T6" fmla="*/ 4 w 37"/>
                <a:gd name="T7" fmla="*/ 2264 h 31"/>
                <a:gd name="T8" fmla="*/ 0 w 37"/>
                <a:gd name="T9" fmla="*/ 1247 h 31"/>
                <a:gd name="T10" fmla="*/ 2 w 37"/>
                <a:gd name="T11" fmla="*/ 1247 h 31"/>
                <a:gd name="T12" fmla="*/ 0 w 37"/>
                <a:gd name="T13" fmla="*/ 700 h 31"/>
                <a:gd name="T14" fmla="*/ 4 w 37"/>
                <a:gd name="T15" fmla="*/ 0 h 31"/>
                <a:gd name="T16" fmla="*/ 182 w 37"/>
                <a:gd name="T17" fmla="*/ 241 h 31"/>
                <a:gd name="T18" fmla="*/ 316 w 37"/>
                <a:gd name="T19" fmla="*/ 362 h 31"/>
                <a:gd name="T20" fmla="*/ 248 w 37"/>
                <a:gd name="T21" fmla="*/ 1326 h 31"/>
                <a:gd name="T22" fmla="*/ 248 w 37"/>
                <a:gd name="T23" fmla="*/ 1581 h 31"/>
                <a:gd name="T24" fmla="*/ 226 w 37"/>
                <a:gd name="T25" fmla="*/ 1874 h 31"/>
                <a:gd name="T26" fmla="*/ 202 w 37"/>
                <a:gd name="T27" fmla="*/ 1874 h 31"/>
                <a:gd name="T28" fmla="*/ 154 w 37"/>
                <a:gd name="T29" fmla="*/ 208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34050" name="Freeform 256"/>
            <p:cNvSpPr>
              <a:spLocks/>
            </p:cNvSpPr>
            <p:nvPr/>
          </p:nvSpPr>
          <p:spPr bwMode="auto">
            <a:xfrm>
              <a:off x="2681" y="2598"/>
              <a:ext cx="35" cy="30"/>
            </a:xfrm>
            <a:custGeom>
              <a:avLst/>
              <a:gdLst>
                <a:gd name="T0" fmla="*/ 87 w 31"/>
                <a:gd name="T1" fmla="*/ 2568 h 24"/>
                <a:gd name="T2" fmla="*/ 0 w 31"/>
                <a:gd name="T3" fmla="*/ 2054 h 24"/>
                <a:gd name="T4" fmla="*/ 2 w 31"/>
                <a:gd name="T5" fmla="*/ 1405 h 24"/>
                <a:gd name="T6" fmla="*/ 87 w 31"/>
                <a:gd name="T7" fmla="*/ 0 h 24"/>
                <a:gd name="T8" fmla="*/ 236 w 31"/>
                <a:gd name="T9" fmla="*/ 0 h 24"/>
                <a:gd name="T10" fmla="*/ 399 w 31"/>
                <a:gd name="T11" fmla="*/ 291 h 24"/>
                <a:gd name="T12" fmla="*/ 399 w 31"/>
                <a:gd name="T13" fmla="*/ 2568 h 24"/>
                <a:gd name="T14" fmla="*/ 236 w 31"/>
                <a:gd name="T15" fmla="*/ 2568 h 24"/>
                <a:gd name="T16" fmla="*/ 87 w 31"/>
                <a:gd name="T17" fmla="*/ 256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34051" name="Freeform 257"/>
            <p:cNvSpPr>
              <a:spLocks/>
            </p:cNvSpPr>
            <p:nvPr/>
          </p:nvSpPr>
          <p:spPr bwMode="auto">
            <a:xfrm>
              <a:off x="2666" y="2566"/>
              <a:ext cx="9" cy="11"/>
            </a:xfrm>
            <a:custGeom>
              <a:avLst/>
              <a:gdLst>
                <a:gd name="T0" fmla="*/ 1341 w 7"/>
                <a:gd name="T1" fmla="*/ 0 h 9"/>
                <a:gd name="T2" fmla="*/ 937 w 7"/>
                <a:gd name="T3" fmla="*/ 0 h 9"/>
                <a:gd name="T4" fmla="*/ 0 w 7"/>
                <a:gd name="T5" fmla="*/ 590 h 9"/>
                <a:gd name="T6" fmla="*/ 1341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34052" name="Freeform 258"/>
            <p:cNvSpPr>
              <a:spLocks/>
            </p:cNvSpPr>
            <p:nvPr/>
          </p:nvSpPr>
          <p:spPr bwMode="auto">
            <a:xfrm>
              <a:off x="2671" y="2600"/>
              <a:ext cx="100" cy="136"/>
            </a:xfrm>
            <a:custGeom>
              <a:avLst/>
              <a:gdLst>
                <a:gd name="T0" fmla="*/ 133 w 90"/>
                <a:gd name="T1" fmla="*/ 2243 h 109"/>
                <a:gd name="T2" fmla="*/ 97 w 90"/>
                <a:gd name="T3" fmla="*/ 2660 h 109"/>
                <a:gd name="T4" fmla="*/ 63 w 90"/>
                <a:gd name="T5" fmla="*/ 3027 h 109"/>
                <a:gd name="T6" fmla="*/ 148 w 90"/>
                <a:gd name="T7" fmla="*/ 3777 h 109"/>
                <a:gd name="T8" fmla="*/ 78 w 90"/>
                <a:gd name="T9" fmla="*/ 3457 h 109"/>
                <a:gd name="T10" fmla="*/ 4 w 90"/>
                <a:gd name="T11" fmla="*/ 5436 h 109"/>
                <a:gd name="T12" fmla="*/ 0 w 90"/>
                <a:gd name="T13" fmla="*/ 5436 h 109"/>
                <a:gd name="T14" fmla="*/ 4 w 90"/>
                <a:gd name="T15" fmla="*/ 6714 h 109"/>
                <a:gd name="T16" fmla="*/ 78 w 90"/>
                <a:gd name="T17" fmla="*/ 6801 h 109"/>
                <a:gd name="T18" fmla="*/ 4 w 90"/>
                <a:gd name="T19" fmla="*/ 6447 h 109"/>
                <a:gd name="T20" fmla="*/ 78 w 90"/>
                <a:gd name="T21" fmla="*/ 7408 h 109"/>
                <a:gd name="T22" fmla="*/ 78 w 90"/>
                <a:gd name="T23" fmla="*/ 7408 h 109"/>
                <a:gd name="T24" fmla="*/ 170 w 90"/>
                <a:gd name="T25" fmla="*/ 8684 h 109"/>
                <a:gd name="T26" fmla="*/ 148 w 90"/>
                <a:gd name="T27" fmla="*/ 8684 h 109"/>
                <a:gd name="T28" fmla="*/ 233 w 90"/>
                <a:gd name="T29" fmla="*/ 9934 h 109"/>
                <a:gd name="T30" fmla="*/ 319 w 90"/>
                <a:gd name="T31" fmla="*/ 11422 h 109"/>
                <a:gd name="T32" fmla="*/ 356 w 90"/>
                <a:gd name="T33" fmla="*/ 10452 h 109"/>
                <a:gd name="T34" fmla="*/ 421 w 90"/>
                <a:gd name="T35" fmla="*/ 10835 h 109"/>
                <a:gd name="T36" fmla="*/ 427 w 90"/>
                <a:gd name="T37" fmla="*/ 10452 h 109"/>
                <a:gd name="T38" fmla="*/ 421 w 90"/>
                <a:gd name="T39" fmla="*/ 9582 h 109"/>
                <a:gd name="T40" fmla="*/ 421 w 90"/>
                <a:gd name="T41" fmla="*/ 9181 h 109"/>
                <a:gd name="T42" fmla="*/ 421 w 90"/>
                <a:gd name="T43" fmla="*/ 8684 h 109"/>
                <a:gd name="T44" fmla="*/ 520 w 90"/>
                <a:gd name="T45" fmla="*/ 8463 h 109"/>
                <a:gd name="T46" fmla="*/ 540 w 90"/>
                <a:gd name="T47" fmla="*/ 7408 h 109"/>
                <a:gd name="T48" fmla="*/ 613 w 90"/>
                <a:gd name="T49" fmla="*/ 8463 h 109"/>
                <a:gd name="T50" fmla="*/ 677 w 90"/>
                <a:gd name="T51" fmla="*/ 7962 h 109"/>
                <a:gd name="T52" fmla="*/ 738 w 90"/>
                <a:gd name="T53" fmla="*/ 8684 h 109"/>
                <a:gd name="T54" fmla="*/ 774 w 90"/>
                <a:gd name="T55" fmla="*/ 8114 h 109"/>
                <a:gd name="T56" fmla="*/ 823 w 90"/>
                <a:gd name="T57" fmla="*/ 5436 h 109"/>
                <a:gd name="T58" fmla="*/ 738 w 90"/>
                <a:gd name="T59" fmla="*/ 3777 h 109"/>
                <a:gd name="T60" fmla="*/ 793 w 90"/>
                <a:gd name="T61" fmla="*/ 2660 h 109"/>
                <a:gd name="T62" fmla="*/ 793 w 90"/>
                <a:gd name="T63" fmla="*/ 1370 h 109"/>
                <a:gd name="T64" fmla="*/ 613 w 90"/>
                <a:gd name="T65" fmla="*/ 1709 h 109"/>
                <a:gd name="T66" fmla="*/ 651 w 90"/>
                <a:gd name="T67" fmla="*/ 0 h 109"/>
                <a:gd name="T68" fmla="*/ 489 w 90"/>
                <a:gd name="T69" fmla="*/ 0 h 109"/>
                <a:gd name="T70" fmla="*/ 356 w 90"/>
                <a:gd name="T71" fmla="*/ 0 h 109"/>
                <a:gd name="T72" fmla="*/ 356 w 90"/>
                <a:gd name="T73" fmla="*/ 2243 h 109"/>
                <a:gd name="T74" fmla="*/ 252 w 90"/>
                <a:gd name="T75" fmla="*/ 2243 h 109"/>
                <a:gd name="T76" fmla="*/ 148 w 90"/>
                <a:gd name="T77" fmla="*/ 2243 h 109"/>
                <a:gd name="T78" fmla="*/ 133 w 90"/>
                <a:gd name="T79" fmla="*/ 2243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34053" name="Freeform 259"/>
            <p:cNvSpPr>
              <a:spLocks/>
            </p:cNvSpPr>
            <p:nvPr/>
          </p:nvSpPr>
          <p:spPr bwMode="auto">
            <a:xfrm>
              <a:off x="1435" y="3074"/>
              <a:ext cx="147" cy="183"/>
            </a:xfrm>
            <a:custGeom>
              <a:avLst/>
              <a:gdLst>
                <a:gd name="T0" fmla="*/ 63 w 132"/>
                <a:gd name="T1" fmla="*/ 1323 h 147"/>
                <a:gd name="T2" fmla="*/ 4 w 132"/>
                <a:gd name="T3" fmla="*/ 3235 h 147"/>
                <a:gd name="T4" fmla="*/ 0 w 132"/>
                <a:gd name="T5" fmla="*/ 5225 h 147"/>
                <a:gd name="T6" fmla="*/ 149 w 132"/>
                <a:gd name="T7" fmla="*/ 6561 h 147"/>
                <a:gd name="T8" fmla="*/ 284 w 132"/>
                <a:gd name="T9" fmla="*/ 8098 h 147"/>
                <a:gd name="T10" fmla="*/ 435 w 132"/>
                <a:gd name="T11" fmla="*/ 8829 h 147"/>
                <a:gd name="T12" fmla="*/ 539 w 132"/>
                <a:gd name="T13" fmla="*/ 9209 h 147"/>
                <a:gd name="T14" fmla="*/ 677 w 132"/>
                <a:gd name="T15" fmla="*/ 10168 h 147"/>
                <a:gd name="T16" fmla="*/ 826 w 132"/>
                <a:gd name="T17" fmla="*/ 10817 h 147"/>
                <a:gd name="T18" fmla="*/ 749 w 132"/>
                <a:gd name="T19" fmla="*/ 12550 h 147"/>
                <a:gd name="T20" fmla="*/ 692 w 132"/>
                <a:gd name="T21" fmla="*/ 14136 h 147"/>
                <a:gd name="T22" fmla="*/ 878 w 132"/>
                <a:gd name="T23" fmla="*/ 14367 h 147"/>
                <a:gd name="T24" fmla="*/ 1066 w 132"/>
                <a:gd name="T25" fmla="*/ 14664 h 147"/>
                <a:gd name="T26" fmla="*/ 1153 w 132"/>
                <a:gd name="T27" fmla="*/ 14136 h 147"/>
                <a:gd name="T28" fmla="*/ 1273 w 132"/>
                <a:gd name="T29" fmla="*/ 12220 h 147"/>
                <a:gd name="T30" fmla="*/ 1242 w 132"/>
                <a:gd name="T31" fmla="*/ 11016 h 147"/>
                <a:gd name="T32" fmla="*/ 1242 w 132"/>
                <a:gd name="T33" fmla="*/ 9672 h 147"/>
                <a:gd name="T34" fmla="*/ 1273 w 132"/>
                <a:gd name="T35" fmla="*/ 8176 h 147"/>
                <a:gd name="T36" fmla="*/ 1179 w 132"/>
                <a:gd name="T37" fmla="*/ 8176 h 147"/>
                <a:gd name="T38" fmla="*/ 1085 w 132"/>
                <a:gd name="T39" fmla="*/ 8176 h 147"/>
                <a:gd name="T40" fmla="*/ 1066 w 132"/>
                <a:gd name="T41" fmla="*/ 6561 h 147"/>
                <a:gd name="T42" fmla="*/ 1025 w 132"/>
                <a:gd name="T43" fmla="*/ 5225 h 147"/>
                <a:gd name="T44" fmla="*/ 899 w 132"/>
                <a:gd name="T45" fmla="*/ 5225 h 147"/>
                <a:gd name="T46" fmla="*/ 692 w 132"/>
                <a:gd name="T47" fmla="*/ 4805 h 147"/>
                <a:gd name="T48" fmla="*/ 677 w 132"/>
                <a:gd name="T49" fmla="*/ 2372 h 147"/>
                <a:gd name="T50" fmla="*/ 631 w 132"/>
                <a:gd name="T51" fmla="*/ 1647 h 147"/>
                <a:gd name="T52" fmla="*/ 631 w 132"/>
                <a:gd name="T53" fmla="*/ 1229 h 147"/>
                <a:gd name="T54" fmla="*/ 491 w 132"/>
                <a:gd name="T55" fmla="*/ 0 h 147"/>
                <a:gd name="T56" fmla="*/ 284 w 132"/>
                <a:gd name="T57" fmla="*/ 443 h 147"/>
                <a:gd name="T58" fmla="*/ 78 w 132"/>
                <a:gd name="T59" fmla="*/ 443 h 147"/>
                <a:gd name="T60" fmla="*/ 63 w 132"/>
                <a:gd name="T61" fmla="*/ 1323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34054" name="Freeform 260"/>
            <p:cNvSpPr>
              <a:spLocks/>
            </p:cNvSpPr>
            <p:nvPr/>
          </p:nvSpPr>
          <p:spPr bwMode="auto">
            <a:xfrm>
              <a:off x="2629" y="2638"/>
              <a:ext cx="5" cy="9"/>
            </a:xfrm>
            <a:custGeom>
              <a:avLst/>
              <a:gdLst>
                <a:gd name="T0" fmla="*/ 5 w 5"/>
                <a:gd name="T1" fmla="*/ 441 h 7"/>
                <a:gd name="T2" fmla="*/ 2 w 5"/>
                <a:gd name="T3" fmla="*/ 1341 h 7"/>
                <a:gd name="T4" fmla="*/ 0 w 5"/>
                <a:gd name="T5" fmla="*/ 937 h 7"/>
                <a:gd name="T6" fmla="*/ 2 w 5"/>
                <a:gd name="T7" fmla="*/ 0 h 7"/>
                <a:gd name="T8" fmla="*/ 5 w 5"/>
                <a:gd name="T9" fmla="*/ 441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34055"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34056" name="Freeform 262"/>
            <p:cNvSpPr>
              <a:spLocks/>
            </p:cNvSpPr>
            <p:nvPr/>
          </p:nvSpPr>
          <p:spPr bwMode="auto">
            <a:xfrm>
              <a:off x="3034" y="2671"/>
              <a:ext cx="190" cy="234"/>
            </a:xfrm>
            <a:custGeom>
              <a:avLst/>
              <a:gdLst>
                <a:gd name="T0" fmla="*/ 1340 w 170"/>
                <a:gd name="T1" fmla="*/ 3594 h 189"/>
                <a:gd name="T2" fmla="*/ 1340 w 170"/>
                <a:gd name="T3" fmla="*/ 3099 h 189"/>
                <a:gd name="T4" fmla="*/ 1166 w 170"/>
                <a:gd name="T5" fmla="*/ 2345 h 189"/>
                <a:gd name="T6" fmla="*/ 1022 w 170"/>
                <a:gd name="T7" fmla="*/ 1530 h 189"/>
                <a:gd name="T8" fmla="*/ 896 w 170"/>
                <a:gd name="T9" fmla="*/ 651 h 189"/>
                <a:gd name="T10" fmla="*/ 724 w 170"/>
                <a:gd name="T11" fmla="*/ 0 h 189"/>
                <a:gd name="T12" fmla="*/ 616 w 170"/>
                <a:gd name="T13" fmla="*/ 0 h 189"/>
                <a:gd name="T14" fmla="*/ 441 w 170"/>
                <a:gd name="T15" fmla="*/ 0 h 189"/>
                <a:gd name="T16" fmla="*/ 316 w 170"/>
                <a:gd name="T17" fmla="*/ 0 h 189"/>
                <a:gd name="T18" fmla="*/ 165 w 170"/>
                <a:gd name="T19" fmla="*/ 0 h 189"/>
                <a:gd name="T20" fmla="*/ 236 w 170"/>
                <a:gd name="T21" fmla="*/ 2162 h 189"/>
                <a:gd name="T22" fmla="*/ 189 w 170"/>
                <a:gd name="T23" fmla="*/ 2162 h 189"/>
                <a:gd name="T24" fmla="*/ 189 w 170"/>
                <a:gd name="T25" fmla="*/ 2953 h 189"/>
                <a:gd name="T26" fmla="*/ 236 w 170"/>
                <a:gd name="T27" fmla="*/ 3339 h 189"/>
                <a:gd name="T28" fmla="*/ 121 w 170"/>
                <a:gd name="T29" fmla="*/ 4450 h 189"/>
                <a:gd name="T30" fmla="*/ 4 w 170"/>
                <a:gd name="T31" fmla="*/ 5406 h 189"/>
                <a:gd name="T32" fmla="*/ 0 w 170"/>
                <a:gd name="T33" fmla="*/ 5406 h 189"/>
                <a:gd name="T34" fmla="*/ 0 w 170"/>
                <a:gd name="T35" fmla="*/ 6411 h 189"/>
                <a:gd name="T36" fmla="*/ 0 w 170"/>
                <a:gd name="T37" fmla="*/ 7514 h 189"/>
                <a:gd name="T38" fmla="*/ 70 w 170"/>
                <a:gd name="T39" fmla="*/ 9016 h 189"/>
                <a:gd name="T40" fmla="*/ 148 w 170"/>
                <a:gd name="T41" fmla="*/ 9998 h 189"/>
                <a:gd name="T42" fmla="*/ 189 w 170"/>
                <a:gd name="T43" fmla="*/ 11381 h 189"/>
                <a:gd name="T44" fmla="*/ 211 w 170"/>
                <a:gd name="T45" fmla="*/ 11518 h 189"/>
                <a:gd name="T46" fmla="*/ 395 w 170"/>
                <a:gd name="T47" fmla="*/ 12336 h 189"/>
                <a:gd name="T48" fmla="*/ 553 w 170"/>
                <a:gd name="T49" fmla="*/ 13167 h 189"/>
                <a:gd name="T50" fmla="*/ 724 w 170"/>
                <a:gd name="T51" fmla="*/ 13430 h 189"/>
                <a:gd name="T52" fmla="*/ 772 w 170"/>
                <a:gd name="T53" fmla="*/ 13821 h 189"/>
                <a:gd name="T54" fmla="*/ 818 w 170"/>
                <a:gd name="T55" fmla="*/ 15325 h 189"/>
                <a:gd name="T56" fmla="*/ 874 w 170"/>
                <a:gd name="T57" fmla="*/ 16772 h 189"/>
                <a:gd name="T58" fmla="*/ 954 w 170"/>
                <a:gd name="T59" fmla="*/ 16772 h 189"/>
                <a:gd name="T60" fmla="*/ 1022 w 170"/>
                <a:gd name="T61" fmla="*/ 16628 h 189"/>
                <a:gd name="T62" fmla="*/ 1220 w 170"/>
                <a:gd name="T63" fmla="*/ 16772 h 189"/>
                <a:gd name="T64" fmla="*/ 1340 w 170"/>
                <a:gd name="T65" fmla="*/ 16302 h 189"/>
                <a:gd name="T66" fmla="*/ 1410 w 170"/>
                <a:gd name="T67" fmla="*/ 16302 h 189"/>
                <a:gd name="T68" fmla="*/ 1576 w 170"/>
                <a:gd name="T69" fmla="*/ 15704 h 189"/>
                <a:gd name="T70" fmla="*/ 1759 w 170"/>
                <a:gd name="T71" fmla="*/ 14891 h 189"/>
                <a:gd name="T72" fmla="*/ 1663 w 170"/>
                <a:gd name="T73" fmla="*/ 13821 h 189"/>
                <a:gd name="T74" fmla="*/ 1627 w 170"/>
                <a:gd name="T75" fmla="*/ 12631 h 189"/>
                <a:gd name="T76" fmla="*/ 1614 w 170"/>
                <a:gd name="T77" fmla="*/ 11130 h 189"/>
                <a:gd name="T78" fmla="*/ 1576 w 170"/>
                <a:gd name="T79" fmla="*/ 10775 h 189"/>
                <a:gd name="T80" fmla="*/ 1627 w 170"/>
                <a:gd name="T81" fmla="*/ 9228 h 189"/>
                <a:gd name="T82" fmla="*/ 1507 w 170"/>
                <a:gd name="T83" fmla="*/ 7775 h 189"/>
                <a:gd name="T84" fmla="*/ 1576 w 170"/>
                <a:gd name="T85" fmla="*/ 5677 h 189"/>
                <a:gd name="T86" fmla="*/ 1473 w 170"/>
                <a:gd name="T87" fmla="*/ 4585 h 189"/>
                <a:gd name="T88" fmla="*/ 1340 w 170"/>
                <a:gd name="T89" fmla="*/ 3594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34057" name="Freeform 263"/>
            <p:cNvSpPr>
              <a:spLocks/>
            </p:cNvSpPr>
            <p:nvPr/>
          </p:nvSpPr>
          <p:spPr bwMode="auto">
            <a:xfrm>
              <a:off x="3204" y="2776"/>
              <a:ext cx="6" cy="16"/>
            </a:xfrm>
            <a:custGeom>
              <a:avLst/>
              <a:gdLst>
                <a:gd name="T0" fmla="*/ 215 w 5"/>
                <a:gd name="T1" fmla="*/ 4905 h 12"/>
                <a:gd name="T2" fmla="*/ 149 w 5"/>
                <a:gd name="T3" fmla="*/ 0 h 12"/>
                <a:gd name="T4" fmla="*/ 0 w 5"/>
                <a:gd name="T5" fmla="*/ 2069 h 12"/>
                <a:gd name="T6" fmla="*/ 215 w 5"/>
                <a:gd name="T7" fmla="*/ 490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34058" name="Freeform 264"/>
            <p:cNvSpPr>
              <a:spLocks/>
            </p:cNvSpPr>
            <p:nvPr/>
          </p:nvSpPr>
          <p:spPr bwMode="auto">
            <a:xfrm>
              <a:off x="3038" y="2553"/>
              <a:ext cx="93" cy="127"/>
            </a:xfrm>
            <a:custGeom>
              <a:avLst/>
              <a:gdLst>
                <a:gd name="T0" fmla="*/ 809 w 83"/>
                <a:gd name="T1" fmla="*/ 1530 h 102"/>
                <a:gd name="T2" fmla="*/ 723 w 83"/>
                <a:gd name="T3" fmla="*/ 0 h 102"/>
                <a:gd name="T4" fmla="*/ 645 w 83"/>
                <a:gd name="T5" fmla="*/ 987 h 102"/>
                <a:gd name="T6" fmla="*/ 466 w 83"/>
                <a:gd name="T7" fmla="*/ 987 h 102"/>
                <a:gd name="T8" fmla="*/ 394 w 83"/>
                <a:gd name="T9" fmla="*/ 1229 h 102"/>
                <a:gd name="T10" fmla="*/ 336 w 83"/>
                <a:gd name="T11" fmla="*/ 987 h 102"/>
                <a:gd name="T12" fmla="*/ 210 w 83"/>
                <a:gd name="T13" fmla="*/ 1229 h 102"/>
                <a:gd name="T14" fmla="*/ 210 w 83"/>
                <a:gd name="T15" fmla="*/ 1530 h 102"/>
                <a:gd name="T16" fmla="*/ 187 w 83"/>
                <a:gd name="T17" fmla="*/ 2880 h 102"/>
                <a:gd name="T18" fmla="*/ 280 w 83"/>
                <a:gd name="T19" fmla="*/ 3788 h 102"/>
                <a:gd name="T20" fmla="*/ 167 w 83"/>
                <a:gd name="T21" fmla="*/ 4998 h 102"/>
                <a:gd name="T22" fmla="*/ 61 w 83"/>
                <a:gd name="T23" fmla="*/ 6223 h 102"/>
                <a:gd name="T24" fmla="*/ 3 w 83"/>
                <a:gd name="T25" fmla="*/ 8103 h 102"/>
                <a:gd name="T26" fmla="*/ 0 w 83"/>
                <a:gd name="T27" fmla="*/ 10182 h 102"/>
                <a:gd name="T28" fmla="*/ 3 w 83"/>
                <a:gd name="T29" fmla="*/ 10182 h 102"/>
                <a:gd name="T30" fmla="*/ 133 w 83"/>
                <a:gd name="T31" fmla="*/ 9500 h 102"/>
                <a:gd name="T32" fmla="*/ 280 w 83"/>
                <a:gd name="T33" fmla="*/ 9500 h 102"/>
                <a:gd name="T34" fmla="*/ 416 w 83"/>
                <a:gd name="T35" fmla="*/ 9500 h 102"/>
                <a:gd name="T36" fmla="*/ 593 w 83"/>
                <a:gd name="T37" fmla="*/ 9500 h 102"/>
                <a:gd name="T38" fmla="*/ 723 w 83"/>
                <a:gd name="T39" fmla="*/ 9500 h 102"/>
                <a:gd name="T40" fmla="*/ 723 w 83"/>
                <a:gd name="T41" fmla="*/ 7402 h 102"/>
                <a:gd name="T42" fmla="*/ 865 w 83"/>
                <a:gd name="T43" fmla="*/ 5700 h 102"/>
                <a:gd name="T44" fmla="*/ 906 w 83"/>
                <a:gd name="T45" fmla="*/ 4274 h 102"/>
                <a:gd name="T46" fmla="*/ 865 w 83"/>
                <a:gd name="T47" fmla="*/ 2880 h 102"/>
                <a:gd name="T48" fmla="*/ 809 w 83"/>
                <a:gd name="T49" fmla="*/ 15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34059" name="Freeform 265"/>
            <p:cNvSpPr>
              <a:spLocks/>
            </p:cNvSpPr>
            <p:nvPr/>
          </p:nvSpPr>
          <p:spPr bwMode="auto">
            <a:xfrm>
              <a:off x="2729" y="2531"/>
              <a:ext cx="338" cy="413"/>
            </a:xfrm>
            <a:custGeom>
              <a:avLst/>
              <a:gdLst>
                <a:gd name="T0" fmla="*/ 2847 w 302"/>
                <a:gd name="T1" fmla="*/ 12164 h 333"/>
                <a:gd name="T2" fmla="*/ 2826 w 302"/>
                <a:gd name="T3" fmla="*/ 13256 h 333"/>
                <a:gd name="T4" fmla="*/ 2861 w 302"/>
                <a:gd name="T5" fmla="*/ 14707 h 333"/>
                <a:gd name="T6" fmla="*/ 2892 w 302"/>
                <a:gd name="T7" fmla="*/ 17108 h 333"/>
                <a:gd name="T8" fmla="*/ 2973 w 302"/>
                <a:gd name="T9" fmla="*/ 19846 h 333"/>
                <a:gd name="T10" fmla="*/ 3106 w 302"/>
                <a:gd name="T11" fmla="*/ 22198 h 333"/>
                <a:gd name="T12" fmla="*/ 2826 w 302"/>
                <a:gd name="T13" fmla="*/ 22544 h 333"/>
                <a:gd name="T14" fmla="*/ 2750 w 302"/>
                <a:gd name="T15" fmla="*/ 25348 h 333"/>
                <a:gd name="T16" fmla="*/ 2720 w 302"/>
                <a:gd name="T17" fmla="*/ 27960 h 333"/>
                <a:gd name="T18" fmla="*/ 2940 w 302"/>
                <a:gd name="T19" fmla="*/ 28677 h 333"/>
                <a:gd name="T20" fmla="*/ 2847 w 302"/>
                <a:gd name="T21" fmla="*/ 30619 h 333"/>
                <a:gd name="T22" fmla="*/ 2637 w 302"/>
                <a:gd name="T23" fmla="*/ 29096 h 333"/>
                <a:gd name="T24" fmla="*/ 2479 w 302"/>
                <a:gd name="T25" fmla="*/ 27826 h 333"/>
                <a:gd name="T26" fmla="*/ 2176 w 302"/>
                <a:gd name="T27" fmla="*/ 27559 h 333"/>
                <a:gd name="T28" fmla="*/ 2016 w 302"/>
                <a:gd name="T29" fmla="*/ 27284 h 333"/>
                <a:gd name="T30" fmla="*/ 1832 w 302"/>
                <a:gd name="T31" fmla="*/ 26642 h 333"/>
                <a:gd name="T32" fmla="*/ 1681 w 302"/>
                <a:gd name="T33" fmla="*/ 26315 h 333"/>
                <a:gd name="T34" fmla="*/ 1630 w 302"/>
                <a:gd name="T35" fmla="*/ 22832 h 333"/>
                <a:gd name="T36" fmla="*/ 1369 w 302"/>
                <a:gd name="T37" fmla="*/ 20634 h 333"/>
                <a:gd name="T38" fmla="*/ 1223 w 302"/>
                <a:gd name="T39" fmla="*/ 20107 h 333"/>
                <a:gd name="T40" fmla="*/ 1011 w 302"/>
                <a:gd name="T41" fmla="*/ 21877 h 333"/>
                <a:gd name="T42" fmla="*/ 807 w 302"/>
                <a:gd name="T43" fmla="*/ 20107 h 333"/>
                <a:gd name="T44" fmla="*/ 595 w 302"/>
                <a:gd name="T45" fmla="*/ 18409 h 333"/>
                <a:gd name="T46" fmla="*/ 294 w 302"/>
                <a:gd name="T47" fmla="*/ 18240 h 333"/>
                <a:gd name="T48" fmla="*/ 4 w 302"/>
                <a:gd name="T49" fmla="*/ 18409 h 333"/>
                <a:gd name="T50" fmla="*/ 4 w 302"/>
                <a:gd name="T51" fmla="*/ 17985 h 333"/>
                <a:gd name="T52" fmla="*/ 150 w 302"/>
                <a:gd name="T53" fmla="*/ 16317 h 333"/>
                <a:gd name="T54" fmla="*/ 294 w 302"/>
                <a:gd name="T55" fmla="*/ 16012 h 333"/>
                <a:gd name="T56" fmla="*/ 410 w 302"/>
                <a:gd name="T57" fmla="*/ 16706 h 333"/>
                <a:gd name="T58" fmla="*/ 691 w 302"/>
                <a:gd name="T59" fmla="*/ 14501 h 333"/>
                <a:gd name="T60" fmla="*/ 697 w 302"/>
                <a:gd name="T61" fmla="*/ 11968 h 333"/>
                <a:gd name="T62" fmla="*/ 927 w 302"/>
                <a:gd name="T63" fmla="*/ 9246 h 333"/>
                <a:gd name="T64" fmla="*/ 1011 w 302"/>
                <a:gd name="T65" fmla="*/ 6896 h 333"/>
                <a:gd name="T66" fmla="*/ 1059 w 302"/>
                <a:gd name="T67" fmla="*/ 4265 h 333"/>
                <a:gd name="T68" fmla="*/ 1071 w 302"/>
                <a:gd name="T69" fmla="*/ 1589 h 333"/>
                <a:gd name="T70" fmla="*/ 1369 w 302"/>
                <a:gd name="T71" fmla="*/ 1013 h 333"/>
                <a:gd name="T72" fmla="*/ 1712 w 302"/>
                <a:gd name="T73" fmla="*/ 1932 h 333"/>
                <a:gd name="T74" fmla="*/ 1859 w 302"/>
                <a:gd name="T75" fmla="*/ 1013 h 333"/>
                <a:gd name="T76" fmla="*/ 2144 w 302"/>
                <a:gd name="T77" fmla="*/ 659 h 333"/>
                <a:gd name="T78" fmla="*/ 2339 w 302"/>
                <a:gd name="T79" fmla="*/ 2 h 333"/>
                <a:gd name="T80" fmla="*/ 2562 w 302"/>
                <a:gd name="T81" fmla="*/ 345 h 333"/>
                <a:gd name="T82" fmla="*/ 2750 w 302"/>
                <a:gd name="T83" fmla="*/ 1454 h 333"/>
                <a:gd name="T84" fmla="*/ 2892 w 302"/>
                <a:gd name="T85" fmla="*/ 1013 h 333"/>
                <a:gd name="T86" fmla="*/ 3135 w 302"/>
                <a:gd name="T87" fmla="*/ 3032 h 333"/>
                <a:gd name="T88" fmla="*/ 3209 w 302"/>
                <a:gd name="T89" fmla="*/ 5180 h 333"/>
                <a:gd name="T90" fmla="*/ 2985 w 302"/>
                <a:gd name="T91" fmla="*/ 7388 h 333"/>
                <a:gd name="T92" fmla="*/ 2940 w 302"/>
                <a:gd name="T93" fmla="*/ 1103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34060" name="Freeform 266"/>
            <p:cNvSpPr>
              <a:spLocks/>
            </p:cNvSpPr>
            <p:nvPr/>
          </p:nvSpPr>
          <p:spPr bwMode="auto">
            <a:xfrm>
              <a:off x="2898" y="2830"/>
              <a:ext cx="207" cy="216"/>
            </a:xfrm>
            <a:custGeom>
              <a:avLst/>
              <a:gdLst>
                <a:gd name="T0" fmla="*/ 351 w 185"/>
                <a:gd name="T1" fmla="*/ 7044 h 175"/>
                <a:gd name="T2" fmla="*/ 191 w 185"/>
                <a:gd name="T3" fmla="*/ 7044 h 175"/>
                <a:gd name="T4" fmla="*/ 2 w 185"/>
                <a:gd name="T5" fmla="*/ 7044 h 175"/>
                <a:gd name="T6" fmla="*/ 2 w 185"/>
                <a:gd name="T7" fmla="*/ 8230 h 175"/>
                <a:gd name="T8" fmla="*/ 2 w 185"/>
                <a:gd name="T9" fmla="*/ 9356 h 175"/>
                <a:gd name="T10" fmla="*/ 0 w 185"/>
                <a:gd name="T11" fmla="*/ 10553 h 175"/>
                <a:gd name="T12" fmla="*/ 0 w 185"/>
                <a:gd name="T13" fmla="*/ 11801 h 175"/>
                <a:gd name="T14" fmla="*/ 122 w 185"/>
                <a:gd name="T15" fmla="*/ 13019 h 175"/>
                <a:gd name="T16" fmla="*/ 214 w 185"/>
                <a:gd name="T17" fmla="*/ 13915 h 175"/>
                <a:gd name="T18" fmla="*/ 351 w 185"/>
                <a:gd name="T19" fmla="*/ 13754 h 175"/>
                <a:gd name="T20" fmla="*/ 526 w 185"/>
                <a:gd name="T21" fmla="*/ 14150 h 175"/>
                <a:gd name="T22" fmla="*/ 778 w 185"/>
                <a:gd name="T23" fmla="*/ 14566 h 175"/>
                <a:gd name="T24" fmla="*/ 928 w 185"/>
                <a:gd name="T25" fmla="*/ 13549 h 175"/>
                <a:gd name="T26" fmla="*/ 1093 w 185"/>
                <a:gd name="T27" fmla="*/ 12374 h 175"/>
                <a:gd name="T28" fmla="*/ 1156 w 185"/>
                <a:gd name="T29" fmla="*/ 11548 h 175"/>
                <a:gd name="T30" fmla="*/ 1270 w 185"/>
                <a:gd name="T31" fmla="*/ 11143 h 175"/>
                <a:gd name="T32" fmla="*/ 1414 w 185"/>
                <a:gd name="T33" fmla="*/ 10977 h 175"/>
                <a:gd name="T34" fmla="*/ 1355 w 185"/>
                <a:gd name="T35" fmla="*/ 10250 h 175"/>
                <a:gd name="T36" fmla="*/ 1485 w 185"/>
                <a:gd name="T37" fmla="*/ 9816 h 175"/>
                <a:gd name="T38" fmla="*/ 1590 w 185"/>
                <a:gd name="T39" fmla="*/ 9356 h 175"/>
                <a:gd name="T40" fmla="*/ 1715 w 185"/>
                <a:gd name="T41" fmla="*/ 8909 h 175"/>
                <a:gd name="T42" fmla="*/ 1854 w 185"/>
                <a:gd name="T43" fmla="*/ 8629 h 175"/>
                <a:gd name="T44" fmla="*/ 1777 w 185"/>
                <a:gd name="T45" fmla="*/ 8097 h 175"/>
                <a:gd name="T46" fmla="*/ 1872 w 185"/>
                <a:gd name="T47" fmla="*/ 6443 h 175"/>
                <a:gd name="T48" fmla="*/ 1913 w 185"/>
                <a:gd name="T49" fmla="*/ 6067 h 175"/>
                <a:gd name="T50" fmla="*/ 1913 w 185"/>
                <a:gd name="T51" fmla="*/ 5085 h 175"/>
                <a:gd name="T52" fmla="*/ 1919 w 185"/>
                <a:gd name="T53" fmla="*/ 3746 h 175"/>
                <a:gd name="T54" fmla="*/ 1967 w 185"/>
                <a:gd name="T55" fmla="*/ 3242 h 175"/>
                <a:gd name="T56" fmla="*/ 1854 w 185"/>
                <a:gd name="T57" fmla="*/ 2118 h 175"/>
                <a:gd name="T58" fmla="*/ 1854 w 185"/>
                <a:gd name="T59" fmla="*/ 1716 h 175"/>
                <a:gd name="T60" fmla="*/ 1686 w 185"/>
                <a:gd name="T61" fmla="*/ 912 h 175"/>
                <a:gd name="T62" fmla="*/ 1507 w 185"/>
                <a:gd name="T63" fmla="*/ 2 h 175"/>
                <a:gd name="T64" fmla="*/ 1485 w 185"/>
                <a:gd name="T65" fmla="*/ 0 h 175"/>
                <a:gd name="T66" fmla="*/ 1327 w 185"/>
                <a:gd name="T67" fmla="*/ 2 h 175"/>
                <a:gd name="T68" fmla="*/ 1211 w 185"/>
                <a:gd name="T69" fmla="*/ 318 h 175"/>
                <a:gd name="T70" fmla="*/ 1093 w 185"/>
                <a:gd name="T71" fmla="*/ 1528 h 175"/>
                <a:gd name="T72" fmla="*/ 1133 w 185"/>
                <a:gd name="T73" fmla="*/ 2873 h 175"/>
                <a:gd name="T74" fmla="*/ 1093 w 185"/>
                <a:gd name="T75" fmla="*/ 4002 h 175"/>
                <a:gd name="T76" fmla="*/ 1093 w 185"/>
                <a:gd name="T77" fmla="*/ 5220 h 175"/>
                <a:gd name="T78" fmla="*/ 1262 w 185"/>
                <a:gd name="T79" fmla="*/ 6276 h 175"/>
                <a:gd name="T80" fmla="*/ 1327 w 185"/>
                <a:gd name="T81" fmla="*/ 5981 h 175"/>
                <a:gd name="T82" fmla="*/ 1270 w 185"/>
                <a:gd name="T83" fmla="*/ 7698 h 175"/>
                <a:gd name="T84" fmla="*/ 1223 w 185"/>
                <a:gd name="T85" fmla="*/ 7698 h 175"/>
                <a:gd name="T86" fmla="*/ 1183 w 185"/>
                <a:gd name="T87" fmla="*/ 7698 h 175"/>
                <a:gd name="T88" fmla="*/ 1033 w 185"/>
                <a:gd name="T89" fmla="*/ 6276 h 175"/>
                <a:gd name="T90" fmla="*/ 928 w 185"/>
                <a:gd name="T91" fmla="*/ 5664 h 175"/>
                <a:gd name="T92" fmla="*/ 864 w 185"/>
                <a:gd name="T93" fmla="*/ 5085 h 175"/>
                <a:gd name="T94" fmla="*/ 807 w 185"/>
                <a:gd name="T95" fmla="*/ 5664 h 175"/>
                <a:gd name="T96" fmla="*/ 565 w 185"/>
                <a:gd name="T97" fmla="*/ 4915 h 175"/>
                <a:gd name="T98" fmla="*/ 555 w 185"/>
                <a:gd name="T99" fmla="*/ 4545 h 175"/>
                <a:gd name="T100" fmla="*/ 403 w 185"/>
                <a:gd name="T101" fmla="*/ 4624 h 175"/>
                <a:gd name="T102" fmla="*/ 351 w 185"/>
                <a:gd name="T103" fmla="*/ 3935 h 175"/>
                <a:gd name="T104" fmla="*/ 351 w 185"/>
                <a:gd name="T105" fmla="*/ 5451 h 175"/>
                <a:gd name="T106" fmla="*/ 351 w 185"/>
                <a:gd name="T107" fmla="*/ 7044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34061" name="Freeform 267"/>
            <p:cNvSpPr>
              <a:spLocks/>
            </p:cNvSpPr>
            <p:nvPr/>
          </p:nvSpPr>
          <p:spPr bwMode="auto">
            <a:xfrm>
              <a:off x="2955" y="2993"/>
              <a:ext cx="134" cy="150"/>
            </a:xfrm>
            <a:custGeom>
              <a:avLst/>
              <a:gdLst>
                <a:gd name="T0" fmla="*/ 610 w 120"/>
                <a:gd name="T1" fmla="*/ 10613 h 121"/>
                <a:gd name="T2" fmla="*/ 548 w 120"/>
                <a:gd name="T3" fmla="*/ 10375 h 121"/>
                <a:gd name="T4" fmla="*/ 431 w 120"/>
                <a:gd name="T5" fmla="*/ 9616 h 121"/>
                <a:gd name="T6" fmla="*/ 355 w 120"/>
                <a:gd name="T7" fmla="*/ 8369 h 121"/>
                <a:gd name="T8" fmla="*/ 331 w 120"/>
                <a:gd name="T9" fmla="*/ 7703 h 121"/>
                <a:gd name="T10" fmla="*/ 318 w 120"/>
                <a:gd name="T11" fmla="*/ 7584 h 121"/>
                <a:gd name="T12" fmla="*/ 189 w 120"/>
                <a:gd name="T13" fmla="*/ 6609 h 121"/>
                <a:gd name="T14" fmla="*/ 87 w 120"/>
                <a:gd name="T15" fmla="*/ 5195 h 121"/>
                <a:gd name="T16" fmla="*/ 0 w 120"/>
                <a:gd name="T17" fmla="*/ 3421 h 121"/>
                <a:gd name="T18" fmla="*/ 236 w 120"/>
                <a:gd name="T19" fmla="*/ 3902 h 121"/>
                <a:gd name="T20" fmla="*/ 386 w 120"/>
                <a:gd name="T21" fmla="*/ 2760 h 121"/>
                <a:gd name="T22" fmla="*/ 548 w 120"/>
                <a:gd name="T23" fmla="*/ 1556 h 121"/>
                <a:gd name="T24" fmla="*/ 610 w 120"/>
                <a:gd name="T25" fmla="*/ 658 h 121"/>
                <a:gd name="T26" fmla="*/ 717 w 120"/>
                <a:gd name="T27" fmla="*/ 2 h 121"/>
                <a:gd name="T28" fmla="*/ 849 w 120"/>
                <a:gd name="T29" fmla="*/ 0 h 121"/>
                <a:gd name="T30" fmla="*/ 849 w 120"/>
                <a:gd name="T31" fmla="*/ 658 h 121"/>
                <a:gd name="T32" fmla="*/ 910 w 120"/>
                <a:gd name="T33" fmla="*/ 658 h 121"/>
                <a:gd name="T34" fmla="*/ 1059 w 120"/>
                <a:gd name="T35" fmla="*/ 1255 h 121"/>
                <a:gd name="T36" fmla="*/ 1229 w 120"/>
                <a:gd name="T37" fmla="*/ 1775 h 121"/>
                <a:gd name="T38" fmla="*/ 1229 w 120"/>
                <a:gd name="T39" fmla="*/ 3902 h 121"/>
                <a:gd name="T40" fmla="*/ 1195 w 120"/>
                <a:gd name="T41" fmla="*/ 5195 h 121"/>
                <a:gd name="T42" fmla="*/ 1195 w 120"/>
                <a:gd name="T43" fmla="*/ 6609 h 121"/>
                <a:gd name="T44" fmla="*/ 1135 w 120"/>
                <a:gd name="T45" fmla="*/ 7983 h 121"/>
                <a:gd name="T46" fmla="*/ 1119 w 120"/>
                <a:gd name="T47" fmla="*/ 9214 h 121"/>
                <a:gd name="T48" fmla="*/ 1002 w 120"/>
                <a:gd name="T49" fmla="*/ 10150 h 121"/>
                <a:gd name="T50" fmla="*/ 910 w 120"/>
                <a:gd name="T51" fmla="*/ 11043 h 121"/>
                <a:gd name="T52" fmla="*/ 763 w 120"/>
                <a:gd name="T53" fmla="*/ 10758 h 121"/>
                <a:gd name="T54" fmla="*/ 616 w 120"/>
                <a:gd name="T55" fmla="*/ 10758 h 121"/>
                <a:gd name="T56" fmla="*/ 610 w 120"/>
                <a:gd name="T57" fmla="*/ 1061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34062" name="Freeform 268"/>
            <p:cNvSpPr>
              <a:spLocks/>
            </p:cNvSpPr>
            <p:nvPr/>
          </p:nvSpPr>
          <p:spPr bwMode="auto">
            <a:xfrm>
              <a:off x="1540" y="3315"/>
              <a:ext cx="84" cy="105"/>
            </a:xfrm>
            <a:custGeom>
              <a:avLst/>
              <a:gdLst>
                <a:gd name="T0" fmla="*/ 612 w 76"/>
                <a:gd name="T1" fmla="*/ 3595 h 85"/>
                <a:gd name="T2" fmla="*/ 483 w 76"/>
                <a:gd name="T3" fmla="*/ 2626 h 85"/>
                <a:gd name="T4" fmla="*/ 357 w 76"/>
                <a:gd name="T5" fmla="*/ 1544 h 85"/>
                <a:gd name="T6" fmla="*/ 254 w 76"/>
                <a:gd name="T7" fmla="*/ 1175 h 85"/>
                <a:gd name="T8" fmla="*/ 239 w 76"/>
                <a:gd name="T9" fmla="*/ 1175 h 85"/>
                <a:gd name="T10" fmla="*/ 76 w 76"/>
                <a:gd name="T11" fmla="*/ 0 h 85"/>
                <a:gd name="T12" fmla="*/ 0 w 76"/>
                <a:gd name="T13" fmla="*/ 0 h 85"/>
                <a:gd name="T14" fmla="*/ 0 w 76"/>
                <a:gd name="T15" fmla="*/ 2 h 85"/>
                <a:gd name="T16" fmla="*/ 0 w 76"/>
                <a:gd name="T17" fmla="*/ 1792 h 85"/>
                <a:gd name="T18" fmla="*/ 0 w 76"/>
                <a:gd name="T19" fmla="*/ 3379 h 85"/>
                <a:gd name="T20" fmla="*/ 0 w 76"/>
                <a:gd name="T21" fmla="*/ 3595 h 85"/>
                <a:gd name="T22" fmla="*/ 0 w 76"/>
                <a:gd name="T23" fmla="*/ 4772 h 85"/>
                <a:gd name="T24" fmla="*/ 56 w 76"/>
                <a:gd name="T25" fmla="*/ 6043 h 85"/>
                <a:gd name="T26" fmla="*/ 216 w 76"/>
                <a:gd name="T27" fmla="*/ 6777 h 85"/>
                <a:gd name="T28" fmla="*/ 421 w 76"/>
                <a:gd name="T29" fmla="*/ 7236 h 85"/>
                <a:gd name="T30" fmla="*/ 515 w 76"/>
                <a:gd name="T31" fmla="*/ 6610 h 85"/>
                <a:gd name="T32" fmla="*/ 627 w 76"/>
                <a:gd name="T33" fmla="*/ 5387 h 85"/>
                <a:gd name="T34" fmla="*/ 569 w 76"/>
                <a:gd name="T35" fmla="*/ 4248 h 85"/>
                <a:gd name="T36" fmla="*/ 612 w 76"/>
                <a:gd name="T37" fmla="*/ 3595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34063" name="Freeform 269"/>
            <p:cNvSpPr>
              <a:spLocks/>
            </p:cNvSpPr>
            <p:nvPr/>
          </p:nvSpPr>
          <p:spPr bwMode="auto">
            <a:xfrm>
              <a:off x="1329" y="3128"/>
              <a:ext cx="269" cy="670"/>
            </a:xfrm>
            <a:custGeom>
              <a:avLst/>
              <a:gdLst>
                <a:gd name="T0" fmla="*/ 1372 w 241"/>
                <a:gd name="T1" fmla="*/ 30565 h 541"/>
                <a:gd name="T2" fmla="*/ 1305 w 241"/>
                <a:gd name="T3" fmla="*/ 32487 h 541"/>
                <a:gd name="T4" fmla="*/ 1414 w 241"/>
                <a:gd name="T5" fmla="*/ 32648 h 541"/>
                <a:gd name="T6" fmla="*/ 1488 w 241"/>
                <a:gd name="T7" fmla="*/ 33562 h 541"/>
                <a:gd name="T8" fmla="*/ 1322 w 241"/>
                <a:gd name="T9" fmla="*/ 33256 h 541"/>
                <a:gd name="T10" fmla="*/ 1322 w 241"/>
                <a:gd name="T11" fmla="*/ 34947 h 541"/>
                <a:gd name="T12" fmla="*/ 1322 w 241"/>
                <a:gd name="T13" fmla="*/ 36845 h 541"/>
                <a:gd name="T14" fmla="*/ 1162 w 241"/>
                <a:gd name="T15" fmla="*/ 39265 h 541"/>
                <a:gd name="T16" fmla="*/ 1476 w 241"/>
                <a:gd name="T17" fmla="*/ 40723 h 541"/>
                <a:gd name="T18" fmla="*/ 1476 w 241"/>
                <a:gd name="T19" fmla="*/ 41565 h 541"/>
                <a:gd name="T20" fmla="*/ 1322 w 241"/>
                <a:gd name="T21" fmla="*/ 43632 h 541"/>
                <a:gd name="T22" fmla="*/ 1243 w 241"/>
                <a:gd name="T23" fmla="*/ 44485 h 541"/>
                <a:gd name="T24" fmla="*/ 1258 w 241"/>
                <a:gd name="T25" fmla="*/ 45182 h 541"/>
                <a:gd name="T26" fmla="*/ 1229 w 241"/>
                <a:gd name="T27" fmla="*/ 46246 h 541"/>
                <a:gd name="T28" fmla="*/ 1243 w 241"/>
                <a:gd name="T29" fmla="*/ 47128 h 541"/>
                <a:gd name="T30" fmla="*/ 1414 w 241"/>
                <a:gd name="T31" fmla="*/ 48301 h 541"/>
                <a:gd name="T32" fmla="*/ 905 w 241"/>
                <a:gd name="T33" fmla="*/ 47483 h 541"/>
                <a:gd name="T34" fmla="*/ 727 w 241"/>
                <a:gd name="T35" fmla="*/ 45702 h 541"/>
                <a:gd name="T36" fmla="*/ 522 w 241"/>
                <a:gd name="T37" fmla="*/ 43632 h 541"/>
                <a:gd name="T38" fmla="*/ 601 w 241"/>
                <a:gd name="T39" fmla="*/ 40506 h 541"/>
                <a:gd name="T40" fmla="*/ 547 w 241"/>
                <a:gd name="T41" fmla="*/ 37738 h 541"/>
                <a:gd name="T42" fmla="*/ 457 w 241"/>
                <a:gd name="T43" fmla="*/ 36620 h 541"/>
                <a:gd name="T44" fmla="*/ 439 w 241"/>
                <a:gd name="T45" fmla="*/ 35586 h 541"/>
                <a:gd name="T46" fmla="*/ 284 w 241"/>
                <a:gd name="T47" fmla="*/ 33050 h 541"/>
                <a:gd name="T48" fmla="*/ 211 w 241"/>
                <a:gd name="T49" fmla="*/ 29698 h 541"/>
                <a:gd name="T50" fmla="*/ 237 w 241"/>
                <a:gd name="T51" fmla="*/ 27238 h 541"/>
                <a:gd name="T52" fmla="*/ 169 w 241"/>
                <a:gd name="T53" fmla="*/ 24950 h 541"/>
                <a:gd name="T54" fmla="*/ 189 w 241"/>
                <a:gd name="T55" fmla="*/ 22602 h 541"/>
                <a:gd name="T56" fmla="*/ 189 w 241"/>
                <a:gd name="T57" fmla="*/ 19363 h 541"/>
                <a:gd name="T58" fmla="*/ 70 w 241"/>
                <a:gd name="T59" fmla="*/ 17103 h 541"/>
                <a:gd name="T60" fmla="*/ 0 w 241"/>
                <a:gd name="T61" fmla="*/ 14736 h 541"/>
                <a:gd name="T62" fmla="*/ 2 w 241"/>
                <a:gd name="T63" fmla="*/ 12667 h 541"/>
                <a:gd name="T64" fmla="*/ 70 w 241"/>
                <a:gd name="T65" fmla="*/ 10046 h 541"/>
                <a:gd name="T66" fmla="*/ 189 w 241"/>
                <a:gd name="T67" fmla="*/ 8231 h 541"/>
                <a:gd name="T68" fmla="*/ 121 w 241"/>
                <a:gd name="T69" fmla="*/ 5120 h 541"/>
                <a:gd name="T70" fmla="*/ 284 w 241"/>
                <a:gd name="T71" fmla="*/ 3601 h 541"/>
                <a:gd name="T72" fmla="*/ 284 w 241"/>
                <a:gd name="T73" fmla="*/ 1896 h 541"/>
                <a:gd name="T74" fmla="*/ 439 w 241"/>
                <a:gd name="T75" fmla="*/ 425 h 541"/>
                <a:gd name="T76" fmla="*/ 686 w 241"/>
                <a:gd name="T77" fmla="*/ 1428 h 541"/>
                <a:gd name="T78" fmla="*/ 931 w 241"/>
                <a:gd name="T79" fmla="*/ 425 h 541"/>
                <a:gd name="T80" fmla="*/ 1116 w 241"/>
                <a:gd name="T81" fmla="*/ 2031 h 541"/>
                <a:gd name="T82" fmla="*/ 1404 w 241"/>
                <a:gd name="T83" fmla="*/ 3974 h 541"/>
                <a:gd name="T84" fmla="*/ 1661 w 241"/>
                <a:gd name="T85" fmla="*/ 5203 h 541"/>
                <a:gd name="T86" fmla="*/ 1735 w 241"/>
                <a:gd name="T87" fmla="*/ 7465 h 541"/>
                <a:gd name="T88" fmla="*/ 1880 w 241"/>
                <a:gd name="T89" fmla="*/ 9031 h 541"/>
                <a:gd name="T90" fmla="*/ 2162 w 241"/>
                <a:gd name="T91" fmla="*/ 8857 h 541"/>
                <a:gd name="T92" fmla="*/ 2261 w 241"/>
                <a:gd name="T93" fmla="*/ 6039 h 541"/>
                <a:gd name="T94" fmla="*/ 2417 w 241"/>
                <a:gd name="T95" fmla="*/ 8231 h 541"/>
                <a:gd name="T96" fmla="*/ 2231 w 241"/>
                <a:gd name="T97" fmla="*/ 9726 h 541"/>
                <a:gd name="T98" fmla="*/ 2069 w 241"/>
                <a:gd name="T99" fmla="*/ 11579 h 541"/>
                <a:gd name="T100" fmla="*/ 1908 w 241"/>
                <a:gd name="T101" fmla="*/ 13478 h 541"/>
                <a:gd name="T102" fmla="*/ 1908 w 241"/>
                <a:gd name="T103" fmla="*/ 15382 h 541"/>
                <a:gd name="T104" fmla="*/ 1908 w 241"/>
                <a:gd name="T105" fmla="*/ 18109 h 541"/>
                <a:gd name="T106" fmla="*/ 1952 w 241"/>
                <a:gd name="T107" fmla="*/ 20538 h 541"/>
                <a:gd name="T108" fmla="*/ 2162 w 241"/>
                <a:gd name="T109" fmla="*/ 22885 h 541"/>
                <a:gd name="T110" fmla="*/ 2221 w 241"/>
                <a:gd name="T111" fmla="*/ 25069 h 541"/>
                <a:gd name="T112" fmla="*/ 2014 w 241"/>
                <a:gd name="T113" fmla="*/ 26831 h 541"/>
                <a:gd name="T114" fmla="*/ 1755 w 241"/>
                <a:gd name="T115" fmla="*/ 27238 h 541"/>
                <a:gd name="T116" fmla="*/ 1531 w 241"/>
                <a:gd name="T117" fmla="*/ 27368 h 541"/>
                <a:gd name="T118" fmla="*/ 1578 w 241"/>
                <a:gd name="T119" fmla="*/ 29930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34064" name="Freeform 270"/>
            <p:cNvSpPr>
              <a:spLocks/>
            </p:cNvSpPr>
            <p:nvPr/>
          </p:nvSpPr>
          <p:spPr bwMode="auto">
            <a:xfrm>
              <a:off x="1294" y="3034"/>
              <a:ext cx="194" cy="796"/>
            </a:xfrm>
            <a:custGeom>
              <a:avLst/>
              <a:gdLst>
                <a:gd name="T0" fmla="*/ 190 w 173"/>
                <a:gd name="T1" fmla="*/ 22595 h 643"/>
                <a:gd name="T2" fmla="*/ 213 w 173"/>
                <a:gd name="T3" fmla="*/ 26425 h 643"/>
                <a:gd name="T4" fmla="*/ 155 w 173"/>
                <a:gd name="T5" fmla="*/ 30555 h 643"/>
                <a:gd name="T6" fmla="*/ 246 w 173"/>
                <a:gd name="T7" fmla="*/ 33885 h 643"/>
                <a:gd name="T8" fmla="*/ 364 w 173"/>
                <a:gd name="T9" fmla="*/ 38014 h 643"/>
                <a:gd name="T10" fmla="*/ 498 w 173"/>
                <a:gd name="T11" fmla="*/ 38014 h 643"/>
                <a:gd name="T12" fmla="*/ 576 w 173"/>
                <a:gd name="T13" fmla="*/ 39076 h 643"/>
                <a:gd name="T14" fmla="*/ 576 w 173"/>
                <a:gd name="T15" fmla="*/ 40368 h 643"/>
                <a:gd name="T16" fmla="*/ 691 w 173"/>
                <a:gd name="T17" fmla="*/ 42696 h 643"/>
                <a:gd name="T18" fmla="*/ 652 w 173"/>
                <a:gd name="T19" fmla="*/ 43885 h 643"/>
                <a:gd name="T20" fmla="*/ 652 w 173"/>
                <a:gd name="T21" fmla="*/ 45285 h 643"/>
                <a:gd name="T22" fmla="*/ 616 w 173"/>
                <a:gd name="T23" fmla="*/ 45392 h 643"/>
                <a:gd name="T24" fmla="*/ 535 w 173"/>
                <a:gd name="T25" fmla="*/ 44712 h 643"/>
                <a:gd name="T26" fmla="*/ 425 w 173"/>
                <a:gd name="T27" fmla="*/ 46043 h 643"/>
                <a:gd name="T28" fmla="*/ 691 w 173"/>
                <a:gd name="T29" fmla="*/ 46864 h 643"/>
                <a:gd name="T30" fmla="*/ 616 w 173"/>
                <a:gd name="T31" fmla="*/ 47494 h 643"/>
                <a:gd name="T32" fmla="*/ 820 w 173"/>
                <a:gd name="T33" fmla="*/ 47969 h 643"/>
                <a:gd name="T34" fmla="*/ 652 w 173"/>
                <a:gd name="T35" fmla="*/ 48067 h 643"/>
                <a:gd name="T36" fmla="*/ 820 w 173"/>
                <a:gd name="T37" fmla="*/ 50534 h 643"/>
                <a:gd name="T38" fmla="*/ 920 w 173"/>
                <a:gd name="T39" fmla="*/ 51658 h 643"/>
                <a:gd name="T40" fmla="*/ 1065 w 173"/>
                <a:gd name="T41" fmla="*/ 53174 h 643"/>
                <a:gd name="T42" fmla="*/ 1136 w 173"/>
                <a:gd name="T43" fmla="*/ 53832 h 643"/>
                <a:gd name="T44" fmla="*/ 1214 w 173"/>
                <a:gd name="T45" fmla="*/ 55142 h 643"/>
                <a:gd name="T46" fmla="*/ 1303 w 173"/>
                <a:gd name="T47" fmla="*/ 55845 h 643"/>
                <a:gd name="T48" fmla="*/ 1630 w 173"/>
                <a:gd name="T49" fmla="*/ 55048 h 643"/>
                <a:gd name="T50" fmla="*/ 1651 w 173"/>
                <a:gd name="T51" fmla="*/ 54128 h 643"/>
                <a:gd name="T52" fmla="*/ 1157 w 173"/>
                <a:gd name="T53" fmla="*/ 52079 h 643"/>
                <a:gd name="T54" fmla="*/ 1022 w 173"/>
                <a:gd name="T55" fmla="*/ 48953 h 643"/>
                <a:gd name="T56" fmla="*/ 950 w 173"/>
                <a:gd name="T57" fmla="*/ 44141 h 643"/>
                <a:gd name="T58" fmla="*/ 950 w 173"/>
                <a:gd name="T59" fmla="*/ 42696 h 643"/>
                <a:gd name="T60" fmla="*/ 652 w 173"/>
                <a:gd name="T61" fmla="*/ 39544 h 643"/>
                <a:gd name="T62" fmla="*/ 558 w 173"/>
                <a:gd name="T63" fmla="*/ 34516 h 643"/>
                <a:gd name="T64" fmla="*/ 535 w 173"/>
                <a:gd name="T65" fmla="*/ 31320 h 643"/>
                <a:gd name="T66" fmla="*/ 535 w 173"/>
                <a:gd name="T67" fmla="*/ 27999 h 643"/>
                <a:gd name="T68" fmla="*/ 425 w 173"/>
                <a:gd name="T69" fmla="*/ 23671 h 643"/>
                <a:gd name="T70" fmla="*/ 396 w 173"/>
                <a:gd name="T71" fmla="*/ 20206 h 643"/>
                <a:gd name="T72" fmla="*/ 425 w 173"/>
                <a:gd name="T73" fmla="*/ 16728 h 643"/>
                <a:gd name="T74" fmla="*/ 498 w 173"/>
                <a:gd name="T75" fmla="*/ 14079 h 643"/>
                <a:gd name="T76" fmla="*/ 652 w 173"/>
                <a:gd name="T77" fmla="*/ 10243 h 643"/>
                <a:gd name="T78" fmla="*/ 535 w 173"/>
                <a:gd name="T79" fmla="*/ 8179 h 643"/>
                <a:gd name="T80" fmla="*/ 325 w 173"/>
                <a:gd name="T81" fmla="*/ 3956 h 643"/>
                <a:gd name="T82" fmla="*/ 190 w 173"/>
                <a:gd name="T83" fmla="*/ 920 h 643"/>
                <a:gd name="T84" fmla="*/ 3 w 173"/>
                <a:gd name="T85" fmla="*/ 1235 h 643"/>
                <a:gd name="T86" fmla="*/ 76 w 173"/>
                <a:gd name="T87" fmla="*/ 5503 h 643"/>
                <a:gd name="T88" fmla="*/ 76 w 173"/>
                <a:gd name="T89" fmla="*/ 9630 h 643"/>
                <a:gd name="T90" fmla="*/ 107 w 173"/>
                <a:gd name="T91" fmla="*/ 15516 h 643"/>
                <a:gd name="T92" fmla="*/ 135 w 173"/>
                <a:gd name="T93" fmla="*/ 20206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34065" name="Freeform 271"/>
            <p:cNvSpPr>
              <a:spLocks/>
            </p:cNvSpPr>
            <p:nvPr/>
          </p:nvSpPr>
          <p:spPr bwMode="auto">
            <a:xfrm>
              <a:off x="1327" y="3572"/>
              <a:ext cx="12" cy="33"/>
            </a:xfrm>
            <a:custGeom>
              <a:avLst/>
              <a:gdLst>
                <a:gd name="T0" fmla="*/ 4 w 11"/>
                <a:gd name="T1" fmla="*/ 0 h 26"/>
                <a:gd name="T2" fmla="*/ 0 w 11"/>
                <a:gd name="T3" fmla="*/ 0 h 26"/>
                <a:gd name="T4" fmla="*/ 45 w 11"/>
                <a:gd name="T5" fmla="*/ 3852 h 26"/>
                <a:gd name="T6" fmla="*/ 53 w 11"/>
                <a:gd name="T7" fmla="*/ 3483 h 26"/>
                <a:gd name="T8" fmla="*/ 63 w 11"/>
                <a:gd name="T9" fmla="*/ 2744 h 26"/>
                <a:gd name="T10" fmla="*/ 53 w 11"/>
                <a:gd name="T11" fmla="*/ 1042 h 26"/>
                <a:gd name="T12" fmla="*/ 53 w 11"/>
                <a:gd name="T13" fmla="*/ 1042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34066" name="Freeform 272"/>
            <p:cNvSpPr>
              <a:spLocks/>
            </p:cNvSpPr>
            <p:nvPr/>
          </p:nvSpPr>
          <p:spPr bwMode="auto">
            <a:xfrm>
              <a:off x="1357" y="3722"/>
              <a:ext cx="17" cy="26"/>
            </a:xfrm>
            <a:custGeom>
              <a:avLst/>
              <a:gdLst>
                <a:gd name="T0" fmla="*/ 424 w 14"/>
                <a:gd name="T1" fmla="*/ 0 h 21"/>
                <a:gd name="T2" fmla="*/ 0 w 14"/>
                <a:gd name="T3" fmla="*/ 806 h 21"/>
                <a:gd name="T4" fmla="*/ 424 w 14"/>
                <a:gd name="T5" fmla="*/ 1746 h 21"/>
                <a:gd name="T6" fmla="*/ 866 w 14"/>
                <a:gd name="T7" fmla="*/ 1894 h 21"/>
                <a:gd name="T8" fmla="*/ 866 w 14"/>
                <a:gd name="T9" fmla="*/ 1236 h 21"/>
                <a:gd name="T10" fmla="*/ 424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34067" name="Freeform 273"/>
            <p:cNvSpPr>
              <a:spLocks/>
            </p:cNvSpPr>
            <p:nvPr/>
          </p:nvSpPr>
          <p:spPr bwMode="auto">
            <a:xfrm>
              <a:off x="1091" y="2616"/>
              <a:ext cx="100" cy="143"/>
            </a:xfrm>
            <a:custGeom>
              <a:avLst/>
              <a:gdLst>
                <a:gd name="T0" fmla="*/ 0 w 90"/>
                <a:gd name="T1" fmla="*/ 3870 h 116"/>
                <a:gd name="T2" fmla="*/ 2 w 90"/>
                <a:gd name="T3" fmla="*/ 5160 h 116"/>
                <a:gd name="T4" fmla="*/ 0 w 90"/>
                <a:gd name="T5" fmla="*/ 5568 h 116"/>
                <a:gd name="T6" fmla="*/ 108 w 90"/>
                <a:gd name="T7" fmla="*/ 5738 h 116"/>
                <a:gd name="T8" fmla="*/ 133 w 90"/>
                <a:gd name="T9" fmla="*/ 5568 h 116"/>
                <a:gd name="T10" fmla="*/ 153 w 90"/>
                <a:gd name="T11" fmla="*/ 5738 h 116"/>
                <a:gd name="T12" fmla="*/ 153 w 90"/>
                <a:gd name="T13" fmla="*/ 6696 h 116"/>
                <a:gd name="T14" fmla="*/ 87 w 90"/>
                <a:gd name="T15" fmla="*/ 7074 h 116"/>
                <a:gd name="T16" fmla="*/ 87 w 90"/>
                <a:gd name="T17" fmla="*/ 7842 h 116"/>
                <a:gd name="T18" fmla="*/ 63 w 90"/>
                <a:gd name="T19" fmla="*/ 8425 h 116"/>
                <a:gd name="T20" fmla="*/ 108 w 90"/>
                <a:gd name="T21" fmla="*/ 8425 h 116"/>
                <a:gd name="T22" fmla="*/ 280 w 90"/>
                <a:gd name="T23" fmla="*/ 9403 h 116"/>
                <a:gd name="T24" fmla="*/ 320 w 90"/>
                <a:gd name="T25" fmla="*/ 8755 h 116"/>
                <a:gd name="T26" fmla="*/ 320 w 90"/>
                <a:gd name="T27" fmla="*/ 8255 h 116"/>
                <a:gd name="T28" fmla="*/ 356 w 90"/>
                <a:gd name="T29" fmla="*/ 7692 h 116"/>
                <a:gd name="T30" fmla="*/ 393 w 90"/>
                <a:gd name="T31" fmla="*/ 6696 h 116"/>
                <a:gd name="T32" fmla="*/ 393 w 90"/>
                <a:gd name="T33" fmla="*/ 6696 h 116"/>
                <a:gd name="T34" fmla="*/ 393 w 90"/>
                <a:gd name="T35" fmla="*/ 7074 h 116"/>
                <a:gd name="T36" fmla="*/ 427 w 90"/>
                <a:gd name="T37" fmla="*/ 7074 h 116"/>
                <a:gd name="T38" fmla="*/ 421 w 90"/>
                <a:gd name="T39" fmla="*/ 6696 h 116"/>
                <a:gd name="T40" fmla="*/ 468 w 90"/>
                <a:gd name="T41" fmla="*/ 6472 h 116"/>
                <a:gd name="T42" fmla="*/ 540 w 90"/>
                <a:gd name="T43" fmla="*/ 6188 h 116"/>
                <a:gd name="T44" fmla="*/ 681 w 90"/>
                <a:gd name="T45" fmla="*/ 5160 h 116"/>
                <a:gd name="T46" fmla="*/ 774 w 90"/>
                <a:gd name="T47" fmla="*/ 3648 h 116"/>
                <a:gd name="T48" fmla="*/ 823 w 90"/>
                <a:gd name="T49" fmla="*/ 3648 h 116"/>
                <a:gd name="T50" fmla="*/ 752 w 90"/>
                <a:gd name="T51" fmla="*/ 2274 h 116"/>
                <a:gd name="T52" fmla="*/ 803 w 90"/>
                <a:gd name="T53" fmla="*/ 2274 h 116"/>
                <a:gd name="T54" fmla="*/ 651 w 90"/>
                <a:gd name="T55" fmla="*/ 1497 h 116"/>
                <a:gd name="T56" fmla="*/ 489 w 90"/>
                <a:gd name="T57" fmla="*/ 1497 h 116"/>
                <a:gd name="T58" fmla="*/ 421 w 90"/>
                <a:gd name="T59" fmla="*/ 773 h 116"/>
                <a:gd name="T60" fmla="*/ 280 w 90"/>
                <a:gd name="T61" fmla="*/ 0 h 116"/>
                <a:gd name="T62" fmla="*/ 233 w 90"/>
                <a:gd name="T63" fmla="*/ 593 h 116"/>
                <a:gd name="T64" fmla="*/ 108 w 90"/>
                <a:gd name="T65" fmla="*/ 1111 h 116"/>
                <a:gd name="T66" fmla="*/ 63 w 90"/>
                <a:gd name="T67" fmla="*/ 2274 h 116"/>
                <a:gd name="T68" fmla="*/ 63 w 90"/>
                <a:gd name="T69" fmla="*/ 2899 h 116"/>
                <a:gd name="T70" fmla="*/ 0 w 90"/>
                <a:gd name="T71" fmla="*/ 3870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34068" name="Freeform 274"/>
            <p:cNvSpPr>
              <a:spLocks/>
            </p:cNvSpPr>
            <p:nvPr/>
          </p:nvSpPr>
          <p:spPr bwMode="auto">
            <a:xfrm>
              <a:off x="903" y="2647"/>
              <a:ext cx="11" cy="22"/>
            </a:xfrm>
            <a:custGeom>
              <a:avLst/>
              <a:gdLst>
                <a:gd name="T0" fmla="*/ 0 w 10"/>
                <a:gd name="T1" fmla="*/ 0 h 17"/>
                <a:gd name="T2" fmla="*/ 52 w 10"/>
                <a:gd name="T3" fmla="*/ 2249 h 17"/>
                <a:gd name="T4" fmla="*/ 0 w 10"/>
                <a:gd name="T5" fmla="*/ 3102 h 17"/>
                <a:gd name="T6" fmla="*/ 69 w 10"/>
                <a:gd name="T7" fmla="*/ 3766 h 17"/>
                <a:gd name="T8" fmla="*/ 43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34069" name="Freeform 275"/>
            <p:cNvSpPr>
              <a:spLocks/>
            </p:cNvSpPr>
            <p:nvPr/>
          </p:nvSpPr>
          <p:spPr bwMode="auto">
            <a:xfrm>
              <a:off x="1104" y="2709"/>
              <a:ext cx="5" cy="3"/>
            </a:xfrm>
            <a:custGeom>
              <a:avLst/>
              <a:gdLst>
                <a:gd name="T0" fmla="*/ 5 w 5"/>
                <a:gd name="T1" fmla="*/ 0 h 2"/>
                <a:gd name="T2" fmla="*/ 0 w 5"/>
                <a:gd name="T3" fmla="*/ 8159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34070" name="Freeform 276"/>
            <p:cNvSpPr>
              <a:spLocks/>
            </p:cNvSpPr>
            <p:nvPr/>
          </p:nvSpPr>
          <p:spPr bwMode="auto">
            <a:xfrm>
              <a:off x="918" y="2660"/>
              <a:ext cx="8" cy="2"/>
            </a:xfrm>
            <a:custGeom>
              <a:avLst/>
              <a:gdLst>
                <a:gd name="T0" fmla="*/ 109 w 7"/>
                <a:gd name="T1" fmla="*/ 2 h 2"/>
                <a:gd name="T2" fmla="*/ 83 w 7"/>
                <a:gd name="T3" fmla="*/ 2 h 2"/>
                <a:gd name="T4" fmla="*/ 0 w 7"/>
                <a:gd name="T5" fmla="*/ 0 h 2"/>
                <a:gd name="T6" fmla="*/ 10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34071" name="Freeform 277"/>
            <p:cNvSpPr>
              <a:spLocks/>
            </p:cNvSpPr>
            <p:nvPr/>
          </p:nvSpPr>
          <p:spPr bwMode="auto">
            <a:xfrm>
              <a:off x="1084" y="2647"/>
              <a:ext cx="230" cy="408"/>
            </a:xfrm>
            <a:custGeom>
              <a:avLst/>
              <a:gdLst>
                <a:gd name="T0" fmla="*/ 2011 w 206"/>
                <a:gd name="T1" fmla="*/ 23650 h 329"/>
                <a:gd name="T2" fmla="*/ 2034 w 206"/>
                <a:gd name="T3" fmla="*/ 26495 h 329"/>
                <a:gd name="T4" fmla="*/ 2011 w 206"/>
                <a:gd name="T5" fmla="*/ 28023 h 329"/>
                <a:gd name="T6" fmla="*/ 1963 w 206"/>
                <a:gd name="T7" fmla="*/ 29310 h 329"/>
                <a:gd name="T8" fmla="*/ 1892 w 206"/>
                <a:gd name="T9" fmla="*/ 30245 h 329"/>
                <a:gd name="T10" fmla="*/ 1733 w 206"/>
                <a:gd name="T11" fmla="*/ 28404 h 329"/>
                <a:gd name="T12" fmla="*/ 1445 w 206"/>
                <a:gd name="T13" fmla="*/ 27118 h 329"/>
                <a:gd name="T14" fmla="*/ 1181 w 206"/>
                <a:gd name="T15" fmla="*/ 25574 h 329"/>
                <a:gd name="T16" fmla="*/ 889 w 206"/>
                <a:gd name="T17" fmla="*/ 23223 h 329"/>
                <a:gd name="T18" fmla="*/ 792 w 206"/>
                <a:gd name="T19" fmla="*/ 20362 h 329"/>
                <a:gd name="T20" fmla="*/ 610 w 206"/>
                <a:gd name="T21" fmla="*/ 17627 h 329"/>
                <a:gd name="T22" fmla="*/ 457 w 206"/>
                <a:gd name="T23" fmla="*/ 15378 h 329"/>
                <a:gd name="T24" fmla="*/ 330 w 206"/>
                <a:gd name="T25" fmla="*/ 12891 h 329"/>
                <a:gd name="T26" fmla="*/ 151 w 206"/>
                <a:gd name="T27" fmla="*/ 10806 h 329"/>
                <a:gd name="T28" fmla="*/ 56 w 206"/>
                <a:gd name="T29" fmla="*/ 9555 h 329"/>
                <a:gd name="T30" fmla="*/ 70 w 206"/>
                <a:gd name="T31" fmla="*/ 6498 h 329"/>
                <a:gd name="T32" fmla="*/ 151 w 206"/>
                <a:gd name="T33" fmla="*/ 6498 h 329"/>
                <a:gd name="T34" fmla="*/ 169 w 206"/>
                <a:gd name="T35" fmla="*/ 7169 h 329"/>
                <a:gd name="T36" fmla="*/ 411 w 206"/>
                <a:gd name="T37" fmla="*/ 7647 h 329"/>
                <a:gd name="T38" fmla="*/ 457 w 206"/>
                <a:gd name="T39" fmla="*/ 6410 h 329"/>
                <a:gd name="T40" fmla="*/ 490 w 206"/>
                <a:gd name="T41" fmla="*/ 5240 h 329"/>
                <a:gd name="T42" fmla="*/ 537 w 206"/>
                <a:gd name="T43" fmla="*/ 5666 h 329"/>
                <a:gd name="T44" fmla="*/ 550 w 206"/>
                <a:gd name="T45" fmla="*/ 4972 h 329"/>
                <a:gd name="T46" fmla="*/ 813 w 206"/>
                <a:gd name="T47" fmla="*/ 3434 h 329"/>
                <a:gd name="T48" fmla="*/ 955 w 206"/>
                <a:gd name="T49" fmla="*/ 1786 h 329"/>
                <a:gd name="T50" fmla="*/ 948 w 206"/>
                <a:gd name="T51" fmla="*/ 2 h 329"/>
                <a:gd name="T52" fmla="*/ 1038 w 206"/>
                <a:gd name="T53" fmla="*/ 936 h 329"/>
                <a:gd name="T54" fmla="*/ 1245 w 206"/>
                <a:gd name="T55" fmla="*/ 3031 h 329"/>
                <a:gd name="T56" fmla="*/ 1484 w 206"/>
                <a:gd name="T57" fmla="*/ 3909 h 329"/>
                <a:gd name="T58" fmla="*/ 1762 w 206"/>
                <a:gd name="T59" fmla="*/ 4259 h 329"/>
                <a:gd name="T60" fmla="*/ 1801 w 206"/>
                <a:gd name="T61" fmla="*/ 7013 h 329"/>
                <a:gd name="T62" fmla="*/ 1613 w 206"/>
                <a:gd name="T63" fmla="*/ 7169 h 329"/>
                <a:gd name="T64" fmla="*/ 1373 w 206"/>
                <a:gd name="T65" fmla="*/ 8267 h 329"/>
                <a:gd name="T66" fmla="*/ 1266 w 206"/>
                <a:gd name="T67" fmla="*/ 10806 h 329"/>
                <a:gd name="T68" fmla="*/ 1266 w 206"/>
                <a:gd name="T69" fmla="*/ 13240 h 329"/>
                <a:gd name="T70" fmla="*/ 1319 w 206"/>
                <a:gd name="T71" fmla="*/ 15378 h 329"/>
                <a:gd name="T72" fmla="*/ 1484 w 206"/>
                <a:gd name="T73" fmla="*/ 16043 h 329"/>
                <a:gd name="T74" fmla="*/ 1733 w 206"/>
                <a:gd name="T75" fmla="*/ 15649 h 329"/>
                <a:gd name="T76" fmla="*/ 1741 w 206"/>
                <a:gd name="T77" fmla="*/ 17964 h 329"/>
                <a:gd name="T78" fmla="*/ 1999 w 206"/>
                <a:gd name="T79" fmla="*/ 19213 h 329"/>
                <a:gd name="T80" fmla="*/ 2034 w 206"/>
                <a:gd name="T81" fmla="*/ 2087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34072" name="Freeform 278" descr="Large checker board"/>
            <p:cNvSpPr>
              <a:spLocks/>
            </p:cNvSpPr>
            <p:nvPr/>
          </p:nvSpPr>
          <p:spPr bwMode="auto">
            <a:xfrm>
              <a:off x="3714" y="1474"/>
              <a:ext cx="900" cy="726"/>
            </a:xfrm>
            <a:custGeom>
              <a:avLst/>
              <a:gdLst>
                <a:gd name="T0" fmla="*/ 3368 w 804"/>
                <a:gd name="T1" fmla="*/ 40211 h 586"/>
                <a:gd name="T2" fmla="*/ 2655 w 804"/>
                <a:gd name="T3" fmla="*/ 40392 h 586"/>
                <a:gd name="T4" fmla="*/ 2129 w 804"/>
                <a:gd name="T5" fmla="*/ 38310 h 586"/>
                <a:gd name="T6" fmla="*/ 1612 w 804"/>
                <a:gd name="T7" fmla="*/ 36770 h 586"/>
                <a:gd name="T8" fmla="*/ 1236 w 804"/>
                <a:gd name="T9" fmla="*/ 33044 h 586"/>
                <a:gd name="T10" fmla="*/ 1104 w 804"/>
                <a:gd name="T11" fmla="*/ 29967 h 586"/>
                <a:gd name="T12" fmla="*/ 904 w 804"/>
                <a:gd name="T13" fmla="*/ 28500 h 586"/>
                <a:gd name="T14" fmla="*/ 261 w 804"/>
                <a:gd name="T15" fmla="*/ 26021 h 586"/>
                <a:gd name="T16" fmla="*/ 94 w 804"/>
                <a:gd name="T17" fmla="*/ 23330 h 586"/>
                <a:gd name="T18" fmla="*/ 353 w 804"/>
                <a:gd name="T19" fmla="*/ 20612 h 586"/>
                <a:gd name="T20" fmla="*/ 808 w 804"/>
                <a:gd name="T21" fmla="*/ 16819 h 586"/>
                <a:gd name="T22" fmla="*/ 620 w 804"/>
                <a:gd name="T23" fmla="*/ 13429 h 586"/>
                <a:gd name="T24" fmla="*/ 881 w 804"/>
                <a:gd name="T25" fmla="*/ 9494 h 586"/>
                <a:gd name="T26" fmla="*/ 1340 w 804"/>
                <a:gd name="T27" fmla="*/ 6803 h 586"/>
                <a:gd name="T28" fmla="*/ 1866 w 804"/>
                <a:gd name="T29" fmla="*/ 8749 h 586"/>
                <a:gd name="T30" fmla="*/ 2559 w 804"/>
                <a:gd name="T31" fmla="*/ 13203 h 586"/>
                <a:gd name="T32" fmla="*/ 3493 w 804"/>
                <a:gd name="T33" fmla="*/ 16819 h 586"/>
                <a:gd name="T34" fmla="*/ 4397 w 804"/>
                <a:gd name="T35" fmla="*/ 17907 h 586"/>
                <a:gd name="T36" fmla="*/ 5108 w 804"/>
                <a:gd name="T37" fmla="*/ 17405 h 586"/>
                <a:gd name="T38" fmla="*/ 5437 w 804"/>
                <a:gd name="T39" fmla="*/ 12937 h 586"/>
                <a:gd name="T40" fmla="*/ 6167 w 804"/>
                <a:gd name="T41" fmla="*/ 10594 h 586"/>
                <a:gd name="T42" fmla="*/ 5919 w 804"/>
                <a:gd name="T43" fmla="*/ 8749 h 586"/>
                <a:gd name="T44" fmla="*/ 5614 w 804"/>
                <a:gd name="T45" fmla="*/ 5571 h 586"/>
                <a:gd name="T46" fmla="*/ 5796 w 804"/>
                <a:gd name="T47" fmla="*/ 1244 h 586"/>
                <a:gd name="T48" fmla="*/ 6568 w 804"/>
                <a:gd name="T49" fmla="*/ 1146 h 586"/>
                <a:gd name="T50" fmla="*/ 7352 w 804"/>
                <a:gd name="T51" fmla="*/ 6135 h 586"/>
                <a:gd name="T52" fmla="*/ 8439 w 804"/>
                <a:gd name="T53" fmla="*/ 7881 h 586"/>
                <a:gd name="T54" fmla="*/ 8338 w 804"/>
                <a:gd name="T55" fmla="*/ 13576 h 586"/>
                <a:gd name="T56" fmla="*/ 8362 w 804"/>
                <a:gd name="T57" fmla="*/ 16357 h 586"/>
                <a:gd name="T58" fmla="*/ 8084 w 804"/>
                <a:gd name="T59" fmla="*/ 18497 h 586"/>
                <a:gd name="T60" fmla="*/ 7652 w 804"/>
                <a:gd name="T61" fmla="*/ 22169 h 586"/>
                <a:gd name="T62" fmla="*/ 7426 w 804"/>
                <a:gd name="T63" fmla="*/ 20265 h 586"/>
                <a:gd name="T64" fmla="*/ 6973 w 804"/>
                <a:gd name="T65" fmla="*/ 22564 h 586"/>
                <a:gd name="T66" fmla="*/ 7379 w 804"/>
                <a:gd name="T67" fmla="*/ 25276 h 586"/>
                <a:gd name="T68" fmla="*/ 7705 w 804"/>
                <a:gd name="T69" fmla="*/ 26198 h 586"/>
                <a:gd name="T70" fmla="*/ 7705 w 804"/>
                <a:gd name="T71" fmla="*/ 30660 h 586"/>
                <a:gd name="T72" fmla="*/ 7881 w 804"/>
                <a:gd name="T73" fmla="*/ 34027 h 586"/>
                <a:gd name="T74" fmla="*/ 8052 w 804"/>
                <a:gd name="T75" fmla="*/ 36980 h 586"/>
                <a:gd name="T76" fmla="*/ 8260 w 804"/>
                <a:gd name="T77" fmla="*/ 38310 h 586"/>
                <a:gd name="T78" fmla="*/ 8260 w 804"/>
                <a:gd name="T79" fmla="*/ 39750 h 586"/>
                <a:gd name="T80" fmla="*/ 8084 w 804"/>
                <a:gd name="T81" fmla="*/ 42648 h 586"/>
                <a:gd name="T82" fmla="*/ 8084 w 804"/>
                <a:gd name="T83" fmla="*/ 43676 h 586"/>
                <a:gd name="T84" fmla="*/ 8014 w 804"/>
                <a:gd name="T85" fmla="*/ 45299 h 586"/>
                <a:gd name="T86" fmla="*/ 7840 w 804"/>
                <a:gd name="T87" fmla="*/ 47060 h 586"/>
                <a:gd name="T88" fmla="*/ 7549 w 804"/>
                <a:gd name="T89" fmla="*/ 48607 h 586"/>
                <a:gd name="T90" fmla="*/ 7379 w 804"/>
                <a:gd name="T91" fmla="*/ 49307 h 586"/>
                <a:gd name="T92" fmla="*/ 7188 w 804"/>
                <a:gd name="T93" fmla="*/ 49307 h 586"/>
                <a:gd name="T94" fmla="*/ 7063 w 804"/>
                <a:gd name="T95" fmla="*/ 50328 h 586"/>
                <a:gd name="T96" fmla="*/ 6744 w 804"/>
                <a:gd name="T97" fmla="*/ 51921 h 586"/>
                <a:gd name="T98" fmla="*/ 6549 w 804"/>
                <a:gd name="T99" fmla="*/ 50800 h 586"/>
                <a:gd name="T100" fmla="*/ 6194 w 804"/>
                <a:gd name="T101" fmla="*/ 50146 h 586"/>
                <a:gd name="T102" fmla="*/ 5718 w 804"/>
                <a:gd name="T103" fmla="*/ 48892 h 586"/>
                <a:gd name="T104" fmla="*/ 5485 w 804"/>
                <a:gd name="T105" fmla="*/ 49089 h 586"/>
                <a:gd name="T106" fmla="*/ 5261 w 804"/>
                <a:gd name="T107" fmla="*/ 50991 h 586"/>
                <a:gd name="T108" fmla="*/ 4901 w 804"/>
                <a:gd name="T109" fmla="*/ 49539 h 586"/>
                <a:gd name="T110" fmla="*/ 4548 w 804"/>
                <a:gd name="T111" fmla="*/ 46780 h 586"/>
                <a:gd name="T112" fmla="*/ 4631 w 804"/>
                <a:gd name="T113" fmla="*/ 42395 h 586"/>
                <a:gd name="T114" fmla="*/ 4169 w 804"/>
                <a:gd name="T115" fmla="*/ 39234 h 586"/>
                <a:gd name="T116" fmla="*/ 3967 w 804"/>
                <a:gd name="T117" fmla="*/ 3865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73" name="Freeform 279"/>
            <p:cNvSpPr>
              <a:spLocks/>
            </p:cNvSpPr>
            <p:nvPr/>
          </p:nvSpPr>
          <p:spPr bwMode="auto">
            <a:xfrm>
              <a:off x="4400" y="2205"/>
              <a:ext cx="39" cy="39"/>
            </a:xfrm>
            <a:custGeom>
              <a:avLst/>
              <a:gdLst>
                <a:gd name="T0" fmla="*/ 254 w 35"/>
                <a:gd name="T1" fmla="*/ 0 h 31"/>
                <a:gd name="T2" fmla="*/ 113 w 35"/>
                <a:gd name="T3" fmla="*/ 308 h 31"/>
                <a:gd name="T4" fmla="*/ 0 w 35"/>
                <a:gd name="T5" fmla="*/ 1220 h 31"/>
                <a:gd name="T6" fmla="*/ 2 w 35"/>
                <a:gd name="T7" fmla="*/ 2919 h 31"/>
                <a:gd name="T8" fmla="*/ 140 w 35"/>
                <a:gd name="T9" fmla="*/ 3845 h 31"/>
                <a:gd name="T10" fmla="*/ 184 w 35"/>
                <a:gd name="T11" fmla="*/ 3397 h 31"/>
                <a:gd name="T12" fmla="*/ 269 w 35"/>
                <a:gd name="T13" fmla="*/ 2320 h 31"/>
                <a:gd name="T14" fmla="*/ 334 w 35"/>
                <a:gd name="T15" fmla="*/ 894 h 31"/>
                <a:gd name="T16" fmla="*/ 319 w 35"/>
                <a:gd name="T17" fmla="*/ 0 h 31"/>
                <a:gd name="T18" fmla="*/ 254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34074" name="Freeform 280" descr="Large checker board"/>
            <p:cNvSpPr>
              <a:spLocks/>
            </p:cNvSpPr>
            <p:nvPr/>
          </p:nvSpPr>
          <p:spPr bwMode="auto">
            <a:xfrm>
              <a:off x="4698" y="1735"/>
              <a:ext cx="148" cy="175"/>
            </a:xfrm>
            <a:custGeom>
              <a:avLst/>
              <a:gdLst>
                <a:gd name="T0" fmla="*/ 1365 w 132"/>
                <a:gd name="T1" fmla="*/ 9968 h 141"/>
                <a:gd name="T2" fmla="*/ 1340 w 132"/>
                <a:gd name="T3" fmla="*/ 9340 h 141"/>
                <a:gd name="T4" fmla="*/ 1340 w 132"/>
                <a:gd name="T5" fmla="*/ 10085 h 141"/>
                <a:gd name="T6" fmla="*/ 1273 w 132"/>
                <a:gd name="T7" fmla="*/ 10577 h 141"/>
                <a:gd name="T8" fmla="*/ 1273 w 132"/>
                <a:gd name="T9" fmla="*/ 10932 h 141"/>
                <a:gd name="T10" fmla="*/ 1212 w 132"/>
                <a:gd name="T11" fmla="*/ 10349 h 141"/>
                <a:gd name="T12" fmla="*/ 1163 w 132"/>
                <a:gd name="T13" fmla="*/ 11211 h 141"/>
                <a:gd name="T14" fmla="*/ 989 w 132"/>
                <a:gd name="T15" fmla="*/ 11211 h 141"/>
                <a:gd name="T16" fmla="*/ 916 w 132"/>
                <a:gd name="T17" fmla="*/ 10932 h 141"/>
                <a:gd name="T18" fmla="*/ 863 w 132"/>
                <a:gd name="T19" fmla="*/ 10577 h 141"/>
                <a:gd name="T20" fmla="*/ 916 w 132"/>
                <a:gd name="T21" fmla="*/ 11211 h 141"/>
                <a:gd name="T22" fmla="*/ 940 w 132"/>
                <a:gd name="T23" fmla="*/ 11592 h 141"/>
                <a:gd name="T24" fmla="*/ 863 w 132"/>
                <a:gd name="T25" fmla="*/ 12372 h 141"/>
                <a:gd name="T26" fmla="*/ 838 w 132"/>
                <a:gd name="T27" fmla="*/ 13139 h 141"/>
                <a:gd name="T28" fmla="*/ 718 w 132"/>
                <a:gd name="T29" fmla="*/ 12094 h 141"/>
                <a:gd name="T30" fmla="*/ 666 w 132"/>
                <a:gd name="T31" fmla="*/ 10932 h 141"/>
                <a:gd name="T32" fmla="*/ 473 w 132"/>
                <a:gd name="T33" fmla="*/ 11211 h 141"/>
                <a:gd name="T34" fmla="*/ 238 w 132"/>
                <a:gd name="T35" fmla="*/ 11592 h 141"/>
                <a:gd name="T36" fmla="*/ 189 w 132"/>
                <a:gd name="T37" fmla="*/ 12372 h 141"/>
                <a:gd name="T38" fmla="*/ 0 w 132"/>
                <a:gd name="T39" fmla="*/ 12094 h 141"/>
                <a:gd name="T40" fmla="*/ 2 w 132"/>
                <a:gd name="T41" fmla="*/ 11325 h 141"/>
                <a:gd name="T42" fmla="*/ 135 w 132"/>
                <a:gd name="T43" fmla="*/ 10577 h 141"/>
                <a:gd name="T44" fmla="*/ 238 w 132"/>
                <a:gd name="T45" fmla="*/ 9743 h 141"/>
                <a:gd name="T46" fmla="*/ 388 w 132"/>
                <a:gd name="T47" fmla="*/ 9340 h 141"/>
                <a:gd name="T48" fmla="*/ 573 w 132"/>
                <a:gd name="T49" fmla="*/ 9340 h 141"/>
                <a:gd name="T50" fmla="*/ 594 w 132"/>
                <a:gd name="T51" fmla="*/ 9743 h 141"/>
                <a:gd name="T52" fmla="*/ 718 w 132"/>
                <a:gd name="T53" fmla="*/ 9295 h 141"/>
                <a:gd name="T54" fmla="*/ 666 w 132"/>
                <a:gd name="T55" fmla="*/ 8296 h 141"/>
                <a:gd name="T56" fmla="*/ 650 w 132"/>
                <a:gd name="T57" fmla="*/ 6984 h 141"/>
                <a:gd name="T58" fmla="*/ 729 w 132"/>
                <a:gd name="T59" fmla="*/ 6547 h 141"/>
                <a:gd name="T60" fmla="*/ 729 w 132"/>
                <a:gd name="T61" fmla="*/ 6984 h 141"/>
                <a:gd name="T62" fmla="*/ 787 w 132"/>
                <a:gd name="T63" fmla="*/ 7709 h 141"/>
                <a:gd name="T64" fmla="*/ 863 w 132"/>
                <a:gd name="T65" fmla="*/ 6866 h 141"/>
                <a:gd name="T66" fmla="*/ 940 w 132"/>
                <a:gd name="T67" fmla="*/ 6211 h 141"/>
                <a:gd name="T68" fmla="*/ 977 w 132"/>
                <a:gd name="T69" fmla="*/ 5041 h 141"/>
                <a:gd name="T70" fmla="*/ 977 w 132"/>
                <a:gd name="T71" fmla="*/ 3777 h 141"/>
                <a:gd name="T72" fmla="*/ 882 w 132"/>
                <a:gd name="T73" fmla="*/ 2452 h 141"/>
                <a:gd name="T74" fmla="*/ 838 w 132"/>
                <a:gd name="T75" fmla="*/ 1034 h 141"/>
                <a:gd name="T76" fmla="*/ 838 w 132"/>
                <a:gd name="T77" fmla="*/ 2 h 141"/>
                <a:gd name="T78" fmla="*/ 916 w 132"/>
                <a:gd name="T79" fmla="*/ 671 h 141"/>
                <a:gd name="T80" fmla="*/ 977 w 132"/>
                <a:gd name="T81" fmla="*/ 351 h 141"/>
                <a:gd name="T82" fmla="*/ 940 w 132"/>
                <a:gd name="T83" fmla="*/ 2 h 141"/>
                <a:gd name="T84" fmla="*/ 863 w 132"/>
                <a:gd name="T85" fmla="*/ 2 h 141"/>
                <a:gd name="T86" fmla="*/ 882 w 132"/>
                <a:gd name="T87" fmla="*/ 0 h 141"/>
                <a:gd name="T88" fmla="*/ 977 w 132"/>
                <a:gd name="T89" fmla="*/ 0 h 141"/>
                <a:gd name="T90" fmla="*/ 1135 w 132"/>
                <a:gd name="T91" fmla="*/ 1474 h 141"/>
                <a:gd name="T92" fmla="*/ 1279 w 132"/>
                <a:gd name="T93" fmla="*/ 3067 h 141"/>
                <a:gd name="T94" fmla="*/ 1301 w 132"/>
                <a:gd name="T95" fmla="*/ 5041 h 141"/>
                <a:gd name="T96" fmla="*/ 1273 w 132"/>
                <a:gd name="T97" fmla="*/ 5532 h 141"/>
                <a:gd name="T98" fmla="*/ 1365 w 132"/>
                <a:gd name="T99" fmla="*/ 7709 h 141"/>
                <a:gd name="T100" fmla="*/ 1459 w 132"/>
                <a:gd name="T101" fmla="*/ 9295 h 141"/>
                <a:gd name="T102" fmla="*/ 1380 w 132"/>
                <a:gd name="T103" fmla="*/ 10577 h 141"/>
                <a:gd name="T104" fmla="*/ 1365 w 132"/>
                <a:gd name="T105" fmla="*/ 9968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75" name="Freeform 281" descr="Large checker board"/>
            <p:cNvSpPr>
              <a:spLocks/>
            </p:cNvSpPr>
            <p:nvPr/>
          </p:nvSpPr>
          <p:spPr bwMode="auto">
            <a:xfrm>
              <a:off x="4751" y="1644"/>
              <a:ext cx="85" cy="91"/>
            </a:xfrm>
            <a:custGeom>
              <a:avLst/>
              <a:gdLst>
                <a:gd name="T0" fmla="*/ 622 w 76"/>
                <a:gd name="T1" fmla="*/ 2232 h 74"/>
                <a:gd name="T2" fmla="*/ 462 w 76"/>
                <a:gd name="T3" fmla="*/ 1997 h 74"/>
                <a:gd name="T4" fmla="*/ 253 w 76"/>
                <a:gd name="T5" fmla="*/ 1074 h 74"/>
                <a:gd name="T6" fmla="*/ 0 w 76"/>
                <a:gd name="T7" fmla="*/ 0 h 74"/>
                <a:gd name="T8" fmla="*/ 3 w 76"/>
                <a:gd name="T9" fmla="*/ 726 h 74"/>
                <a:gd name="T10" fmla="*/ 97 w 76"/>
                <a:gd name="T11" fmla="*/ 1997 h 74"/>
                <a:gd name="T12" fmla="*/ 169 w 76"/>
                <a:gd name="T13" fmla="*/ 3074 h 74"/>
                <a:gd name="T14" fmla="*/ 70 w 76"/>
                <a:gd name="T15" fmla="*/ 3074 h 74"/>
                <a:gd name="T16" fmla="*/ 56 w 76"/>
                <a:gd name="T17" fmla="*/ 3074 h 74"/>
                <a:gd name="T18" fmla="*/ 56 w 76"/>
                <a:gd name="T19" fmla="*/ 3796 h 74"/>
                <a:gd name="T20" fmla="*/ 70 w 76"/>
                <a:gd name="T21" fmla="*/ 4567 h 74"/>
                <a:gd name="T22" fmla="*/ 189 w 76"/>
                <a:gd name="T23" fmla="*/ 5716 h 74"/>
                <a:gd name="T24" fmla="*/ 253 w 76"/>
                <a:gd name="T25" fmla="*/ 5369 h 74"/>
                <a:gd name="T26" fmla="*/ 329 w 76"/>
                <a:gd name="T27" fmla="*/ 5369 h 74"/>
                <a:gd name="T28" fmla="*/ 121 w 76"/>
                <a:gd name="T29" fmla="*/ 4370 h 74"/>
                <a:gd name="T30" fmla="*/ 189 w 76"/>
                <a:gd name="T31" fmla="*/ 4273 h 74"/>
                <a:gd name="T32" fmla="*/ 264 w 76"/>
                <a:gd name="T33" fmla="*/ 4000 h 74"/>
                <a:gd name="T34" fmla="*/ 577 w 76"/>
                <a:gd name="T35" fmla="*/ 4727 h 74"/>
                <a:gd name="T36" fmla="*/ 610 w 76"/>
                <a:gd name="T37" fmla="*/ 4370 h 74"/>
                <a:gd name="T38" fmla="*/ 682 w 76"/>
                <a:gd name="T39" fmla="*/ 3475 h 74"/>
                <a:gd name="T40" fmla="*/ 803 w 76"/>
                <a:gd name="T41" fmla="*/ 3074 h 74"/>
                <a:gd name="T42" fmla="*/ 721 w 76"/>
                <a:gd name="T43" fmla="*/ 2510 h 74"/>
                <a:gd name="T44" fmla="*/ 682 w 76"/>
                <a:gd name="T45" fmla="*/ 1660 h 74"/>
                <a:gd name="T46" fmla="*/ 622 w 76"/>
                <a:gd name="T47" fmla="*/ 2232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076" name="Freeform 282"/>
            <p:cNvSpPr>
              <a:spLocks/>
            </p:cNvSpPr>
            <p:nvPr/>
          </p:nvSpPr>
          <p:spPr bwMode="auto">
            <a:xfrm>
              <a:off x="4684" y="1898"/>
              <a:ext cx="43" cy="62"/>
            </a:xfrm>
            <a:custGeom>
              <a:avLst/>
              <a:gdLst>
                <a:gd name="T0" fmla="*/ 183 w 40"/>
                <a:gd name="T1" fmla="*/ 1452 h 50"/>
                <a:gd name="T2" fmla="*/ 172 w 40"/>
                <a:gd name="T3" fmla="*/ 2768 h 50"/>
                <a:gd name="T4" fmla="*/ 172 w 40"/>
                <a:gd name="T5" fmla="*/ 4165 h 50"/>
                <a:gd name="T6" fmla="*/ 149 w 40"/>
                <a:gd name="T7" fmla="*/ 4561 h 50"/>
                <a:gd name="T8" fmla="*/ 118 w 40"/>
                <a:gd name="T9" fmla="*/ 3678 h 50"/>
                <a:gd name="T10" fmla="*/ 127 w 40"/>
                <a:gd name="T11" fmla="*/ 4256 h 50"/>
                <a:gd name="T12" fmla="*/ 104 w 40"/>
                <a:gd name="T13" fmla="*/ 4165 h 50"/>
                <a:gd name="T14" fmla="*/ 88 w 40"/>
                <a:gd name="T15" fmla="*/ 2768 h 50"/>
                <a:gd name="T16" fmla="*/ 88 w 40"/>
                <a:gd name="T17" fmla="*/ 2215 h 50"/>
                <a:gd name="T18" fmla="*/ 43 w 40"/>
                <a:gd name="T19" fmla="*/ 1255 h 50"/>
                <a:gd name="T20" fmla="*/ 61 w 40"/>
                <a:gd name="T21" fmla="*/ 2215 h 50"/>
                <a:gd name="T22" fmla="*/ 43 w 40"/>
                <a:gd name="T23" fmla="*/ 2215 h 50"/>
                <a:gd name="T24" fmla="*/ 5 w 40"/>
                <a:gd name="T25" fmla="*/ 1452 h 50"/>
                <a:gd name="T26" fmla="*/ 37 w 40"/>
                <a:gd name="T27" fmla="*/ 1452 h 50"/>
                <a:gd name="T28" fmla="*/ 0 w 40"/>
                <a:gd name="T29" fmla="*/ 816 h 50"/>
                <a:gd name="T30" fmla="*/ 71 w 40"/>
                <a:gd name="T31" fmla="*/ 0 h 50"/>
                <a:gd name="T32" fmla="*/ 118 w 40"/>
                <a:gd name="T33" fmla="*/ 428 h 50"/>
                <a:gd name="T34" fmla="*/ 139 w 40"/>
                <a:gd name="T35" fmla="*/ 816 h 50"/>
                <a:gd name="T36" fmla="*/ 139 w 40"/>
                <a:gd name="T37" fmla="*/ 1161 h 50"/>
                <a:gd name="T38" fmla="*/ 183 w 40"/>
                <a:gd name="T39" fmla="*/ 1452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34077" name="Freeform 283"/>
            <p:cNvSpPr>
              <a:spLocks/>
            </p:cNvSpPr>
            <p:nvPr/>
          </p:nvSpPr>
          <p:spPr bwMode="auto">
            <a:xfrm>
              <a:off x="4725" y="1890"/>
              <a:ext cx="39" cy="35"/>
            </a:xfrm>
            <a:custGeom>
              <a:avLst/>
              <a:gdLst>
                <a:gd name="T0" fmla="*/ 269 w 35"/>
                <a:gd name="T1" fmla="*/ 1736 h 28"/>
                <a:gd name="T2" fmla="*/ 156 w 35"/>
                <a:gd name="T3" fmla="*/ 1736 h 28"/>
                <a:gd name="T4" fmla="*/ 140 w 35"/>
                <a:gd name="T5" fmla="*/ 3076 h 28"/>
                <a:gd name="T6" fmla="*/ 4 w 35"/>
                <a:gd name="T7" fmla="*/ 2054 h 28"/>
                <a:gd name="T8" fmla="*/ 0 w 35"/>
                <a:gd name="T9" fmla="*/ 1736 h 28"/>
                <a:gd name="T10" fmla="*/ 0 w 35"/>
                <a:gd name="T11" fmla="*/ 1736 h 28"/>
                <a:gd name="T12" fmla="*/ 66 w 35"/>
                <a:gd name="T13" fmla="*/ 569 h 28"/>
                <a:gd name="T14" fmla="*/ 156 w 35"/>
                <a:gd name="T15" fmla="*/ 569 h 28"/>
                <a:gd name="T16" fmla="*/ 228 w 35"/>
                <a:gd name="T17" fmla="*/ 0 h 28"/>
                <a:gd name="T18" fmla="*/ 286 w 35"/>
                <a:gd name="T19" fmla="*/ 569 h 28"/>
                <a:gd name="T20" fmla="*/ 334 w 35"/>
                <a:gd name="T21" fmla="*/ 1033 h 28"/>
                <a:gd name="T22" fmla="*/ 269 w 35"/>
                <a:gd name="T23" fmla="*/ 1736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34078" name="Freeform 284"/>
            <p:cNvSpPr>
              <a:spLocks/>
            </p:cNvSpPr>
            <p:nvPr/>
          </p:nvSpPr>
          <p:spPr bwMode="auto">
            <a:xfrm>
              <a:off x="4698" y="2057"/>
              <a:ext cx="8" cy="14"/>
            </a:xfrm>
            <a:custGeom>
              <a:avLst/>
              <a:gdLst>
                <a:gd name="T0" fmla="*/ 0 w 7"/>
                <a:gd name="T1" fmla="*/ 1760 h 11"/>
                <a:gd name="T2" fmla="*/ 109 w 7"/>
                <a:gd name="T3" fmla="*/ 0 h 11"/>
                <a:gd name="T4" fmla="*/ 83 w 7"/>
                <a:gd name="T5" fmla="*/ 0 h 11"/>
                <a:gd name="T6" fmla="*/ 0 w 7"/>
                <a:gd name="T7" fmla="*/ 1760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34079" name="Freeform 285" descr="Large checker board"/>
            <p:cNvSpPr>
              <a:spLocks/>
            </p:cNvSpPr>
            <p:nvPr/>
          </p:nvSpPr>
          <p:spPr bwMode="auto">
            <a:xfrm>
              <a:off x="4783" y="1802"/>
              <a:ext cx="3" cy="6"/>
            </a:xfrm>
            <a:custGeom>
              <a:avLst/>
              <a:gdLst>
                <a:gd name="T0" fmla="*/ 8159 w 2"/>
                <a:gd name="T1" fmla="*/ 215 h 5"/>
                <a:gd name="T2" fmla="*/ 0 w 2"/>
                <a:gd name="T3" fmla="*/ 0 h 5"/>
                <a:gd name="T4" fmla="*/ 0 w 2"/>
                <a:gd name="T5" fmla="*/ 215 h 5"/>
                <a:gd name="T6" fmla="*/ 8159 w 2"/>
                <a:gd name="T7" fmla="*/ 215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80" name="Freeform 286"/>
            <p:cNvSpPr>
              <a:spLocks/>
            </p:cNvSpPr>
            <p:nvPr/>
          </p:nvSpPr>
          <p:spPr bwMode="auto">
            <a:xfrm>
              <a:off x="4697" y="1930"/>
              <a:ext cx="1" cy="3"/>
            </a:xfrm>
            <a:custGeom>
              <a:avLst/>
              <a:gdLst>
                <a:gd name="T0" fmla="*/ 1 w 2"/>
                <a:gd name="T1" fmla="*/ 0 h 2"/>
                <a:gd name="T2" fmla="*/ 1 w 2"/>
                <a:gd name="T3" fmla="*/ 8159 h 2"/>
                <a:gd name="T4" fmla="*/ 0 w 2"/>
                <a:gd name="T5" fmla="*/ 8159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34081" name="Freeform 287"/>
            <p:cNvSpPr>
              <a:spLocks/>
            </p:cNvSpPr>
            <p:nvPr/>
          </p:nvSpPr>
          <p:spPr bwMode="auto">
            <a:xfrm>
              <a:off x="4534" y="1699"/>
              <a:ext cx="80" cy="112"/>
            </a:xfrm>
            <a:custGeom>
              <a:avLst/>
              <a:gdLst>
                <a:gd name="T0" fmla="*/ 229 w 71"/>
                <a:gd name="T1" fmla="*/ 6093 h 90"/>
                <a:gd name="T2" fmla="*/ 124 w 71"/>
                <a:gd name="T3" fmla="*/ 5770 h 90"/>
                <a:gd name="T4" fmla="*/ 0 w 71"/>
                <a:gd name="T5" fmla="*/ 5181 h 90"/>
                <a:gd name="T6" fmla="*/ 124 w 71"/>
                <a:gd name="T7" fmla="*/ 4220 h 90"/>
                <a:gd name="T8" fmla="*/ 203 w 71"/>
                <a:gd name="T9" fmla="*/ 2540 h 90"/>
                <a:gd name="T10" fmla="*/ 291 w 71"/>
                <a:gd name="T11" fmla="*/ 2352 h 90"/>
                <a:gd name="T12" fmla="*/ 498 w 71"/>
                <a:gd name="T13" fmla="*/ 2871 h 90"/>
                <a:gd name="T14" fmla="*/ 442 w 71"/>
                <a:gd name="T15" fmla="*/ 1890 h 90"/>
                <a:gd name="T16" fmla="*/ 498 w 71"/>
                <a:gd name="T17" fmla="*/ 1640 h 90"/>
                <a:gd name="T18" fmla="*/ 601 w 71"/>
                <a:gd name="T19" fmla="*/ 981 h 90"/>
                <a:gd name="T20" fmla="*/ 601 w 71"/>
                <a:gd name="T21" fmla="*/ 0 h 90"/>
                <a:gd name="T22" fmla="*/ 823 w 71"/>
                <a:gd name="T23" fmla="*/ 981 h 90"/>
                <a:gd name="T24" fmla="*/ 854 w 71"/>
                <a:gd name="T25" fmla="*/ 1221 h 90"/>
                <a:gd name="T26" fmla="*/ 759 w 71"/>
                <a:gd name="T27" fmla="*/ 2041 h 90"/>
                <a:gd name="T28" fmla="*/ 854 w 71"/>
                <a:gd name="T29" fmla="*/ 3934 h 90"/>
                <a:gd name="T30" fmla="*/ 712 w 71"/>
                <a:gd name="T31" fmla="*/ 4896 h 90"/>
                <a:gd name="T32" fmla="*/ 632 w 71"/>
                <a:gd name="T33" fmla="*/ 5770 h 90"/>
                <a:gd name="T34" fmla="*/ 674 w 71"/>
                <a:gd name="T35" fmla="*/ 6849 h 90"/>
                <a:gd name="T36" fmla="*/ 860 w 71"/>
                <a:gd name="T37" fmla="*/ 7721 h 90"/>
                <a:gd name="T38" fmla="*/ 788 w 71"/>
                <a:gd name="T39" fmla="*/ 8134 h 90"/>
                <a:gd name="T40" fmla="*/ 632 w 71"/>
                <a:gd name="T41" fmla="*/ 8735 h 90"/>
                <a:gd name="T42" fmla="*/ 632 w 71"/>
                <a:gd name="T43" fmla="*/ 8900 h 90"/>
                <a:gd name="T44" fmla="*/ 498 w 71"/>
                <a:gd name="T45" fmla="*/ 8900 h 90"/>
                <a:gd name="T46" fmla="*/ 442 w 71"/>
                <a:gd name="T47" fmla="*/ 8900 h 90"/>
                <a:gd name="T48" fmla="*/ 364 w 71"/>
                <a:gd name="T49" fmla="*/ 8735 h 90"/>
                <a:gd name="T50" fmla="*/ 291 w 71"/>
                <a:gd name="T51" fmla="*/ 8401 h 90"/>
                <a:gd name="T52" fmla="*/ 323 w 71"/>
                <a:gd name="T53" fmla="*/ 7526 h 90"/>
                <a:gd name="T54" fmla="*/ 364 w 71"/>
                <a:gd name="T55" fmla="*/ 7526 h 90"/>
                <a:gd name="T56" fmla="*/ 274 w 71"/>
                <a:gd name="T57" fmla="*/ 7019 h 90"/>
                <a:gd name="T58" fmla="*/ 229 w 71"/>
                <a:gd name="T59" fmla="*/ 6093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34082" name="Freeform 288" descr="Large checker board"/>
            <p:cNvSpPr>
              <a:spLocks/>
            </p:cNvSpPr>
            <p:nvPr/>
          </p:nvSpPr>
          <p:spPr bwMode="auto">
            <a:xfrm>
              <a:off x="4592" y="1796"/>
              <a:ext cx="69" cy="90"/>
            </a:xfrm>
            <a:custGeom>
              <a:avLst/>
              <a:gdLst>
                <a:gd name="T0" fmla="*/ 349 w 62"/>
                <a:gd name="T1" fmla="*/ 5751 h 73"/>
                <a:gd name="T2" fmla="*/ 349 w 62"/>
                <a:gd name="T3" fmla="*/ 5575 h 73"/>
                <a:gd name="T4" fmla="*/ 282 w 62"/>
                <a:gd name="T5" fmla="*/ 5751 h 73"/>
                <a:gd name="T6" fmla="*/ 253 w 62"/>
                <a:gd name="T7" fmla="*/ 5931 h 73"/>
                <a:gd name="T8" fmla="*/ 229 w 62"/>
                <a:gd name="T9" fmla="*/ 5751 h 73"/>
                <a:gd name="T10" fmla="*/ 229 w 62"/>
                <a:gd name="T11" fmla="*/ 5575 h 73"/>
                <a:gd name="T12" fmla="*/ 229 w 62"/>
                <a:gd name="T13" fmla="*/ 5575 h 73"/>
                <a:gd name="T14" fmla="*/ 183 w 62"/>
                <a:gd name="T15" fmla="*/ 5167 h 73"/>
                <a:gd name="T16" fmla="*/ 164 w 62"/>
                <a:gd name="T17" fmla="*/ 4191 h 73"/>
                <a:gd name="T18" fmla="*/ 164 w 62"/>
                <a:gd name="T19" fmla="*/ 3870 h 73"/>
                <a:gd name="T20" fmla="*/ 164 w 62"/>
                <a:gd name="T21" fmla="*/ 3648 h 73"/>
                <a:gd name="T22" fmla="*/ 63 w 62"/>
                <a:gd name="T23" fmla="*/ 2906 h 73"/>
                <a:gd name="T24" fmla="*/ 51 w 62"/>
                <a:gd name="T25" fmla="*/ 2717 h 73"/>
                <a:gd name="T26" fmla="*/ 51 w 62"/>
                <a:gd name="T27" fmla="*/ 2357 h 73"/>
                <a:gd name="T28" fmla="*/ 108 w 62"/>
                <a:gd name="T29" fmla="*/ 2717 h 73"/>
                <a:gd name="T30" fmla="*/ 108 w 62"/>
                <a:gd name="T31" fmla="*/ 2357 h 73"/>
                <a:gd name="T32" fmla="*/ 3 w 62"/>
                <a:gd name="T33" fmla="*/ 1370 h 73"/>
                <a:gd name="T34" fmla="*/ 0 w 62"/>
                <a:gd name="T35" fmla="*/ 954 h 73"/>
                <a:gd name="T36" fmla="*/ 0 w 62"/>
                <a:gd name="T37" fmla="*/ 774 h 73"/>
                <a:gd name="T38" fmla="*/ 108 w 62"/>
                <a:gd name="T39" fmla="*/ 390 h 73"/>
                <a:gd name="T40" fmla="*/ 183 w 62"/>
                <a:gd name="T41" fmla="*/ 0 h 73"/>
                <a:gd name="T42" fmla="*/ 349 w 62"/>
                <a:gd name="T43" fmla="*/ 1370 h 73"/>
                <a:gd name="T44" fmla="*/ 487 w 62"/>
                <a:gd name="T45" fmla="*/ 2717 h 73"/>
                <a:gd name="T46" fmla="*/ 595 w 62"/>
                <a:gd name="T47" fmla="*/ 4811 h 73"/>
                <a:gd name="T48" fmla="*/ 525 w 62"/>
                <a:gd name="T49" fmla="*/ 5022 h 73"/>
                <a:gd name="T50" fmla="*/ 449 w 62"/>
                <a:gd name="T51" fmla="*/ 5337 h 73"/>
                <a:gd name="T52" fmla="*/ 403 w 62"/>
                <a:gd name="T53" fmla="*/ 5167 h 73"/>
                <a:gd name="T54" fmla="*/ 403 w 62"/>
                <a:gd name="T55" fmla="*/ 5337 h 73"/>
                <a:gd name="T56" fmla="*/ 392 w 62"/>
                <a:gd name="T57" fmla="*/ 5575 h 73"/>
                <a:gd name="T58" fmla="*/ 354 w 62"/>
                <a:gd name="T59" fmla="*/ 5575 h 73"/>
                <a:gd name="T60" fmla="*/ 349 w 62"/>
                <a:gd name="T61" fmla="*/ 575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083" name="Freeform 289"/>
            <p:cNvSpPr>
              <a:spLocks/>
            </p:cNvSpPr>
            <p:nvPr/>
          </p:nvSpPr>
          <p:spPr bwMode="auto">
            <a:xfrm>
              <a:off x="4583" y="2092"/>
              <a:ext cx="27" cy="70"/>
            </a:xfrm>
            <a:custGeom>
              <a:avLst/>
              <a:gdLst>
                <a:gd name="T0" fmla="*/ 200 w 24"/>
                <a:gd name="T1" fmla="*/ 4286 h 57"/>
                <a:gd name="T2" fmla="*/ 2 w 24"/>
                <a:gd name="T3" fmla="*/ 3181 h 57"/>
                <a:gd name="T4" fmla="*/ 0 w 24"/>
                <a:gd name="T5" fmla="*/ 1566 h 57"/>
                <a:gd name="T6" fmla="*/ 87 w 24"/>
                <a:gd name="T7" fmla="*/ 885 h 57"/>
                <a:gd name="T8" fmla="*/ 178 w 24"/>
                <a:gd name="T9" fmla="*/ 0 h 57"/>
                <a:gd name="T10" fmla="*/ 286 w 24"/>
                <a:gd name="T11" fmla="*/ 2 h 57"/>
                <a:gd name="T12" fmla="*/ 254 w 24"/>
                <a:gd name="T13" fmla="*/ 1254 h 57"/>
                <a:gd name="T14" fmla="*/ 226 w 24"/>
                <a:gd name="T15" fmla="*/ 2322 h 57"/>
                <a:gd name="T16" fmla="*/ 200 w 24"/>
                <a:gd name="T17" fmla="*/ 3181 h 57"/>
                <a:gd name="T18" fmla="*/ 200 w 24"/>
                <a:gd name="T19" fmla="*/ 428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34084" name="Freeform 290"/>
            <p:cNvSpPr>
              <a:spLocks/>
            </p:cNvSpPr>
            <p:nvPr/>
          </p:nvSpPr>
          <p:spPr bwMode="auto">
            <a:xfrm>
              <a:off x="3866" y="1503"/>
              <a:ext cx="520" cy="228"/>
            </a:xfrm>
            <a:custGeom>
              <a:avLst/>
              <a:gdLst>
                <a:gd name="T0" fmla="*/ 2772 w 466"/>
                <a:gd name="T1" fmla="*/ 15820 h 184"/>
                <a:gd name="T2" fmla="*/ 2539 w 466"/>
                <a:gd name="T3" fmla="*/ 15213 h 184"/>
                <a:gd name="T4" fmla="*/ 2134 w 466"/>
                <a:gd name="T5" fmla="*/ 14870 h 184"/>
                <a:gd name="T6" fmla="*/ 1730 w 466"/>
                <a:gd name="T7" fmla="*/ 14722 h 184"/>
                <a:gd name="T8" fmla="*/ 1471 w 466"/>
                <a:gd name="T9" fmla="*/ 12129 h 184"/>
                <a:gd name="T10" fmla="*/ 1040 w 466"/>
                <a:gd name="T11" fmla="*/ 11065 h 184"/>
                <a:gd name="T12" fmla="*/ 710 w 466"/>
                <a:gd name="T13" fmla="*/ 10616 h 184"/>
                <a:gd name="T14" fmla="*/ 612 w 466"/>
                <a:gd name="T15" fmla="*/ 7885 h 184"/>
                <a:gd name="T16" fmla="*/ 283 w 466"/>
                <a:gd name="T17" fmla="*/ 6375 h 184"/>
                <a:gd name="T18" fmla="*/ 2 w 466"/>
                <a:gd name="T19" fmla="*/ 4615 h 184"/>
                <a:gd name="T20" fmla="*/ 69 w 466"/>
                <a:gd name="T21" fmla="*/ 4108 h 184"/>
                <a:gd name="T22" fmla="*/ 353 w 466"/>
                <a:gd name="T23" fmla="*/ 2704 h 184"/>
                <a:gd name="T24" fmla="*/ 762 w 466"/>
                <a:gd name="T25" fmla="*/ 2367 h 184"/>
                <a:gd name="T26" fmla="*/ 1017 w 466"/>
                <a:gd name="T27" fmla="*/ 3135 h 184"/>
                <a:gd name="T28" fmla="*/ 1350 w 466"/>
                <a:gd name="T29" fmla="*/ 2704 h 184"/>
                <a:gd name="T30" fmla="*/ 1233 w 466"/>
                <a:gd name="T31" fmla="*/ 0 h 184"/>
                <a:gd name="T32" fmla="*/ 1730 w 466"/>
                <a:gd name="T33" fmla="*/ 1151 h 184"/>
                <a:gd name="T34" fmla="*/ 2039 w 466"/>
                <a:gd name="T35" fmla="*/ 3000 h 184"/>
                <a:gd name="T36" fmla="*/ 2484 w 466"/>
                <a:gd name="T37" fmla="*/ 3000 h 184"/>
                <a:gd name="T38" fmla="*/ 2734 w 466"/>
                <a:gd name="T39" fmla="*/ 3737 h 184"/>
                <a:gd name="T40" fmla="*/ 3180 w 466"/>
                <a:gd name="T41" fmla="*/ 4207 h 184"/>
                <a:gd name="T42" fmla="*/ 3494 w 466"/>
                <a:gd name="T43" fmla="*/ 3000 h 184"/>
                <a:gd name="T44" fmla="*/ 3893 w 466"/>
                <a:gd name="T45" fmla="*/ 3395 h 184"/>
                <a:gd name="T46" fmla="*/ 3954 w 466"/>
                <a:gd name="T47" fmla="*/ 5965 h 184"/>
                <a:gd name="T48" fmla="*/ 4022 w 466"/>
                <a:gd name="T49" fmla="*/ 6736 h 184"/>
                <a:gd name="T50" fmla="*/ 4236 w 466"/>
                <a:gd name="T51" fmla="*/ 6736 h 184"/>
                <a:gd name="T52" fmla="*/ 4605 w 466"/>
                <a:gd name="T53" fmla="*/ 7660 h 184"/>
                <a:gd name="T54" fmla="*/ 4417 w 466"/>
                <a:gd name="T55" fmla="*/ 8488 h 184"/>
                <a:gd name="T56" fmla="*/ 4210 w 466"/>
                <a:gd name="T57" fmla="*/ 10518 h 184"/>
                <a:gd name="T58" fmla="*/ 3954 w 466"/>
                <a:gd name="T59" fmla="*/ 11495 h 184"/>
                <a:gd name="T60" fmla="*/ 3771 w 466"/>
                <a:gd name="T61" fmla="*/ 12380 h 184"/>
                <a:gd name="T62" fmla="*/ 3719 w 466"/>
                <a:gd name="T63" fmla="*/ 14269 h 184"/>
                <a:gd name="T64" fmla="*/ 3432 w 466"/>
                <a:gd name="T65" fmla="*/ 15340 h 184"/>
                <a:gd name="T66" fmla="*/ 3131 w 466"/>
                <a:gd name="T67" fmla="*/ 15905 h 184"/>
                <a:gd name="T68" fmla="*/ 2935 w 466"/>
                <a:gd name="T69" fmla="*/ 15905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34085" name="Freeform 291"/>
            <p:cNvSpPr>
              <a:spLocks/>
            </p:cNvSpPr>
            <p:nvPr/>
          </p:nvSpPr>
          <p:spPr bwMode="auto">
            <a:xfrm>
              <a:off x="3237" y="1433"/>
              <a:ext cx="618" cy="302"/>
            </a:xfrm>
            <a:custGeom>
              <a:avLst/>
              <a:gdLst>
                <a:gd name="T0" fmla="*/ 653 w 553"/>
                <a:gd name="T1" fmla="*/ 12657 h 244"/>
                <a:gd name="T2" fmla="*/ 460 w 553"/>
                <a:gd name="T3" fmla="*/ 13547 h 244"/>
                <a:gd name="T4" fmla="*/ 165 w 553"/>
                <a:gd name="T5" fmla="*/ 11066 h 244"/>
                <a:gd name="T6" fmla="*/ 2 w 553"/>
                <a:gd name="T7" fmla="*/ 8161 h 244"/>
                <a:gd name="T8" fmla="*/ 211 w 553"/>
                <a:gd name="T9" fmla="*/ 7061 h 244"/>
                <a:gd name="T10" fmla="*/ 359 w 553"/>
                <a:gd name="T11" fmla="*/ 5837 h 244"/>
                <a:gd name="T12" fmla="*/ 653 w 553"/>
                <a:gd name="T13" fmla="*/ 5067 h 244"/>
                <a:gd name="T14" fmla="*/ 1052 w 553"/>
                <a:gd name="T15" fmla="*/ 6379 h 244"/>
                <a:gd name="T16" fmla="*/ 1552 w 553"/>
                <a:gd name="T17" fmla="*/ 6271 h 244"/>
                <a:gd name="T18" fmla="*/ 1855 w 553"/>
                <a:gd name="T19" fmla="*/ 6271 h 244"/>
                <a:gd name="T20" fmla="*/ 1755 w 553"/>
                <a:gd name="T21" fmla="*/ 2945 h 244"/>
                <a:gd name="T22" fmla="*/ 1702 w 553"/>
                <a:gd name="T23" fmla="*/ 2342 h 244"/>
                <a:gd name="T24" fmla="*/ 2073 w 553"/>
                <a:gd name="T25" fmla="*/ 1892 h 244"/>
                <a:gd name="T26" fmla="*/ 2431 w 553"/>
                <a:gd name="T27" fmla="*/ 806 h 244"/>
                <a:gd name="T28" fmla="*/ 2748 w 553"/>
                <a:gd name="T29" fmla="*/ 2 h 244"/>
                <a:gd name="T30" fmla="*/ 3004 w 553"/>
                <a:gd name="T31" fmla="*/ 806 h 244"/>
                <a:gd name="T32" fmla="*/ 3359 w 553"/>
                <a:gd name="T33" fmla="*/ 2342 h 244"/>
                <a:gd name="T34" fmla="*/ 3679 w 553"/>
                <a:gd name="T35" fmla="*/ 1892 h 244"/>
                <a:gd name="T36" fmla="*/ 3894 w 553"/>
                <a:gd name="T37" fmla="*/ 1529 h 244"/>
                <a:gd name="T38" fmla="*/ 4062 w 553"/>
                <a:gd name="T39" fmla="*/ 3327 h 244"/>
                <a:gd name="T40" fmla="*/ 4444 w 553"/>
                <a:gd name="T41" fmla="*/ 5654 h 244"/>
                <a:gd name="T42" fmla="*/ 4656 w 553"/>
                <a:gd name="T43" fmla="*/ 6271 h 244"/>
                <a:gd name="T44" fmla="*/ 4944 w 553"/>
                <a:gd name="T45" fmla="*/ 6379 h 244"/>
                <a:gd name="T46" fmla="*/ 5347 w 553"/>
                <a:gd name="T47" fmla="*/ 8553 h 244"/>
                <a:gd name="T48" fmla="*/ 5710 w 553"/>
                <a:gd name="T49" fmla="*/ 9607 h 244"/>
                <a:gd name="T50" fmla="*/ 5553 w 553"/>
                <a:gd name="T51" fmla="*/ 11066 h 244"/>
                <a:gd name="T52" fmla="*/ 5507 w 553"/>
                <a:gd name="T53" fmla="*/ 12657 h 244"/>
                <a:gd name="T54" fmla="*/ 5281 w 553"/>
                <a:gd name="T55" fmla="*/ 13742 h 244"/>
                <a:gd name="T56" fmla="*/ 5353 w 553"/>
                <a:gd name="T57" fmla="*/ 15591 h 244"/>
                <a:gd name="T58" fmla="*/ 5003 w 553"/>
                <a:gd name="T59" fmla="*/ 15982 h 244"/>
                <a:gd name="T60" fmla="*/ 5152 w 553"/>
                <a:gd name="T61" fmla="*/ 17469 h 244"/>
                <a:gd name="T62" fmla="*/ 5220 w 553"/>
                <a:gd name="T63" fmla="*/ 18926 h 244"/>
                <a:gd name="T64" fmla="*/ 5003 w 553"/>
                <a:gd name="T65" fmla="*/ 18324 h 244"/>
                <a:gd name="T66" fmla="*/ 4618 w 553"/>
                <a:gd name="T67" fmla="*/ 18528 h 244"/>
                <a:gd name="T68" fmla="*/ 4272 w 553"/>
                <a:gd name="T69" fmla="*/ 18528 h 244"/>
                <a:gd name="T70" fmla="*/ 4016 w 553"/>
                <a:gd name="T71" fmla="*/ 19390 h 244"/>
                <a:gd name="T72" fmla="*/ 3781 w 553"/>
                <a:gd name="T73" fmla="*/ 19781 h 244"/>
                <a:gd name="T74" fmla="*/ 3484 w 553"/>
                <a:gd name="T75" fmla="*/ 21520 h 244"/>
                <a:gd name="T76" fmla="*/ 3197 w 553"/>
                <a:gd name="T77" fmla="*/ 20390 h 244"/>
                <a:gd name="T78" fmla="*/ 3059 w 553"/>
                <a:gd name="T79" fmla="*/ 17891 h 244"/>
                <a:gd name="T80" fmla="*/ 2706 w 553"/>
                <a:gd name="T81" fmla="*/ 17891 h 244"/>
                <a:gd name="T82" fmla="*/ 2421 w 553"/>
                <a:gd name="T83" fmla="*/ 17721 h 244"/>
                <a:gd name="T84" fmla="*/ 2073 w 553"/>
                <a:gd name="T85" fmla="*/ 15270 h 244"/>
                <a:gd name="T86" fmla="*/ 1681 w 553"/>
                <a:gd name="T87" fmla="*/ 14970 h 244"/>
                <a:gd name="T88" fmla="*/ 1552 w 553"/>
                <a:gd name="T89" fmla="*/ 16952 h 244"/>
                <a:gd name="T90" fmla="*/ 1627 w 553"/>
                <a:gd name="T91" fmla="*/ 19781 h 244"/>
                <a:gd name="T92" fmla="*/ 1485 w 553"/>
                <a:gd name="T93" fmla="*/ 20650 h 244"/>
                <a:gd name="T94" fmla="*/ 1339 w 553"/>
                <a:gd name="T95" fmla="*/ 19162 h 244"/>
                <a:gd name="T96" fmla="*/ 952 w 553"/>
                <a:gd name="T97" fmla="*/ 18806 h 244"/>
                <a:gd name="T98" fmla="*/ 762 w 553"/>
                <a:gd name="T99" fmla="*/ 16952 h 244"/>
                <a:gd name="T100" fmla="*/ 858 w 553"/>
                <a:gd name="T101" fmla="*/ 16470 h 244"/>
                <a:gd name="T102" fmla="*/ 874 w 553"/>
                <a:gd name="T103" fmla="*/ 15270 h 244"/>
                <a:gd name="T104" fmla="*/ 999 w 553"/>
                <a:gd name="T105" fmla="*/ 14507 h 244"/>
                <a:gd name="T106" fmla="*/ 782 w 553"/>
                <a:gd name="T107" fmla="*/ 1265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34086" name="Freeform 292"/>
            <p:cNvSpPr>
              <a:spLocks/>
            </p:cNvSpPr>
            <p:nvPr/>
          </p:nvSpPr>
          <p:spPr bwMode="auto">
            <a:xfrm>
              <a:off x="3139" y="1675"/>
              <a:ext cx="135" cy="60"/>
            </a:xfrm>
            <a:custGeom>
              <a:avLst/>
              <a:gdLst>
                <a:gd name="T0" fmla="*/ 237 w 121"/>
                <a:gd name="T1" fmla="*/ 1756 h 48"/>
                <a:gd name="T2" fmla="*/ 0 w 121"/>
                <a:gd name="T3" fmla="*/ 364 h 48"/>
                <a:gd name="T4" fmla="*/ 3 w 121"/>
                <a:gd name="T5" fmla="*/ 0 h 48"/>
                <a:gd name="T6" fmla="*/ 184 w 121"/>
                <a:gd name="T7" fmla="*/ 364 h 48"/>
                <a:gd name="T8" fmla="*/ 355 w 121"/>
                <a:gd name="T9" fmla="*/ 364 h 48"/>
                <a:gd name="T10" fmla="*/ 548 w 121"/>
                <a:gd name="T11" fmla="*/ 1314 h 48"/>
                <a:gd name="T12" fmla="*/ 773 w 121"/>
                <a:gd name="T13" fmla="*/ 2461 h 48"/>
                <a:gd name="T14" fmla="*/ 1000 w 121"/>
                <a:gd name="T15" fmla="*/ 3124 h 48"/>
                <a:gd name="T16" fmla="*/ 1205 w 121"/>
                <a:gd name="T17" fmla="*/ 4179 h 48"/>
                <a:gd name="T18" fmla="*/ 1155 w 121"/>
                <a:gd name="T19" fmla="*/ 5224 h 48"/>
                <a:gd name="T20" fmla="*/ 1012 w 121"/>
                <a:gd name="T21" fmla="*/ 4866 h 48"/>
                <a:gd name="T22" fmla="*/ 803 w 121"/>
                <a:gd name="T23" fmla="*/ 4655 h 48"/>
                <a:gd name="T24" fmla="*/ 600 w 121"/>
                <a:gd name="T25" fmla="*/ 4655 h 48"/>
                <a:gd name="T26" fmla="*/ 409 w 121"/>
                <a:gd name="T27" fmla="*/ 4866 h 48"/>
                <a:gd name="T28" fmla="*/ 409 w 121"/>
                <a:gd name="T29" fmla="*/ 3391 h 48"/>
                <a:gd name="T30" fmla="*/ 237 w 121"/>
                <a:gd name="T31" fmla="*/ 175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34087" name="Freeform 293"/>
            <p:cNvSpPr>
              <a:spLocks/>
            </p:cNvSpPr>
            <p:nvPr/>
          </p:nvSpPr>
          <p:spPr bwMode="auto">
            <a:xfrm>
              <a:off x="3647" y="1691"/>
              <a:ext cx="158" cy="87"/>
            </a:xfrm>
            <a:custGeom>
              <a:avLst/>
              <a:gdLst>
                <a:gd name="T0" fmla="*/ 513 w 141"/>
                <a:gd name="T1" fmla="*/ 3110 h 71"/>
                <a:gd name="T2" fmla="*/ 331 w 141"/>
                <a:gd name="T3" fmla="*/ 2247 h 71"/>
                <a:gd name="T4" fmla="*/ 95 w 141"/>
                <a:gd name="T5" fmla="*/ 2247 h 71"/>
                <a:gd name="T6" fmla="*/ 0 w 141"/>
                <a:gd name="T7" fmla="*/ 1239 h 71"/>
                <a:gd name="T8" fmla="*/ 95 w 141"/>
                <a:gd name="T9" fmla="*/ 542 h 71"/>
                <a:gd name="T10" fmla="*/ 250 w 141"/>
                <a:gd name="T11" fmla="*/ 854 h 71"/>
                <a:gd name="T12" fmla="*/ 406 w 141"/>
                <a:gd name="T13" fmla="*/ 1011 h 71"/>
                <a:gd name="T14" fmla="*/ 513 w 141"/>
                <a:gd name="T15" fmla="*/ 2 h 71"/>
                <a:gd name="T16" fmla="*/ 644 w 141"/>
                <a:gd name="T17" fmla="*/ 361 h 71"/>
                <a:gd name="T18" fmla="*/ 875 w 141"/>
                <a:gd name="T19" fmla="*/ 2 h 71"/>
                <a:gd name="T20" fmla="*/ 1085 w 141"/>
                <a:gd name="T21" fmla="*/ 2 h 71"/>
                <a:gd name="T22" fmla="*/ 1277 w 141"/>
                <a:gd name="T23" fmla="*/ 0 h 71"/>
                <a:gd name="T24" fmla="*/ 1504 w 141"/>
                <a:gd name="T25" fmla="*/ 854 h 71"/>
                <a:gd name="T26" fmla="*/ 1541 w 141"/>
                <a:gd name="T27" fmla="*/ 1312 h 71"/>
                <a:gd name="T28" fmla="*/ 1426 w 141"/>
                <a:gd name="T29" fmla="*/ 1970 h 71"/>
                <a:gd name="T30" fmla="*/ 1277 w 141"/>
                <a:gd name="T31" fmla="*/ 2753 h 71"/>
                <a:gd name="T32" fmla="*/ 1098 w 141"/>
                <a:gd name="T33" fmla="*/ 3110 h 71"/>
                <a:gd name="T34" fmla="*/ 1017 w 141"/>
                <a:gd name="T35" fmla="*/ 3813 h 71"/>
                <a:gd name="T36" fmla="*/ 923 w 141"/>
                <a:gd name="T37" fmla="*/ 3565 h 71"/>
                <a:gd name="T38" fmla="*/ 851 w 141"/>
                <a:gd name="T39" fmla="*/ 3751 h 71"/>
                <a:gd name="T40" fmla="*/ 722 w 141"/>
                <a:gd name="T41" fmla="*/ 4193 h 71"/>
                <a:gd name="T42" fmla="*/ 656 w 141"/>
                <a:gd name="T43" fmla="*/ 5064 h 71"/>
                <a:gd name="T44" fmla="*/ 377 w 141"/>
                <a:gd name="T45" fmla="*/ 4939 h 71"/>
                <a:gd name="T46" fmla="*/ 119 w 141"/>
                <a:gd name="T47" fmla="*/ 4672 h 71"/>
                <a:gd name="T48" fmla="*/ 95 w 141"/>
                <a:gd name="T49" fmla="*/ 3813 h 71"/>
                <a:gd name="T50" fmla="*/ 300 w 141"/>
                <a:gd name="T51" fmla="*/ 3373 h 71"/>
                <a:gd name="T52" fmla="*/ 513 w 141"/>
                <a:gd name="T53" fmla="*/ 311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34088" name="Freeform 294"/>
            <p:cNvSpPr>
              <a:spLocks/>
            </p:cNvSpPr>
            <p:nvPr/>
          </p:nvSpPr>
          <p:spPr bwMode="auto">
            <a:xfrm>
              <a:off x="3356" y="1703"/>
              <a:ext cx="237" cy="166"/>
            </a:xfrm>
            <a:custGeom>
              <a:avLst/>
              <a:gdLst>
                <a:gd name="T0" fmla="*/ 1926 w 213"/>
                <a:gd name="T1" fmla="*/ 9362 h 134"/>
                <a:gd name="T2" fmla="*/ 1856 w 213"/>
                <a:gd name="T3" fmla="*/ 10553 h 134"/>
                <a:gd name="T4" fmla="*/ 1747 w 213"/>
                <a:gd name="T5" fmla="*/ 11226 h 134"/>
                <a:gd name="T6" fmla="*/ 1699 w 213"/>
                <a:gd name="T7" fmla="*/ 12019 h 134"/>
                <a:gd name="T8" fmla="*/ 1601 w 213"/>
                <a:gd name="T9" fmla="*/ 11848 h 134"/>
                <a:gd name="T10" fmla="*/ 1468 w 213"/>
                <a:gd name="T11" fmla="*/ 11325 h 134"/>
                <a:gd name="T12" fmla="*/ 1429 w 213"/>
                <a:gd name="T13" fmla="*/ 9702 h 134"/>
                <a:gd name="T14" fmla="*/ 1293 w 213"/>
                <a:gd name="T15" fmla="*/ 9702 h 134"/>
                <a:gd name="T16" fmla="*/ 1185 w 213"/>
                <a:gd name="T17" fmla="*/ 8882 h 134"/>
                <a:gd name="T18" fmla="*/ 1044 w 213"/>
                <a:gd name="T19" fmla="*/ 8273 h 134"/>
                <a:gd name="T20" fmla="*/ 829 w 213"/>
                <a:gd name="T21" fmla="*/ 7370 h 134"/>
                <a:gd name="T22" fmla="*/ 692 w 213"/>
                <a:gd name="T23" fmla="*/ 7596 h 134"/>
                <a:gd name="T24" fmla="*/ 540 w 213"/>
                <a:gd name="T25" fmla="*/ 7832 h 134"/>
                <a:gd name="T26" fmla="*/ 444 w 213"/>
                <a:gd name="T27" fmla="*/ 8599 h 134"/>
                <a:gd name="T28" fmla="*/ 392 w 213"/>
                <a:gd name="T29" fmla="*/ 8599 h 134"/>
                <a:gd name="T30" fmla="*/ 354 w 213"/>
                <a:gd name="T31" fmla="*/ 7370 h 134"/>
                <a:gd name="T32" fmla="*/ 316 w 213"/>
                <a:gd name="T33" fmla="*/ 6100 h 134"/>
                <a:gd name="T34" fmla="*/ 229 w 213"/>
                <a:gd name="T35" fmla="*/ 5487 h 134"/>
                <a:gd name="T36" fmla="*/ 229 w 213"/>
                <a:gd name="T37" fmla="*/ 5487 h 134"/>
                <a:gd name="T38" fmla="*/ 251 w 213"/>
                <a:gd name="T39" fmla="*/ 5269 h 134"/>
                <a:gd name="T40" fmla="*/ 279 w 213"/>
                <a:gd name="T41" fmla="*/ 4950 h 134"/>
                <a:gd name="T42" fmla="*/ 229 w 213"/>
                <a:gd name="T43" fmla="*/ 4429 h 134"/>
                <a:gd name="T44" fmla="*/ 182 w 213"/>
                <a:gd name="T45" fmla="*/ 4602 h 134"/>
                <a:gd name="T46" fmla="*/ 182 w 213"/>
                <a:gd name="T47" fmla="*/ 4602 h 134"/>
                <a:gd name="T48" fmla="*/ 147 w 213"/>
                <a:gd name="T49" fmla="*/ 3129 h 134"/>
                <a:gd name="T50" fmla="*/ 147 w 213"/>
                <a:gd name="T51" fmla="*/ 2995 h 134"/>
                <a:gd name="T52" fmla="*/ 229 w 213"/>
                <a:gd name="T53" fmla="*/ 3129 h 134"/>
                <a:gd name="T54" fmla="*/ 286 w 213"/>
                <a:gd name="T55" fmla="*/ 3344 h 134"/>
                <a:gd name="T56" fmla="*/ 345 w 213"/>
                <a:gd name="T57" fmla="*/ 3344 h 134"/>
                <a:gd name="T58" fmla="*/ 345 w 213"/>
                <a:gd name="T59" fmla="*/ 3129 h 134"/>
                <a:gd name="T60" fmla="*/ 354 w 213"/>
                <a:gd name="T61" fmla="*/ 2526 h 134"/>
                <a:gd name="T62" fmla="*/ 229 w 213"/>
                <a:gd name="T63" fmla="*/ 1432 h 134"/>
                <a:gd name="T64" fmla="*/ 108 w 213"/>
                <a:gd name="T65" fmla="*/ 1240 h 134"/>
                <a:gd name="T66" fmla="*/ 108 w 213"/>
                <a:gd name="T67" fmla="*/ 2526 h 134"/>
                <a:gd name="T68" fmla="*/ 108 w 213"/>
                <a:gd name="T69" fmla="*/ 2526 h 134"/>
                <a:gd name="T70" fmla="*/ 3 w 213"/>
                <a:gd name="T71" fmla="*/ 1001 h 134"/>
                <a:gd name="T72" fmla="*/ 3 w 213"/>
                <a:gd name="T73" fmla="*/ 2 h 134"/>
                <a:gd name="T74" fmla="*/ 0 w 213"/>
                <a:gd name="T75" fmla="*/ 0 h 134"/>
                <a:gd name="T76" fmla="*/ 229 w 213"/>
                <a:gd name="T77" fmla="*/ 0 h 134"/>
                <a:gd name="T78" fmla="*/ 206 w 213"/>
                <a:gd name="T79" fmla="*/ 1240 h 134"/>
                <a:gd name="T80" fmla="*/ 354 w 213"/>
                <a:gd name="T81" fmla="*/ 1432 h 134"/>
                <a:gd name="T82" fmla="*/ 525 w 213"/>
                <a:gd name="T83" fmla="*/ 2039 h 134"/>
                <a:gd name="T84" fmla="*/ 723 w 213"/>
                <a:gd name="T85" fmla="*/ 2526 h 134"/>
                <a:gd name="T86" fmla="*/ 692 w 213"/>
                <a:gd name="T87" fmla="*/ 1432 h 134"/>
                <a:gd name="T88" fmla="*/ 758 w 213"/>
                <a:gd name="T89" fmla="*/ 1240 h 134"/>
                <a:gd name="T90" fmla="*/ 876 w 213"/>
                <a:gd name="T91" fmla="*/ 0 h 134"/>
                <a:gd name="T92" fmla="*/ 1044 w 213"/>
                <a:gd name="T93" fmla="*/ 1240 h 134"/>
                <a:gd name="T94" fmla="*/ 1142 w 213"/>
                <a:gd name="T95" fmla="*/ 2699 h 134"/>
                <a:gd name="T96" fmla="*/ 1343 w 213"/>
                <a:gd name="T97" fmla="*/ 3617 h 134"/>
                <a:gd name="T98" fmla="*/ 1439 w 213"/>
                <a:gd name="T99" fmla="*/ 3975 h 134"/>
                <a:gd name="T100" fmla="*/ 1699 w 213"/>
                <a:gd name="T101" fmla="*/ 5487 h 134"/>
                <a:gd name="T102" fmla="*/ 1926 w 213"/>
                <a:gd name="T103" fmla="*/ 6708 h 134"/>
                <a:gd name="T104" fmla="*/ 2014 w 213"/>
                <a:gd name="T105" fmla="*/ 8420 h 134"/>
                <a:gd name="T106" fmla="*/ 1954 w 213"/>
                <a:gd name="T107" fmla="*/ 8882 h 134"/>
                <a:gd name="T108" fmla="*/ 1926 w 213"/>
                <a:gd name="T109" fmla="*/ 9362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34089" name="Freeform 295"/>
            <p:cNvSpPr>
              <a:spLocks/>
            </p:cNvSpPr>
            <p:nvPr/>
          </p:nvSpPr>
          <p:spPr bwMode="auto">
            <a:xfrm>
              <a:off x="3527" y="1799"/>
              <a:ext cx="219" cy="198"/>
            </a:xfrm>
            <a:custGeom>
              <a:avLst/>
              <a:gdLst>
                <a:gd name="T0" fmla="*/ 0 w 196"/>
                <a:gd name="T1" fmla="*/ 6199 h 160"/>
                <a:gd name="T2" fmla="*/ 0 w 196"/>
                <a:gd name="T3" fmla="*/ 6362 h 160"/>
                <a:gd name="T4" fmla="*/ 0 w 196"/>
                <a:gd name="T5" fmla="*/ 7208 h 160"/>
                <a:gd name="T6" fmla="*/ 56 w 196"/>
                <a:gd name="T7" fmla="*/ 7671 h 160"/>
                <a:gd name="T8" fmla="*/ 2 w 196"/>
                <a:gd name="T9" fmla="*/ 7780 h 160"/>
                <a:gd name="T10" fmla="*/ 70 w 196"/>
                <a:gd name="T11" fmla="*/ 9165 h 160"/>
                <a:gd name="T12" fmla="*/ 97 w 196"/>
                <a:gd name="T13" fmla="*/ 10493 h 160"/>
                <a:gd name="T14" fmla="*/ 253 w 196"/>
                <a:gd name="T15" fmla="*/ 11039 h 160"/>
                <a:gd name="T16" fmla="*/ 264 w 196"/>
                <a:gd name="T17" fmla="*/ 11556 h 160"/>
                <a:gd name="T18" fmla="*/ 169 w 196"/>
                <a:gd name="T19" fmla="*/ 13249 h 160"/>
                <a:gd name="T20" fmla="*/ 285 w 196"/>
                <a:gd name="T21" fmla="*/ 13700 h 160"/>
                <a:gd name="T22" fmla="*/ 442 w 196"/>
                <a:gd name="T23" fmla="*/ 14036 h 160"/>
                <a:gd name="T24" fmla="*/ 687 w 196"/>
                <a:gd name="T25" fmla="*/ 14036 h 160"/>
                <a:gd name="T26" fmla="*/ 858 w 196"/>
                <a:gd name="T27" fmla="*/ 13700 h 160"/>
                <a:gd name="T28" fmla="*/ 999 w 196"/>
                <a:gd name="T29" fmla="*/ 13249 h 160"/>
                <a:gd name="T30" fmla="*/ 999 w 196"/>
                <a:gd name="T31" fmla="*/ 12637 h 160"/>
                <a:gd name="T32" fmla="*/ 1019 w 196"/>
                <a:gd name="T33" fmla="*/ 11556 h 160"/>
                <a:gd name="T34" fmla="*/ 1173 w 196"/>
                <a:gd name="T35" fmla="*/ 11039 h 160"/>
                <a:gd name="T36" fmla="*/ 1205 w 196"/>
                <a:gd name="T37" fmla="*/ 10493 h 160"/>
                <a:gd name="T38" fmla="*/ 1364 w 196"/>
                <a:gd name="T39" fmla="*/ 10493 h 160"/>
                <a:gd name="T40" fmla="*/ 1393 w 196"/>
                <a:gd name="T41" fmla="*/ 8920 h 160"/>
                <a:gd name="T42" fmla="*/ 1504 w 196"/>
                <a:gd name="T43" fmla="*/ 7780 h 160"/>
                <a:gd name="T44" fmla="*/ 1407 w 196"/>
                <a:gd name="T45" fmla="*/ 7050 h 160"/>
                <a:gd name="T46" fmla="*/ 1556 w 196"/>
                <a:gd name="T47" fmla="*/ 7050 h 160"/>
                <a:gd name="T48" fmla="*/ 1578 w 196"/>
                <a:gd name="T49" fmla="*/ 6362 h 160"/>
                <a:gd name="T50" fmla="*/ 1637 w 196"/>
                <a:gd name="T51" fmla="*/ 5141 h 160"/>
                <a:gd name="T52" fmla="*/ 1524 w 196"/>
                <a:gd name="T53" fmla="*/ 3837 h 160"/>
                <a:gd name="T54" fmla="*/ 1593 w 196"/>
                <a:gd name="T55" fmla="*/ 2921 h 160"/>
                <a:gd name="T56" fmla="*/ 1808 w 196"/>
                <a:gd name="T57" fmla="*/ 2666 h 160"/>
                <a:gd name="T58" fmla="*/ 1970 w 196"/>
                <a:gd name="T59" fmla="*/ 2333 h 160"/>
                <a:gd name="T60" fmla="*/ 1970 w 196"/>
                <a:gd name="T61" fmla="*/ 1885 h 160"/>
                <a:gd name="T62" fmla="*/ 2020 w 196"/>
                <a:gd name="T63" fmla="*/ 1885 h 160"/>
                <a:gd name="T64" fmla="*/ 1903 w 196"/>
                <a:gd name="T65" fmla="*/ 1541 h 160"/>
                <a:gd name="T66" fmla="*/ 1845 w 196"/>
                <a:gd name="T67" fmla="*/ 1541 h 160"/>
                <a:gd name="T68" fmla="*/ 1737 w 196"/>
                <a:gd name="T69" fmla="*/ 1885 h 160"/>
                <a:gd name="T70" fmla="*/ 1524 w 196"/>
                <a:gd name="T71" fmla="*/ 2666 h 160"/>
                <a:gd name="T72" fmla="*/ 1478 w 196"/>
                <a:gd name="T73" fmla="*/ 804 h 160"/>
                <a:gd name="T74" fmla="*/ 1426 w 196"/>
                <a:gd name="T75" fmla="*/ 650 h 160"/>
                <a:gd name="T76" fmla="*/ 1393 w 196"/>
                <a:gd name="T77" fmla="*/ 0 h 160"/>
                <a:gd name="T78" fmla="*/ 1317 w 196"/>
                <a:gd name="T79" fmla="*/ 2 h 160"/>
                <a:gd name="T80" fmla="*/ 1276 w 196"/>
                <a:gd name="T81" fmla="*/ 1231 h 160"/>
                <a:gd name="T82" fmla="*/ 1198 w 196"/>
                <a:gd name="T83" fmla="*/ 1541 h 160"/>
                <a:gd name="T84" fmla="*/ 1139 w 196"/>
                <a:gd name="T85" fmla="*/ 1885 h 160"/>
                <a:gd name="T86" fmla="*/ 1050 w 196"/>
                <a:gd name="T87" fmla="*/ 1885 h 160"/>
                <a:gd name="T88" fmla="*/ 965 w 196"/>
                <a:gd name="T89" fmla="*/ 2007 h 160"/>
                <a:gd name="T90" fmla="*/ 932 w 196"/>
                <a:gd name="T91" fmla="*/ 1885 h 160"/>
                <a:gd name="T92" fmla="*/ 756 w 196"/>
                <a:gd name="T93" fmla="*/ 1541 h 160"/>
                <a:gd name="T94" fmla="*/ 615 w 196"/>
                <a:gd name="T95" fmla="*/ 1414 h 160"/>
                <a:gd name="T96" fmla="*/ 552 w 196"/>
                <a:gd name="T97" fmla="*/ 1885 h 160"/>
                <a:gd name="T98" fmla="*/ 514 w 196"/>
                <a:gd name="T99" fmla="*/ 2333 h 160"/>
                <a:gd name="T100" fmla="*/ 442 w 196"/>
                <a:gd name="T101" fmla="*/ 3573 h 160"/>
                <a:gd name="T102" fmla="*/ 318 w 196"/>
                <a:gd name="T103" fmla="*/ 4105 h 160"/>
                <a:gd name="T104" fmla="*/ 264 w 196"/>
                <a:gd name="T105" fmla="*/ 4842 h 160"/>
                <a:gd name="T106" fmla="*/ 169 w 196"/>
                <a:gd name="T107" fmla="*/ 4748 h 160"/>
                <a:gd name="T108" fmla="*/ 2 w 196"/>
                <a:gd name="T109" fmla="*/ 4303 h 160"/>
                <a:gd name="T110" fmla="*/ 0 w 196"/>
                <a:gd name="T111" fmla="*/ 6199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34090" name="Freeform 296"/>
            <p:cNvSpPr>
              <a:spLocks/>
            </p:cNvSpPr>
            <p:nvPr/>
          </p:nvSpPr>
          <p:spPr bwMode="auto">
            <a:xfrm>
              <a:off x="3054" y="1860"/>
              <a:ext cx="35" cy="23"/>
            </a:xfrm>
            <a:custGeom>
              <a:avLst/>
              <a:gdLst>
                <a:gd name="T0" fmla="*/ 775 w 30"/>
                <a:gd name="T1" fmla="*/ 0 h 19"/>
                <a:gd name="T2" fmla="*/ 302 w 30"/>
                <a:gd name="T3" fmla="*/ 269 h 19"/>
                <a:gd name="T4" fmla="*/ 0 w 30"/>
                <a:gd name="T5" fmla="*/ 701 h 19"/>
                <a:gd name="T6" fmla="*/ 120 w 30"/>
                <a:gd name="T7" fmla="*/ 1081 h 19"/>
                <a:gd name="T8" fmla="*/ 560 w 30"/>
                <a:gd name="T9" fmla="*/ 701 h 19"/>
                <a:gd name="T10" fmla="*/ 560 w 30"/>
                <a:gd name="T11" fmla="*/ 395 h 19"/>
                <a:gd name="T12" fmla="*/ 775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34091"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2"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3"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4"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5"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6"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7"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8"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99" name="Freeform 305"/>
            <p:cNvSpPr>
              <a:spLocks/>
            </p:cNvSpPr>
            <p:nvPr/>
          </p:nvSpPr>
          <p:spPr bwMode="auto">
            <a:xfrm>
              <a:off x="3726" y="1864"/>
              <a:ext cx="5" cy="11"/>
            </a:xfrm>
            <a:custGeom>
              <a:avLst/>
              <a:gdLst>
                <a:gd name="T0" fmla="*/ 0 w 2"/>
                <a:gd name="T1" fmla="*/ 0 h 4"/>
                <a:gd name="T2" fmla="*/ 243904613 w 2"/>
                <a:gd name="T3" fmla="*/ 2147483647 h 4"/>
                <a:gd name="T4" fmla="*/ 434639458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34100"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1" name="Freeform 307"/>
            <p:cNvSpPr>
              <a:spLocks/>
            </p:cNvSpPr>
            <p:nvPr/>
          </p:nvSpPr>
          <p:spPr bwMode="auto">
            <a:xfrm>
              <a:off x="3746" y="1901"/>
              <a:ext cx="1" cy="15"/>
            </a:xfrm>
            <a:custGeom>
              <a:avLst/>
              <a:gdLst>
                <a:gd name="T0" fmla="*/ 0 w 1"/>
                <a:gd name="T1" fmla="*/ 0 h 5"/>
                <a:gd name="T2" fmla="*/ 0 w 1"/>
                <a:gd name="T3" fmla="*/ 2147483647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34102" name="Freeform 308"/>
            <p:cNvSpPr>
              <a:spLocks/>
            </p:cNvSpPr>
            <p:nvPr/>
          </p:nvSpPr>
          <p:spPr bwMode="auto">
            <a:xfrm>
              <a:off x="3746" y="1914"/>
              <a:ext cx="14" cy="5"/>
            </a:xfrm>
            <a:custGeom>
              <a:avLst/>
              <a:gdLst>
                <a:gd name="T0" fmla="*/ 0 w 5"/>
                <a:gd name="T1" fmla="*/ 0 h 2"/>
                <a:gd name="T2" fmla="*/ 2147483647 w 5"/>
                <a:gd name="T3" fmla="*/ 434639458 h 2"/>
                <a:gd name="T4" fmla="*/ 2147483647 w 5"/>
                <a:gd name="T5" fmla="*/ 434639458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34103"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4" name="Freeform 310"/>
            <p:cNvSpPr>
              <a:spLocks/>
            </p:cNvSpPr>
            <p:nvPr/>
          </p:nvSpPr>
          <p:spPr bwMode="auto">
            <a:xfrm>
              <a:off x="3843" y="1860"/>
              <a:ext cx="5" cy="32"/>
            </a:xfrm>
            <a:custGeom>
              <a:avLst/>
              <a:gdLst>
                <a:gd name="T0" fmla="*/ 0 w 2"/>
                <a:gd name="T1" fmla="*/ 2147483647 h 11"/>
                <a:gd name="T2" fmla="*/ 243904613 w 2"/>
                <a:gd name="T3" fmla="*/ 2147483647 h 11"/>
                <a:gd name="T4" fmla="*/ 434639458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34105"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6"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07" name="Freeform 313"/>
            <p:cNvSpPr>
              <a:spLocks/>
            </p:cNvSpPr>
            <p:nvPr/>
          </p:nvSpPr>
          <p:spPr bwMode="auto">
            <a:xfrm>
              <a:off x="3105" y="1883"/>
              <a:ext cx="17" cy="33"/>
            </a:xfrm>
            <a:custGeom>
              <a:avLst/>
              <a:gdLst>
                <a:gd name="T0" fmla="*/ 47 w 16"/>
                <a:gd name="T1" fmla="*/ 1703 h 26"/>
                <a:gd name="T2" fmla="*/ 7 w 16"/>
                <a:gd name="T3" fmla="*/ 3483 h 26"/>
                <a:gd name="T4" fmla="*/ 0 w 16"/>
                <a:gd name="T5" fmla="*/ 3852 h 26"/>
                <a:gd name="T6" fmla="*/ 2 w 16"/>
                <a:gd name="T7" fmla="*/ 1703 h 26"/>
                <a:gd name="T8" fmla="*/ 7 w 16"/>
                <a:gd name="T9" fmla="*/ 0 h 26"/>
                <a:gd name="T10" fmla="*/ 53 w 16"/>
                <a:gd name="T11" fmla="*/ 393 h 26"/>
                <a:gd name="T12" fmla="*/ 47 w 16"/>
                <a:gd name="T13" fmla="*/ 1703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34108" name="Freeform 314"/>
            <p:cNvSpPr>
              <a:spLocks/>
            </p:cNvSpPr>
            <p:nvPr/>
          </p:nvSpPr>
          <p:spPr bwMode="auto">
            <a:xfrm>
              <a:off x="3110" y="1825"/>
              <a:ext cx="104" cy="108"/>
            </a:xfrm>
            <a:custGeom>
              <a:avLst/>
              <a:gdLst>
                <a:gd name="T0" fmla="*/ 607 w 93"/>
                <a:gd name="T1" fmla="*/ 672 h 87"/>
                <a:gd name="T2" fmla="*/ 369 w 93"/>
                <a:gd name="T3" fmla="*/ 672 h 87"/>
                <a:gd name="T4" fmla="*/ 151 w 93"/>
                <a:gd name="T5" fmla="*/ 834 h 87"/>
                <a:gd name="T6" fmla="*/ 70 w 93"/>
                <a:gd name="T7" fmla="*/ 1181 h 87"/>
                <a:gd name="T8" fmla="*/ 70 w 93"/>
                <a:gd name="T9" fmla="*/ 1820 h 87"/>
                <a:gd name="T10" fmla="*/ 3 w 93"/>
                <a:gd name="T11" fmla="*/ 2226 h 87"/>
                <a:gd name="T12" fmla="*/ 0 w 93"/>
                <a:gd name="T13" fmla="*/ 2226 h 87"/>
                <a:gd name="T14" fmla="*/ 3 w 93"/>
                <a:gd name="T15" fmla="*/ 4349 h 87"/>
                <a:gd name="T16" fmla="*/ 121 w 93"/>
                <a:gd name="T17" fmla="*/ 4606 h 87"/>
                <a:gd name="T18" fmla="*/ 97 w 93"/>
                <a:gd name="T19" fmla="*/ 5537 h 87"/>
                <a:gd name="T20" fmla="*/ 3 w 93"/>
                <a:gd name="T21" fmla="*/ 6659 h 87"/>
                <a:gd name="T22" fmla="*/ 3 w 93"/>
                <a:gd name="T23" fmla="*/ 7514 h 87"/>
                <a:gd name="T24" fmla="*/ 235 w 93"/>
                <a:gd name="T25" fmla="*/ 8146 h 87"/>
                <a:gd name="T26" fmla="*/ 348 w 93"/>
                <a:gd name="T27" fmla="*/ 7320 h 87"/>
                <a:gd name="T28" fmla="*/ 517 w 93"/>
                <a:gd name="T29" fmla="*/ 6332 h 87"/>
                <a:gd name="T30" fmla="*/ 679 w 93"/>
                <a:gd name="T31" fmla="*/ 5537 h 87"/>
                <a:gd name="T32" fmla="*/ 807 w 93"/>
                <a:gd name="T33" fmla="*/ 4606 h 87"/>
                <a:gd name="T34" fmla="*/ 807 w 93"/>
                <a:gd name="T35" fmla="*/ 3082 h 87"/>
                <a:gd name="T36" fmla="*/ 807 w 93"/>
                <a:gd name="T37" fmla="*/ 1475 h 87"/>
                <a:gd name="T38" fmla="*/ 965 w 93"/>
                <a:gd name="T39" fmla="*/ 2 h 87"/>
                <a:gd name="T40" fmla="*/ 916 w 93"/>
                <a:gd name="T41" fmla="*/ 0 h 87"/>
                <a:gd name="T42" fmla="*/ 772 w 93"/>
                <a:gd name="T43" fmla="*/ 436 h 87"/>
                <a:gd name="T44" fmla="*/ 607 w 93"/>
                <a:gd name="T45" fmla="*/ 67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34109" name="Freeform 315"/>
            <p:cNvSpPr>
              <a:spLocks/>
            </p:cNvSpPr>
            <p:nvPr/>
          </p:nvSpPr>
          <p:spPr bwMode="auto">
            <a:xfrm>
              <a:off x="3612" y="1729"/>
              <a:ext cx="141" cy="107"/>
            </a:xfrm>
            <a:custGeom>
              <a:avLst/>
              <a:gdLst>
                <a:gd name="T0" fmla="*/ 1301 w 125"/>
                <a:gd name="T1" fmla="*/ 5745 h 87"/>
                <a:gd name="T2" fmla="*/ 1153 w 125"/>
                <a:gd name="T3" fmla="*/ 5997 h 87"/>
                <a:gd name="T4" fmla="*/ 906 w 125"/>
                <a:gd name="T5" fmla="*/ 6716 h 87"/>
                <a:gd name="T6" fmla="*/ 856 w 125"/>
                <a:gd name="T7" fmla="*/ 5120 h 87"/>
                <a:gd name="T8" fmla="*/ 799 w 125"/>
                <a:gd name="T9" fmla="*/ 4937 h 87"/>
                <a:gd name="T10" fmla="*/ 756 w 125"/>
                <a:gd name="T11" fmla="*/ 4396 h 87"/>
                <a:gd name="T12" fmla="*/ 670 w 125"/>
                <a:gd name="T13" fmla="*/ 4624 h 87"/>
                <a:gd name="T14" fmla="*/ 606 w 125"/>
                <a:gd name="T15" fmla="*/ 5461 h 87"/>
                <a:gd name="T16" fmla="*/ 496 w 125"/>
                <a:gd name="T17" fmla="*/ 5745 h 87"/>
                <a:gd name="T18" fmla="*/ 434 w 125"/>
                <a:gd name="T19" fmla="*/ 5997 h 87"/>
                <a:gd name="T20" fmla="*/ 327 w 125"/>
                <a:gd name="T21" fmla="*/ 5997 h 87"/>
                <a:gd name="T22" fmla="*/ 231 w 125"/>
                <a:gd name="T23" fmla="*/ 6168 h 87"/>
                <a:gd name="T24" fmla="*/ 179 w 125"/>
                <a:gd name="T25" fmla="*/ 5997 h 87"/>
                <a:gd name="T26" fmla="*/ 231 w 125"/>
                <a:gd name="T27" fmla="*/ 5120 h 87"/>
                <a:gd name="T28" fmla="*/ 261 w 125"/>
                <a:gd name="T29" fmla="*/ 4163 h 87"/>
                <a:gd name="T30" fmla="*/ 202 w 125"/>
                <a:gd name="T31" fmla="*/ 3610 h 87"/>
                <a:gd name="T32" fmla="*/ 87 w 125"/>
                <a:gd name="T33" fmla="*/ 3264 h 87"/>
                <a:gd name="T34" fmla="*/ 0 w 125"/>
                <a:gd name="T35" fmla="*/ 2696 h 87"/>
                <a:gd name="T36" fmla="*/ 179 w 125"/>
                <a:gd name="T37" fmla="*/ 1643 h 87"/>
                <a:gd name="T38" fmla="*/ 385 w 125"/>
                <a:gd name="T39" fmla="*/ 584 h 87"/>
                <a:gd name="T40" fmla="*/ 496 w 125"/>
                <a:gd name="T41" fmla="*/ 0 h 87"/>
                <a:gd name="T42" fmla="*/ 761 w 125"/>
                <a:gd name="T43" fmla="*/ 0 h 87"/>
                <a:gd name="T44" fmla="*/ 968 w 125"/>
                <a:gd name="T45" fmla="*/ 893 h 87"/>
                <a:gd name="T46" fmla="*/ 756 w 125"/>
                <a:gd name="T47" fmla="*/ 1282 h 87"/>
                <a:gd name="T48" fmla="*/ 496 w 125"/>
                <a:gd name="T49" fmla="*/ 1755 h 87"/>
                <a:gd name="T50" fmla="*/ 529 w 125"/>
                <a:gd name="T51" fmla="*/ 2696 h 87"/>
                <a:gd name="T52" fmla="*/ 818 w 125"/>
                <a:gd name="T53" fmla="*/ 2935 h 87"/>
                <a:gd name="T54" fmla="*/ 1153 w 125"/>
                <a:gd name="T55" fmla="*/ 3075 h 87"/>
                <a:gd name="T56" fmla="*/ 1276 w 125"/>
                <a:gd name="T57" fmla="*/ 4163 h 87"/>
                <a:gd name="T58" fmla="*/ 1410 w 125"/>
                <a:gd name="T59" fmla="*/ 4396 h 87"/>
                <a:gd name="T60" fmla="*/ 1565 w 125"/>
                <a:gd name="T61" fmla="*/ 5745 h 87"/>
                <a:gd name="T62" fmla="*/ 1493 w 125"/>
                <a:gd name="T63" fmla="*/ 5997 h 87"/>
                <a:gd name="T64" fmla="*/ 1381 w 125"/>
                <a:gd name="T65" fmla="*/ 5745 h 87"/>
                <a:gd name="T66" fmla="*/ 1301 w 125"/>
                <a:gd name="T67" fmla="*/ 5745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34110" name="Freeform 316"/>
            <p:cNvSpPr>
              <a:spLocks/>
            </p:cNvSpPr>
            <p:nvPr/>
          </p:nvSpPr>
          <p:spPr bwMode="auto">
            <a:xfrm>
              <a:off x="3402" y="1635"/>
              <a:ext cx="255" cy="190"/>
            </a:xfrm>
            <a:custGeom>
              <a:avLst/>
              <a:gdLst>
                <a:gd name="T0" fmla="*/ 1573 w 229"/>
                <a:gd name="T1" fmla="*/ 10654 h 154"/>
                <a:gd name="T2" fmla="*/ 1333 w 229"/>
                <a:gd name="T3" fmla="*/ 9528 h 154"/>
                <a:gd name="T4" fmla="*/ 1085 w 229"/>
                <a:gd name="T5" fmla="*/ 8154 h 154"/>
                <a:gd name="T6" fmla="*/ 965 w 229"/>
                <a:gd name="T7" fmla="*/ 7801 h 154"/>
                <a:gd name="T8" fmla="*/ 755 w 229"/>
                <a:gd name="T9" fmla="*/ 6999 h 154"/>
                <a:gd name="T10" fmla="*/ 673 w 229"/>
                <a:gd name="T11" fmla="*/ 5673 h 154"/>
                <a:gd name="T12" fmla="*/ 491 w 229"/>
                <a:gd name="T13" fmla="*/ 4558 h 154"/>
                <a:gd name="T14" fmla="*/ 391 w 229"/>
                <a:gd name="T15" fmla="*/ 5673 h 154"/>
                <a:gd name="T16" fmla="*/ 316 w 229"/>
                <a:gd name="T17" fmla="*/ 5899 h 154"/>
                <a:gd name="T18" fmla="*/ 326 w 229"/>
                <a:gd name="T19" fmla="*/ 6807 h 154"/>
                <a:gd name="T20" fmla="*/ 134 w 229"/>
                <a:gd name="T21" fmla="*/ 6393 h 154"/>
                <a:gd name="T22" fmla="*/ 97 w 229"/>
                <a:gd name="T23" fmla="*/ 5074 h 154"/>
                <a:gd name="T24" fmla="*/ 63 w 229"/>
                <a:gd name="T25" fmla="*/ 3727 h 154"/>
                <a:gd name="T26" fmla="*/ 2 w 229"/>
                <a:gd name="T27" fmla="*/ 2381 h 154"/>
                <a:gd name="T28" fmla="*/ 0 w 229"/>
                <a:gd name="T29" fmla="*/ 1121 h 154"/>
                <a:gd name="T30" fmla="*/ 149 w 229"/>
                <a:gd name="T31" fmla="*/ 597 h 154"/>
                <a:gd name="T32" fmla="*/ 316 w 229"/>
                <a:gd name="T33" fmla="*/ 0 h 154"/>
                <a:gd name="T34" fmla="*/ 524 w 229"/>
                <a:gd name="T35" fmla="*/ 809 h 154"/>
                <a:gd name="T36" fmla="*/ 692 w 229"/>
                <a:gd name="T37" fmla="*/ 1706 h 154"/>
                <a:gd name="T38" fmla="*/ 834 w 229"/>
                <a:gd name="T39" fmla="*/ 3179 h 154"/>
                <a:gd name="T40" fmla="*/ 965 w 229"/>
                <a:gd name="T41" fmla="*/ 3179 h 154"/>
                <a:gd name="T42" fmla="*/ 1100 w 229"/>
                <a:gd name="T43" fmla="*/ 3224 h 154"/>
                <a:gd name="T44" fmla="*/ 1272 w 229"/>
                <a:gd name="T45" fmla="*/ 3224 h 154"/>
                <a:gd name="T46" fmla="*/ 1428 w 229"/>
                <a:gd name="T47" fmla="*/ 3224 h 154"/>
                <a:gd name="T48" fmla="*/ 1573 w 229"/>
                <a:gd name="T49" fmla="*/ 4273 h 154"/>
                <a:gd name="T50" fmla="*/ 1573 w 229"/>
                <a:gd name="T51" fmla="*/ 5673 h 154"/>
                <a:gd name="T52" fmla="*/ 1691 w 229"/>
                <a:gd name="T53" fmla="*/ 6260 h 154"/>
                <a:gd name="T54" fmla="*/ 1826 w 229"/>
                <a:gd name="T55" fmla="*/ 6687 h 154"/>
                <a:gd name="T56" fmla="*/ 1959 w 229"/>
                <a:gd name="T57" fmla="*/ 5899 h 154"/>
                <a:gd name="T58" fmla="*/ 2109 w 229"/>
                <a:gd name="T59" fmla="*/ 5074 h 154"/>
                <a:gd name="T60" fmla="*/ 2196 w 229"/>
                <a:gd name="T61" fmla="*/ 6260 h 154"/>
                <a:gd name="T62" fmla="*/ 2109 w 229"/>
                <a:gd name="T63" fmla="*/ 6807 h 154"/>
                <a:gd name="T64" fmla="*/ 1951 w 229"/>
                <a:gd name="T65" fmla="*/ 8024 h 154"/>
                <a:gd name="T66" fmla="*/ 1813 w 229"/>
                <a:gd name="T67" fmla="*/ 9159 h 154"/>
                <a:gd name="T68" fmla="*/ 1876 w 229"/>
                <a:gd name="T69" fmla="*/ 9731 h 154"/>
                <a:gd name="T70" fmla="*/ 1959 w 229"/>
                <a:gd name="T71" fmla="*/ 10179 h 154"/>
                <a:gd name="T72" fmla="*/ 2019 w 229"/>
                <a:gd name="T73" fmla="*/ 10654 h 154"/>
                <a:gd name="T74" fmla="*/ 1987 w 229"/>
                <a:gd name="T75" fmla="*/ 11683 h 154"/>
                <a:gd name="T76" fmla="*/ 1951 w 229"/>
                <a:gd name="T77" fmla="*/ 12684 h 154"/>
                <a:gd name="T78" fmla="*/ 1778 w 229"/>
                <a:gd name="T79" fmla="*/ 12412 h 154"/>
                <a:gd name="T80" fmla="*/ 1642 w 229"/>
                <a:gd name="T81" fmla="*/ 12292 h 154"/>
                <a:gd name="T82" fmla="*/ 1573 w 229"/>
                <a:gd name="T83" fmla="*/ 10654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34111" name="Freeform 317"/>
            <p:cNvSpPr>
              <a:spLocks/>
            </p:cNvSpPr>
            <p:nvPr/>
          </p:nvSpPr>
          <p:spPr bwMode="auto">
            <a:xfrm>
              <a:off x="2843" y="1714"/>
              <a:ext cx="40" cy="32"/>
            </a:xfrm>
            <a:custGeom>
              <a:avLst/>
              <a:gdLst>
                <a:gd name="T0" fmla="*/ 87 w 36"/>
                <a:gd name="T1" fmla="*/ 2046 h 26"/>
                <a:gd name="T2" fmla="*/ 0 w 36"/>
                <a:gd name="T3" fmla="*/ 588 h 26"/>
                <a:gd name="T4" fmla="*/ 51 w 36"/>
                <a:gd name="T5" fmla="*/ 588 h 26"/>
                <a:gd name="T6" fmla="*/ 51 w 36"/>
                <a:gd name="T7" fmla="*/ 388 h 26"/>
                <a:gd name="T8" fmla="*/ 87 w 36"/>
                <a:gd name="T9" fmla="*/ 2 h 26"/>
                <a:gd name="T10" fmla="*/ 108 w 36"/>
                <a:gd name="T11" fmla="*/ 388 h 26"/>
                <a:gd name="T12" fmla="*/ 138 w 36"/>
                <a:gd name="T13" fmla="*/ 0 h 26"/>
                <a:gd name="T14" fmla="*/ 153 w 36"/>
                <a:gd name="T15" fmla="*/ 0 h 26"/>
                <a:gd name="T16" fmla="*/ 202 w 36"/>
                <a:gd name="T17" fmla="*/ 2 h 26"/>
                <a:gd name="T18" fmla="*/ 202 w 36"/>
                <a:gd name="T19" fmla="*/ 0 h 26"/>
                <a:gd name="T20" fmla="*/ 233 w 36"/>
                <a:gd name="T21" fmla="*/ 0 h 26"/>
                <a:gd name="T22" fmla="*/ 280 w 36"/>
                <a:gd name="T23" fmla="*/ 388 h 26"/>
                <a:gd name="T24" fmla="*/ 311 w 36"/>
                <a:gd name="T25" fmla="*/ 2 h 26"/>
                <a:gd name="T26" fmla="*/ 320 w 36"/>
                <a:gd name="T27" fmla="*/ 388 h 26"/>
                <a:gd name="T28" fmla="*/ 320 w 36"/>
                <a:gd name="T29" fmla="*/ 1440 h 26"/>
                <a:gd name="T30" fmla="*/ 87 w 36"/>
                <a:gd name="T31" fmla="*/ 2046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34112" name="Freeform 318"/>
            <p:cNvSpPr>
              <a:spLocks/>
            </p:cNvSpPr>
            <p:nvPr/>
          </p:nvSpPr>
          <p:spPr bwMode="auto">
            <a:xfrm>
              <a:off x="2876" y="1673"/>
              <a:ext cx="94" cy="64"/>
            </a:xfrm>
            <a:custGeom>
              <a:avLst/>
              <a:gdLst>
                <a:gd name="T0" fmla="*/ 46 w 85"/>
                <a:gd name="T1" fmla="*/ 388 h 52"/>
                <a:gd name="T2" fmla="*/ 0 w 85"/>
                <a:gd name="T3" fmla="*/ 0 h 52"/>
                <a:gd name="T4" fmla="*/ 0 w 85"/>
                <a:gd name="T5" fmla="*/ 724 h 52"/>
                <a:gd name="T6" fmla="*/ 46 w 85"/>
                <a:gd name="T7" fmla="*/ 1662 h 52"/>
                <a:gd name="T8" fmla="*/ 0 w 85"/>
                <a:gd name="T9" fmla="*/ 2181 h 52"/>
                <a:gd name="T10" fmla="*/ 46 w 85"/>
                <a:gd name="T11" fmla="*/ 2722 h 52"/>
                <a:gd name="T12" fmla="*/ 56 w 85"/>
                <a:gd name="T13" fmla="*/ 2971 h 52"/>
                <a:gd name="T14" fmla="*/ 56 w 85"/>
                <a:gd name="T15" fmla="*/ 4065 h 52"/>
                <a:gd name="T16" fmla="*/ 188 w 85"/>
                <a:gd name="T17" fmla="*/ 3969 h 52"/>
                <a:gd name="T18" fmla="*/ 409 w 85"/>
                <a:gd name="T19" fmla="*/ 4065 h 52"/>
                <a:gd name="T20" fmla="*/ 452 w 85"/>
                <a:gd name="T21" fmla="*/ 3499 h 52"/>
                <a:gd name="T22" fmla="*/ 483 w 85"/>
                <a:gd name="T23" fmla="*/ 3499 h 52"/>
                <a:gd name="T24" fmla="*/ 483 w 85"/>
                <a:gd name="T25" fmla="*/ 3105 h 52"/>
                <a:gd name="T26" fmla="*/ 654 w 85"/>
                <a:gd name="T27" fmla="*/ 2971 h 52"/>
                <a:gd name="T28" fmla="*/ 626 w 85"/>
                <a:gd name="T29" fmla="*/ 2414 h 52"/>
                <a:gd name="T30" fmla="*/ 638 w 85"/>
                <a:gd name="T31" fmla="*/ 2046 h 52"/>
                <a:gd name="T32" fmla="*/ 692 w 85"/>
                <a:gd name="T33" fmla="*/ 1097 h 52"/>
                <a:gd name="T34" fmla="*/ 698 w 85"/>
                <a:gd name="T35" fmla="*/ 588 h 52"/>
                <a:gd name="T36" fmla="*/ 483 w 85"/>
                <a:gd name="T37" fmla="*/ 2 h 52"/>
                <a:gd name="T38" fmla="*/ 292 w 85"/>
                <a:gd name="T39" fmla="*/ 724 h 52"/>
                <a:gd name="T40" fmla="*/ 154 w 85"/>
                <a:gd name="T41" fmla="*/ 388 h 52"/>
                <a:gd name="T42" fmla="*/ 46 w 85"/>
                <a:gd name="T43" fmla="*/ 38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34113" name="Freeform 319"/>
            <p:cNvSpPr>
              <a:spLocks/>
            </p:cNvSpPr>
            <p:nvPr/>
          </p:nvSpPr>
          <p:spPr bwMode="auto">
            <a:xfrm>
              <a:off x="2826" y="1708"/>
              <a:ext cx="27" cy="64"/>
            </a:xfrm>
            <a:custGeom>
              <a:avLst/>
              <a:gdLst>
                <a:gd name="T0" fmla="*/ 0 w 24"/>
                <a:gd name="T1" fmla="*/ 928 h 52"/>
                <a:gd name="T2" fmla="*/ 3 w 24"/>
                <a:gd name="T3" fmla="*/ 2766 h 52"/>
                <a:gd name="T4" fmla="*/ 178 w 24"/>
                <a:gd name="T5" fmla="*/ 4065 h 52"/>
                <a:gd name="T6" fmla="*/ 201 w 24"/>
                <a:gd name="T7" fmla="*/ 3814 h 52"/>
                <a:gd name="T8" fmla="*/ 286 w 24"/>
                <a:gd name="T9" fmla="*/ 2620 h 52"/>
                <a:gd name="T10" fmla="*/ 286 w 24"/>
                <a:gd name="T11" fmla="*/ 2414 h 52"/>
                <a:gd name="T12" fmla="*/ 178 w 24"/>
                <a:gd name="T13" fmla="*/ 928 h 52"/>
                <a:gd name="T14" fmla="*/ 158 w 24"/>
                <a:gd name="T15" fmla="*/ 256 h 52"/>
                <a:gd name="T16" fmla="*/ 3 w 24"/>
                <a:gd name="T17" fmla="*/ 0 h 52"/>
                <a:gd name="T18" fmla="*/ 0 w 24"/>
                <a:gd name="T19" fmla="*/ 928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34114" name="Freeform 320"/>
            <p:cNvSpPr>
              <a:spLocks/>
            </p:cNvSpPr>
            <p:nvPr/>
          </p:nvSpPr>
          <p:spPr bwMode="auto">
            <a:xfrm>
              <a:off x="3204" y="1729"/>
              <a:ext cx="75" cy="58"/>
            </a:xfrm>
            <a:custGeom>
              <a:avLst/>
              <a:gdLst>
                <a:gd name="T0" fmla="*/ 105 w 67"/>
                <a:gd name="T1" fmla="*/ 597 h 47"/>
                <a:gd name="T2" fmla="*/ 0 w 67"/>
                <a:gd name="T3" fmla="*/ 0 h 47"/>
                <a:gd name="T4" fmla="*/ 235 w 67"/>
                <a:gd name="T5" fmla="*/ 0 h 47"/>
                <a:gd name="T6" fmla="*/ 459 w 67"/>
                <a:gd name="T7" fmla="*/ 2 h 47"/>
                <a:gd name="T8" fmla="*/ 620 w 67"/>
                <a:gd name="T9" fmla="*/ 392 h 47"/>
                <a:gd name="T10" fmla="*/ 578 w 67"/>
                <a:gd name="T11" fmla="*/ 1527 h 47"/>
                <a:gd name="T12" fmla="*/ 647 w 67"/>
                <a:gd name="T13" fmla="*/ 1884 h 47"/>
                <a:gd name="T14" fmla="*/ 620 w 67"/>
                <a:gd name="T15" fmla="*/ 2325 h 47"/>
                <a:gd name="T16" fmla="*/ 721 w 67"/>
                <a:gd name="T17" fmla="*/ 3480 h 47"/>
                <a:gd name="T18" fmla="*/ 647 w 67"/>
                <a:gd name="T19" fmla="*/ 3928 h 47"/>
                <a:gd name="T20" fmla="*/ 620 w 67"/>
                <a:gd name="T21" fmla="*/ 3480 h 47"/>
                <a:gd name="T22" fmla="*/ 578 w 67"/>
                <a:gd name="T23" fmla="*/ 3233 h 47"/>
                <a:gd name="T24" fmla="*/ 561 w 67"/>
                <a:gd name="T25" fmla="*/ 3183 h 47"/>
                <a:gd name="T26" fmla="*/ 514 w 67"/>
                <a:gd name="T27" fmla="*/ 3183 h 47"/>
                <a:gd name="T28" fmla="*/ 459 w 67"/>
                <a:gd name="T29" fmla="*/ 2869 h 47"/>
                <a:gd name="T30" fmla="*/ 442 w 67"/>
                <a:gd name="T31" fmla="*/ 2869 h 47"/>
                <a:gd name="T32" fmla="*/ 385 w 67"/>
                <a:gd name="T33" fmla="*/ 2869 h 47"/>
                <a:gd name="T34" fmla="*/ 235 w 67"/>
                <a:gd name="T35" fmla="*/ 2325 h 47"/>
                <a:gd name="T36" fmla="*/ 186 w 67"/>
                <a:gd name="T37" fmla="*/ 1527 h 47"/>
                <a:gd name="T38" fmla="*/ 105 w 67"/>
                <a:gd name="T39" fmla="*/ 59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34115" name="Freeform 321"/>
            <p:cNvSpPr>
              <a:spLocks/>
            </p:cNvSpPr>
            <p:nvPr/>
          </p:nvSpPr>
          <p:spPr bwMode="auto">
            <a:xfrm>
              <a:off x="3267" y="1722"/>
              <a:ext cx="65" cy="77"/>
            </a:xfrm>
            <a:custGeom>
              <a:avLst/>
              <a:gdLst>
                <a:gd name="T0" fmla="*/ 90 w 59"/>
                <a:gd name="T1" fmla="*/ 4396 h 62"/>
                <a:gd name="T2" fmla="*/ 2 w 59"/>
                <a:gd name="T3" fmla="*/ 3105 h 62"/>
                <a:gd name="T4" fmla="*/ 55 w 59"/>
                <a:gd name="T5" fmla="*/ 2638 h 62"/>
                <a:gd name="T6" fmla="*/ 0 w 59"/>
                <a:gd name="T7" fmla="*/ 2270 h 62"/>
                <a:gd name="T8" fmla="*/ 2 w 59"/>
                <a:gd name="T9" fmla="*/ 954 h 62"/>
                <a:gd name="T10" fmla="*/ 55 w 59"/>
                <a:gd name="T11" fmla="*/ 0 h 62"/>
                <a:gd name="T12" fmla="*/ 236 w 59"/>
                <a:gd name="T13" fmla="*/ 438 h 62"/>
                <a:gd name="T14" fmla="*/ 305 w 59"/>
                <a:gd name="T15" fmla="*/ 1608 h 62"/>
                <a:gd name="T16" fmla="*/ 451 w 59"/>
                <a:gd name="T17" fmla="*/ 2638 h 62"/>
                <a:gd name="T18" fmla="*/ 382 w 59"/>
                <a:gd name="T19" fmla="*/ 2638 h 62"/>
                <a:gd name="T20" fmla="*/ 347 w 59"/>
                <a:gd name="T21" fmla="*/ 4750 h 62"/>
                <a:gd name="T22" fmla="*/ 347 w 59"/>
                <a:gd name="T23" fmla="*/ 5899 h 62"/>
                <a:gd name="T24" fmla="*/ 236 w 59"/>
                <a:gd name="T25" fmla="*/ 4986 h 62"/>
                <a:gd name="T26" fmla="*/ 251 w 59"/>
                <a:gd name="T27" fmla="*/ 4396 h 62"/>
                <a:gd name="T28" fmla="*/ 214 w 59"/>
                <a:gd name="T29" fmla="*/ 3825 h 62"/>
                <a:gd name="T30" fmla="*/ 90 w 59"/>
                <a:gd name="T31" fmla="*/ 4396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34116" name="Freeform 322"/>
            <p:cNvSpPr>
              <a:spLocks/>
            </p:cNvSpPr>
            <p:nvPr/>
          </p:nvSpPr>
          <p:spPr bwMode="auto">
            <a:xfrm>
              <a:off x="3245" y="1772"/>
              <a:ext cx="29" cy="17"/>
            </a:xfrm>
            <a:custGeom>
              <a:avLst/>
              <a:gdLst>
                <a:gd name="T0" fmla="*/ 255 w 26"/>
                <a:gd name="T1" fmla="*/ 750 h 14"/>
                <a:gd name="T2" fmla="*/ 184 w 26"/>
                <a:gd name="T3" fmla="*/ 866 h 14"/>
                <a:gd name="T4" fmla="*/ 2 w 26"/>
                <a:gd name="T5" fmla="*/ 287 h 14"/>
                <a:gd name="T6" fmla="*/ 0 w 26"/>
                <a:gd name="T7" fmla="*/ 0 h 14"/>
                <a:gd name="T8" fmla="*/ 0 w 26"/>
                <a:gd name="T9" fmla="*/ 0 h 14"/>
                <a:gd name="T10" fmla="*/ 56 w 26"/>
                <a:gd name="T11" fmla="*/ 0 h 14"/>
                <a:gd name="T12" fmla="*/ 69 w 26"/>
                <a:gd name="T13" fmla="*/ 0 h 14"/>
                <a:gd name="T14" fmla="*/ 119 w 26"/>
                <a:gd name="T15" fmla="*/ 194 h 14"/>
                <a:gd name="T16" fmla="*/ 165 w 26"/>
                <a:gd name="T17" fmla="*/ 194 h 14"/>
                <a:gd name="T18" fmla="*/ 184 w 26"/>
                <a:gd name="T19" fmla="*/ 287 h 14"/>
                <a:gd name="T20" fmla="*/ 205 w 26"/>
                <a:gd name="T21" fmla="*/ 424 h 14"/>
                <a:gd name="T22" fmla="*/ 255 w 26"/>
                <a:gd name="T23" fmla="*/ 75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34117" name="Freeform 323"/>
            <p:cNvSpPr>
              <a:spLocks/>
            </p:cNvSpPr>
            <p:nvPr/>
          </p:nvSpPr>
          <p:spPr bwMode="auto">
            <a:xfrm>
              <a:off x="2843" y="1729"/>
              <a:ext cx="101" cy="111"/>
            </a:xfrm>
            <a:custGeom>
              <a:avLst/>
              <a:gdLst>
                <a:gd name="T0" fmla="*/ 192 w 90"/>
                <a:gd name="T1" fmla="*/ 3880 h 90"/>
                <a:gd name="T2" fmla="*/ 61 w 90"/>
                <a:gd name="T3" fmla="*/ 3457 h 90"/>
                <a:gd name="T4" fmla="*/ 0 w 90"/>
                <a:gd name="T5" fmla="*/ 2824 h 90"/>
                <a:gd name="T6" fmla="*/ 3 w 90"/>
                <a:gd name="T7" fmla="*/ 2551 h 90"/>
                <a:gd name="T8" fmla="*/ 107 w 90"/>
                <a:gd name="T9" fmla="*/ 1369 h 90"/>
                <a:gd name="T10" fmla="*/ 107 w 90"/>
                <a:gd name="T11" fmla="*/ 1115 h 90"/>
                <a:gd name="T12" fmla="*/ 404 w 90"/>
                <a:gd name="T13" fmla="*/ 594 h 90"/>
                <a:gd name="T14" fmla="*/ 581 w 90"/>
                <a:gd name="T15" fmla="*/ 391 h 90"/>
                <a:gd name="T16" fmla="*/ 883 w 90"/>
                <a:gd name="T17" fmla="*/ 594 h 90"/>
                <a:gd name="T18" fmla="*/ 929 w 90"/>
                <a:gd name="T19" fmla="*/ 0 h 90"/>
                <a:gd name="T20" fmla="*/ 991 w 90"/>
                <a:gd name="T21" fmla="*/ 0 h 90"/>
                <a:gd name="T22" fmla="*/ 1016 w 90"/>
                <a:gd name="T23" fmla="*/ 391 h 90"/>
                <a:gd name="T24" fmla="*/ 929 w 90"/>
                <a:gd name="T25" fmla="*/ 1369 h 90"/>
                <a:gd name="T26" fmla="*/ 744 w 90"/>
                <a:gd name="T27" fmla="*/ 964 h 90"/>
                <a:gd name="T28" fmla="*/ 581 w 90"/>
                <a:gd name="T29" fmla="*/ 1506 h 90"/>
                <a:gd name="T30" fmla="*/ 663 w 90"/>
                <a:gd name="T31" fmla="*/ 2092 h 90"/>
                <a:gd name="T32" fmla="*/ 581 w 90"/>
                <a:gd name="T33" fmla="*/ 2092 h 90"/>
                <a:gd name="T34" fmla="*/ 581 w 90"/>
                <a:gd name="T35" fmla="*/ 2290 h 90"/>
                <a:gd name="T36" fmla="*/ 540 w 90"/>
                <a:gd name="T37" fmla="*/ 2290 h 90"/>
                <a:gd name="T38" fmla="*/ 570 w 90"/>
                <a:gd name="T39" fmla="*/ 2551 h 90"/>
                <a:gd name="T40" fmla="*/ 462 w 90"/>
                <a:gd name="T41" fmla="*/ 1506 h 90"/>
                <a:gd name="T42" fmla="*/ 404 w 90"/>
                <a:gd name="T43" fmla="*/ 1857 h 90"/>
                <a:gd name="T44" fmla="*/ 481 w 90"/>
                <a:gd name="T45" fmla="*/ 3146 h 90"/>
                <a:gd name="T46" fmla="*/ 508 w 90"/>
                <a:gd name="T47" fmla="*/ 3698 h 90"/>
                <a:gd name="T48" fmla="*/ 462 w 90"/>
                <a:gd name="T49" fmla="*/ 3457 h 90"/>
                <a:gd name="T50" fmla="*/ 462 w 90"/>
                <a:gd name="T51" fmla="*/ 3880 h 90"/>
                <a:gd name="T52" fmla="*/ 429 w 90"/>
                <a:gd name="T53" fmla="*/ 3949 h 90"/>
                <a:gd name="T54" fmla="*/ 663 w 90"/>
                <a:gd name="T55" fmla="*/ 5259 h 90"/>
                <a:gd name="T56" fmla="*/ 645 w 90"/>
                <a:gd name="T57" fmla="*/ 5580 h 90"/>
                <a:gd name="T58" fmla="*/ 570 w 90"/>
                <a:gd name="T59" fmla="*/ 5372 h 90"/>
                <a:gd name="T60" fmla="*/ 540 w 90"/>
                <a:gd name="T61" fmla="*/ 5372 h 90"/>
                <a:gd name="T62" fmla="*/ 570 w 90"/>
                <a:gd name="T63" fmla="*/ 6178 h 90"/>
                <a:gd name="T64" fmla="*/ 481 w 90"/>
                <a:gd name="T65" fmla="*/ 6178 h 90"/>
                <a:gd name="T66" fmla="*/ 540 w 90"/>
                <a:gd name="T67" fmla="*/ 7362 h 90"/>
                <a:gd name="T68" fmla="*/ 462 w 90"/>
                <a:gd name="T69" fmla="*/ 7100 h 90"/>
                <a:gd name="T70" fmla="*/ 404 w 90"/>
                <a:gd name="T71" fmla="*/ 7362 h 90"/>
                <a:gd name="T72" fmla="*/ 354 w 90"/>
                <a:gd name="T73" fmla="*/ 6762 h 90"/>
                <a:gd name="T74" fmla="*/ 329 w 90"/>
                <a:gd name="T75" fmla="*/ 7100 h 90"/>
                <a:gd name="T76" fmla="*/ 250 w 90"/>
                <a:gd name="T77" fmla="*/ 5879 h 90"/>
                <a:gd name="T78" fmla="*/ 215 w 90"/>
                <a:gd name="T79" fmla="*/ 5259 h 90"/>
                <a:gd name="T80" fmla="*/ 354 w 90"/>
                <a:gd name="T81" fmla="*/ 4840 h 90"/>
                <a:gd name="T82" fmla="*/ 508 w 90"/>
                <a:gd name="T83" fmla="*/ 5259 h 90"/>
                <a:gd name="T84" fmla="*/ 508 w 90"/>
                <a:gd name="T85" fmla="*/ 5009 h 90"/>
                <a:gd name="T86" fmla="*/ 404 w 90"/>
                <a:gd name="T87" fmla="*/ 4657 h 90"/>
                <a:gd name="T88" fmla="*/ 250 w 90"/>
                <a:gd name="T89" fmla="*/ 4657 h 90"/>
                <a:gd name="T90" fmla="*/ 192 w 90"/>
                <a:gd name="T91" fmla="*/ 4657 h 90"/>
                <a:gd name="T92" fmla="*/ 135 w 90"/>
                <a:gd name="T93" fmla="*/ 3880 h 90"/>
                <a:gd name="T94" fmla="*/ 192 w 90"/>
                <a:gd name="T95" fmla="*/ 388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34118" name="Freeform 324"/>
            <p:cNvSpPr>
              <a:spLocks/>
            </p:cNvSpPr>
            <p:nvPr/>
          </p:nvSpPr>
          <p:spPr bwMode="auto">
            <a:xfrm>
              <a:off x="2906" y="1864"/>
              <a:ext cx="49" cy="11"/>
            </a:xfrm>
            <a:custGeom>
              <a:avLst/>
              <a:gdLst>
                <a:gd name="T0" fmla="*/ 476 w 43"/>
                <a:gd name="T1" fmla="*/ 264 h 9"/>
                <a:gd name="T2" fmla="*/ 156 w 43"/>
                <a:gd name="T3" fmla="*/ 0 h 9"/>
                <a:gd name="T4" fmla="*/ 3 w 43"/>
                <a:gd name="T5" fmla="*/ 0 h 9"/>
                <a:gd name="T6" fmla="*/ 0 w 43"/>
                <a:gd name="T7" fmla="*/ 264 h 9"/>
                <a:gd name="T8" fmla="*/ 218 w 43"/>
                <a:gd name="T9" fmla="*/ 483 h 9"/>
                <a:gd name="T10" fmla="*/ 476 w 43"/>
                <a:gd name="T11" fmla="*/ 590 h 9"/>
                <a:gd name="T12" fmla="*/ 672 w 43"/>
                <a:gd name="T13" fmla="*/ 264 h 9"/>
                <a:gd name="T14" fmla="*/ 476 w 43"/>
                <a:gd name="T15" fmla="*/ 264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34119" name="Freeform 325"/>
            <p:cNvSpPr>
              <a:spLocks/>
            </p:cNvSpPr>
            <p:nvPr/>
          </p:nvSpPr>
          <p:spPr bwMode="auto">
            <a:xfrm>
              <a:off x="2892" y="1787"/>
              <a:ext cx="26" cy="21"/>
            </a:xfrm>
            <a:custGeom>
              <a:avLst/>
              <a:gdLst>
                <a:gd name="T0" fmla="*/ 737 w 22"/>
                <a:gd name="T1" fmla="*/ 1451 h 17"/>
                <a:gd name="T2" fmla="*/ 343 w 22"/>
                <a:gd name="T3" fmla="*/ 408 h 17"/>
                <a:gd name="T4" fmla="*/ 0 w 22"/>
                <a:gd name="T5" fmla="*/ 0 h 17"/>
                <a:gd name="T6" fmla="*/ 343 w 22"/>
                <a:gd name="T7" fmla="*/ 623 h 17"/>
                <a:gd name="T8" fmla="*/ 737 w 22"/>
                <a:gd name="T9" fmla="*/ 145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34120" name="Freeform 326"/>
            <p:cNvSpPr>
              <a:spLocks/>
            </p:cNvSpPr>
            <p:nvPr/>
          </p:nvSpPr>
          <p:spPr bwMode="auto">
            <a:xfrm>
              <a:off x="2938" y="1778"/>
              <a:ext cx="10" cy="6"/>
            </a:xfrm>
            <a:custGeom>
              <a:avLst/>
              <a:gdLst>
                <a:gd name="T0" fmla="*/ 78 w 9"/>
                <a:gd name="T1" fmla="*/ 215 h 5"/>
                <a:gd name="T2" fmla="*/ 2 w 9"/>
                <a:gd name="T3" fmla="*/ 2 h 5"/>
                <a:gd name="T4" fmla="*/ 0 w 9"/>
                <a:gd name="T5" fmla="*/ 0 h 5"/>
                <a:gd name="T6" fmla="*/ 63 w 9"/>
                <a:gd name="T7" fmla="*/ 2 h 5"/>
                <a:gd name="T8" fmla="*/ 78 w 9"/>
                <a:gd name="T9" fmla="*/ 215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34121" name="Freeform 327"/>
            <p:cNvSpPr>
              <a:spLocks/>
            </p:cNvSpPr>
            <p:nvPr/>
          </p:nvSpPr>
          <p:spPr bwMode="auto">
            <a:xfrm>
              <a:off x="2851" y="1802"/>
              <a:ext cx="4" cy="6"/>
            </a:xfrm>
            <a:custGeom>
              <a:avLst/>
              <a:gdLst>
                <a:gd name="T0" fmla="*/ 0 w 4"/>
                <a:gd name="T1" fmla="*/ 0 h 5"/>
                <a:gd name="T2" fmla="*/ 4 w 4"/>
                <a:gd name="T3" fmla="*/ 2 h 5"/>
                <a:gd name="T4" fmla="*/ 0 w 4"/>
                <a:gd name="T5" fmla="*/ 215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34122" name="Freeform 328"/>
            <p:cNvSpPr>
              <a:spLocks/>
            </p:cNvSpPr>
            <p:nvPr/>
          </p:nvSpPr>
          <p:spPr bwMode="auto">
            <a:xfrm>
              <a:off x="2941" y="1796"/>
              <a:ext cx="3" cy="6"/>
            </a:xfrm>
            <a:custGeom>
              <a:avLst/>
              <a:gdLst>
                <a:gd name="T0" fmla="*/ 8159 w 2"/>
                <a:gd name="T1" fmla="*/ 0 h 5"/>
                <a:gd name="T2" fmla="*/ 0 w 2"/>
                <a:gd name="T3" fmla="*/ 215 h 5"/>
                <a:gd name="T4" fmla="*/ 0 w 2"/>
                <a:gd name="T5" fmla="*/ 0 h 5"/>
                <a:gd name="T6" fmla="*/ 8159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23" name="Freeform 329"/>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818 w 170"/>
                <a:gd name="T109" fmla="*/ 4850 h 158"/>
                <a:gd name="T110" fmla="*/ 802 w 170"/>
                <a:gd name="T111" fmla="*/ 4850 h 158"/>
                <a:gd name="T112" fmla="*/ 818 w 170"/>
                <a:gd name="T113" fmla="*/ 4850 h 158"/>
                <a:gd name="T114" fmla="*/ 818 w 170"/>
                <a:gd name="T115" fmla="*/ 4850 h 158"/>
                <a:gd name="T116" fmla="*/ 977 w 170"/>
                <a:gd name="T117" fmla="*/ 351 h 158"/>
                <a:gd name="T118" fmla="*/ 874 w 170"/>
                <a:gd name="T119" fmla="*/ 8466 h 158"/>
                <a:gd name="T120" fmla="*/ 977 w 170"/>
                <a:gd name="T121" fmla="*/ 351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24" name="Freeform 330"/>
            <p:cNvSpPr>
              <a:spLocks/>
            </p:cNvSpPr>
            <p:nvPr/>
          </p:nvSpPr>
          <p:spPr bwMode="auto">
            <a:xfrm>
              <a:off x="2623" y="1615"/>
              <a:ext cx="190" cy="196"/>
            </a:xfrm>
            <a:custGeom>
              <a:avLst/>
              <a:gdLst>
                <a:gd name="T0" fmla="*/ 977 w 170"/>
                <a:gd name="T1" fmla="*/ 351 h 158"/>
                <a:gd name="T2" fmla="*/ 764 w 170"/>
                <a:gd name="T3" fmla="*/ 0 h 158"/>
                <a:gd name="T4" fmla="*/ 616 w 170"/>
                <a:gd name="T5" fmla="*/ 2 h 158"/>
                <a:gd name="T6" fmla="*/ 514 w 170"/>
                <a:gd name="T7" fmla="*/ 0 h 158"/>
                <a:gd name="T8" fmla="*/ 514 w 170"/>
                <a:gd name="T9" fmla="*/ 2 h 158"/>
                <a:gd name="T10" fmla="*/ 493 w 170"/>
                <a:gd name="T11" fmla="*/ 351 h 158"/>
                <a:gd name="T12" fmla="*/ 443 w 170"/>
                <a:gd name="T13" fmla="*/ 831 h 158"/>
                <a:gd name="T14" fmla="*/ 336 w 170"/>
                <a:gd name="T15" fmla="*/ 831 h 158"/>
                <a:gd name="T16" fmla="*/ 287 w 170"/>
                <a:gd name="T17" fmla="*/ 1466 h 158"/>
                <a:gd name="T18" fmla="*/ 189 w 170"/>
                <a:gd name="T19" fmla="*/ 831 h 158"/>
                <a:gd name="T20" fmla="*/ 121 w 170"/>
                <a:gd name="T21" fmla="*/ 1466 h 158"/>
                <a:gd name="T22" fmla="*/ 2 w 170"/>
                <a:gd name="T23" fmla="*/ 1466 h 158"/>
                <a:gd name="T24" fmla="*/ 2 w 170"/>
                <a:gd name="T25" fmla="*/ 2196 h 158"/>
                <a:gd name="T26" fmla="*/ 0 w 170"/>
                <a:gd name="T27" fmla="*/ 2751 h 158"/>
                <a:gd name="T28" fmla="*/ 0 w 170"/>
                <a:gd name="T29" fmla="*/ 3217 h 158"/>
                <a:gd name="T30" fmla="*/ 0 w 170"/>
                <a:gd name="T31" fmla="*/ 3910 h 158"/>
                <a:gd name="T32" fmla="*/ 121 w 170"/>
                <a:gd name="T33" fmla="*/ 4307 h 158"/>
                <a:gd name="T34" fmla="*/ 121 w 170"/>
                <a:gd name="T35" fmla="*/ 4984 h 158"/>
                <a:gd name="T36" fmla="*/ 253 w 170"/>
                <a:gd name="T37" fmla="*/ 4192 h 158"/>
                <a:gd name="T38" fmla="*/ 443 w 170"/>
                <a:gd name="T39" fmla="*/ 4570 h 158"/>
                <a:gd name="T40" fmla="*/ 553 w 170"/>
                <a:gd name="T41" fmla="*/ 6142 h 158"/>
                <a:gd name="T42" fmla="*/ 688 w 170"/>
                <a:gd name="T43" fmla="*/ 7199 h 158"/>
                <a:gd name="T44" fmla="*/ 802 w 170"/>
                <a:gd name="T45" fmla="*/ 8222 h 158"/>
                <a:gd name="T46" fmla="*/ 859 w 170"/>
                <a:gd name="T47" fmla="*/ 8466 h 158"/>
                <a:gd name="T48" fmla="*/ 874 w 170"/>
                <a:gd name="T49" fmla="*/ 8466 h 158"/>
                <a:gd name="T50" fmla="*/ 977 w 170"/>
                <a:gd name="T51" fmla="*/ 9181 h 158"/>
                <a:gd name="T52" fmla="*/ 1179 w 170"/>
                <a:gd name="T53" fmla="*/ 10229 h 158"/>
                <a:gd name="T54" fmla="*/ 1251 w 170"/>
                <a:gd name="T55" fmla="*/ 10438 h 158"/>
                <a:gd name="T56" fmla="*/ 1326 w 170"/>
                <a:gd name="T57" fmla="*/ 11078 h 158"/>
                <a:gd name="T58" fmla="*/ 1410 w 170"/>
                <a:gd name="T59" fmla="*/ 12762 h 158"/>
                <a:gd name="T60" fmla="*/ 1389 w 170"/>
                <a:gd name="T61" fmla="*/ 14128 h 158"/>
                <a:gd name="T62" fmla="*/ 1444 w 170"/>
                <a:gd name="T63" fmla="*/ 14544 h 158"/>
                <a:gd name="T64" fmla="*/ 1522 w 170"/>
                <a:gd name="T65" fmla="*/ 13483 h 158"/>
                <a:gd name="T66" fmla="*/ 1562 w 170"/>
                <a:gd name="T67" fmla="*/ 12762 h 158"/>
                <a:gd name="T68" fmla="*/ 1589 w 170"/>
                <a:gd name="T69" fmla="*/ 12408 h 158"/>
                <a:gd name="T70" fmla="*/ 1522 w 170"/>
                <a:gd name="T71" fmla="*/ 11724 h 158"/>
                <a:gd name="T72" fmla="*/ 1552 w 170"/>
                <a:gd name="T73" fmla="*/ 10438 h 158"/>
                <a:gd name="T74" fmla="*/ 1646 w 170"/>
                <a:gd name="T75" fmla="*/ 10677 h 158"/>
                <a:gd name="T76" fmla="*/ 1740 w 170"/>
                <a:gd name="T77" fmla="*/ 11389 h 158"/>
                <a:gd name="T78" fmla="*/ 1759 w 170"/>
                <a:gd name="T79" fmla="*/ 10677 h 158"/>
                <a:gd name="T80" fmla="*/ 1562 w 170"/>
                <a:gd name="T81" fmla="*/ 9788 h 158"/>
                <a:gd name="T82" fmla="*/ 1398 w 170"/>
                <a:gd name="T83" fmla="*/ 8930 h 158"/>
                <a:gd name="T84" fmla="*/ 1410 w 170"/>
                <a:gd name="T85" fmla="*/ 8222 h 158"/>
                <a:gd name="T86" fmla="*/ 1340 w 170"/>
                <a:gd name="T87" fmla="*/ 8063 h 158"/>
                <a:gd name="T88" fmla="*/ 1142 w 170"/>
                <a:gd name="T89" fmla="*/ 7619 h 158"/>
                <a:gd name="T90" fmla="*/ 1073 w 170"/>
                <a:gd name="T91" fmla="*/ 6515 h 158"/>
                <a:gd name="T92" fmla="*/ 1001 w 170"/>
                <a:gd name="T93" fmla="*/ 5468 h 158"/>
                <a:gd name="T94" fmla="*/ 859 w 170"/>
                <a:gd name="T95" fmla="*/ 4850 h 158"/>
                <a:gd name="T96" fmla="*/ 802 w 170"/>
                <a:gd name="T97" fmla="*/ 3413 h 158"/>
                <a:gd name="T98" fmla="*/ 782 w 170"/>
                <a:gd name="T99" fmla="*/ 2593 h 158"/>
                <a:gd name="T100" fmla="*/ 904 w 170"/>
                <a:gd name="T101" fmla="*/ 1969 h 158"/>
                <a:gd name="T102" fmla="*/ 1001 w 170"/>
                <a:gd name="T103" fmla="*/ 2196 h 158"/>
                <a:gd name="T104" fmla="*/ 954 w 170"/>
                <a:gd name="T105" fmla="*/ 1031 h 158"/>
                <a:gd name="T106" fmla="*/ 977 w 170"/>
                <a:gd name="T107" fmla="*/ 351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34125"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26" name="Freeform 332"/>
            <p:cNvSpPr>
              <a:spLocks/>
            </p:cNvSpPr>
            <p:nvPr/>
          </p:nvSpPr>
          <p:spPr bwMode="auto">
            <a:xfrm>
              <a:off x="2722" y="1802"/>
              <a:ext cx="49" cy="34"/>
            </a:xfrm>
            <a:custGeom>
              <a:avLst/>
              <a:gdLst>
                <a:gd name="T0" fmla="*/ 224 w 45"/>
                <a:gd name="T1" fmla="*/ 1120 h 28"/>
                <a:gd name="T2" fmla="*/ 224 w 45"/>
                <a:gd name="T3" fmla="*/ 1651 h 28"/>
                <a:gd name="T4" fmla="*/ 125 w 45"/>
                <a:gd name="T5" fmla="*/ 1277 h 28"/>
                <a:gd name="T6" fmla="*/ 2 w 45"/>
                <a:gd name="T7" fmla="*/ 750 h 28"/>
                <a:gd name="T8" fmla="*/ 0 w 45"/>
                <a:gd name="T9" fmla="*/ 287 h 28"/>
                <a:gd name="T10" fmla="*/ 63 w 45"/>
                <a:gd name="T11" fmla="*/ 287 h 28"/>
                <a:gd name="T12" fmla="*/ 163 w 45"/>
                <a:gd name="T13" fmla="*/ 2 h 28"/>
                <a:gd name="T14" fmla="*/ 268 w 45"/>
                <a:gd name="T15" fmla="*/ 0 h 28"/>
                <a:gd name="T16" fmla="*/ 224 w 45"/>
                <a:gd name="T17" fmla="*/ 112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34127" name="Freeform 333"/>
            <p:cNvSpPr>
              <a:spLocks/>
            </p:cNvSpPr>
            <p:nvPr/>
          </p:nvSpPr>
          <p:spPr bwMode="auto">
            <a:xfrm>
              <a:off x="2650" y="1737"/>
              <a:ext cx="25" cy="52"/>
            </a:xfrm>
            <a:custGeom>
              <a:avLst/>
              <a:gdLst>
                <a:gd name="T0" fmla="*/ 482 w 21"/>
                <a:gd name="T1" fmla="*/ 3099 h 42"/>
                <a:gd name="T2" fmla="*/ 170 w 21"/>
                <a:gd name="T3" fmla="*/ 3703 h 42"/>
                <a:gd name="T4" fmla="*/ 2 w 21"/>
                <a:gd name="T5" fmla="*/ 2953 h 42"/>
                <a:gd name="T6" fmla="*/ 0 w 21"/>
                <a:gd name="T7" fmla="*/ 1746 h 42"/>
                <a:gd name="T8" fmla="*/ 0 w 21"/>
                <a:gd name="T9" fmla="*/ 425 h 42"/>
                <a:gd name="T10" fmla="*/ 482 w 21"/>
                <a:gd name="T11" fmla="*/ 0 h 42"/>
                <a:gd name="T12" fmla="*/ 850 w 21"/>
                <a:gd name="T13" fmla="*/ 1139 h 42"/>
                <a:gd name="T14" fmla="*/ 727 w 21"/>
                <a:gd name="T15" fmla="*/ 3099 h 42"/>
                <a:gd name="T16" fmla="*/ 482 w 21"/>
                <a:gd name="T17" fmla="*/ 309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34128"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34129" name="Freeform 335"/>
            <p:cNvSpPr>
              <a:spLocks/>
            </p:cNvSpPr>
            <p:nvPr/>
          </p:nvSpPr>
          <p:spPr bwMode="auto">
            <a:xfrm>
              <a:off x="2944" y="1722"/>
              <a:ext cx="309" cy="132"/>
            </a:xfrm>
            <a:custGeom>
              <a:avLst/>
              <a:gdLst>
                <a:gd name="T0" fmla="*/ 1837 w 277"/>
                <a:gd name="T1" fmla="*/ 8960 h 106"/>
                <a:gd name="T2" fmla="*/ 1551 w 277"/>
                <a:gd name="T3" fmla="*/ 9509 h 106"/>
                <a:gd name="T4" fmla="*/ 1509 w 277"/>
                <a:gd name="T5" fmla="*/ 10591 h 106"/>
                <a:gd name="T6" fmla="*/ 1476 w 277"/>
                <a:gd name="T7" fmla="*/ 10501 h 106"/>
                <a:gd name="T8" fmla="*/ 1439 w 277"/>
                <a:gd name="T9" fmla="*/ 9242 h 106"/>
                <a:gd name="T10" fmla="*/ 1205 w 277"/>
                <a:gd name="T11" fmla="*/ 9734 h 106"/>
                <a:gd name="T12" fmla="*/ 947 w 277"/>
                <a:gd name="T13" fmla="*/ 9927 h 106"/>
                <a:gd name="T14" fmla="*/ 683 w 277"/>
                <a:gd name="T15" fmla="*/ 9734 h 106"/>
                <a:gd name="T16" fmla="*/ 484 w 277"/>
                <a:gd name="T17" fmla="*/ 9509 h 106"/>
                <a:gd name="T18" fmla="*/ 316 w 277"/>
                <a:gd name="T19" fmla="*/ 9242 h 106"/>
                <a:gd name="T20" fmla="*/ 327 w 277"/>
                <a:gd name="T21" fmla="*/ 8865 h 106"/>
                <a:gd name="T22" fmla="*/ 228 w 277"/>
                <a:gd name="T23" fmla="*/ 8275 h 106"/>
                <a:gd name="T24" fmla="*/ 165 w 277"/>
                <a:gd name="T25" fmla="*/ 7119 h 106"/>
                <a:gd name="T26" fmla="*/ 3 w 277"/>
                <a:gd name="T27" fmla="*/ 5881 h 106"/>
                <a:gd name="T28" fmla="*/ 119 w 277"/>
                <a:gd name="T29" fmla="*/ 6502 h 106"/>
                <a:gd name="T30" fmla="*/ 96 w 277"/>
                <a:gd name="T31" fmla="*/ 5275 h 106"/>
                <a:gd name="T32" fmla="*/ 0 w 277"/>
                <a:gd name="T33" fmla="*/ 4285 h 106"/>
                <a:gd name="T34" fmla="*/ 147 w 277"/>
                <a:gd name="T35" fmla="*/ 2840 h 106"/>
                <a:gd name="T36" fmla="*/ 373 w 277"/>
                <a:gd name="T37" fmla="*/ 2590 h 106"/>
                <a:gd name="T38" fmla="*/ 441 w 277"/>
                <a:gd name="T39" fmla="*/ 2080 h 106"/>
                <a:gd name="T40" fmla="*/ 629 w 277"/>
                <a:gd name="T41" fmla="*/ 1341 h 106"/>
                <a:gd name="T42" fmla="*/ 1000 w 277"/>
                <a:gd name="T43" fmla="*/ 0 h 106"/>
                <a:gd name="T44" fmla="*/ 1225 w 277"/>
                <a:gd name="T45" fmla="*/ 0 h 106"/>
                <a:gd name="T46" fmla="*/ 1367 w 277"/>
                <a:gd name="T47" fmla="*/ 989 h 106"/>
                <a:gd name="T48" fmla="*/ 1734 w 277"/>
                <a:gd name="T49" fmla="*/ 1670 h 106"/>
                <a:gd name="T50" fmla="*/ 2153 w 277"/>
                <a:gd name="T51" fmla="*/ 695 h 106"/>
                <a:gd name="T52" fmla="*/ 2424 w 277"/>
                <a:gd name="T53" fmla="*/ 1232 h 106"/>
                <a:gd name="T54" fmla="*/ 2547 w 277"/>
                <a:gd name="T55" fmla="*/ 3367 h 106"/>
                <a:gd name="T56" fmla="*/ 2606 w 277"/>
                <a:gd name="T57" fmla="*/ 4494 h 106"/>
                <a:gd name="T58" fmla="*/ 2676 w 277"/>
                <a:gd name="T59" fmla="*/ 7119 h 106"/>
                <a:gd name="T60" fmla="*/ 2676 w 277"/>
                <a:gd name="T61" fmla="*/ 8505 h 106"/>
                <a:gd name="T62" fmla="*/ 2437 w 277"/>
                <a:gd name="T63" fmla="*/ 8275 h 106"/>
                <a:gd name="T64" fmla="*/ 2350 w 277"/>
                <a:gd name="T65" fmla="*/ 8275 h 106"/>
                <a:gd name="T66" fmla="*/ 2049 w 277"/>
                <a:gd name="T67" fmla="*/ 896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34130" name="Freeform 336"/>
            <p:cNvSpPr>
              <a:spLocks/>
            </p:cNvSpPr>
            <p:nvPr/>
          </p:nvSpPr>
          <p:spPr bwMode="auto">
            <a:xfrm>
              <a:off x="2935" y="1720"/>
              <a:ext cx="50" cy="41"/>
            </a:xfrm>
            <a:custGeom>
              <a:avLst/>
              <a:gdLst>
                <a:gd name="T0" fmla="*/ 51 w 45"/>
                <a:gd name="T1" fmla="*/ 2 h 33"/>
                <a:gd name="T2" fmla="*/ 51 w 45"/>
                <a:gd name="T3" fmla="*/ 680 h 33"/>
                <a:gd name="T4" fmla="*/ 63 w 45"/>
                <a:gd name="T5" fmla="*/ 1187 h 33"/>
                <a:gd name="T6" fmla="*/ 0 w 45"/>
                <a:gd name="T7" fmla="*/ 2244 h 33"/>
                <a:gd name="T8" fmla="*/ 87 w 45"/>
                <a:gd name="T9" fmla="*/ 2502 h 33"/>
                <a:gd name="T10" fmla="*/ 51 w 45"/>
                <a:gd name="T11" fmla="*/ 3135 h 33"/>
                <a:gd name="T12" fmla="*/ 189 w 45"/>
                <a:gd name="T13" fmla="*/ 2014 h 33"/>
                <a:gd name="T14" fmla="*/ 421 w 45"/>
                <a:gd name="T15" fmla="*/ 1833 h 33"/>
                <a:gd name="T16" fmla="*/ 320 w 45"/>
                <a:gd name="T17" fmla="*/ 1187 h 33"/>
                <a:gd name="T18" fmla="*/ 233 w 45"/>
                <a:gd name="T19" fmla="*/ 0 h 33"/>
                <a:gd name="T20" fmla="*/ 51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34131" name="Freeform 337"/>
            <p:cNvSpPr>
              <a:spLocks/>
            </p:cNvSpPr>
            <p:nvPr/>
          </p:nvSpPr>
          <p:spPr bwMode="auto">
            <a:xfrm>
              <a:off x="2862" y="1422"/>
              <a:ext cx="136" cy="96"/>
            </a:xfrm>
            <a:custGeom>
              <a:avLst/>
              <a:gdLst>
                <a:gd name="T0" fmla="*/ 1405 w 121"/>
                <a:gd name="T1" fmla="*/ 3303 h 78"/>
                <a:gd name="T2" fmla="*/ 1341 w 121"/>
                <a:gd name="T3" fmla="*/ 3657 h 78"/>
                <a:gd name="T4" fmla="*/ 1405 w 121"/>
                <a:gd name="T5" fmla="*/ 4935 h 78"/>
                <a:gd name="T6" fmla="*/ 1214 w 121"/>
                <a:gd name="T7" fmla="*/ 5455 h 78"/>
                <a:gd name="T8" fmla="*/ 1214 w 121"/>
                <a:gd name="T9" fmla="*/ 6074 h 78"/>
                <a:gd name="T10" fmla="*/ 939 w 121"/>
                <a:gd name="T11" fmla="*/ 5777 h 78"/>
                <a:gd name="T12" fmla="*/ 664 w 121"/>
                <a:gd name="T13" fmla="*/ 5300 h 78"/>
                <a:gd name="T14" fmla="*/ 387 w 121"/>
                <a:gd name="T15" fmla="*/ 5300 h 78"/>
                <a:gd name="T16" fmla="*/ 99 w 121"/>
                <a:gd name="T17" fmla="*/ 5300 h 78"/>
                <a:gd name="T18" fmla="*/ 2 w 121"/>
                <a:gd name="T19" fmla="*/ 4935 h 78"/>
                <a:gd name="T20" fmla="*/ 140 w 121"/>
                <a:gd name="T21" fmla="*/ 4065 h 78"/>
                <a:gd name="T22" fmla="*/ 0 w 121"/>
                <a:gd name="T23" fmla="*/ 2181 h 78"/>
                <a:gd name="T24" fmla="*/ 223 w 121"/>
                <a:gd name="T25" fmla="*/ 1294 h 78"/>
                <a:gd name="T26" fmla="*/ 468 w 121"/>
                <a:gd name="T27" fmla="*/ 2 h 78"/>
                <a:gd name="T28" fmla="*/ 679 w 121"/>
                <a:gd name="T29" fmla="*/ 0 h 78"/>
                <a:gd name="T30" fmla="*/ 908 w 121"/>
                <a:gd name="T31" fmla="*/ 315 h 78"/>
                <a:gd name="T32" fmla="*/ 1148 w 121"/>
                <a:gd name="T33" fmla="*/ 588 h 78"/>
                <a:gd name="T34" fmla="*/ 1190 w 121"/>
                <a:gd name="T35" fmla="*/ 2181 h 78"/>
                <a:gd name="T36" fmla="*/ 1405 w 121"/>
                <a:gd name="T37" fmla="*/ 330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34132" name="Freeform 338"/>
            <p:cNvSpPr>
              <a:spLocks/>
            </p:cNvSpPr>
            <p:nvPr/>
          </p:nvSpPr>
          <p:spPr bwMode="auto">
            <a:xfrm>
              <a:off x="2637" y="1400"/>
              <a:ext cx="34" cy="44"/>
            </a:xfrm>
            <a:custGeom>
              <a:avLst/>
              <a:gdLst>
                <a:gd name="T0" fmla="*/ 114 w 31"/>
                <a:gd name="T1" fmla="*/ 3994 h 35"/>
                <a:gd name="T2" fmla="*/ 114 w 31"/>
                <a:gd name="T3" fmla="*/ 4242 h 35"/>
                <a:gd name="T4" fmla="*/ 5 w 31"/>
                <a:gd name="T5" fmla="*/ 4242 h 35"/>
                <a:gd name="T6" fmla="*/ 5 w 31"/>
                <a:gd name="T7" fmla="*/ 3994 h 35"/>
                <a:gd name="T8" fmla="*/ 0 w 31"/>
                <a:gd name="T9" fmla="*/ 2903 h 35"/>
                <a:gd name="T10" fmla="*/ 0 w 31"/>
                <a:gd name="T11" fmla="*/ 891 h 35"/>
                <a:gd name="T12" fmla="*/ 50 w 31"/>
                <a:gd name="T13" fmla="*/ 612 h 35"/>
                <a:gd name="T14" fmla="*/ 60 w 31"/>
                <a:gd name="T15" fmla="*/ 891 h 35"/>
                <a:gd name="T16" fmla="*/ 79 w 31"/>
                <a:gd name="T17" fmla="*/ 612 h 35"/>
                <a:gd name="T18" fmla="*/ 133 w 31"/>
                <a:gd name="T19" fmla="*/ 0 h 35"/>
                <a:gd name="T20" fmla="*/ 165 w 31"/>
                <a:gd name="T21" fmla="*/ 891 h 35"/>
                <a:gd name="T22" fmla="*/ 215 w 31"/>
                <a:gd name="T23" fmla="*/ 891 h 35"/>
                <a:gd name="T24" fmla="*/ 196 w 31"/>
                <a:gd name="T25" fmla="*/ 1770 h 35"/>
                <a:gd name="T26" fmla="*/ 133 w 31"/>
                <a:gd name="T27" fmla="*/ 2527 h 35"/>
                <a:gd name="T28" fmla="*/ 133 w 31"/>
                <a:gd name="T29" fmla="*/ 2903 h 35"/>
                <a:gd name="T30" fmla="*/ 114 w 31"/>
                <a:gd name="T31" fmla="*/ 3994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34133" name="Freeform 339"/>
            <p:cNvSpPr>
              <a:spLocks/>
            </p:cNvSpPr>
            <p:nvPr/>
          </p:nvSpPr>
          <p:spPr bwMode="auto">
            <a:xfrm>
              <a:off x="2676" y="1422"/>
              <a:ext cx="25" cy="20"/>
            </a:xfrm>
            <a:custGeom>
              <a:avLst/>
              <a:gdLst>
                <a:gd name="T0" fmla="*/ 319 w 22"/>
                <a:gd name="T1" fmla="*/ 380 h 16"/>
                <a:gd name="T2" fmla="*/ 281 w 22"/>
                <a:gd name="T3" fmla="*/ 244 h 16"/>
                <a:gd name="T4" fmla="*/ 217 w 22"/>
                <a:gd name="T5" fmla="*/ 0 h 16"/>
                <a:gd name="T6" fmla="*/ 217 w 22"/>
                <a:gd name="T7" fmla="*/ 380 h 16"/>
                <a:gd name="T8" fmla="*/ 140 w 22"/>
                <a:gd name="T9" fmla="*/ 380 h 16"/>
                <a:gd name="T10" fmla="*/ 74 w 22"/>
                <a:gd name="T11" fmla="*/ 0 h 16"/>
                <a:gd name="T12" fmla="*/ 3 w 22"/>
                <a:gd name="T13" fmla="*/ 380 h 16"/>
                <a:gd name="T14" fmla="*/ 0 w 22"/>
                <a:gd name="T15" fmla="*/ 719 h 16"/>
                <a:gd name="T16" fmla="*/ 181 w 22"/>
                <a:gd name="T17" fmla="*/ 1736 h 16"/>
                <a:gd name="T18" fmla="*/ 247 w 22"/>
                <a:gd name="T19" fmla="*/ 1124 h 16"/>
                <a:gd name="T20" fmla="*/ 247 w 22"/>
                <a:gd name="T21" fmla="*/ 899 h 16"/>
                <a:gd name="T22" fmla="*/ 319 w 22"/>
                <a:gd name="T23" fmla="*/ 38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34134" name="Freeform 340"/>
            <p:cNvSpPr>
              <a:spLocks/>
            </p:cNvSpPr>
            <p:nvPr/>
          </p:nvSpPr>
          <p:spPr bwMode="auto">
            <a:xfrm>
              <a:off x="2639" y="1386"/>
              <a:ext cx="29" cy="21"/>
            </a:xfrm>
            <a:custGeom>
              <a:avLst/>
              <a:gdLst>
                <a:gd name="T0" fmla="*/ 228 w 26"/>
                <a:gd name="T1" fmla="*/ 1012 h 17"/>
                <a:gd name="T2" fmla="*/ 3 w 26"/>
                <a:gd name="T3" fmla="*/ 1012 h 17"/>
                <a:gd name="T4" fmla="*/ 0 w 26"/>
                <a:gd name="T5" fmla="*/ 1451 h 17"/>
                <a:gd name="T6" fmla="*/ 0 w 26"/>
                <a:gd name="T7" fmla="*/ 819 h 17"/>
                <a:gd name="T8" fmla="*/ 147 w 26"/>
                <a:gd name="T9" fmla="*/ 819 h 17"/>
                <a:gd name="T10" fmla="*/ 255 w 26"/>
                <a:gd name="T11" fmla="*/ 0 h 17"/>
                <a:gd name="T12" fmla="*/ 228 w 26"/>
                <a:gd name="T13" fmla="*/ 1012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34135" name="Freeform 341"/>
            <p:cNvSpPr>
              <a:spLocks/>
            </p:cNvSpPr>
            <p:nvPr/>
          </p:nvSpPr>
          <p:spPr bwMode="auto">
            <a:xfrm>
              <a:off x="2658" y="1431"/>
              <a:ext cx="17" cy="11"/>
            </a:xfrm>
            <a:custGeom>
              <a:avLst/>
              <a:gdLst>
                <a:gd name="T0" fmla="*/ 866 w 14"/>
                <a:gd name="T1" fmla="*/ 264 h 9"/>
                <a:gd name="T2" fmla="*/ 515 w 14"/>
                <a:gd name="T3" fmla="*/ 0 h 9"/>
                <a:gd name="T4" fmla="*/ 0 w 14"/>
                <a:gd name="T5" fmla="*/ 2 h 9"/>
                <a:gd name="T6" fmla="*/ 750 w 14"/>
                <a:gd name="T7" fmla="*/ 590 h 9"/>
                <a:gd name="T8" fmla="*/ 866 w 14"/>
                <a:gd name="T9" fmla="*/ 264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34136" name="Freeform 342"/>
            <p:cNvSpPr>
              <a:spLocks/>
            </p:cNvSpPr>
            <p:nvPr/>
          </p:nvSpPr>
          <p:spPr bwMode="auto">
            <a:xfrm>
              <a:off x="2689" y="1444"/>
              <a:ext cx="6" cy="3"/>
            </a:xfrm>
            <a:custGeom>
              <a:avLst/>
              <a:gdLst>
                <a:gd name="T0" fmla="*/ 215 w 5"/>
                <a:gd name="T1" fmla="*/ 0 h 3"/>
                <a:gd name="T2" fmla="*/ 149 w 5"/>
                <a:gd name="T3" fmla="*/ 0 h 3"/>
                <a:gd name="T4" fmla="*/ 0 w 5"/>
                <a:gd name="T5" fmla="*/ 3 h 3"/>
                <a:gd name="T6" fmla="*/ 215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34137" name="Freeform 343"/>
            <p:cNvSpPr>
              <a:spLocks/>
            </p:cNvSpPr>
            <p:nvPr/>
          </p:nvSpPr>
          <p:spPr bwMode="auto">
            <a:xfrm>
              <a:off x="2847" y="1347"/>
              <a:ext cx="68" cy="37"/>
            </a:xfrm>
            <a:custGeom>
              <a:avLst/>
              <a:gdLst>
                <a:gd name="T0" fmla="*/ 1157 w 59"/>
                <a:gd name="T1" fmla="*/ 3187 h 29"/>
                <a:gd name="T2" fmla="*/ 1086 w 59"/>
                <a:gd name="T3" fmla="*/ 527 h 29"/>
                <a:gd name="T4" fmla="*/ 493 w 59"/>
                <a:gd name="T5" fmla="*/ 0 h 29"/>
                <a:gd name="T6" fmla="*/ 0 w 59"/>
                <a:gd name="T7" fmla="*/ 1395 h 29"/>
                <a:gd name="T8" fmla="*/ 3 w 59"/>
                <a:gd name="T9" fmla="*/ 1958 h 29"/>
                <a:gd name="T10" fmla="*/ 242 w 59"/>
                <a:gd name="T11" fmla="*/ 3696 h 29"/>
                <a:gd name="T12" fmla="*/ 339 w 59"/>
                <a:gd name="T13" fmla="*/ 3696 h 29"/>
                <a:gd name="T14" fmla="*/ 690 w 59"/>
                <a:gd name="T15" fmla="*/ 4066 h 29"/>
                <a:gd name="T16" fmla="*/ 1033 w 59"/>
                <a:gd name="T17" fmla="*/ 4811 h 29"/>
                <a:gd name="T18" fmla="*/ 1157 w 59"/>
                <a:gd name="T19" fmla="*/ 318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34138" name="Freeform 344"/>
            <p:cNvSpPr>
              <a:spLocks/>
            </p:cNvSpPr>
            <p:nvPr/>
          </p:nvSpPr>
          <p:spPr bwMode="auto">
            <a:xfrm>
              <a:off x="2822" y="1375"/>
              <a:ext cx="105" cy="49"/>
            </a:xfrm>
            <a:custGeom>
              <a:avLst/>
              <a:gdLst>
                <a:gd name="T0" fmla="*/ 395 w 95"/>
                <a:gd name="T1" fmla="*/ 1852 h 40"/>
                <a:gd name="T2" fmla="*/ 219 w 95"/>
                <a:gd name="T3" fmla="*/ 2092 h 40"/>
                <a:gd name="T4" fmla="*/ 46 w 95"/>
                <a:gd name="T5" fmla="*/ 2294 h 40"/>
                <a:gd name="T6" fmla="*/ 0 w 95"/>
                <a:gd name="T7" fmla="*/ 2294 h 40"/>
                <a:gd name="T8" fmla="*/ 46 w 95"/>
                <a:gd name="T9" fmla="*/ 832 h 40"/>
                <a:gd name="T10" fmla="*/ 139 w 95"/>
                <a:gd name="T11" fmla="*/ 832 h 40"/>
                <a:gd name="T12" fmla="*/ 281 w 95"/>
                <a:gd name="T13" fmla="*/ 1512 h 40"/>
                <a:gd name="T14" fmla="*/ 336 w 95"/>
                <a:gd name="T15" fmla="*/ 1007 h 40"/>
                <a:gd name="T16" fmla="*/ 336 w 95"/>
                <a:gd name="T17" fmla="*/ 0 h 40"/>
                <a:gd name="T18" fmla="*/ 486 w 95"/>
                <a:gd name="T19" fmla="*/ 2 h 40"/>
                <a:gd name="T20" fmla="*/ 627 w 95"/>
                <a:gd name="T21" fmla="*/ 540 h 40"/>
                <a:gd name="T22" fmla="*/ 695 w 95"/>
                <a:gd name="T23" fmla="*/ 1308 h 40"/>
                <a:gd name="T24" fmla="*/ 768 w 95"/>
                <a:gd name="T25" fmla="*/ 2739 h 40"/>
                <a:gd name="T26" fmla="*/ 627 w 95"/>
                <a:gd name="T27" fmla="*/ 2810 h 40"/>
                <a:gd name="T28" fmla="*/ 395 w 95"/>
                <a:gd name="T29" fmla="*/ 185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34139" name="Freeform 345"/>
            <p:cNvSpPr>
              <a:spLocks/>
            </p:cNvSpPr>
            <p:nvPr/>
          </p:nvSpPr>
          <p:spPr bwMode="auto">
            <a:xfrm>
              <a:off x="2822" y="1407"/>
              <a:ext cx="84" cy="49"/>
            </a:xfrm>
            <a:custGeom>
              <a:avLst/>
              <a:gdLst>
                <a:gd name="T0" fmla="*/ 3 w 76"/>
                <a:gd name="T1" fmla="*/ 2092 h 40"/>
                <a:gd name="T2" fmla="*/ 0 w 76"/>
                <a:gd name="T3" fmla="*/ 540 h 40"/>
                <a:gd name="T4" fmla="*/ 46 w 76"/>
                <a:gd name="T5" fmla="*/ 540 h 40"/>
                <a:gd name="T6" fmla="*/ 219 w 76"/>
                <a:gd name="T7" fmla="*/ 294 h 40"/>
                <a:gd name="T8" fmla="*/ 395 w 76"/>
                <a:gd name="T9" fmla="*/ 0 h 40"/>
                <a:gd name="T10" fmla="*/ 627 w 76"/>
                <a:gd name="T11" fmla="*/ 1007 h 40"/>
                <a:gd name="T12" fmla="*/ 453 w 76"/>
                <a:gd name="T13" fmla="*/ 1962 h 40"/>
                <a:gd name="T14" fmla="*/ 295 w 76"/>
                <a:gd name="T15" fmla="*/ 2810 h 40"/>
                <a:gd name="T16" fmla="*/ 198 w 76"/>
                <a:gd name="T17" fmla="*/ 2810 h 40"/>
                <a:gd name="T18" fmla="*/ 198 w 76"/>
                <a:gd name="T19" fmla="*/ 2294 h 40"/>
                <a:gd name="T20" fmla="*/ 93 w 76"/>
                <a:gd name="T21" fmla="*/ 2092 h 40"/>
                <a:gd name="T22" fmla="*/ 3 w 76"/>
                <a:gd name="T23" fmla="*/ 2092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34140" name="Freeform 346"/>
            <p:cNvSpPr>
              <a:spLocks/>
            </p:cNvSpPr>
            <p:nvPr/>
          </p:nvSpPr>
          <p:spPr bwMode="auto">
            <a:xfrm>
              <a:off x="2566" y="1474"/>
              <a:ext cx="57" cy="58"/>
            </a:xfrm>
            <a:custGeom>
              <a:avLst/>
              <a:gdLst>
                <a:gd name="T0" fmla="*/ 278 w 52"/>
                <a:gd name="T1" fmla="*/ 2325 h 47"/>
                <a:gd name="T2" fmla="*/ 342 w 52"/>
                <a:gd name="T3" fmla="*/ 1709 h 47"/>
                <a:gd name="T4" fmla="*/ 328 w 52"/>
                <a:gd name="T5" fmla="*/ 1122 h 47"/>
                <a:gd name="T6" fmla="*/ 360 w 52"/>
                <a:gd name="T7" fmla="*/ 392 h 47"/>
                <a:gd name="T8" fmla="*/ 249 w 52"/>
                <a:gd name="T9" fmla="*/ 0 h 47"/>
                <a:gd name="T10" fmla="*/ 119 w 52"/>
                <a:gd name="T11" fmla="*/ 1002 h 47"/>
                <a:gd name="T12" fmla="*/ 5 w 52"/>
                <a:gd name="T13" fmla="*/ 2325 h 47"/>
                <a:gd name="T14" fmla="*/ 0 w 52"/>
                <a:gd name="T15" fmla="*/ 2943 h 47"/>
                <a:gd name="T16" fmla="*/ 79 w 52"/>
                <a:gd name="T17" fmla="*/ 2943 h 47"/>
                <a:gd name="T18" fmla="*/ 215 w 52"/>
                <a:gd name="T19" fmla="*/ 2943 h 47"/>
                <a:gd name="T20" fmla="*/ 227 w 52"/>
                <a:gd name="T21" fmla="*/ 3540 h 47"/>
                <a:gd name="T22" fmla="*/ 249 w 52"/>
                <a:gd name="T23" fmla="*/ 3928 h 47"/>
                <a:gd name="T24" fmla="*/ 278 w 52"/>
                <a:gd name="T25" fmla="*/ 2325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34141" name="Freeform 347"/>
            <p:cNvSpPr>
              <a:spLocks/>
            </p:cNvSpPr>
            <p:nvPr/>
          </p:nvSpPr>
          <p:spPr bwMode="auto">
            <a:xfrm>
              <a:off x="2727" y="1447"/>
              <a:ext cx="154" cy="121"/>
            </a:xfrm>
            <a:custGeom>
              <a:avLst/>
              <a:gdLst>
                <a:gd name="T0" fmla="*/ 570 w 138"/>
                <a:gd name="T1" fmla="*/ 453 h 97"/>
                <a:gd name="T2" fmla="*/ 548 w 138"/>
                <a:gd name="T3" fmla="*/ 0 h 97"/>
                <a:gd name="T4" fmla="*/ 356 w 138"/>
                <a:gd name="T5" fmla="*/ 2 h 97"/>
                <a:gd name="T6" fmla="*/ 184 w 138"/>
                <a:gd name="T7" fmla="*/ 705 h 97"/>
                <a:gd name="T8" fmla="*/ 0 w 138"/>
                <a:gd name="T9" fmla="*/ 1260 h 97"/>
                <a:gd name="T10" fmla="*/ 56 w 138"/>
                <a:gd name="T11" fmla="*/ 1687 h 97"/>
                <a:gd name="T12" fmla="*/ 3 w 138"/>
                <a:gd name="T13" fmla="*/ 1961 h 97"/>
                <a:gd name="T14" fmla="*/ 3 w 138"/>
                <a:gd name="T15" fmla="*/ 3454 h 97"/>
                <a:gd name="T16" fmla="*/ 96 w 138"/>
                <a:gd name="T17" fmla="*/ 5381 h 97"/>
                <a:gd name="T18" fmla="*/ 119 w 138"/>
                <a:gd name="T19" fmla="*/ 6778 h 97"/>
                <a:gd name="T20" fmla="*/ 148 w 138"/>
                <a:gd name="T21" fmla="*/ 6778 h 97"/>
                <a:gd name="T22" fmla="*/ 329 w 138"/>
                <a:gd name="T23" fmla="*/ 7388 h 97"/>
                <a:gd name="T24" fmla="*/ 373 w 138"/>
                <a:gd name="T25" fmla="*/ 8067 h 97"/>
                <a:gd name="T26" fmla="*/ 439 w 138"/>
                <a:gd name="T27" fmla="*/ 7791 h 97"/>
                <a:gd name="T28" fmla="*/ 548 w 138"/>
                <a:gd name="T29" fmla="*/ 7791 h 97"/>
                <a:gd name="T30" fmla="*/ 686 w 138"/>
                <a:gd name="T31" fmla="*/ 9352 h 97"/>
                <a:gd name="T32" fmla="*/ 850 w 138"/>
                <a:gd name="T33" fmla="*/ 9352 h 97"/>
                <a:gd name="T34" fmla="*/ 884 w 138"/>
                <a:gd name="T35" fmla="*/ 9539 h 97"/>
                <a:gd name="T36" fmla="*/ 1017 w 138"/>
                <a:gd name="T37" fmla="*/ 9539 h 97"/>
                <a:gd name="T38" fmla="*/ 1220 w 138"/>
                <a:gd name="T39" fmla="*/ 10063 h 97"/>
                <a:gd name="T40" fmla="*/ 1233 w 138"/>
                <a:gd name="T41" fmla="*/ 9539 h 97"/>
                <a:gd name="T42" fmla="*/ 1388 w 138"/>
                <a:gd name="T43" fmla="*/ 7593 h 97"/>
                <a:gd name="T44" fmla="*/ 1388 w 138"/>
                <a:gd name="T45" fmla="*/ 6778 h 97"/>
                <a:gd name="T46" fmla="*/ 1297 w 138"/>
                <a:gd name="T47" fmla="*/ 4914 h 97"/>
                <a:gd name="T48" fmla="*/ 1233 w 138"/>
                <a:gd name="T49" fmla="*/ 4314 h 97"/>
                <a:gd name="T50" fmla="*/ 1326 w 138"/>
                <a:gd name="T51" fmla="*/ 3274 h 97"/>
                <a:gd name="T52" fmla="*/ 1220 w 138"/>
                <a:gd name="T53" fmla="*/ 705 h 97"/>
                <a:gd name="T54" fmla="*/ 949 w 138"/>
                <a:gd name="T55" fmla="*/ 705 h 97"/>
                <a:gd name="T56" fmla="*/ 710 w 138"/>
                <a:gd name="T57" fmla="*/ 453 h 97"/>
                <a:gd name="T58" fmla="*/ 570 w 138"/>
                <a:gd name="T59" fmla="*/ 453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34142" name="Freeform 348"/>
            <p:cNvSpPr>
              <a:spLocks/>
            </p:cNvSpPr>
            <p:nvPr/>
          </p:nvSpPr>
          <p:spPr bwMode="auto">
            <a:xfrm>
              <a:off x="2833" y="1585"/>
              <a:ext cx="152" cy="99"/>
            </a:xfrm>
            <a:custGeom>
              <a:avLst/>
              <a:gdLst>
                <a:gd name="T0" fmla="*/ 1112 w 137"/>
                <a:gd name="T1" fmla="*/ 5636 h 80"/>
                <a:gd name="T2" fmla="*/ 1090 w 137"/>
                <a:gd name="T3" fmla="*/ 6852 h 80"/>
                <a:gd name="T4" fmla="*/ 865 w 137"/>
                <a:gd name="T5" fmla="*/ 6362 h 80"/>
                <a:gd name="T6" fmla="*/ 648 w 137"/>
                <a:gd name="T7" fmla="*/ 7050 h 80"/>
                <a:gd name="T8" fmla="*/ 515 w 137"/>
                <a:gd name="T9" fmla="*/ 6668 h 80"/>
                <a:gd name="T10" fmla="*/ 379 w 137"/>
                <a:gd name="T11" fmla="*/ 6668 h 80"/>
                <a:gd name="T12" fmla="*/ 341 w 137"/>
                <a:gd name="T13" fmla="*/ 6253 h 80"/>
                <a:gd name="T14" fmla="*/ 341 w 137"/>
                <a:gd name="T15" fmla="*/ 5636 h 80"/>
                <a:gd name="T16" fmla="*/ 288 w 137"/>
                <a:gd name="T17" fmla="*/ 5325 h 80"/>
                <a:gd name="T18" fmla="*/ 250 w 137"/>
                <a:gd name="T19" fmla="*/ 5325 h 80"/>
                <a:gd name="T20" fmla="*/ 189 w 137"/>
                <a:gd name="T21" fmla="*/ 5141 h 80"/>
                <a:gd name="T22" fmla="*/ 0 w 137"/>
                <a:gd name="T23" fmla="*/ 3317 h 80"/>
                <a:gd name="T24" fmla="*/ 75 w 137"/>
                <a:gd name="T25" fmla="*/ 2921 h 80"/>
                <a:gd name="T26" fmla="*/ 189 w 137"/>
                <a:gd name="T27" fmla="*/ 1741 h 80"/>
                <a:gd name="T28" fmla="*/ 288 w 137"/>
                <a:gd name="T29" fmla="*/ 424 h 80"/>
                <a:gd name="T30" fmla="*/ 288 w 137"/>
                <a:gd name="T31" fmla="*/ 424 h 80"/>
                <a:gd name="T32" fmla="*/ 538 w 137"/>
                <a:gd name="T33" fmla="*/ 650 h 80"/>
                <a:gd name="T34" fmla="*/ 750 w 137"/>
                <a:gd name="T35" fmla="*/ 0 h 80"/>
                <a:gd name="T36" fmla="*/ 750 w 137"/>
                <a:gd name="T37" fmla="*/ 0 h 80"/>
                <a:gd name="T38" fmla="*/ 865 w 137"/>
                <a:gd name="T39" fmla="*/ 804 h 80"/>
                <a:gd name="T40" fmla="*/ 949 w 137"/>
                <a:gd name="T41" fmla="*/ 1885 h 80"/>
                <a:gd name="T42" fmla="*/ 982 w 137"/>
                <a:gd name="T43" fmla="*/ 3074 h 80"/>
                <a:gd name="T44" fmla="*/ 1025 w 137"/>
                <a:gd name="T45" fmla="*/ 4422 h 80"/>
                <a:gd name="T46" fmla="*/ 1112 w 137"/>
                <a:gd name="T47" fmla="*/ 4422 h 80"/>
                <a:gd name="T48" fmla="*/ 1188 w 137"/>
                <a:gd name="T49" fmla="*/ 4554 h 80"/>
                <a:gd name="T50" fmla="*/ 1217 w 137"/>
                <a:gd name="T51" fmla="*/ 5053 h 80"/>
                <a:gd name="T52" fmla="*/ 1136 w 137"/>
                <a:gd name="T53" fmla="*/ 5325 h 80"/>
                <a:gd name="T54" fmla="*/ 1136 w 137"/>
                <a:gd name="T55" fmla="*/ 5141 h 80"/>
                <a:gd name="T56" fmla="*/ 1112 w 137"/>
                <a:gd name="T57" fmla="*/ 5636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34143" name="Freeform 349"/>
            <p:cNvSpPr>
              <a:spLocks/>
            </p:cNvSpPr>
            <p:nvPr/>
          </p:nvSpPr>
          <p:spPr bwMode="auto">
            <a:xfrm>
              <a:off x="2702" y="1527"/>
              <a:ext cx="102" cy="50"/>
            </a:xfrm>
            <a:custGeom>
              <a:avLst/>
              <a:gdLst>
                <a:gd name="T0" fmla="*/ 1047 w 90"/>
                <a:gd name="T1" fmla="*/ 1124 h 40"/>
                <a:gd name="T2" fmla="*/ 1244 w 90"/>
                <a:gd name="T3" fmla="*/ 2744 h 40"/>
                <a:gd name="T4" fmla="*/ 1244 w 90"/>
                <a:gd name="T5" fmla="*/ 2744 h 40"/>
                <a:gd name="T6" fmla="*/ 1221 w 90"/>
                <a:gd name="T7" fmla="*/ 3055 h 40"/>
                <a:gd name="T8" fmla="*/ 1149 w 90"/>
                <a:gd name="T9" fmla="*/ 3163 h 40"/>
                <a:gd name="T10" fmla="*/ 1149 w 90"/>
                <a:gd name="T11" fmla="*/ 3551 h 40"/>
                <a:gd name="T12" fmla="*/ 1077 w 90"/>
                <a:gd name="T13" fmla="*/ 3954 h 40"/>
                <a:gd name="T14" fmla="*/ 986 w 90"/>
                <a:gd name="T15" fmla="*/ 3954 h 40"/>
                <a:gd name="T16" fmla="*/ 919 w 90"/>
                <a:gd name="T17" fmla="*/ 4288 h 40"/>
                <a:gd name="T18" fmla="*/ 855 w 90"/>
                <a:gd name="T19" fmla="*/ 3954 h 40"/>
                <a:gd name="T20" fmla="*/ 558 w 90"/>
                <a:gd name="T21" fmla="*/ 3819 h 40"/>
                <a:gd name="T22" fmla="*/ 434 w 90"/>
                <a:gd name="T23" fmla="*/ 4288 h 40"/>
                <a:gd name="T24" fmla="*/ 338 w 90"/>
                <a:gd name="T25" fmla="*/ 3954 h 40"/>
                <a:gd name="T26" fmla="*/ 69 w 90"/>
                <a:gd name="T27" fmla="*/ 2024 h 40"/>
                <a:gd name="T28" fmla="*/ 0 w 90"/>
                <a:gd name="T29" fmla="*/ 1405 h 40"/>
                <a:gd name="T30" fmla="*/ 434 w 90"/>
                <a:gd name="T31" fmla="*/ 0 h 40"/>
                <a:gd name="T32" fmla="*/ 447 w 90"/>
                <a:gd name="T33" fmla="*/ 244 h 40"/>
                <a:gd name="T34" fmla="*/ 493 w 90"/>
                <a:gd name="T35" fmla="*/ 244 h 40"/>
                <a:gd name="T36" fmla="*/ 739 w 90"/>
                <a:gd name="T37" fmla="*/ 719 h 40"/>
                <a:gd name="T38" fmla="*/ 815 w 90"/>
                <a:gd name="T39" fmla="*/ 1405 h 40"/>
                <a:gd name="T40" fmla="*/ 895 w 90"/>
                <a:gd name="T41" fmla="*/ 1124 h 40"/>
                <a:gd name="T42" fmla="*/ 1047 w 90"/>
                <a:gd name="T43" fmla="*/ 1124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34144" name="Freeform 350"/>
            <p:cNvSpPr>
              <a:spLocks/>
            </p:cNvSpPr>
            <p:nvPr/>
          </p:nvSpPr>
          <p:spPr bwMode="auto">
            <a:xfrm>
              <a:off x="2552" y="1518"/>
              <a:ext cx="58" cy="41"/>
            </a:xfrm>
            <a:custGeom>
              <a:avLst/>
              <a:gdLst>
                <a:gd name="T0" fmla="*/ 119 w 52"/>
                <a:gd name="T1" fmla="*/ 0 h 33"/>
                <a:gd name="T2" fmla="*/ 0 w 52"/>
                <a:gd name="T3" fmla="*/ 354 h 33"/>
                <a:gd name="T4" fmla="*/ 69 w 52"/>
                <a:gd name="T5" fmla="*/ 1050 h 33"/>
                <a:gd name="T6" fmla="*/ 236 w 52"/>
                <a:gd name="T7" fmla="*/ 2244 h 33"/>
                <a:gd name="T8" fmla="*/ 327 w 52"/>
                <a:gd name="T9" fmla="*/ 2014 h 33"/>
                <a:gd name="T10" fmla="*/ 327 w 52"/>
                <a:gd name="T11" fmla="*/ 2244 h 33"/>
                <a:gd name="T12" fmla="*/ 483 w 52"/>
                <a:gd name="T13" fmla="*/ 3135 h 33"/>
                <a:gd name="T14" fmla="*/ 483 w 52"/>
                <a:gd name="T15" fmla="*/ 2651 h 33"/>
                <a:gd name="T16" fmla="*/ 518 w 52"/>
                <a:gd name="T17" fmla="*/ 2014 h 33"/>
                <a:gd name="T18" fmla="*/ 518 w 52"/>
                <a:gd name="T19" fmla="*/ 1050 h 33"/>
                <a:gd name="T20" fmla="*/ 483 w 52"/>
                <a:gd name="T21" fmla="*/ 1050 h 33"/>
                <a:gd name="T22" fmla="*/ 441 w 52"/>
                <a:gd name="T23" fmla="*/ 680 h 33"/>
                <a:gd name="T24" fmla="*/ 433 w 52"/>
                <a:gd name="T25" fmla="*/ 0 h 33"/>
                <a:gd name="T26" fmla="*/ 236 w 52"/>
                <a:gd name="T27" fmla="*/ 0 h 33"/>
                <a:gd name="T28" fmla="*/ 119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34145" name="Freeform 351"/>
            <p:cNvSpPr>
              <a:spLocks/>
            </p:cNvSpPr>
            <p:nvPr/>
          </p:nvSpPr>
          <p:spPr bwMode="auto">
            <a:xfrm>
              <a:off x="2606" y="1444"/>
              <a:ext cx="134" cy="159"/>
            </a:xfrm>
            <a:custGeom>
              <a:avLst/>
              <a:gdLst>
                <a:gd name="T0" fmla="*/ 310 w 120"/>
                <a:gd name="T1" fmla="*/ 2273 h 128"/>
                <a:gd name="T2" fmla="*/ 331 w 120"/>
                <a:gd name="T3" fmla="*/ 2273 h 128"/>
                <a:gd name="T4" fmla="*/ 331 w 120"/>
                <a:gd name="T5" fmla="*/ 2097 h 128"/>
                <a:gd name="T6" fmla="*/ 370 w 120"/>
                <a:gd name="T7" fmla="*/ 1610 h 128"/>
                <a:gd name="T8" fmla="*/ 481 w 120"/>
                <a:gd name="T9" fmla="*/ 2097 h 128"/>
                <a:gd name="T10" fmla="*/ 431 w 120"/>
                <a:gd name="T11" fmla="*/ 1610 h 128"/>
                <a:gd name="T12" fmla="*/ 370 w 120"/>
                <a:gd name="T13" fmla="*/ 955 h 128"/>
                <a:gd name="T14" fmla="*/ 355 w 120"/>
                <a:gd name="T15" fmla="*/ 955 h 128"/>
                <a:gd name="T16" fmla="*/ 331 w 120"/>
                <a:gd name="T17" fmla="*/ 0 h 128"/>
                <a:gd name="T18" fmla="*/ 442 w 120"/>
                <a:gd name="T19" fmla="*/ 0 h 128"/>
                <a:gd name="T20" fmla="*/ 481 w 120"/>
                <a:gd name="T21" fmla="*/ 0 h 128"/>
                <a:gd name="T22" fmla="*/ 494 w 120"/>
                <a:gd name="T23" fmla="*/ 769 h 128"/>
                <a:gd name="T24" fmla="*/ 638 w 120"/>
                <a:gd name="T25" fmla="*/ 955 h 128"/>
                <a:gd name="T26" fmla="*/ 638 w 120"/>
                <a:gd name="T27" fmla="*/ 1186 h 128"/>
                <a:gd name="T28" fmla="*/ 688 w 120"/>
                <a:gd name="T29" fmla="*/ 1473 h 128"/>
                <a:gd name="T30" fmla="*/ 888 w 120"/>
                <a:gd name="T31" fmla="*/ 769 h 128"/>
                <a:gd name="T32" fmla="*/ 888 w 120"/>
                <a:gd name="T33" fmla="*/ 955 h 128"/>
                <a:gd name="T34" fmla="*/ 1059 w 120"/>
                <a:gd name="T35" fmla="*/ 1473 h 128"/>
                <a:gd name="T36" fmla="*/ 1108 w 120"/>
                <a:gd name="T37" fmla="*/ 1473 h 128"/>
                <a:gd name="T38" fmla="*/ 1135 w 120"/>
                <a:gd name="T39" fmla="*/ 1830 h 128"/>
                <a:gd name="T40" fmla="*/ 1119 w 120"/>
                <a:gd name="T41" fmla="*/ 2097 h 128"/>
                <a:gd name="T42" fmla="*/ 1119 w 120"/>
                <a:gd name="T43" fmla="*/ 3459 h 128"/>
                <a:gd name="T44" fmla="*/ 1195 w 120"/>
                <a:gd name="T45" fmla="*/ 5143 h 128"/>
                <a:gd name="T46" fmla="*/ 1229 w 120"/>
                <a:gd name="T47" fmla="*/ 6599 h 128"/>
                <a:gd name="T48" fmla="*/ 1195 w 120"/>
                <a:gd name="T49" fmla="*/ 6369 h 128"/>
                <a:gd name="T50" fmla="*/ 888 w 120"/>
                <a:gd name="T51" fmla="*/ 7705 h 128"/>
                <a:gd name="T52" fmla="*/ 932 w 120"/>
                <a:gd name="T53" fmla="*/ 8197 h 128"/>
                <a:gd name="T54" fmla="*/ 1119 w 120"/>
                <a:gd name="T55" fmla="*/ 9858 h 128"/>
                <a:gd name="T56" fmla="*/ 1002 w 120"/>
                <a:gd name="T57" fmla="*/ 10865 h 128"/>
                <a:gd name="T58" fmla="*/ 1016 w 120"/>
                <a:gd name="T59" fmla="*/ 11698 h 128"/>
                <a:gd name="T60" fmla="*/ 970 w 120"/>
                <a:gd name="T61" fmla="*/ 12033 h 128"/>
                <a:gd name="T62" fmla="*/ 803 w 120"/>
                <a:gd name="T63" fmla="*/ 12033 h 128"/>
                <a:gd name="T64" fmla="*/ 688 w 120"/>
                <a:gd name="T65" fmla="*/ 12033 h 128"/>
                <a:gd name="T66" fmla="*/ 638 w 120"/>
                <a:gd name="T67" fmla="*/ 12207 h 128"/>
                <a:gd name="T68" fmla="*/ 537 w 120"/>
                <a:gd name="T69" fmla="*/ 12207 h 128"/>
                <a:gd name="T70" fmla="*/ 410 w 120"/>
                <a:gd name="T71" fmla="*/ 11698 h 128"/>
                <a:gd name="T72" fmla="*/ 236 w 120"/>
                <a:gd name="T73" fmla="*/ 12033 h 128"/>
                <a:gd name="T74" fmla="*/ 310 w 120"/>
                <a:gd name="T75" fmla="*/ 9427 h 128"/>
                <a:gd name="T76" fmla="*/ 87 w 120"/>
                <a:gd name="T77" fmla="*/ 9062 h 128"/>
                <a:gd name="T78" fmla="*/ 70 w 120"/>
                <a:gd name="T79" fmla="*/ 8874 h 128"/>
                <a:gd name="T80" fmla="*/ 70 w 120"/>
                <a:gd name="T81" fmla="*/ 8874 h 128"/>
                <a:gd name="T82" fmla="*/ 4 w 120"/>
                <a:gd name="T83" fmla="*/ 7705 h 128"/>
                <a:gd name="T84" fmla="*/ 4 w 120"/>
                <a:gd name="T85" fmla="*/ 6721 h 128"/>
                <a:gd name="T86" fmla="*/ 0 w 120"/>
                <a:gd name="T87" fmla="*/ 6721 h 128"/>
                <a:gd name="T88" fmla="*/ 4 w 120"/>
                <a:gd name="T89" fmla="*/ 4994 h 128"/>
                <a:gd name="T90" fmla="*/ 147 w 120"/>
                <a:gd name="T91" fmla="*/ 4297 h 128"/>
                <a:gd name="T92" fmla="*/ 108 w 120"/>
                <a:gd name="T93" fmla="*/ 3550 h 128"/>
                <a:gd name="T94" fmla="*/ 164 w 120"/>
                <a:gd name="T95" fmla="*/ 2785 h 128"/>
                <a:gd name="T96" fmla="*/ 147 w 120"/>
                <a:gd name="T97" fmla="*/ 2484 h 128"/>
                <a:gd name="T98" fmla="*/ 164 w 120"/>
                <a:gd name="T99" fmla="*/ 2097 h 128"/>
                <a:gd name="T100" fmla="*/ 310 w 120"/>
                <a:gd name="T101" fmla="*/ 2273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34146" name="Freeform 352"/>
            <p:cNvSpPr>
              <a:spLocks/>
            </p:cNvSpPr>
            <p:nvPr/>
          </p:nvSpPr>
          <p:spPr bwMode="auto">
            <a:xfrm>
              <a:off x="2708" y="1450"/>
              <a:ext cx="10" cy="6"/>
            </a:xfrm>
            <a:custGeom>
              <a:avLst/>
              <a:gdLst>
                <a:gd name="T0" fmla="*/ 0 w 9"/>
                <a:gd name="T1" fmla="*/ 215 h 5"/>
                <a:gd name="T2" fmla="*/ 78 w 9"/>
                <a:gd name="T3" fmla="*/ 215 h 5"/>
                <a:gd name="T4" fmla="*/ 4 w 9"/>
                <a:gd name="T5" fmla="*/ 0 h 5"/>
                <a:gd name="T6" fmla="*/ 0 w 9"/>
                <a:gd name="T7" fmla="*/ 215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34147" name="Freeform 353"/>
            <p:cNvSpPr>
              <a:spLocks/>
            </p:cNvSpPr>
            <p:nvPr/>
          </p:nvSpPr>
          <p:spPr bwMode="auto">
            <a:xfrm>
              <a:off x="2606" y="1545"/>
              <a:ext cx="7" cy="14"/>
            </a:xfrm>
            <a:custGeom>
              <a:avLst/>
              <a:gdLst>
                <a:gd name="T0" fmla="*/ 4 w 7"/>
                <a:gd name="T1" fmla="*/ 0 h 12"/>
                <a:gd name="T2" fmla="*/ 0 w 7"/>
                <a:gd name="T3" fmla="*/ 169 h 12"/>
                <a:gd name="T4" fmla="*/ 0 w 7"/>
                <a:gd name="T5" fmla="*/ 307 h 12"/>
                <a:gd name="T6" fmla="*/ 7 w 7"/>
                <a:gd name="T7" fmla="*/ 307 h 12"/>
                <a:gd name="T8" fmla="*/ 7 w 7"/>
                <a:gd name="T9" fmla="*/ 307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34148" name="Freeform 354"/>
            <p:cNvSpPr>
              <a:spLocks/>
            </p:cNvSpPr>
            <p:nvPr/>
          </p:nvSpPr>
          <p:spPr bwMode="auto">
            <a:xfrm>
              <a:off x="2927" y="1573"/>
              <a:ext cx="71" cy="77"/>
            </a:xfrm>
            <a:custGeom>
              <a:avLst/>
              <a:gdLst>
                <a:gd name="T0" fmla="*/ 211 w 62"/>
                <a:gd name="T1" fmla="*/ 0 h 62"/>
                <a:gd name="T2" fmla="*/ 0 w 62"/>
                <a:gd name="T3" fmla="*/ 954 h 62"/>
                <a:gd name="T4" fmla="*/ 0 w 62"/>
                <a:gd name="T5" fmla="*/ 954 h 62"/>
                <a:gd name="T6" fmla="*/ 211 w 62"/>
                <a:gd name="T7" fmla="*/ 1828 h 62"/>
                <a:gd name="T8" fmla="*/ 363 w 62"/>
                <a:gd name="T9" fmla="*/ 2992 h 62"/>
                <a:gd name="T10" fmla="*/ 462 w 62"/>
                <a:gd name="T11" fmla="*/ 4290 h 62"/>
                <a:gd name="T12" fmla="*/ 545 w 62"/>
                <a:gd name="T13" fmla="*/ 5732 h 62"/>
                <a:gd name="T14" fmla="*/ 696 w 62"/>
                <a:gd name="T15" fmla="*/ 5732 h 62"/>
                <a:gd name="T16" fmla="*/ 850 w 62"/>
                <a:gd name="T17" fmla="*/ 5899 h 62"/>
                <a:gd name="T18" fmla="*/ 850 w 62"/>
                <a:gd name="T19" fmla="*/ 5124 h 62"/>
                <a:gd name="T20" fmla="*/ 1074 w 62"/>
                <a:gd name="T21" fmla="*/ 4069 h 62"/>
                <a:gd name="T22" fmla="*/ 850 w 62"/>
                <a:gd name="T23" fmla="*/ 3233 h 62"/>
                <a:gd name="T24" fmla="*/ 648 w 62"/>
                <a:gd name="T25" fmla="*/ 2270 h 62"/>
                <a:gd name="T26" fmla="*/ 484 w 62"/>
                <a:gd name="T27" fmla="*/ 1185 h 62"/>
                <a:gd name="T28" fmla="*/ 286 w 62"/>
                <a:gd name="T29" fmla="*/ 284 h 62"/>
                <a:gd name="T30" fmla="*/ 21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34149" name="Freeform 355"/>
            <p:cNvSpPr>
              <a:spLocks/>
            </p:cNvSpPr>
            <p:nvPr/>
          </p:nvSpPr>
          <p:spPr bwMode="auto">
            <a:xfrm>
              <a:off x="2586" y="1126"/>
              <a:ext cx="320" cy="251"/>
            </a:xfrm>
            <a:custGeom>
              <a:avLst/>
              <a:gdLst>
                <a:gd name="T0" fmla="*/ 1767 w 286"/>
                <a:gd name="T1" fmla="*/ 2257 h 203"/>
                <a:gd name="T2" fmla="*/ 1673 w 286"/>
                <a:gd name="T3" fmla="*/ 1980 h 203"/>
                <a:gd name="T4" fmla="*/ 1656 w 286"/>
                <a:gd name="T5" fmla="*/ 2257 h 203"/>
                <a:gd name="T6" fmla="*/ 1525 w 286"/>
                <a:gd name="T7" fmla="*/ 2257 h 203"/>
                <a:gd name="T8" fmla="*/ 1485 w 286"/>
                <a:gd name="T9" fmla="*/ 3027 h 203"/>
                <a:gd name="T10" fmla="*/ 1447 w 286"/>
                <a:gd name="T11" fmla="*/ 3620 h 203"/>
                <a:gd name="T12" fmla="*/ 1327 w 286"/>
                <a:gd name="T13" fmla="*/ 3885 h 203"/>
                <a:gd name="T14" fmla="*/ 1223 w 286"/>
                <a:gd name="T15" fmla="*/ 3885 h 203"/>
                <a:gd name="T16" fmla="*/ 1223 w 286"/>
                <a:gd name="T17" fmla="*/ 4476 h 203"/>
                <a:gd name="T18" fmla="*/ 1156 w 286"/>
                <a:gd name="T19" fmla="*/ 4946 h 203"/>
                <a:gd name="T20" fmla="*/ 1056 w 286"/>
                <a:gd name="T21" fmla="*/ 5534 h 203"/>
                <a:gd name="T22" fmla="*/ 973 w 286"/>
                <a:gd name="T23" fmla="*/ 6218 h 203"/>
                <a:gd name="T24" fmla="*/ 903 w 286"/>
                <a:gd name="T25" fmla="*/ 6917 h 203"/>
                <a:gd name="T26" fmla="*/ 923 w 286"/>
                <a:gd name="T27" fmla="*/ 7688 h 203"/>
                <a:gd name="T28" fmla="*/ 807 w 286"/>
                <a:gd name="T29" fmla="*/ 8553 h 203"/>
                <a:gd name="T30" fmla="*/ 623 w 286"/>
                <a:gd name="T31" fmla="*/ 9400 h 203"/>
                <a:gd name="T32" fmla="*/ 723 w 286"/>
                <a:gd name="T33" fmla="*/ 9506 h 203"/>
                <a:gd name="T34" fmla="*/ 644 w 286"/>
                <a:gd name="T35" fmla="*/ 10000 h 203"/>
                <a:gd name="T36" fmla="*/ 498 w 286"/>
                <a:gd name="T37" fmla="*/ 10000 h 203"/>
                <a:gd name="T38" fmla="*/ 420 w 286"/>
                <a:gd name="T39" fmla="*/ 10816 h 203"/>
                <a:gd name="T40" fmla="*/ 256 w 286"/>
                <a:gd name="T41" fmla="*/ 10816 h 203"/>
                <a:gd name="T42" fmla="*/ 351 w 286"/>
                <a:gd name="T43" fmla="*/ 10954 h 203"/>
                <a:gd name="T44" fmla="*/ 256 w 286"/>
                <a:gd name="T45" fmla="*/ 11754 h 203"/>
                <a:gd name="T46" fmla="*/ 171 w 286"/>
                <a:gd name="T47" fmla="*/ 11754 h 203"/>
                <a:gd name="T48" fmla="*/ 56 w 286"/>
                <a:gd name="T49" fmla="*/ 12000 h 203"/>
                <a:gd name="T50" fmla="*/ 171 w 286"/>
                <a:gd name="T51" fmla="*/ 12367 h 203"/>
                <a:gd name="T52" fmla="*/ 2 w 286"/>
                <a:gd name="T53" fmla="*/ 13075 h 203"/>
                <a:gd name="T54" fmla="*/ 171 w 286"/>
                <a:gd name="T55" fmla="*/ 13075 h 203"/>
                <a:gd name="T56" fmla="*/ 294 w 286"/>
                <a:gd name="T57" fmla="*/ 13506 h 203"/>
                <a:gd name="T58" fmla="*/ 0 w 286"/>
                <a:gd name="T59" fmla="*/ 13506 h 203"/>
                <a:gd name="T60" fmla="*/ 0 w 286"/>
                <a:gd name="T61" fmla="*/ 13884 h 203"/>
                <a:gd name="T62" fmla="*/ 2 w 286"/>
                <a:gd name="T63" fmla="*/ 14510 h 203"/>
                <a:gd name="T64" fmla="*/ 171 w 286"/>
                <a:gd name="T65" fmla="*/ 14262 h 203"/>
                <a:gd name="T66" fmla="*/ 171 w 286"/>
                <a:gd name="T67" fmla="*/ 14262 h 203"/>
                <a:gd name="T68" fmla="*/ 56 w 286"/>
                <a:gd name="T69" fmla="*/ 15428 h 203"/>
                <a:gd name="T70" fmla="*/ 150 w 286"/>
                <a:gd name="T71" fmla="*/ 15428 h 203"/>
                <a:gd name="T72" fmla="*/ 87 w 286"/>
                <a:gd name="T73" fmla="*/ 16259 h 203"/>
                <a:gd name="T74" fmla="*/ 401 w 286"/>
                <a:gd name="T75" fmla="*/ 17490 h 203"/>
                <a:gd name="T76" fmla="*/ 723 w 286"/>
                <a:gd name="T77" fmla="*/ 15289 h 203"/>
                <a:gd name="T78" fmla="*/ 853 w 286"/>
                <a:gd name="T79" fmla="*/ 16259 h 203"/>
                <a:gd name="T80" fmla="*/ 973 w 286"/>
                <a:gd name="T81" fmla="*/ 13506 h 203"/>
                <a:gd name="T82" fmla="*/ 903 w 286"/>
                <a:gd name="T83" fmla="*/ 10954 h 203"/>
                <a:gd name="T84" fmla="*/ 1156 w 286"/>
                <a:gd name="T85" fmla="*/ 9077 h 203"/>
                <a:gd name="T86" fmla="*/ 1156 w 286"/>
                <a:gd name="T87" fmla="*/ 6524 h 203"/>
                <a:gd name="T88" fmla="*/ 1368 w 286"/>
                <a:gd name="T89" fmla="*/ 4061 h 203"/>
                <a:gd name="T90" fmla="*/ 1777 w 286"/>
                <a:gd name="T91" fmla="*/ 3284 h 203"/>
                <a:gd name="T92" fmla="*/ 1909 w 286"/>
                <a:gd name="T93" fmla="*/ 2257 h 203"/>
                <a:gd name="T94" fmla="*/ 2344 w 286"/>
                <a:gd name="T95" fmla="*/ 3027 h 203"/>
                <a:gd name="T96" fmla="*/ 2623 w 286"/>
                <a:gd name="T97" fmla="*/ 1194 h 203"/>
                <a:gd name="T98" fmla="*/ 2948 w 286"/>
                <a:gd name="T99" fmla="*/ 1980 h 203"/>
                <a:gd name="T100" fmla="*/ 2965 w 286"/>
                <a:gd name="T101" fmla="*/ 1601 h 203"/>
                <a:gd name="T102" fmla="*/ 3033 w 286"/>
                <a:gd name="T103" fmla="*/ 1047 h 203"/>
                <a:gd name="T104" fmla="*/ 2726 w 286"/>
                <a:gd name="T105" fmla="*/ 632 h 203"/>
                <a:gd name="T106" fmla="*/ 2684 w 286"/>
                <a:gd name="T107" fmla="*/ 632 h 203"/>
                <a:gd name="T108" fmla="*/ 2581 w 286"/>
                <a:gd name="T109" fmla="*/ 2 h 203"/>
                <a:gd name="T110" fmla="*/ 2307 w 286"/>
                <a:gd name="T111" fmla="*/ 1194 h 203"/>
                <a:gd name="T112" fmla="*/ 2252 w 286"/>
                <a:gd name="T113" fmla="*/ 2 h 203"/>
                <a:gd name="T114" fmla="*/ 2035 w 286"/>
                <a:gd name="T115" fmla="*/ 1194 h 203"/>
                <a:gd name="T116" fmla="*/ 1980 w 286"/>
                <a:gd name="T117" fmla="*/ 1194 h 203"/>
                <a:gd name="T118" fmla="*/ 1799 w 286"/>
                <a:gd name="T119" fmla="*/ 1825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34150" name="Freeform 356"/>
            <p:cNvSpPr>
              <a:spLocks/>
            </p:cNvSpPr>
            <p:nvPr/>
          </p:nvSpPr>
          <p:spPr bwMode="auto">
            <a:xfrm>
              <a:off x="2637" y="973"/>
              <a:ext cx="119" cy="59"/>
            </a:xfrm>
            <a:custGeom>
              <a:avLst/>
              <a:gdLst>
                <a:gd name="T0" fmla="*/ 300 w 106"/>
                <a:gd name="T1" fmla="*/ 603 h 47"/>
                <a:gd name="T2" fmla="*/ 135 w 106"/>
                <a:gd name="T3" fmla="*/ 603 h 47"/>
                <a:gd name="T4" fmla="*/ 0 w 106"/>
                <a:gd name="T5" fmla="*/ 603 h 47"/>
                <a:gd name="T6" fmla="*/ 2 w 106"/>
                <a:gd name="T7" fmla="*/ 1439 h 47"/>
                <a:gd name="T8" fmla="*/ 135 w 106"/>
                <a:gd name="T9" fmla="*/ 1062 h 47"/>
                <a:gd name="T10" fmla="*/ 135 w 106"/>
                <a:gd name="T11" fmla="*/ 1673 h 47"/>
                <a:gd name="T12" fmla="*/ 61 w 106"/>
                <a:gd name="T13" fmla="*/ 1673 h 47"/>
                <a:gd name="T14" fmla="*/ 177 w 106"/>
                <a:gd name="T15" fmla="*/ 2267 h 47"/>
                <a:gd name="T16" fmla="*/ 315 w 106"/>
                <a:gd name="T17" fmla="*/ 2846 h 47"/>
                <a:gd name="T18" fmla="*/ 397 w 106"/>
                <a:gd name="T19" fmla="*/ 2422 h 47"/>
                <a:gd name="T20" fmla="*/ 476 w 106"/>
                <a:gd name="T21" fmla="*/ 1880 h 47"/>
                <a:gd name="T22" fmla="*/ 518 w 106"/>
                <a:gd name="T23" fmla="*/ 2267 h 47"/>
                <a:gd name="T24" fmla="*/ 653 w 106"/>
                <a:gd name="T25" fmla="*/ 1880 h 47"/>
                <a:gd name="T26" fmla="*/ 665 w 106"/>
                <a:gd name="T27" fmla="*/ 2422 h 47"/>
                <a:gd name="T28" fmla="*/ 378 w 106"/>
                <a:gd name="T29" fmla="*/ 3040 h 47"/>
                <a:gd name="T30" fmla="*/ 354 w 106"/>
                <a:gd name="T31" fmla="*/ 3308 h 47"/>
                <a:gd name="T32" fmla="*/ 665 w 106"/>
                <a:gd name="T33" fmla="*/ 3308 h 47"/>
                <a:gd name="T34" fmla="*/ 534 w 106"/>
                <a:gd name="T35" fmla="*/ 3720 h 47"/>
                <a:gd name="T36" fmla="*/ 610 w 106"/>
                <a:gd name="T37" fmla="*/ 3816 h 47"/>
                <a:gd name="T38" fmla="*/ 397 w 106"/>
                <a:gd name="T39" fmla="*/ 4153 h 47"/>
                <a:gd name="T40" fmla="*/ 610 w 106"/>
                <a:gd name="T41" fmla="*/ 4734 h 47"/>
                <a:gd name="T42" fmla="*/ 733 w 106"/>
                <a:gd name="T43" fmla="*/ 5584 h 47"/>
                <a:gd name="T44" fmla="*/ 747 w 106"/>
                <a:gd name="T45" fmla="*/ 5026 h 47"/>
                <a:gd name="T46" fmla="*/ 863 w 106"/>
                <a:gd name="T47" fmla="*/ 3816 h 47"/>
                <a:gd name="T48" fmla="*/ 912 w 106"/>
                <a:gd name="T49" fmla="*/ 3040 h 47"/>
                <a:gd name="T50" fmla="*/ 942 w 106"/>
                <a:gd name="T51" fmla="*/ 2846 h 47"/>
                <a:gd name="T52" fmla="*/ 1198 w 106"/>
                <a:gd name="T53" fmla="*/ 1880 h 47"/>
                <a:gd name="T54" fmla="*/ 891 w 106"/>
                <a:gd name="T55" fmla="*/ 1439 h 47"/>
                <a:gd name="T56" fmla="*/ 863 w 106"/>
                <a:gd name="T57" fmla="*/ 846 h 47"/>
                <a:gd name="T58" fmla="*/ 769 w 106"/>
                <a:gd name="T59" fmla="*/ 846 h 47"/>
                <a:gd name="T60" fmla="*/ 747 w 106"/>
                <a:gd name="T61" fmla="*/ 603 h 47"/>
                <a:gd name="T62" fmla="*/ 610 w 106"/>
                <a:gd name="T63" fmla="*/ 0 h 47"/>
                <a:gd name="T64" fmla="*/ 610 w 106"/>
                <a:gd name="T65" fmla="*/ 1673 h 47"/>
                <a:gd name="T66" fmla="*/ 431 w 106"/>
                <a:gd name="T67" fmla="*/ 304 h 47"/>
                <a:gd name="T68" fmla="*/ 354 w 106"/>
                <a:gd name="T69" fmla="*/ 846 h 47"/>
                <a:gd name="T70" fmla="*/ 272 w 106"/>
                <a:gd name="T71" fmla="*/ 846 h 47"/>
                <a:gd name="T72" fmla="*/ 300 w 106"/>
                <a:gd name="T73" fmla="*/ 603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34151" name="Freeform 357"/>
            <p:cNvSpPr>
              <a:spLocks/>
            </p:cNvSpPr>
            <p:nvPr/>
          </p:nvSpPr>
          <p:spPr bwMode="auto">
            <a:xfrm>
              <a:off x="2716" y="967"/>
              <a:ext cx="97" cy="18"/>
            </a:xfrm>
            <a:custGeom>
              <a:avLst/>
              <a:gdLst>
                <a:gd name="T0" fmla="*/ 366 w 87"/>
                <a:gd name="T1" fmla="*/ 937 h 14"/>
                <a:gd name="T2" fmla="*/ 145 w 87"/>
                <a:gd name="T3" fmla="*/ 441 h 14"/>
                <a:gd name="T4" fmla="*/ 67 w 87"/>
                <a:gd name="T5" fmla="*/ 937 h 14"/>
                <a:gd name="T6" fmla="*/ 0 w 87"/>
                <a:gd name="T7" fmla="*/ 937 h 14"/>
                <a:gd name="T8" fmla="*/ 0 w 87"/>
                <a:gd name="T9" fmla="*/ 1341 h 14"/>
                <a:gd name="T10" fmla="*/ 348 w 87"/>
                <a:gd name="T11" fmla="*/ 1992 h 14"/>
                <a:gd name="T12" fmla="*/ 184 w 87"/>
                <a:gd name="T13" fmla="*/ 2217 h 14"/>
                <a:gd name="T14" fmla="*/ 439 w 87"/>
                <a:gd name="T15" fmla="*/ 2766 h 14"/>
                <a:gd name="T16" fmla="*/ 749 w 87"/>
                <a:gd name="T17" fmla="*/ 2217 h 14"/>
                <a:gd name="T18" fmla="*/ 850 w 87"/>
                <a:gd name="T19" fmla="*/ 1341 h 14"/>
                <a:gd name="T20" fmla="*/ 783 w 87"/>
                <a:gd name="T21" fmla="*/ 937 h 14"/>
                <a:gd name="T22" fmla="*/ 507 w 87"/>
                <a:gd name="T23" fmla="*/ 441 h 14"/>
                <a:gd name="T24" fmla="*/ 455 w 87"/>
                <a:gd name="T25" fmla="*/ 441 h 14"/>
                <a:gd name="T26" fmla="*/ 408 w 87"/>
                <a:gd name="T27" fmla="*/ 0 h 14"/>
                <a:gd name="T28" fmla="*/ 394 w 87"/>
                <a:gd name="T29" fmla="*/ 441 h 14"/>
                <a:gd name="T30" fmla="*/ 366 w 87"/>
                <a:gd name="T31" fmla="*/ 93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34152" name="Freeform 358"/>
            <p:cNvSpPr>
              <a:spLocks/>
            </p:cNvSpPr>
            <p:nvPr/>
          </p:nvSpPr>
          <p:spPr bwMode="auto">
            <a:xfrm>
              <a:off x="2751" y="1006"/>
              <a:ext cx="47" cy="11"/>
            </a:xfrm>
            <a:custGeom>
              <a:avLst/>
              <a:gdLst>
                <a:gd name="T0" fmla="*/ 351 w 42"/>
                <a:gd name="T1" fmla="*/ 590 h 9"/>
                <a:gd name="T2" fmla="*/ 208 w 42"/>
                <a:gd name="T3" fmla="*/ 590 h 9"/>
                <a:gd name="T4" fmla="*/ 4 w 42"/>
                <a:gd name="T5" fmla="*/ 590 h 9"/>
                <a:gd name="T6" fmla="*/ 94 w 42"/>
                <a:gd name="T7" fmla="*/ 2 h 9"/>
                <a:gd name="T8" fmla="*/ 0 w 42"/>
                <a:gd name="T9" fmla="*/ 0 h 9"/>
                <a:gd name="T10" fmla="*/ 267 w 42"/>
                <a:gd name="T11" fmla="*/ 0 h 9"/>
                <a:gd name="T12" fmla="*/ 445 w 42"/>
                <a:gd name="T13" fmla="*/ 323 h 9"/>
                <a:gd name="T14" fmla="*/ 351 w 42"/>
                <a:gd name="T15" fmla="*/ 590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34153" name="Freeform 359"/>
            <p:cNvSpPr>
              <a:spLocks/>
            </p:cNvSpPr>
            <p:nvPr/>
          </p:nvSpPr>
          <p:spPr bwMode="auto">
            <a:xfrm>
              <a:off x="2711" y="1167"/>
              <a:ext cx="16" cy="8"/>
            </a:xfrm>
            <a:custGeom>
              <a:avLst/>
              <a:gdLst>
                <a:gd name="T0" fmla="*/ 109 w 14"/>
                <a:gd name="T1" fmla="*/ 0 h 7"/>
                <a:gd name="T2" fmla="*/ 2 w 14"/>
                <a:gd name="T3" fmla="*/ 83 h 7"/>
                <a:gd name="T4" fmla="*/ 0 w 14"/>
                <a:gd name="T5" fmla="*/ 109 h 7"/>
                <a:gd name="T6" fmla="*/ 83 w 14"/>
                <a:gd name="T7" fmla="*/ 83 h 7"/>
                <a:gd name="T8" fmla="*/ 163 w 14"/>
                <a:gd name="T9" fmla="*/ 109 h 7"/>
                <a:gd name="T10" fmla="*/ 231 w 14"/>
                <a:gd name="T11" fmla="*/ 0 h 7"/>
                <a:gd name="T12" fmla="*/ 163 w 14"/>
                <a:gd name="T13" fmla="*/ 2 h 7"/>
                <a:gd name="T14" fmla="*/ 10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34154" name="Freeform 360"/>
            <p:cNvSpPr>
              <a:spLocks/>
            </p:cNvSpPr>
            <p:nvPr/>
          </p:nvSpPr>
          <p:spPr bwMode="auto">
            <a:xfrm>
              <a:off x="2780" y="1143"/>
              <a:ext cx="166" cy="199"/>
            </a:xfrm>
            <a:custGeom>
              <a:avLst/>
              <a:gdLst>
                <a:gd name="T0" fmla="*/ 1210 w 149"/>
                <a:gd name="T1" fmla="*/ 7436 h 161"/>
                <a:gd name="T2" fmla="*/ 1161 w 149"/>
                <a:gd name="T3" fmla="*/ 6880 h 161"/>
                <a:gd name="T4" fmla="*/ 1161 w 149"/>
                <a:gd name="T5" fmla="*/ 5683 h 161"/>
                <a:gd name="T6" fmla="*/ 1003 w 149"/>
                <a:gd name="T7" fmla="*/ 4290 h 161"/>
                <a:gd name="T8" fmla="*/ 1090 w 149"/>
                <a:gd name="T9" fmla="*/ 3415 h 161"/>
                <a:gd name="T10" fmla="*/ 935 w 149"/>
                <a:gd name="T11" fmla="*/ 2435 h 161"/>
                <a:gd name="T12" fmla="*/ 916 w 149"/>
                <a:gd name="T13" fmla="*/ 1594 h 161"/>
                <a:gd name="T14" fmla="*/ 916 w 149"/>
                <a:gd name="T15" fmla="*/ 1463 h 161"/>
                <a:gd name="T16" fmla="*/ 916 w 149"/>
                <a:gd name="T17" fmla="*/ 627 h 161"/>
                <a:gd name="T18" fmla="*/ 738 w 149"/>
                <a:gd name="T19" fmla="*/ 0 h 161"/>
                <a:gd name="T20" fmla="*/ 570 w 149"/>
                <a:gd name="T21" fmla="*/ 627 h 161"/>
                <a:gd name="T22" fmla="*/ 533 w 149"/>
                <a:gd name="T23" fmla="*/ 1594 h 161"/>
                <a:gd name="T24" fmla="*/ 482 w 149"/>
                <a:gd name="T25" fmla="*/ 1808 h 161"/>
                <a:gd name="T26" fmla="*/ 319 w 149"/>
                <a:gd name="T27" fmla="*/ 1808 h 161"/>
                <a:gd name="T28" fmla="*/ 205 w 149"/>
                <a:gd name="T29" fmla="*/ 1594 h 161"/>
                <a:gd name="T30" fmla="*/ 66 w 149"/>
                <a:gd name="T31" fmla="*/ 1044 h 161"/>
                <a:gd name="T32" fmla="*/ 0 w 149"/>
                <a:gd name="T33" fmla="*/ 1463 h 161"/>
                <a:gd name="T34" fmla="*/ 319 w 149"/>
                <a:gd name="T35" fmla="*/ 2649 h 161"/>
                <a:gd name="T36" fmla="*/ 436 w 149"/>
                <a:gd name="T37" fmla="*/ 4451 h 161"/>
                <a:gd name="T38" fmla="*/ 482 w 149"/>
                <a:gd name="T39" fmla="*/ 5683 h 161"/>
                <a:gd name="T40" fmla="*/ 541 w 149"/>
                <a:gd name="T41" fmla="*/ 5502 h 161"/>
                <a:gd name="T42" fmla="*/ 598 w 149"/>
                <a:gd name="T43" fmla="*/ 5916 h 161"/>
                <a:gd name="T44" fmla="*/ 635 w 149"/>
                <a:gd name="T45" fmla="*/ 6880 h 161"/>
                <a:gd name="T46" fmla="*/ 436 w 149"/>
                <a:gd name="T47" fmla="*/ 8102 h 161"/>
                <a:gd name="T48" fmla="*/ 333 w 149"/>
                <a:gd name="T49" fmla="*/ 8909 h 161"/>
                <a:gd name="T50" fmla="*/ 254 w 149"/>
                <a:gd name="T51" fmla="*/ 9338 h 161"/>
                <a:gd name="T52" fmla="*/ 268 w 149"/>
                <a:gd name="T53" fmla="*/ 10926 h 161"/>
                <a:gd name="T54" fmla="*/ 286 w 149"/>
                <a:gd name="T55" fmla="*/ 12601 h 161"/>
                <a:gd name="T56" fmla="*/ 436 w 149"/>
                <a:gd name="T57" fmla="*/ 12992 h 161"/>
                <a:gd name="T58" fmla="*/ 436 w 149"/>
                <a:gd name="T59" fmla="*/ 13113 h 161"/>
                <a:gd name="T60" fmla="*/ 500 w 149"/>
                <a:gd name="T61" fmla="*/ 13113 h 161"/>
                <a:gd name="T62" fmla="*/ 541 w 149"/>
                <a:gd name="T63" fmla="*/ 13808 h 161"/>
                <a:gd name="T64" fmla="*/ 570 w 149"/>
                <a:gd name="T65" fmla="*/ 13505 h 161"/>
                <a:gd name="T66" fmla="*/ 872 w 149"/>
                <a:gd name="T67" fmla="*/ 12992 h 161"/>
                <a:gd name="T68" fmla="*/ 935 w 149"/>
                <a:gd name="T69" fmla="*/ 12724 h 161"/>
                <a:gd name="T70" fmla="*/ 1090 w 149"/>
                <a:gd name="T71" fmla="*/ 12724 h 161"/>
                <a:gd name="T72" fmla="*/ 1188 w 149"/>
                <a:gd name="T73" fmla="*/ 11929 h 161"/>
                <a:gd name="T74" fmla="*/ 1277 w 149"/>
                <a:gd name="T75" fmla="*/ 11171 h 161"/>
                <a:gd name="T76" fmla="*/ 1348 w 149"/>
                <a:gd name="T77" fmla="*/ 10390 h 161"/>
                <a:gd name="T78" fmla="*/ 1441 w 149"/>
                <a:gd name="T79" fmla="*/ 9463 h 161"/>
                <a:gd name="T80" fmla="*/ 1226 w 149"/>
                <a:gd name="T81" fmla="*/ 8504 h 161"/>
                <a:gd name="T82" fmla="*/ 1277 w 149"/>
                <a:gd name="T83" fmla="*/ 8102 h 161"/>
                <a:gd name="T84" fmla="*/ 1210 w 149"/>
                <a:gd name="T85" fmla="*/ 743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34155" name="Freeform 361"/>
            <p:cNvSpPr>
              <a:spLocks/>
            </p:cNvSpPr>
            <p:nvPr/>
          </p:nvSpPr>
          <p:spPr bwMode="auto">
            <a:xfrm>
              <a:off x="2664" y="1605"/>
              <a:ext cx="2" cy="6"/>
            </a:xfrm>
            <a:custGeom>
              <a:avLst/>
              <a:gdLst>
                <a:gd name="T0" fmla="*/ 0 w 2"/>
                <a:gd name="T1" fmla="*/ 0 h 5"/>
                <a:gd name="T2" fmla="*/ 0 w 2"/>
                <a:gd name="T3" fmla="*/ 215 h 5"/>
                <a:gd name="T4" fmla="*/ 2 w 2"/>
                <a:gd name="T5" fmla="*/ 215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34156" name="Freeform 362"/>
            <p:cNvSpPr>
              <a:spLocks/>
            </p:cNvSpPr>
            <p:nvPr/>
          </p:nvSpPr>
          <p:spPr bwMode="auto">
            <a:xfrm>
              <a:off x="2664" y="1570"/>
              <a:ext cx="118" cy="53"/>
            </a:xfrm>
            <a:custGeom>
              <a:avLst/>
              <a:gdLst>
                <a:gd name="T0" fmla="*/ 352 w 106"/>
                <a:gd name="T1" fmla="*/ 2885 h 43"/>
                <a:gd name="T2" fmla="*/ 227 w 106"/>
                <a:gd name="T3" fmla="*/ 3057 h 43"/>
                <a:gd name="T4" fmla="*/ 134 w 106"/>
                <a:gd name="T5" fmla="*/ 2885 h 43"/>
                <a:gd name="T6" fmla="*/ 2 w 106"/>
                <a:gd name="T7" fmla="*/ 2712 h 43"/>
                <a:gd name="T8" fmla="*/ 0 w 106"/>
                <a:gd name="T9" fmla="*/ 2480 h 43"/>
                <a:gd name="T10" fmla="*/ 0 w 106"/>
                <a:gd name="T11" fmla="*/ 2265 h 43"/>
                <a:gd name="T12" fmla="*/ 0 w 106"/>
                <a:gd name="T13" fmla="*/ 2068 h 43"/>
                <a:gd name="T14" fmla="*/ 78 w 106"/>
                <a:gd name="T15" fmla="*/ 2068 h 43"/>
                <a:gd name="T16" fmla="*/ 97 w 106"/>
                <a:gd name="T17" fmla="*/ 2068 h 43"/>
                <a:gd name="T18" fmla="*/ 149 w 106"/>
                <a:gd name="T19" fmla="*/ 1973 h 43"/>
                <a:gd name="T20" fmla="*/ 263 w 106"/>
                <a:gd name="T21" fmla="*/ 1973 h 43"/>
                <a:gd name="T22" fmla="*/ 425 w 106"/>
                <a:gd name="T23" fmla="*/ 1973 h 43"/>
                <a:gd name="T24" fmla="*/ 473 w 106"/>
                <a:gd name="T25" fmla="*/ 1678 h 43"/>
                <a:gd name="T26" fmla="*/ 440 w 106"/>
                <a:gd name="T27" fmla="*/ 953 h 43"/>
                <a:gd name="T28" fmla="*/ 558 w 106"/>
                <a:gd name="T29" fmla="*/ 2 h 43"/>
                <a:gd name="T30" fmla="*/ 621 w 106"/>
                <a:gd name="T31" fmla="*/ 389 h 43"/>
                <a:gd name="T32" fmla="*/ 707 w 106"/>
                <a:gd name="T33" fmla="*/ 0 h 43"/>
                <a:gd name="T34" fmla="*/ 923 w 106"/>
                <a:gd name="T35" fmla="*/ 2 h 43"/>
                <a:gd name="T36" fmla="*/ 1003 w 106"/>
                <a:gd name="T37" fmla="*/ 1361 h 43"/>
                <a:gd name="T38" fmla="*/ 964 w 106"/>
                <a:gd name="T39" fmla="*/ 1678 h 43"/>
                <a:gd name="T40" fmla="*/ 933 w 106"/>
                <a:gd name="T41" fmla="*/ 1973 h 43"/>
                <a:gd name="T42" fmla="*/ 895 w 106"/>
                <a:gd name="T43" fmla="*/ 2712 h 43"/>
                <a:gd name="T44" fmla="*/ 876 w 106"/>
                <a:gd name="T45" fmla="*/ 2885 h 43"/>
                <a:gd name="T46" fmla="*/ 621 w 106"/>
                <a:gd name="T47" fmla="*/ 3441 h 43"/>
                <a:gd name="T48" fmla="*/ 558 w 106"/>
                <a:gd name="T49" fmla="*/ 3180 h 43"/>
                <a:gd name="T50" fmla="*/ 352 w 106"/>
                <a:gd name="T51" fmla="*/ 288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34157" name="Freeform 363"/>
            <p:cNvSpPr>
              <a:spLocks/>
            </p:cNvSpPr>
            <p:nvPr/>
          </p:nvSpPr>
          <p:spPr bwMode="auto">
            <a:xfrm>
              <a:off x="2763" y="1650"/>
              <a:ext cx="63" cy="58"/>
            </a:xfrm>
            <a:custGeom>
              <a:avLst/>
              <a:gdLst>
                <a:gd name="T0" fmla="*/ 421 w 57"/>
                <a:gd name="T1" fmla="*/ 597 h 47"/>
                <a:gd name="T2" fmla="*/ 421 w 57"/>
                <a:gd name="T3" fmla="*/ 737 h 47"/>
                <a:gd name="T4" fmla="*/ 421 w 57"/>
                <a:gd name="T5" fmla="*/ 1002 h 47"/>
                <a:gd name="T6" fmla="*/ 395 w 57"/>
                <a:gd name="T7" fmla="*/ 1122 h 47"/>
                <a:gd name="T8" fmla="*/ 395 w 57"/>
                <a:gd name="T9" fmla="*/ 1385 h 47"/>
                <a:gd name="T10" fmla="*/ 421 w 57"/>
                <a:gd name="T11" fmla="*/ 1385 h 47"/>
                <a:gd name="T12" fmla="*/ 465 w 57"/>
                <a:gd name="T13" fmla="*/ 1709 h 47"/>
                <a:gd name="T14" fmla="*/ 421 w 57"/>
                <a:gd name="T15" fmla="*/ 2023 h 47"/>
                <a:gd name="T16" fmla="*/ 465 w 57"/>
                <a:gd name="T17" fmla="*/ 2109 h 47"/>
                <a:gd name="T18" fmla="*/ 465 w 57"/>
                <a:gd name="T19" fmla="*/ 2579 h 47"/>
                <a:gd name="T20" fmla="*/ 395 w 57"/>
                <a:gd name="T21" fmla="*/ 2773 h 47"/>
                <a:gd name="T22" fmla="*/ 421 w 57"/>
                <a:gd name="T23" fmla="*/ 2869 h 47"/>
                <a:gd name="T24" fmla="*/ 410 w 57"/>
                <a:gd name="T25" fmla="*/ 2869 h 47"/>
                <a:gd name="T26" fmla="*/ 395 w 57"/>
                <a:gd name="T27" fmla="*/ 2869 h 47"/>
                <a:gd name="T28" fmla="*/ 371 w 57"/>
                <a:gd name="T29" fmla="*/ 3233 h 47"/>
                <a:gd name="T30" fmla="*/ 357 w 57"/>
                <a:gd name="T31" fmla="*/ 3233 h 47"/>
                <a:gd name="T32" fmla="*/ 371 w 57"/>
                <a:gd name="T33" fmla="*/ 3928 h 47"/>
                <a:gd name="T34" fmla="*/ 357 w 57"/>
                <a:gd name="T35" fmla="*/ 3928 h 47"/>
                <a:gd name="T36" fmla="*/ 311 w 57"/>
                <a:gd name="T37" fmla="*/ 3743 h 47"/>
                <a:gd name="T38" fmla="*/ 295 w 57"/>
                <a:gd name="T39" fmla="*/ 3540 h 47"/>
                <a:gd name="T40" fmla="*/ 254 w 57"/>
                <a:gd name="T41" fmla="*/ 3233 h 47"/>
                <a:gd name="T42" fmla="*/ 254 w 57"/>
                <a:gd name="T43" fmla="*/ 3233 h 47"/>
                <a:gd name="T44" fmla="*/ 198 w 57"/>
                <a:gd name="T45" fmla="*/ 2869 h 47"/>
                <a:gd name="T46" fmla="*/ 198 w 57"/>
                <a:gd name="T47" fmla="*/ 2773 h 47"/>
                <a:gd name="T48" fmla="*/ 179 w 57"/>
                <a:gd name="T49" fmla="*/ 2579 h 47"/>
                <a:gd name="T50" fmla="*/ 76 w 57"/>
                <a:gd name="T51" fmla="*/ 1709 h 47"/>
                <a:gd name="T52" fmla="*/ 76 w 57"/>
                <a:gd name="T53" fmla="*/ 1527 h 47"/>
                <a:gd name="T54" fmla="*/ 62 w 57"/>
                <a:gd name="T55" fmla="*/ 1527 h 47"/>
                <a:gd name="T56" fmla="*/ 46 w 57"/>
                <a:gd name="T57" fmla="*/ 737 h 47"/>
                <a:gd name="T58" fmla="*/ 0 w 57"/>
                <a:gd name="T59" fmla="*/ 737 h 47"/>
                <a:gd name="T60" fmla="*/ 0 w 57"/>
                <a:gd name="T61" fmla="*/ 0 h 47"/>
                <a:gd name="T62" fmla="*/ 46 w 57"/>
                <a:gd name="T63" fmla="*/ 0 h 47"/>
                <a:gd name="T64" fmla="*/ 76 w 57"/>
                <a:gd name="T65" fmla="*/ 392 h 47"/>
                <a:gd name="T66" fmla="*/ 93 w 57"/>
                <a:gd name="T67" fmla="*/ 0 h 47"/>
                <a:gd name="T68" fmla="*/ 139 w 57"/>
                <a:gd name="T69" fmla="*/ 0 h 47"/>
                <a:gd name="T70" fmla="*/ 179 w 57"/>
                <a:gd name="T71" fmla="*/ 0 h 47"/>
                <a:gd name="T72" fmla="*/ 254 w 57"/>
                <a:gd name="T73" fmla="*/ 392 h 47"/>
                <a:gd name="T74" fmla="*/ 281 w 57"/>
                <a:gd name="T75" fmla="*/ 0 h 47"/>
                <a:gd name="T76" fmla="*/ 281 w 57"/>
                <a:gd name="T77" fmla="*/ 2 h 47"/>
                <a:gd name="T78" fmla="*/ 295 w 57"/>
                <a:gd name="T79" fmla="*/ 2 h 47"/>
                <a:gd name="T80" fmla="*/ 336 w 57"/>
                <a:gd name="T81" fmla="*/ 2 h 47"/>
                <a:gd name="T82" fmla="*/ 336 w 57"/>
                <a:gd name="T83" fmla="*/ 2 h 47"/>
                <a:gd name="T84" fmla="*/ 371 w 57"/>
                <a:gd name="T85" fmla="*/ 392 h 47"/>
                <a:gd name="T86" fmla="*/ 395 w 57"/>
                <a:gd name="T87" fmla="*/ 597 h 47"/>
                <a:gd name="T88" fmla="*/ 421 w 57"/>
                <a:gd name="T89" fmla="*/ 59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34158" name="Freeform 364"/>
            <p:cNvSpPr>
              <a:spLocks/>
            </p:cNvSpPr>
            <p:nvPr/>
          </p:nvSpPr>
          <p:spPr bwMode="auto">
            <a:xfrm>
              <a:off x="2731" y="1620"/>
              <a:ext cx="91" cy="79"/>
            </a:xfrm>
            <a:custGeom>
              <a:avLst/>
              <a:gdLst>
                <a:gd name="T0" fmla="*/ 1091 w 80"/>
                <a:gd name="T1" fmla="*/ 2417 h 64"/>
                <a:gd name="T2" fmla="*/ 1119 w 80"/>
                <a:gd name="T3" fmla="*/ 2593 h 64"/>
                <a:gd name="T4" fmla="*/ 1119 w 80"/>
                <a:gd name="T5" fmla="*/ 2128 h 64"/>
                <a:gd name="T6" fmla="*/ 1197 w 80"/>
                <a:gd name="T7" fmla="*/ 2028 h 64"/>
                <a:gd name="T8" fmla="*/ 1197 w 80"/>
                <a:gd name="T9" fmla="*/ 2028 h 64"/>
                <a:gd name="T10" fmla="*/ 1119 w 80"/>
                <a:gd name="T11" fmla="*/ 1822 h 64"/>
                <a:gd name="T12" fmla="*/ 1091 w 80"/>
                <a:gd name="T13" fmla="*/ 1822 h 64"/>
                <a:gd name="T14" fmla="*/ 1119 w 80"/>
                <a:gd name="T15" fmla="*/ 1822 h 64"/>
                <a:gd name="T16" fmla="*/ 1091 w 80"/>
                <a:gd name="T17" fmla="*/ 1529 h 64"/>
                <a:gd name="T18" fmla="*/ 1058 w 80"/>
                <a:gd name="T19" fmla="*/ 1004 h 64"/>
                <a:gd name="T20" fmla="*/ 751 w 80"/>
                <a:gd name="T21" fmla="*/ 1004 h 64"/>
                <a:gd name="T22" fmla="*/ 572 w 80"/>
                <a:gd name="T23" fmla="*/ 0 h 64"/>
                <a:gd name="T24" fmla="*/ 572 w 80"/>
                <a:gd name="T25" fmla="*/ 259 h 64"/>
                <a:gd name="T26" fmla="*/ 536 w 80"/>
                <a:gd name="T27" fmla="*/ 259 h 64"/>
                <a:gd name="T28" fmla="*/ 454 w 80"/>
                <a:gd name="T29" fmla="*/ 395 h 64"/>
                <a:gd name="T30" fmla="*/ 414 w 80"/>
                <a:gd name="T31" fmla="*/ 395 h 64"/>
                <a:gd name="T32" fmla="*/ 394 w 80"/>
                <a:gd name="T33" fmla="*/ 395 h 64"/>
                <a:gd name="T34" fmla="*/ 394 w 80"/>
                <a:gd name="T35" fmla="*/ 813 h 64"/>
                <a:gd name="T36" fmla="*/ 394 w 80"/>
                <a:gd name="T37" fmla="*/ 1004 h 64"/>
                <a:gd name="T38" fmla="*/ 414 w 80"/>
                <a:gd name="T39" fmla="*/ 1132 h 64"/>
                <a:gd name="T40" fmla="*/ 394 w 80"/>
                <a:gd name="T41" fmla="*/ 1132 h 64"/>
                <a:gd name="T42" fmla="*/ 309 w 80"/>
                <a:gd name="T43" fmla="*/ 1397 h 64"/>
                <a:gd name="T44" fmla="*/ 309 w 80"/>
                <a:gd name="T45" fmla="*/ 1397 h 64"/>
                <a:gd name="T46" fmla="*/ 309 w 80"/>
                <a:gd name="T47" fmla="*/ 1822 h 64"/>
                <a:gd name="T48" fmla="*/ 247 w 80"/>
                <a:gd name="T49" fmla="*/ 1822 h 64"/>
                <a:gd name="T50" fmla="*/ 207 w 80"/>
                <a:gd name="T51" fmla="*/ 1529 h 64"/>
                <a:gd name="T52" fmla="*/ 207 w 80"/>
                <a:gd name="T53" fmla="*/ 1529 h 64"/>
                <a:gd name="T54" fmla="*/ 182 w 80"/>
                <a:gd name="T55" fmla="*/ 1397 h 64"/>
                <a:gd name="T56" fmla="*/ 148 w 80"/>
                <a:gd name="T57" fmla="*/ 1822 h 64"/>
                <a:gd name="T58" fmla="*/ 2 w 80"/>
                <a:gd name="T59" fmla="*/ 1822 h 64"/>
                <a:gd name="T60" fmla="*/ 0 w 80"/>
                <a:gd name="T61" fmla="*/ 1529 h 64"/>
                <a:gd name="T62" fmla="*/ 2 w 80"/>
                <a:gd name="T63" fmla="*/ 2028 h 64"/>
                <a:gd name="T64" fmla="*/ 77 w 80"/>
                <a:gd name="T65" fmla="*/ 2417 h 64"/>
                <a:gd name="T66" fmla="*/ 148 w 80"/>
                <a:gd name="T67" fmla="*/ 2028 h 64"/>
                <a:gd name="T68" fmla="*/ 281 w 80"/>
                <a:gd name="T69" fmla="*/ 3549 h 64"/>
                <a:gd name="T70" fmla="*/ 351 w 80"/>
                <a:gd name="T71" fmla="*/ 3983 h 64"/>
                <a:gd name="T72" fmla="*/ 572 w 80"/>
                <a:gd name="T73" fmla="*/ 4596 h 64"/>
                <a:gd name="T74" fmla="*/ 791 w 80"/>
                <a:gd name="T75" fmla="*/ 5346 h 64"/>
                <a:gd name="T76" fmla="*/ 854 w 80"/>
                <a:gd name="T77" fmla="*/ 5346 h 64"/>
                <a:gd name="T78" fmla="*/ 865 w 80"/>
                <a:gd name="T79" fmla="*/ 5346 h 64"/>
                <a:gd name="T80" fmla="*/ 865 w 80"/>
                <a:gd name="T81" fmla="*/ 5346 h 64"/>
                <a:gd name="T82" fmla="*/ 760 w 80"/>
                <a:gd name="T83" fmla="*/ 4917 h 64"/>
                <a:gd name="T84" fmla="*/ 760 w 80"/>
                <a:gd name="T85" fmla="*/ 4708 h 64"/>
                <a:gd name="T86" fmla="*/ 751 w 80"/>
                <a:gd name="T87" fmla="*/ 4596 h 64"/>
                <a:gd name="T88" fmla="*/ 572 w 80"/>
                <a:gd name="T89" fmla="*/ 3750 h 64"/>
                <a:gd name="T90" fmla="*/ 572 w 80"/>
                <a:gd name="T91" fmla="*/ 3549 h 64"/>
                <a:gd name="T92" fmla="*/ 536 w 80"/>
                <a:gd name="T93" fmla="*/ 3549 h 64"/>
                <a:gd name="T94" fmla="*/ 503 w 80"/>
                <a:gd name="T95" fmla="*/ 2776 h 64"/>
                <a:gd name="T96" fmla="*/ 414 w 80"/>
                <a:gd name="T97" fmla="*/ 2776 h 64"/>
                <a:gd name="T98" fmla="*/ 414 w 80"/>
                <a:gd name="T99" fmla="*/ 2028 h 64"/>
                <a:gd name="T100" fmla="*/ 503 w 80"/>
                <a:gd name="T101" fmla="*/ 2028 h 64"/>
                <a:gd name="T102" fmla="*/ 572 w 80"/>
                <a:gd name="T103" fmla="*/ 2417 h 64"/>
                <a:gd name="T104" fmla="*/ 587 w 80"/>
                <a:gd name="T105" fmla="*/ 2028 h 64"/>
                <a:gd name="T106" fmla="*/ 667 w 80"/>
                <a:gd name="T107" fmla="*/ 2028 h 64"/>
                <a:gd name="T108" fmla="*/ 751 w 80"/>
                <a:gd name="T109" fmla="*/ 2028 h 64"/>
                <a:gd name="T110" fmla="*/ 865 w 80"/>
                <a:gd name="T111" fmla="*/ 2417 h 64"/>
                <a:gd name="T112" fmla="*/ 930 w 80"/>
                <a:gd name="T113" fmla="*/ 2028 h 64"/>
                <a:gd name="T114" fmla="*/ 930 w 80"/>
                <a:gd name="T115" fmla="*/ 2128 h 64"/>
                <a:gd name="T116" fmla="*/ 959 w 80"/>
                <a:gd name="T117" fmla="*/ 2128 h 64"/>
                <a:gd name="T118" fmla="*/ 1024 w 80"/>
                <a:gd name="T119" fmla="*/ 2128 h 64"/>
                <a:gd name="T120" fmla="*/ 1024 w 80"/>
                <a:gd name="T121" fmla="*/ 2128 h 64"/>
                <a:gd name="T122" fmla="*/ 1091 w 80"/>
                <a:gd name="T123" fmla="*/ 241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34159" name="Freeform 365"/>
            <p:cNvSpPr>
              <a:spLocks/>
            </p:cNvSpPr>
            <p:nvPr/>
          </p:nvSpPr>
          <p:spPr bwMode="auto">
            <a:xfrm>
              <a:off x="2788" y="1699"/>
              <a:ext cx="22" cy="13"/>
            </a:xfrm>
            <a:custGeom>
              <a:avLst/>
              <a:gdLst>
                <a:gd name="T0" fmla="*/ 48 w 21"/>
                <a:gd name="T1" fmla="*/ 2512 h 10"/>
                <a:gd name="T2" fmla="*/ 52 w 21"/>
                <a:gd name="T3" fmla="*/ 1802 h 10"/>
                <a:gd name="T4" fmla="*/ 42 w 21"/>
                <a:gd name="T5" fmla="*/ 1386 h 10"/>
                <a:gd name="T6" fmla="*/ 38 w 21"/>
                <a:gd name="T7" fmla="*/ 820 h 10"/>
                <a:gd name="T8" fmla="*/ 9 w 21"/>
                <a:gd name="T9" fmla="*/ 0 h 10"/>
                <a:gd name="T10" fmla="*/ 7 w 21"/>
                <a:gd name="T11" fmla="*/ 0 h 10"/>
                <a:gd name="T12" fmla="*/ 0 w 21"/>
                <a:gd name="T13" fmla="*/ 0 h 10"/>
                <a:gd name="T14" fmla="*/ 48 w 21"/>
                <a:gd name="T15" fmla="*/ 2512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34160" name="Freeform 366"/>
            <p:cNvSpPr>
              <a:spLocks/>
            </p:cNvSpPr>
            <p:nvPr/>
          </p:nvSpPr>
          <p:spPr bwMode="auto">
            <a:xfrm>
              <a:off x="2441" y="1523"/>
              <a:ext cx="198" cy="189"/>
            </a:xfrm>
            <a:custGeom>
              <a:avLst/>
              <a:gdLst>
                <a:gd name="T0" fmla="*/ 1846 w 177"/>
                <a:gd name="T1" fmla="*/ 11784 h 152"/>
                <a:gd name="T2" fmla="*/ 1846 w 177"/>
                <a:gd name="T3" fmla="*/ 12404 h 152"/>
                <a:gd name="T4" fmla="*/ 1821 w 177"/>
                <a:gd name="T5" fmla="*/ 12404 h 152"/>
                <a:gd name="T6" fmla="*/ 1785 w 177"/>
                <a:gd name="T7" fmla="*/ 12404 h 152"/>
                <a:gd name="T8" fmla="*/ 1785 w 177"/>
                <a:gd name="T9" fmla="*/ 12633 h 152"/>
                <a:gd name="T10" fmla="*/ 1659 w 177"/>
                <a:gd name="T11" fmla="*/ 13542 h 152"/>
                <a:gd name="T12" fmla="*/ 1455 w 177"/>
                <a:gd name="T13" fmla="*/ 13128 h 152"/>
                <a:gd name="T14" fmla="*/ 1417 w 177"/>
                <a:gd name="T15" fmla="*/ 12848 h 152"/>
                <a:gd name="T16" fmla="*/ 1404 w 177"/>
                <a:gd name="T17" fmla="*/ 13128 h 152"/>
                <a:gd name="T18" fmla="*/ 1265 w 177"/>
                <a:gd name="T19" fmla="*/ 13128 h 152"/>
                <a:gd name="T20" fmla="*/ 1163 w 177"/>
                <a:gd name="T21" fmla="*/ 13542 h 152"/>
                <a:gd name="T22" fmla="*/ 1163 w 177"/>
                <a:gd name="T23" fmla="*/ 14742 h 152"/>
                <a:gd name="T24" fmla="*/ 964 w 177"/>
                <a:gd name="T25" fmla="*/ 14475 h 152"/>
                <a:gd name="T26" fmla="*/ 964 w 177"/>
                <a:gd name="T27" fmla="*/ 14475 h 152"/>
                <a:gd name="T28" fmla="*/ 912 w 177"/>
                <a:gd name="T29" fmla="*/ 14475 h 152"/>
                <a:gd name="T30" fmla="*/ 521 w 177"/>
                <a:gd name="T31" fmla="*/ 13542 h 152"/>
                <a:gd name="T32" fmla="*/ 417 w 177"/>
                <a:gd name="T33" fmla="*/ 13128 h 152"/>
                <a:gd name="T34" fmla="*/ 497 w 177"/>
                <a:gd name="T35" fmla="*/ 12225 h 152"/>
                <a:gd name="T36" fmla="*/ 521 w 177"/>
                <a:gd name="T37" fmla="*/ 10821 h 152"/>
                <a:gd name="T38" fmla="*/ 521 w 177"/>
                <a:gd name="T39" fmla="*/ 9627 h 152"/>
                <a:gd name="T40" fmla="*/ 615 w 177"/>
                <a:gd name="T41" fmla="*/ 10333 h 152"/>
                <a:gd name="T42" fmla="*/ 521 w 177"/>
                <a:gd name="T43" fmla="*/ 8938 h 152"/>
                <a:gd name="T44" fmla="*/ 551 w 177"/>
                <a:gd name="T45" fmla="*/ 8526 h 152"/>
                <a:gd name="T46" fmla="*/ 466 w 177"/>
                <a:gd name="T47" fmla="*/ 8023 h 152"/>
                <a:gd name="T48" fmla="*/ 400 w 177"/>
                <a:gd name="T49" fmla="*/ 6857 h 152"/>
                <a:gd name="T50" fmla="*/ 417 w 177"/>
                <a:gd name="T51" fmla="*/ 6402 h 152"/>
                <a:gd name="T52" fmla="*/ 351 w 177"/>
                <a:gd name="T53" fmla="*/ 6179 h 152"/>
                <a:gd name="T54" fmla="*/ 256 w 177"/>
                <a:gd name="T55" fmla="*/ 6009 h 152"/>
                <a:gd name="T56" fmla="*/ 122 w 177"/>
                <a:gd name="T57" fmla="*/ 5515 h 152"/>
                <a:gd name="T58" fmla="*/ 2 w 177"/>
                <a:gd name="T59" fmla="*/ 5373 h 152"/>
                <a:gd name="T60" fmla="*/ 56 w 177"/>
                <a:gd name="T61" fmla="*/ 4833 h 152"/>
                <a:gd name="T62" fmla="*/ 70 w 177"/>
                <a:gd name="T63" fmla="*/ 4701 h 152"/>
                <a:gd name="T64" fmla="*/ 0 w 177"/>
                <a:gd name="T65" fmla="*/ 4701 h 152"/>
                <a:gd name="T66" fmla="*/ 168 w 177"/>
                <a:gd name="T67" fmla="*/ 3887 h 152"/>
                <a:gd name="T68" fmla="*/ 294 w 177"/>
                <a:gd name="T69" fmla="*/ 4141 h 152"/>
                <a:gd name="T70" fmla="*/ 466 w 177"/>
                <a:gd name="T71" fmla="*/ 4141 h 152"/>
                <a:gd name="T72" fmla="*/ 417 w 177"/>
                <a:gd name="T73" fmla="*/ 2514 h 152"/>
                <a:gd name="T74" fmla="*/ 466 w 177"/>
                <a:gd name="T75" fmla="*/ 2307 h 152"/>
                <a:gd name="T76" fmla="*/ 521 w 177"/>
                <a:gd name="T77" fmla="*/ 3041 h 152"/>
                <a:gd name="T78" fmla="*/ 771 w 177"/>
                <a:gd name="T79" fmla="*/ 2837 h 152"/>
                <a:gd name="T80" fmla="*/ 720 w 177"/>
                <a:gd name="T81" fmla="*/ 2837 h 152"/>
                <a:gd name="T82" fmla="*/ 901 w 177"/>
                <a:gd name="T83" fmla="*/ 1626 h 152"/>
                <a:gd name="T84" fmla="*/ 912 w 177"/>
                <a:gd name="T85" fmla="*/ 440 h 152"/>
                <a:gd name="T86" fmla="*/ 1040 w 177"/>
                <a:gd name="T87" fmla="*/ 0 h 152"/>
                <a:gd name="T88" fmla="*/ 1128 w 177"/>
                <a:gd name="T89" fmla="*/ 680 h 152"/>
                <a:gd name="T90" fmla="*/ 1298 w 177"/>
                <a:gd name="T91" fmla="*/ 1855 h 152"/>
                <a:gd name="T92" fmla="*/ 1404 w 177"/>
                <a:gd name="T93" fmla="*/ 1626 h 152"/>
                <a:gd name="T94" fmla="*/ 1404 w 177"/>
                <a:gd name="T95" fmla="*/ 1855 h 152"/>
                <a:gd name="T96" fmla="*/ 1533 w 177"/>
                <a:gd name="T97" fmla="*/ 2837 h 152"/>
                <a:gd name="T98" fmla="*/ 1624 w 177"/>
                <a:gd name="T99" fmla="*/ 2837 h 152"/>
                <a:gd name="T100" fmla="*/ 1650 w 177"/>
                <a:gd name="T101" fmla="*/ 3041 h 152"/>
                <a:gd name="T102" fmla="*/ 1856 w 177"/>
                <a:gd name="T103" fmla="*/ 3528 h 152"/>
                <a:gd name="T104" fmla="*/ 1785 w 177"/>
                <a:gd name="T105" fmla="*/ 6009 h 152"/>
                <a:gd name="T106" fmla="*/ 1771 w 177"/>
                <a:gd name="T107" fmla="*/ 6179 h 152"/>
                <a:gd name="T108" fmla="*/ 1713 w 177"/>
                <a:gd name="T109" fmla="*/ 6402 h 152"/>
                <a:gd name="T110" fmla="*/ 1585 w 177"/>
                <a:gd name="T111" fmla="*/ 8023 h 152"/>
                <a:gd name="T112" fmla="*/ 1659 w 177"/>
                <a:gd name="T113" fmla="*/ 7907 h 152"/>
                <a:gd name="T114" fmla="*/ 1754 w 177"/>
                <a:gd name="T115" fmla="*/ 8734 h 152"/>
                <a:gd name="T116" fmla="*/ 1754 w 177"/>
                <a:gd name="T117" fmla="*/ 9477 h 152"/>
                <a:gd name="T118" fmla="*/ 1713 w 177"/>
                <a:gd name="T119" fmla="*/ 10039 h 152"/>
                <a:gd name="T120" fmla="*/ 1713 w 177"/>
                <a:gd name="T121" fmla="*/ 10601 h 152"/>
                <a:gd name="T122" fmla="*/ 1713 w 177"/>
                <a:gd name="T123" fmla="*/ 11237 h 152"/>
                <a:gd name="T124" fmla="*/ 1846 w 177"/>
                <a:gd name="T125" fmla="*/ 11784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34161" name="Freeform 367"/>
            <p:cNvSpPr>
              <a:spLocks/>
            </p:cNvSpPr>
            <p:nvPr/>
          </p:nvSpPr>
          <p:spPr bwMode="auto">
            <a:xfrm>
              <a:off x="2655" y="1703"/>
              <a:ext cx="13" cy="28"/>
            </a:xfrm>
            <a:custGeom>
              <a:avLst/>
              <a:gdLst>
                <a:gd name="T0" fmla="*/ 46 w 12"/>
                <a:gd name="T1" fmla="*/ 1417 h 23"/>
                <a:gd name="T2" fmla="*/ 3 w 12"/>
                <a:gd name="T3" fmla="*/ 1315 h 23"/>
                <a:gd name="T4" fmla="*/ 0 w 12"/>
                <a:gd name="T5" fmla="*/ 530 h 23"/>
                <a:gd name="T6" fmla="*/ 46 w 12"/>
                <a:gd name="T7" fmla="*/ 0 h 23"/>
                <a:gd name="T8" fmla="*/ 64 w 12"/>
                <a:gd name="T9" fmla="*/ 530 h 23"/>
                <a:gd name="T10" fmla="*/ 46 w 12"/>
                <a:gd name="T11" fmla="*/ 1417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34162" name="Freeform 368"/>
            <p:cNvSpPr>
              <a:spLocks/>
            </p:cNvSpPr>
            <p:nvPr/>
          </p:nvSpPr>
          <p:spPr bwMode="auto">
            <a:xfrm>
              <a:off x="2768" y="1583"/>
              <a:ext cx="102" cy="52"/>
            </a:xfrm>
            <a:custGeom>
              <a:avLst/>
              <a:gdLst>
                <a:gd name="T0" fmla="*/ 348 w 92"/>
                <a:gd name="T1" fmla="*/ 3703 h 42"/>
                <a:gd name="T2" fmla="*/ 166 w 92"/>
                <a:gd name="T3" fmla="*/ 3703 h 42"/>
                <a:gd name="T4" fmla="*/ 61 w 92"/>
                <a:gd name="T5" fmla="*/ 2677 h 42"/>
                <a:gd name="T6" fmla="*/ 2 w 92"/>
                <a:gd name="T7" fmla="*/ 2503 h 42"/>
                <a:gd name="T8" fmla="*/ 0 w 92"/>
                <a:gd name="T9" fmla="*/ 2345 h 42"/>
                <a:gd name="T10" fmla="*/ 2 w 92"/>
                <a:gd name="T11" fmla="*/ 2022 h 42"/>
                <a:gd name="T12" fmla="*/ 61 w 92"/>
                <a:gd name="T13" fmla="*/ 1236 h 42"/>
                <a:gd name="T14" fmla="*/ 75 w 92"/>
                <a:gd name="T15" fmla="*/ 998 h 42"/>
                <a:gd name="T16" fmla="*/ 125 w 92"/>
                <a:gd name="T17" fmla="*/ 651 h 42"/>
                <a:gd name="T18" fmla="*/ 166 w 92"/>
                <a:gd name="T19" fmla="*/ 651 h 42"/>
                <a:gd name="T20" fmla="*/ 308 w 92"/>
                <a:gd name="T21" fmla="*/ 651 h 42"/>
                <a:gd name="T22" fmla="*/ 491 w 92"/>
                <a:gd name="T23" fmla="*/ 0 h 42"/>
                <a:gd name="T24" fmla="*/ 703 w 92"/>
                <a:gd name="T25" fmla="*/ 0 h 42"/>
                <a:gd name="T26" fmla="*/ 805 w 92"/>
                <a:gd name="T27" fmla="*/ 651 h 42"/>
                <a:gd name="T28" fmla="*/ 703 w 92"/>
                <a:gd name="T29" fmla="*/ 1894 h 42"/>
                <a:gd name="T30" fmla="*/ 591 w 92"/>
                <a:gd name="T31" fmla="*/ 3099 h 42"/>
                <a:gd name="T32" fmla="*/ 516 w 92"/>
                <a:gd name="T33" fmla="*/ 3594 h 42"/>
                <a:gd name="T34" fmla="*/ 348 w 92"/>
                <a:gd name="T35" fmla="*/ 3703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34163" name="Freeform 369" descr="Large checker board"/>
            <p:cNvSpPr>
              <a:spLocks/>
            </p:cNvSpPr>
            <p:nvPr/>
          </p:nvSpPr>
          <p:spPr bwMode="auto">
            <a:xfrm>
              <a:off x="2884" y="1011"/>
              <a:ext cx="2095" cy="718"/>
            </a:xfrm>
            <a:custGeom>
              <a:avLst/>
              <a:gdLst>
                <a:gd name="T0" fmla="*/ 16797 w 1874"/>
                <a:gd name="T1" fmla="*/ 11457 h 579"/>
                <a:gd name="T2" fmla="*/ 15224 w 1874"/>
                <a:gd name="T3" fmla="*/ 9149 h 579"/>
                <a:gd name="T4" fmla="*/ 13736 w 1874"/>
                <a:gd name="T5" fmla="*/ 7454 h 579"/>
                <a:gd name="T6" fmla="*/ 12633 w 1874"/>
                <a:gd name="T7" fmla="*/ 6495 h 579"/>
                <a:gd name="T8" fmla="*/ 12248 w 1874"/>
                <a:gd name="T9" fmla="*/ 7454 h 579"/>
                <a:gd name="T10" fmla="*/ 11094 w 1874"/>
                <a:gd name="T11" fmla="*/ 6845 h 579"/>
                <a:gd name="T12" fmla="*/ 9201 w 1874"/>
                <a:gd name="T13" fmla="*/ 4721 h 579"/>
                <a:gd name="T14" fmla="*/ 9018 w 1874"/>
                <a:gd name="T15" fmla="*/ 2747 h 579"/>
                <a:gd name="T16" fmla="*/ 8031 w 1874"/>
                <a:gd name="T17" fmla="*/ 1452 h 579"/>
                <a:gd name="T18" fmla="*/ 7270 w 1874"/>
                <a:gd name="T19" fmla="*/ 1786 h 579"/>
                <a:gd name="T20" fmla="*/ 6174 w 1874"/>
                <a:gd name="T21" fmla="*/ 3679 h 579"/>
                <a:gd name="T22" fmla="*/ 5850 w 1874"/>
                <a:gd name="T23" fmla="*/ 6758 h 579"/>
                <a:gd name="T24" fmla="*/ 6174 w 1874"/>
                <a:gd name="T25" fmla="*/ 7454 h 579"/>
                <a:gd name="T26" fmla="*/ 5292 w 1874"/>
                <a:gd name="T27" fmla="*/ 7981 h 579"/>
                <a:gd name="T28" fmla="*/ 5691 w 1874"/>
                <a:gd name="T29" fmla="*/ 11016 h 579"/>
                <a:gd name="T30" fmla="*/ 5613 w 1874"/>
                <a:gd name="T31" fmla="*/ 12934 h 579"/>
                <a:gd name="T32" fmla="*/ 5292 w 1874"/>
                <a:gd name="T33" fmla="*/ 14069 h 579"/>
                <a:gd name="T34" fmla="*/ 4424 w 1874"/>
                <a:gd name="T35" fmla="*/ 6011 h 579"/>
                <a:gd name="T36" fmla="*/ 4813 w 1874"/>
                <a:gd name="T37" fmla="*/ 11457 h 579"/>
                <a:gd name="T38" fmla="*/ 3719 w 1874"/>
                <a:gd name="T39" fmla="*/ 12273 h 579"/>
                <a:gd name="T40" fmla="*/ 3056 w 1874"/>
                <a:gd name="T41" fmla="*/ 11345 h 579"/>
                <a:gd name="T42" fmla="*/ 2025 w 1874"/>
                <a:gd name="T43" fmla="*/ 13377 h 579"/>
                <a:gd name="T44" fmla="*/ 1876 w 1874"/>
                <a:gd name="T45" fmla="*/ 14886 h 579"/>
                <a:gd name="T46" fmla="*/ 1347 w 1874"/>
                <a:gd name="T47" fmla="*/ 18398 h 579"/>
                <a:gd name="T48" fmla="*/ 572 w 1874"/>
                <a:gd name="T49" fmla="*/ 14069 h 579"/>
                <a:gd name="T50" fmla="*/ 495 w 1874"/>
                <a:gd name="T51" fmla="*/ 11345 h 579"/>
                <a:gd name="T52" fmla="*/ 121 w 1874"/>
                <a:gd name="T53" fmla="*/ 10526 h 579"/>
                <a:gd name="T54" fmla="*/ 395 w 1874"/>
                <a:gd name="T55" fmla="*/ 18398 h 579"/>
                <a:gd name="T56" fmla="*/ 295 w 1874"/>
                <a:gd name="T57" fmla="*/ 23618 h 579"/>
                <a:gd name="T58" fmla="*/ 587 w 1874"/>
                <a:gd name="T59" fmla="*/ 30731 h 579"/>
                <a:gd name="T60" fmla="*/ 1576 w 1874"/>
                <a:gd name="T61" fmla="*/ 37833 h 579"/>
                <a:gd name="T62" fmla="*/ 2133 w 1874"/>
                <a:gd name="T63" fmla="*/ 44779 h 579"/>
                <a:gd name="T64" fmla="*/ 2167 w 1874"/>
                <a:gd name="T65" fmla="*/ 48423 h 579"/>
                <a:gd name="T66" fmla="*/ 3870 w 1874"/>
                <a:gd name="T67" fmla="*/ 53120 h 579"/>
                <a:gd name="T68" fmla="*/ 3766 w 1874"/>
                <a:gd name="T69" fmla="*/ 45679 h 579"/>
                <a:gd name="T70" fmla="*/ 3644 w 1874"/>
                <a:gd name="T71" fmla="*/ 37216 h 579"/>
                <a:gd name="T72" fmla="*/ 4992 w 1874"/>
                <a:gd name="T73" fmla="*/ 36110 h 579"/>
                <a:gd name="T74" fmla="*/ 6054 w 1874"/>
                <a:gd name="T75" fmla="*/ 31369 h 579"/>
                <a:gd name="T76" fmla="*/ 7165 w 1874"/>
                <a:gd name="T77" fmla="*/ 33597 h 579"/>
                <a:gd name="T78" fmla="*/ 8652 w 1874"/>
                <a:gd name="T79" fmla="*/ 40060 h 579"/>
                <a:gd name="T80" fmla="*/ 9984 w 1874"/>
                <a:gd name="T81" fmla="*/ 39430 h 579"/>
                <a:gd name="T82" fmla="*/ 11221 w 1874"/>
                <a:gd name="T83" fmla="*/ 39430 h 579"/>
                <a:gd name="T84" fmla="*/ 13048 w 1874"/>
                <a:gd name="T85" fmla="*/ 39835 h 579"/>
                <a:gd name="T86" fmla="*/ 13563 w 1874"/>
                <a:gd name="T87" fmla="*/ 34426 h 579"/>
                <a:gd name="T88" fmla="*/ 15307 w 1874"/>
                <a:gd name="T89" fmla="*/ 41529 h 579"/>
                <a:gd name="T90" fmla="*/ 15951 w 1874"/>
                <a:gd name="T91" fmla="*/ 49616 h 579"/>
                <a:gd name="T92" fmla="*/ 16247 w 1874"/>
                <a:gd name="T93" fmla="*/ 51162 h 579"/>
                <a:gd name="T94" fmla="*/ 16627 w 1874"/>
                <a:gd name="T95" fmla="*/ 41189 h 579"/>
                <a:gd name="T96" fmla="*/ 15663 w 1874"/>
                <a:gd name="T97" fmla="*/ 32946 h 579"/>
                <a:gd name="T98" fmla="*/ 15224 w 1874"/>
                <a:gd name="T99" fmla="*/ 29626 h 579"/>
                <a:gd name="T100" fmla="*/ 15842 w 1874"/>
                <a:gd name="T101" fmla="*/ 25180 h 579"/>
                <a:gd name="T102" fmla="*/ 16808 w 1874"/>
                <a:gd name="T103" fmla="*/ 25553 h 579"/>
                <a:gd name="T104" fmla="*/ 17278 w 1874"/>
                <a:gd name="T105" fmla="*/ 22796 h 579"/>
                <a:gd name="T106" fmla="*/ 17603 w 1874"/>
                <a:gd name="T107" fmla="*/ 20817 h 579"/>
                <a:gd name="T108" fmla="*/ 17603 w 1874"/>
                <a:gd name="T109" fmla="*/ 29023 h 579"/>
                <a:gd name="T110" fmla="*/ 18684 w 1874"/>
                <a:gd name="T111" fmla="*/ 34701 h 579"/>
                <a:gd name="T112" fmla="*/ 18684 w 1874"/>
                <a:gd name="T113" fmla="*/ 30254 h 579"/>
                <a:gd name="T114" fmla="*/ 18163 w 1874"/>
                <a:gd name="T115" fmla="*/ 24397 h 579"/>
                <a:gd name="T116" fmla="*/ 18905 w 1874"/>
                <a:gd name="T117" fmla="*/ 22796 h 579"/>
                <a:gd name="T118" fmla="*/ 19363 w 1874"/>
                <a:gd name="T119" fmla="*/ 19889 h 579"/>
                <a:gd name="T120" fmla="*/ 18492 w 1874"/>
                <a:gd name="T121" fmla="*/ 1406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164" name="Freeform 370" descr="Large checker board"/>
            <p:cNvSpPr>
              <a:spLocks/>
            </p:cNvSpPr>
            <p:nvPr/>
          </p:nvSpPr>
          <p:spPr bwMode="auto">
            <a:xfrm>
              <a:off x="4622" y="1454"/>
              <a:ext cx="145" cy="178"/>
            </a:xfrm>
            <a:custGeom>
              <a:avLst/>
              <a:gdLst>
                <a:gd name="T0" fmla="*/ 1123 w 130"/>
                <a:gd name="T1" fmla="*/ 8511 h 144"/>
                <a:gd name="T2" fmla="*/ 953 w 130"/>
                <a:gd name="T3" fmla="*/ 7325 h 144"/>
                <a:gd name="T4" fmla="*/ 802 w 130"/>
                <a:gd name="T5" fmla="*/ 5865 h 144"/>
                <a:gd name="T6" fmla="*/ 612 w 130"/>
                <a:gd name="T7" fmla="*/ 4670 h 144"/>
                <a:gd name="T8" fmla="*/ 433 w 130"/>
                <a:gd name="T9" fmla="*/ 3431 h 144"/>
                <a:gd name="T10" fmla="*/ 407 w 130"/>
                <a:gd name="T11" fmla="*/ 2859 h 144"/>
                <a:gd name="T12" fmla="*/ 226 w 130"/>
                <a:gd name="T13" fmla="*/ 1403 h 144"/>
                <a:gd name="T14" fmla="*/ 3 w 130"/>
                <a:gd name="T15" fmla="*/ 0 h 144"/>
                <a:gd name="T16" fmla="*/ 0 w 130"/>
                <a:gd name="T17" fmla="*/ 2 h 144"/>
                <a:gd name="T18" fmla="*/ 148 w 130"/>
                <a:gd name="T19" fmla="*/ 1189 h 144"/>
                <a:gd name="T20" fmla="*/ 148 w 130"/>
                <a:gd name="T21" fmla="*/ 1403 h 144"/>
                <a:gd name="T22" fmla="*/ 55 w 130"/>
                <a:gd name="T23" fmla="*/ 1514 h 144"/>
                <a:gd name="T24" fmla="*/ 226 w 130"/>
                <a:gd name="T25" fmla="*/ 2859 h 144"/>
                <a:gd name="T26" fmla="*/ 354 w 130"/>
                <a:gd name="T27" fmla="*/ 4241 h 144"/>
                <a:gd name="T28" fmla="*/ 492 w 130"/>
                <a:gd name="T29" fmla="*/ 5399 h 144"/>
                <a:gd name="T30" fmla="*/ 612 w 130"/>
                <a:gd name="T31" fmla="*/ 6885 h 144"/>
                <a:gd name="T32" fmla="*/ 746 w 130"/>
                <a:gd name="T33" fmla="*/ 8250 h 144"/>
                <a:gd name="T34" fmla="*/ 850 w 130"/>
                <a:gd name="T35" fmla="*/ 9470 h 144"/>
                <a:gd name="T36" fmla="*/ 953 w 130"/>
                <a:gd name="T37" fmla="*/ 10904 h 144"/>
                <a:gd name="T38" fmla="*/ 1086 w 130"/>
                <a:gd name="T39" fmla="*/ 12333 h 144"/>
                <a:gd name="T40" fmla="*/ 1104 w 130"/>
                <a:gd name="T41" fmla="*/ 12333 h 144"/>
                <a:gd name="T42" fmla="*/ 1104 w 130"/>
                <a:gd name="T43" fmla="*/ 11241 h 144"/>
                <a:gd name="T44" fmla="*/ 1222 w 130"/>
                <a:gd name="T45" fmla="*/ 11933 h 144"/>
                <a:gd name="T46" fmla="*/ 1289 w 130"/>
                <a:gd name="T47" fmla="*/ 12333 h 144"/>
                <a:gd name="T48" fmla="*/ 1198 w 130"/>
                <a:gd name="T49" fmla="*/ 11241 h 144"/>
                <a:gd name="T50" fmla="*/ 928 w 130"/>
                <a:gd name="T51" fmla="*/ 9470 h 144"/>
                <a:gd name="T52" fmla="*/ 850 w 130"/>
                <a:gd name="T53" fmla="*/ 7448 h 144"/>
                <a:gd name="T54" fmla="*/ 928 w 130"/>
                <a:gd name="T55" fmla="*/ 7448 h 144"/>
                <a:gd name="T56" fmla="*/ 1086 w 130"/>
                <a:gd name="T57" fmla="*/ 8052 h 144"/>
                <a:gd name="T58" fmla="*/ 1123 w 130"/>
                <a:gd name="T59" fmla="*/ 851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165" name="Freeform 371"/>
            <p:cNvSpPr>
              <a:spLocks/>
            </p:cNvSpPr>
            <p:nvPr/>
          </p:nvSpPr>
          <p:spPr bwMode="auto">
            <a:xfrm>
              <a:off x="3163" y="1023"/>
              <a:ext cx="149" cy="62"/>
            </a:xfrm>
            <a:custGeom>
              <a:avLst/>
              <a:gdLst>
                <a:gd name="T0" fmla="*/ 1255 w 134"/>
                <a:gd name="T1" fmla="*/ 2 h 50"/>
                <a:gd name="T2" fmla="*/ 1158 w 134"/>
                <a:gd name="T3" fmla="*/ 936 h 50"/>
                <a:gd name="T4" fmla="*/ 881 w 134"/>
                <a:gd name="T5" fmla="*/ 1786 h 50"/>
                <a:gd name="T6" fmla="*/ 604 w 134"/>
                <a:gd name="T7" fmla="*/ 2392 h 50"/>
                <a:gd name="T8" fmla="*/ 523 w 134"/>
                <a:gd name="T9" fmla="*/ 2392 h 50"/>
                <a:gd name="T10" fmla="*/ 577 w 134"/>
                <a:gd name="T11" fmla="*/ 2542 h 50"/>
                <a:gd name="T12" fmla="*/ 543 w 134"/>
                <a:gd name="T13" fmla="*/ 2768 h 50"/>
                <a:gd name="T14" fmla="*/ 500 w 134"/>
                <a:gd name="T15" fmla="*/ 2768 h 50"/>
                <a:gd name="T16" fmla="*/ 500 w 134"/>
                <a:gd name="T17" fmla="*/ 3026 h 50"/>
                <a:gd name="T18" fmla="*/ 391 w 134"/>
                <a:gd name="T19" fmla="*/ 3026 h 50"/>
                <a:gd name="T20" fmla="*/ 423 w 134"/>
                <a:gd name="T21" fmla="*/ 3432 h 50"/>
                <a:gd name="T22" fmla="*/ 391 w 134"/>
                <a:gd name="T23" fmla="*/ 3678 h 50"/>
                <a:gd name="T24" fmla="*/ 423 w 134"/>
                <a:gd name="T25" fmla="*/ 4165 h 50"/>
                <a:gd name="T26" fmla="*/ 279 w 134"/>
                <a:gd name="T27" fmla="*/ 3908 h 50"/>
                <a:gd name="T28" fmla="*/ 391 w 134"/>
                <a:gd name="T29" fmla="*/ 4165 h 50"/>
                <a:gd name="T30" fmla="*/ 319 w 134"/>
                <a:gd name="T31" fmla="*/ 4165 h 50"/>
                <a:gd name="T32" fmla="*/ 345 w 134"/>
                <a:gd name="T33" fmla="*/ 4561 h 50"/>
                <a:gd name="T34" fmla="*/ 63 w 134"/>
                <a:gd name="T35" fmla="*/ 4256 h 50"/>
                <a:gd name="T36" fmla="*/ 133 w 134"/>
                <a:gd name="T37" fmla="*/ 4165 h 50"/>
                <a:gd name="T38" fmla="*/ 0 w 134"/>
                <a:gd name="T39" fmla="*/ 4165 h 50"/>
                <a:gd name="T40" fmla="*/ 133 w 134"/>
                <a:gd name="T41" fmla="*/ 3432 h 50"/>
                <a:gd name="T42" fmla="*/ 173 w 134"/>
                <a:gd name="T43" fmla="*/ 3432 h 50"/>
                <a:gd name="T44" fmla="*/ 97 w 134"/>
                <a:gd name="T45" fmla="*/ 3359 h 50"/>
                <a:gd name="T46" fmla="*/ 133 w 134"/>
                <a:gd name="T47" fmla="*/ 3026 h 50"/>
                <a:gd name="T48" fmla="*/ 192 w 134"/>
                <a:gd name="T49" fmla="*/ 2768 h 50"/>
                <a:gd name="T50" fmla="*/ 173 w 134"/>
                <a:gd name="T51" fmla="*/ 2542 h 50"/>
                <a:gd name="T52" fmla="*/ 173 w 134"/>
                <a:gd name="T53" fmla="*/ 2392 h 50"/>
                <a:gd name="T54" fmla="*/ 97 w 134"/>
                <a:gd name="T55" fmla="*/ 2392 h 50"/>
                <a:gd name="T56" fmla="*/ 192 w 134"/>
                <a:gd name="T57" fmla="*/ 1929 h 50"/>
                <a:gd name="T58" fmla="*/ 256 w 134"/>
                <a:gd name="T59" fmla="*/ 1929 h 50"/>
                <a:gd name="T60" fmla="*/ 500 w 134"/>
                <a:gd name="T61" fmla="*/ 1255 h 50"/>
                <a:gd name="T62" fmla="*/ 523 w 134"/>
                <a:gd name="T63" fmla="*/ 936 h 50"/>
                <a:gd name="T64" fmla="*/ 936 w 134"/>
                <a:gd name="T65" fmla="*/ 428 h 50"/>
                <a:gd name="T66" fmla="*/ 1142 w 134"/>
                <a:gd name="T67" fmla="*/ 0 h 50"/>
                <a:gd name="T68" fmla="*/ 125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34166" name="Freeform 372"/>
            <p:cNvSpPr>
              <a:spLocks/>
            </p:cNvSpPr>
            <p:nvPr/>
          </p:nvSpPr>
          <p:spPr bwMode="auto">
            <a:xfrm>
              <a:off x="3153" y="1085"/>
              <a:ext cx="86" cy="49"/>
            </a:xfrm>
            <a:custGeom>
              <a:avLst/>
              <a:gdLst>
                <a:gd name="T0" fmla="*/ 606 w 78"/>
                <a:gd name="T1" fmla="*/ 2739 h 40"/>
                <a:gd name="T2" fmla="*/ 368 w 78"/>
                <a:gd name="T3" fmla="*/ 1852 h 40"/>
                <a:gd name="T4" fmla="*/ 313 w 78"/>
                <a:gd name="T5" fmla="*/ 832 h 40"/>
                <a:gd name="T6" fmla="*/ 313 w 78"/>
                <a:gd name="T7" fmla="*/ 540 h 40"/>
                <a:gd name="T8" fmla="*/ 313 w 78"/>
                <a:gd name="T9" fmla="*/ 540 h 40"/>
                <a:gd name="T10" fmla="*/ 334 w 78"/>
                <a:gd name="T11" fmla="*/ 2 h 40"/>
                <a:gd name="T12" fmla="*/ 109 w 78"/>
                <a:gd name="T13" fmla="*/ 0 h 40"/>
                <a:gd name="T14" fmla="*/ 74 w 78"/>
                <a:gd name="T15" fmla="*/ 294 h 40"/>
                <a:gd name="T16" fmla="*/ 45 w 78"/>
                <a:gd name="T17" fmla="*/ 662 h 40"/>
                <a:gd name="T18" fmla="*/ 74 w 78"/>
                <a:gd name="T19" fmla="*/ 832 h 40"/>
                <a:gd name="T20" fmla="*/ 45 w 78"/>
                <a:gd name="T21" fmla="*/ 1308 h 40"/>
                <a:gd name="T22" fmla="*/ 0 w 78"/>
                <a:gd name="T23" fmla="*/ 1512 h 40"/>
                <a:gd name="T24" fmla="*/ 55 w 78"/>
                <a:gd name="T25" fmla="*/ 1962 h 40"/>
                <a:gd name="T26" fmla="*/ 132 w 78"/>
                <a:gd name="T27" fmla="*/ 1962 h 40"/>
                <a:gd name="T28" fmla="*/ 186 w 78"/>
                <a:gd name="T29" fmla="*/ 1962 h 40"/>
                <a:gd name="T30" fmla="*/ 226 w 78"/>
                <a:gd name="T31" fmla="*/ 1962 h 40"/>
                <a:gd name="T32" fmla="*/ 258 w 78"/>
                <a:gd name="T33" fmla="*/ 2294 h 40"/>
                <a:gd name="T34" fmla="*/ 238 w 78"/>
                <a:gd name="T35" fmla="*/ 2509 h 40"/>
                <a:gd name="T36" fmla="*/ 334 w 78"/>
                <a:gd name="T37" fmla="*/ 2739 h 40"/>
                <a:gd name="T38" fmla="*/ 406 w 78"/>
                <a:gd name="T39" fmla="*/ 2810 h 40"/>
                <a:gd name="T40" fmla="*/ 499 w 78"/>
                <a:gd name="T41" fmla="*/ 2810 h 40"/>
                <a:gd name="T42" fmla="*/ 573 w 78"/>
                <a:gd name="T43" fmla="*/ 2810 h 40"/>
                <a:gd name="T44" fmla="*/ 606 w 78"/>
                <a:gd name="T45" fmla="*/ 2739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34167" name="Freeform 373"/>
            <p:cNvSpPr>
              <a:spLocks/>
            </p:cNvSpPr>
            <p:nvPr/>
          </p:nvSpPr>
          <p:spPr bwMode="auto">
            <a:xfrm>
              <a:off x="4125" y="1035"/>
              <a:ext cx="103" cy="27"/>
            </a:xfrm>
            <a:custGeom>
              <a:avLst/>
              <a:gdLst>
                <a:gd name="T0" fmla="*/ 976 w 92"/>
                <a:gd name="T1" fmla="*/ 1724 h 21"/>
                <a:gd name="T2" fmla="*/ 355 w 92"/>
                <a:gd name="T3" fmla="*/ 0 h 21"/>
                <a:gd name="T4" fmla="*/ 431 w 92"/>
                <a:gd name="T5" fmla="*/ 729 h 21"/>
                <a:gd name="T6" fmla="*/ 355 w 92"/>
                <a:gd name="T7" fmla="*/ 441 h 21"/>
                <a:gd name="T8" fmla="*/ 410 w 92"/>
                <a:gd name="T9" fmla="*/ 1341 h 21"/>
                <a:gd name="T10" fmla="*/ 94 w 92"/>
                <a:gd name="T11" fmla="*/ 441 h 21"/>
                <a:gd name="T12" fmla="*/ 0 w 92"/>
                <a:gd name="T13" fmla="*/ 729 h 21"/>
                <a:gd name="T14" fmla="*/ 0 w 92"/>
                <a:gd name="T15" fmla="*/ 1341 h 21"/>
                <a:gd name="T16" fmla="*/ 4 w 92"/>
                <a:gd name="T17" fmla="*/ 1724 h 21"/>
                <a:gd name="T18" fmla="*/ 75 w 92"/>
                <a:gd name="T19" fmla="*/ 2151 h 21"/>
                <a:gd name="T20" fmla="*/ 483 w 92"/>
                <a:gd name="T21" fmla="*/ 4144 h 21"/>
                <a:gd name="T22" fmla="*/ 483 w 92"/>
                <a:gd name="T23" fmla="*/ 3556 h 21"/>
                <a:gd name="T24" fmla="*/ 779 w 92"/>
                <a:gd name="T25" fmla="*/ 3223 h 21"/>
                <a:gd name="T26" fmla="*/ 929 w 92"/>
                <a:gd name="T27" fmla="*/ 3223 h 21"/>
                <a:gd name="T28" fmla="*/ 865 w 92"/>
                <a:gd name="T29" fmla="*/ 3223 h 21"/>
                <a:gd name="T30" fmla="*/ 976 w 92"/>
                <a:gd name="T31" fmla="*/ 2151 h 21"/>
                <a:gd name="T32" fmla="*/ 976 w 92"/>
                <a:gd name="T33" fmla="*/ 1724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34168" name="Freeform 374"/>
            <p:cNvSpPr>
              <a:spLocks/>
            </p:cNvSpPr>
            <p:nvPr/>
          </p:nvSpPr>
          <p:spPr bwMode="auto">
            <a:xfrm>
              <a:off x="3548" y="973"/>
              <a:ext cx="80" cy="18"/>
            </a:xfrm>
            <a:custGeom>
              <a:avLst/>
              <a:gdLst>
                <a:gd name="T0" fmla="*/ 712 w 71"/>
                <a:gd name="T1" fmla="*/ 441 h 14"/>
                <a:gd name="T2" fmla="*/ 530 w 71"/>
                <a:gd name="T3" fmla="*/ 0 h 14"/>
                <a:gd name="T4" fmla="*/ 420 w 71"/>
                <a:gd name="T5" fmla="*/ 441 h 14"/>
                <a:gd name="T6" fmla="*/ 348 w 71"/>
                <a:gd name="T7" fmla="*/ 0 h 14"/>
                <a:gd name="T8" fmla="*/ 2 w 71"/>
                <a:gd name="T9" fmla="*/ 441 h 14"/>
                <a:gd name="T10" fmla="*/ 0 w 71"/>
                <a:gd name="T11" fmla="*/ 1341 h 14"/>
                <a:gd name="T12" fmla="*/ 87 w 71"/>
                <a:gd name="T13" fmla="*/ 1341 h 14"/>
                <a:gd name="T14" fmla="*/ 258 w 71"/>
                <a:gd name="T15" fmla="*/ 2766 h 14"/>
                <a:gd name="T16" fmla="*/ 860 w 71"/>
                <a:gd name="T17" fmla="*/ 2766 h 14"/>
                <a:gd name="T18" fmla="*/ 788 w 71"/>
                <a:gd name="T19" fmla="*/ 2217 h 14"/>
                <a:gd name="T20" fmla="*/ 712 w 71"/>
                <a:gd name="T21" fmla="*/ 44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34169" name="Freeform 375"/>
            <p:cNvSpPr>
              <a:spLocks/>
            </p:cNvSpPr>
            <p:nvPr/>
          </p:nvSpPr>
          <p:spPr bwMode="auto">
            <a:xfrm>
              <a:off x="3638" y="982"/>
              <a:ext cx="62" cy="24"/>
            </a:xfrm>
            <a:custGeom>
              <a:avLst/>
              <a:gdLst>
                <a:gd name="T0" fmla="*/ 661 w 55"/>
                <a:gd name="T1" fmla="*/ 1603 h 19"/>
                <a:gd name="T2" fmla="*/ 326 w 55"/>
                <a:gd name="T3" fmla="*/ 661 h 19"/>
                <a:gd name="T4" fmla="*/ 229 w 55"/>
                <a:gd name="T5" fmla="*/ 1248 h 19"/>
                <a:gd name="T6" fmla="*/ 180 w 55"/>
                <a:gd name="T7" fmla="*/ 328 h 19"/>
                <a:gd name="T8" fmla="*/ 98 w 55"/>
                <a:gd name="T9" fmla="*/ 0 h 19"/>
                <a:gd name="T10" fmla="*/ 124 w 55"/>
                <a:gd name="T11" fmla="*/ 661 h 19"/>
                <a:gd name="T12" fmla="*/ 0 w 55"/>
                <a:gd name="T13" fmla="*/ 661 h 19"/>
                <a:gd name="T14" fmla="*/ 3 w 55"/>
                <a:gd name="T15" fmla="*/ 988 h 19"/>
                <a:gd name="T16" fmla="*/ 98 w 55"/>
                <a:gd name="T17" fmla="*/ 1248 h 19"/>
                <a:gd name="T18" fmla="*/ 3 w 55"/>
                <a:gd name="T19" fmla="*/ 1603 h 19"/>
                <a:gd name="T20" fmla="*/ 68 w 55"/>
                <a:gd name="T21" fmla="*/ 2558 h 19"/>
                <a:gd name="T22" fmla="*/ 675 w 55"/>
                <a:gd name="T23" fmla="*/ 1603 h 19"/>
                <a:gd name="T24" fmla="*/ 661 w 55"/>
                <a:gd name="T25" fmla="*/ 160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34170" name="Freeform 376"/>
            <p:cNvSpPr>
              <a:spLocks/>
            </p:cNvSpPr>
            <p:nvPr/>
          </p:nvSpPr>
          <p:spPr bwMode="auto">
            <a:xfrm>
              <a:off x="3514" y="958"/>
              <a:ext cx="63" cy="15"/>
            </a:xfrm>
            <a:custGeom>
              <a:avLst/>
              <a:gdLst>
                <a:gd name="T0" fmla="*/ 958 w 55"/>
                <a:gd name="T1" fmla="*/ 569 h 12"/>
                <a:gd name="T2" fmla="*/ 551 w 55"/>
                <a:gd name="T3" fmla="*/ 0 h 12"/>
                <a:gd name="T4" fmla="*/ 3 w 55"/>
                <a:gd name="T5" fmla="*/ 291 h 12"/>
                <a:gd name="T6" fmla="*/ 166 w 55"/>
                <a:gd name="T7" fmla="*/ 291 h 12"/>
                <a:gd name="T8" fmla="*/ 111 w 55"/>
                <a:gd name="T9" fmla="*/ 719 h 12"/>
                <a:gd name="T10" fmla="*/ 0 w 55"/>
                <a:gd name="T11" fmla="*/ 719 h 12"/>
                <a:gd name="T12" fmla="*/ 244 w 55"/>
                <a:gd name="T13" fmla="*/ 899 h 12"/>
                <a:gd name="T14" fmla="*/ 213 w 55"/>
                <a:gd name="T15" fmla="*/ 1314 h 12"/>
                <a:gd name="T16" fmla="*/ 958 w 55"/>
                <a:gd name="T17" fmla="*/ 899 h 12"/>
                <a:gd name="T18" fmla="*/ 850 w 55"/>
                <a:gd name="T19" fmla="*/ 719 h 12"/>
                <a:gd name="T20" fmla="*/ 958 w 55"/>
                <a:gd name="T21" fmla="*/ 56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34171" name="Freeform 377"/>
            <p:cNvSpPr>
              <a:spLocks/>
            </p:cNvSpPr>
            <p:nvPr/>
          </p:nvSpPr>
          <p:spPr bwMode="auto">
            <a:xfrm>
              <a:off x="4236" y="1047"/>
              <a:ext cx="66" cy="15"/>
            </a:xfrm>
            <a:custGeom>
              <a:avLst/>
              <a:gdLst>
                <a:gd name="T0" fmla="*/ 622 w 59"/>
                <a:gd name="T1" fmla="*/ 569 h 12"/>
                <a:gd name="T2" fmla="*/ 150 w 59"/>
                <a:gd name="T3" fmla="*/ 291 h 12"/>
                <a:gd name="T4" fmla="*/ 0 w 59"/>
                <a:gd name="T5" fmla="*/ 0 h 12"/>
                <a:gd name="T6" fmla="*/ 70 w 59"/>
                <a:gd name="T7" fmla="*/ 569 h 12"/>
                <a:gd name="T8" fmla="*/ 559 w 59"/>
                <a:gd name="T9" fmla="*/ 1314 h 12"/>
                <a:gd name="T10" fmla="*/ 622 w 59"/>
                <a:gd name="T11" fmla="*/ 56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34172" name="Freeform 378"/>
            <p:cNvSpPr>
              <a:spLocks/>
            </p:cNvSpPr>
            <p:nvPr/>
          </p:nvSpPr>
          <p:spPr bwMode="auto">
            <a:xfrm>
              <a:off x="2813" y="1444"/>
              <a:ext cx="34" cy="12"/>
            </a:xfrm>
            <a:custGeom>
              <a:avLst/>
              <a:gdLst>
                <a:gd name="T0" fmla="*/ 66 w 31"/>
                <a:gd name="T1" fmla="*/ 0 h 10"/>
                <a:gd name="T2" fmla="*/ 66 w 31"/>
                <a:gd name="T3" fmla="*/ 149 h 10"/>
                <a:gd name="T4" fmla="*/ 3 w 31"/>
                <a:gd name="T5" fmla="*/ 0 h 10"/>
                <a:gd name="T6" fmla="*/ 0 w 31"/>
                <a:gd name="T7" fmla="*/ 149 h 10"/>
                <a:gd name="T8" fmla="*/ 3 w 31"/>
                <a:gd name="T9" fmla="*/ 215 h 10"/>
                <a:gd name="T10" fmla="*/ 3 w 31"/>
                <a:gd name="T11" fmla="*/ 215 h 10"/>
                <a:gd name="T12" fmla="*/ 0 w 31"/>
                <a:gd name="T13" fmla="*/ 372 h 10"/>
                <a:gd name="T14" fmla="*/ 50 w 31"/>
                <a:gd name="T15" fmla="*/ 446 h 10"/>
                <a:gd name="T16" fmla="*/ 215 w 31"/>
                <a:gd name="T17" fmla="*/ 446 h 10"/>
                <a:gd name="T18" fmla="*/ 215 w 31"/>
                <a:gd name="T19" fmla="*/ 149 h 10"/>
                <a:gd name="T20" fmla="*/ 133 w 31"/>
                <a:gd name="T21" fmla="*/ 0 h 10"/>
                <a:gd name="T22" fmla="*/ 66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34173" name="Freeform 379"/>
            <p:cNvSpPr>
              <a:spLocks/>
            </p:cNvSpPr>
            <p:nvPr/>
          </p:nvSpPr>
          <p:spPr bwMode="auto">
            <a:xfrm>
              <a:off x="4209" y="1076"/>
              <a:ext cx="51" cy="11"/>
            </a:xfrm>
            <a:custGeom>
              <a:avLst/>
              <a:gdLst>
                <a:gd name="T0" fmla="*/ 632 w 45"/>
                <a:gd name="T1" fmla="*/ 590 h 9"/>
                <a:gd name="T2" fmla="*/ 0 w 45"/>
                <a:gd name="T3" fmla="*/ 483 h 9"/>
                <a:gd name="T4" fmla="*/ 206 w 45"/>
                <a:gd name="T5" fmla="*/ 0 h 9"/>
                <a:gd name="T6" fmla="*/ 559 w 45"/>
                <a:gd name="T7" fmla="*/ 483 h 9"/>
                <a:gd name="T8" fmla="*/ 632 w 45"/>
                <a:gd name="T9" fmla="*/ 590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34174" name="Freeform 380"/>
            <p:cNvSpPr>
              <a:spLocks/>
            </p:cNvSpPr>
            <p:nvPr/>
          </p:nvSpPr>
          <p:spPr bwMode="auto">
            <a:xfrm>
              <a:off x="3131" y="1155"/>
              <a:ext cx="29" cy="15"/>
            </a:xfrm>
            <a:custGeom>
              <a:avLst/>
              <a:gdLst>
                <a:gd name="T0" fmla="*/ 255 w 26"/>
                <a:gd name="T1" fmla="*/ 889 h 12"/>
                <a:gd name="T2" fmla="*/ 69 w 26"/>
                <a:gd name="T3" fmla="*/ 1314 h 12"/>
                <a:gd name="T4" fmla="*/ 0 w 26"/>
                <a:gd name="T5" fmla="*/ 364 h 12"/>
                <a:gd name="T6" fmla="*/ 69 w 26"/>
                <a:gd name="T7" fmla="*/ 0 h 12"/>
                <a:gd name="T8" fmla="*/ 255 w 26"/>
                <a:gd name="T9" fmla="*/ 889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34175" name="Freeform 381"/>
            <p:cNvSpPr>
              <a:spLocks/>
            </p:cNvSpPr>
            <p:nvPr/>
          </p:nvSpPr>
          <p:spPr bwMode="auto">
            <a:xfrm>
              <a:off x="3028" y="961"/>
              <a:ext cx="48" cy="12"/>
            </a:xfrm>
            <a:custGeom>
              <a:avLst/>
              <a:gdLst>
                <a:gd name="T0" fmla="*/ 439 w 43"/>
                <a:gd name="T1" fmla="*/ 149 h 10"/>
                <a:gd name="T2" fmla="*/ 169 w 43"/>
                <a:gd name="T3" fmla="*/ 310 h 10"/>
                <a:gd name="T4" fmla="*/ 70 w 43"/>
                <a:gd name="T5" fmla="*/ 446 h 10"/>
                <a:gd name="T6" fmla="*/ 0 w 43"/>
                <a:gd name="T7" fmla="*/ 446 h 10"/>
                <a:gd name="T8" fmla="*/ 87 w 43"/>
                <a:gd name="T9" fmla="*/ 215 h 10"/>
                <a:gd name="T10" fmla="*/ 237 w 43"/>
                <a:gd name="T11" fmla="*/ 149 h 10"/>
                <a:gd name="T12" fmla="*/ 355 w 43"/>
                <a:gd name="T13" fmla="*/ 0 h 10"/>
                <a:gd name="T14" fmla="*/ 439 w 43"/>
                <a:gd name="T15" fmla="*/ 149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34176" name="Freeform 382"/>
            <p:cNvSpPr>
              <a:spLocks/>
            </p:cNvSpPr>
            <p:nvPr/>
          </p:nvSpPr>
          <p:spPr bwMode="auto">
            <a:xfrm>
              <a:off x="4844" y="1647"/>
              <a:ext cx="15" cy="23"/>
            </a:xfrm>
            <a:custGeom>
              <a:avLst/>
              <a:gdLst>
                <a:gd name="T0" fmla="*/ 58 w 14"/>
                <a:gd name="T1" fmla="*/ 0 h 19"/>
                <a:gd name="T2" fmla="*/ 2 w 14"/>
                <a:gd name="T3" fmla="*/ 2 h 19"/>
                <a:gd name="T4" fmla="*/ 0 w 14"/>
                <a:gd name="T5" fmla="*/ 1081 h 19"/>
                <a:gd name="T6" fmla="*/ 35 w 14"/>
                <a:gd name="T7" fmla="*/ 504 h 19"/>
                <a:gd name="T8" fmla="*/ 50 w 14"/>
                <a:gd name="T9" fmla="*/ 2 h 19"/>
                <a:gd name="T10" fmla="*/ 5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34177" name="Freeform 383"/>
            <p:cNvSpPr>
              <a:spLocks/>
            </p:cNvSpPr>
            <p:nvPr/>
          </p:nvSpPr>
          <p:spPr bwMode="auto">
            <a:xfrm>
              <a:off x="4746" y="1118"/>
              <a:ext cx="18" cy="14"/>
            </a:xfrm>
            <a:custGeom>
              <a:avLst/>
              <a:gdLst>
                <a:gd name="T0" fmla="*/ 54 w 16"/>
                <a:gd name="T1" fmla="*/ 0 h 12"/>
                <a:gd name="T2" fmla="*/ 0 w 16"/>
                <a:gd name="T3" fmla="*/ 107 h 12"/>
                <a:gd name="T4" fmla="*/ 99 w 16"/>
                <a:gd name="T5" fmla="*/ 307 h 12"/>
                <a:gd name="T6" fmla="*/ 181 w 16"/>
                <a:gd name="T7" fmla="*/ 230 h 12"/>
                <a:gd name="T8" fmla="*/ 54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34178" name="Freeform 384"/>
            <p:cNvSpPr>
              <a:spLocks/>
            </p:cNvSpPr>
            <p:nvPr/>
          </p:nvSpPr>
          <p:spPr bwMode="auto">
            <a:xfrm>
              <a:off x="3253" y="1137"/>
              <a:ext cx="31" cy="12"/>
            </a:xfrm>
            <a:custGeom>
              <a:avLst/>
              <a:gdLst>
                <a:gd name="T0" fmla="*/ 239 w 28"/>
                <a:gd name="T1" fmla="*/ 446 h 10"/>
                <a:gd name="T2" fmla="*/ 2 w 28"/>
                <a:gd name="T3" fmla="*/ 0 h 10"/>
                <a:gd name="T4" fmla="*/ 0 w 28"/>
                <a:gd name="T5" fmla="*/ 149 h 10"/>
                <a:gd name="T6" fmla="*/ 144 w 28"/>
                <a:gd name="T7" fmla="*/ 446 h 10"/>
                <a:gd name="T8" fmla="*/ 239 w 28"/>
                <a:gd name="T9" fmla="*/ 446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34179" name="Freeform 385"/>
            <p:cNvSpPr>
              <a:spLocks/>
            </p:cNvSpPr>
            <p:nvPr/>
          </p:nvSpPr>
          <p:spPr bwMode="auto">
            <a:xfrm>
              <a:off x="2831" y="1369"/>
              <a:ext cx="16" cy="8"/>
            </a:xfrm>
            <a:custGeom>
              <a:avLst/>
              <a:gdLst>
                <a:gd name="T0" fmla="*/ 16 w 16"/>
                <a:gd name="T1" fmla="*/ 2 h 7"/>
                <a:gd name="T2" fmla="*/ 2 w 16"/>
                <a:gd name="T3" fmla="*/ 10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34180" name="Freeform 386"/>
            <p:cNvSpPr>
              <a:spLocks/>
            </p:cNvSpPr>
            <p:nvPr/>
          </p:nvSpPr>
          <p:spPr bwMode="auto">
            <a:xfrm>
              <a:off x="4844" y="1354"/>
              <a:ext cx="11" cy="15"/>
            </a:xfrm>
            <a:custGeom>
              <a:avLst/>
              <a:gdLst>
                <a:gd name="T0" fmla="*/ 69 w 10"/>
                <a:gd name="T1" fmla="*/ 364 h 12"/>
                <a:gd name="T2" fmla="*/ 43 w 10"/>
                <a:gd name="T3" fmla="*/ 1314 h 12"/>
                <a:gd name="T4" fmla="*/ 0 w 10"/>
                <a:gd name="T5" fmla="*/ 719 h 12"/>
                <a:gd name="T6" fmla="*/ 43 w 10"/>
                <a:gd name="T7" fmla="*/ 0 h 12"/>
                <a:gd name="T8" fmla="*/ 69 w 10"/>
                <a:gd name="T9" fmla="*/ 364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34181" name="Freeform 387"/>
            <p:cNvSpPr>
              <a:spLocks/>
            </p:cNvSpPr>
            <p:nvPr/>
          </p:nvSpPr>
          <p:spPr bwMode="auto">
            <a:xfrm>
              <a:off x="4645" y="1149"/>
              <a:ext cx="22" cy="3"/>
            </a:xfrm>
            <a:custGeom>
              <a:avLst/>
              <a:gdLst>
                <a:gd name="T0" fmla="*/ 406 w 19"/>
                <a:gd name="T1" fmla="*/ 0 h 2"/>
                <a:gd name="T2" fmla="*/ 351 w 19"/>
                <a:gd name="T3" fmla="*/ 8159 h 2"/>
                <a:gd name="T4" fmla="*/ 0 w 19"/>
                <a:gd name="T5" fmla="*/ 0 h 2"/>
                <a:gd name="T6" fmla="*/ 351 w 19"/>
                <a:gd name="T7" fmla="*/ 0 h 2"/>
                <a:gd name="T8" fmla="*/ 406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34182" name="Freeform 388"/>
            <p:cNvSpPr>
              <a:spLocks/>
            </p:cNvSpPr>
            <p:nvPr/>
          </p:nvSpPr>
          <p:spPr bwMode="auto">
            <a:xfrm>
              <a:off x="3367" y="1081"/>
              <a:ext cx="21" cy="9"/>
            </a:xfrm>
            <a:custGeom>
              <a:avLst/>
              <a:gdLst>
                <a:gd name="T0" fmla="*/ 154 w 19"/>
                <a:gd name="T1" fmla="*/ 937 h 7"/>
                <a:gd name="T2" fmla="*/ 0 w 19"/>
                <a:gd name="T3" fmla="*/ 1341 h 7"/>
                <a:gd name="T4" fmla="*/ 2 w 19"/>
                <a:gd name="T5" fmla="*/ 0 h 7"/>
                <a:gd name="T6" fmla="*/ 69 w 19"/>
                <a:gd name="T7" fmla="*/ 567 h 7"/>
                <a:gd name="T8" fmla="*/ 154 w 19"/>
                <a:gd name="T9" fmla="*/ 93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34183" name="Freeform 389"/>
            <p:cNvSpPr>
              <a:spLocks/>
            </p:cNvSpPr>
            <p:nvPr/>
          </p:nvSpPr>
          <p:spPr bwMode="auto">
            <a:xfrm>
              <a:off x="3157" y="965"/>
              <a:ext cx="31" cy="2"/>
            </a:xfrm>
            <a:custGeom>
              <a:avLst/>
              <a:gdLst>
                <a:gd name="T0" fmla="*/ 239 w 28"/>
                <a:gd name="T1" fmla="*/ 0 h 2"/>
                <a:gd name="T2" fmla="*/ 0 w 28"/>
                <a:gd name="T3" fmla="*/ 0 h 2"/>
                <a:gd name="T4" fmla="*/ 125 w 28"/>
                <a:gd name="T5" fmla="*/ 2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34184" name="Freeform 390"/>
            <p:cNvSpPr>
              <a:spLocks/>
            </p:cNvSpPr>
            <p:nvPr/>
          </p:nvSpPr>
          <p:spPr bwMode="auto">
            <a:xfrm>
              <a:off x="3192" y="958"/>
              <a:ext cx="32" cy="3"/>
            </a:xfrm>
            <a:custGeom>
              <a:avLst/>
              <a:gdLst>
                <a:gd name="T0" fmla="*/ 464 w 28"/>
                <a:gd name="T1" fmla="*/ 8159 h 2"/>
                <a:gd name="T2" fmla="*/ 0 w 28"/>
                <a:gd name="T3" fmla="*/ 8159 h 2"/>
                <a:gd name="T4" fmla="*/ 373 w 28"/>
                <a:gd name="T5" fmla="*/ 0 h 2"/>
                <a:gd name="T6" fmla="*/ 464 w 28"/>
                <a:gd name="T7" fmla="*/ 8159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34185" name="Freeform 391"/>
            <p:cNvSpPr>
              <a:spLocks/>
            </p:cNvSpPr>
            <p:nvPr/>
          </p:nvSpPr>
          <p:spPr bwMode="auto">
            <a:xfrm>
              <a:off x="3849" y="1064"/>
              <a:ext cx="22" cy="6"/>
            </a:xfrm>
            <a:custGeom>
              <a:avLst/>
              <a:gdLst>
                <a:gd name="T0" fmla="*/ 406 w 19"/>
                <a:gd name="T1" fmla="*/ 0 h 5"/>
                <a:gd name="T2" fmla="*/ 0 w 19"/>
                <a:gd name="T3" fmla="*/ 149 h 5"/>
                <a:gd name="T4" fmla="*/ 406 w 19"/>
                <a:gd name="T5" fmla="*/ 215 h 5"/>
                <a:gd name="T6" fmla="*/ 406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34186" name="Freeform 392"/>
            <p:cNvSpPr>
              <a:spLocks/>
            </p:cNvSpPr>
            <p:nvPr/>
          </p:nvSpPr>
          <p:spPr bwMode="auto">
            <a:xfrm>
              <a:off x="4889" y="1532"/>
              <a:ext cx="4" cy="15"/>
            </a:xfrm>
            <a:custGeom>
              <a:avLst/>
              <a:gdLst>
                <a:gd name="T0" fmla="*/ 2 w 5"/>
                <a:gd name="T1" fmla="*/ 364 h 12"/>
                <a:gd name="T2" fmla="*/ 0 w 5"/>
                <a:gd name="T3" fmla="*/ 1314 h 12"/>
                <a:gd name="T4" fmla="*/ 0 w 5"/>
                <a:gd name="T5" fmla="*/ 0 h 12"/>
                <a:gd name="T6" fmla="*/ 2 w 5"/>
                <a:gd name="T7" fmla="*/ 364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34187" name="Freeform 393" descr="Large checker board"/>
            <p:cNvSpPr>
              <a:spLocks/>
            </p:cNvSpPr>
            <p:nvPr/>
          </p:nvSpPr>
          <p:spPr bwMode="auto">
            <a:xfrm>
              <a:off x="4830" y="1667"/>
              <a:ext cx="8" cy="15"/>
            </a:xfrm>
            <a:custGeom>
              <a:avLst/>
              <a:gdLst>
                <a:gd name="T0" fmla="*/ 109 w 7"/>
                <a:gd name="T1" fmla="*/ 0 h 12"/>
                <a:gd name="T2" fmla="*/ 0 w 7"/>
                <a:gd name="T3" fmla="*/ 1314 h 12"/>
                <a:gd name="T4" fmla="*/ 0 w 7"/>
                <a:gd name="T5" fmla="*/ 364 h 12"/>
                <a:gd name="T6" fmla="*/ 10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34188" name="Freeform 394"/>
            <p:cNvSpPr>
              <a:spLocks/>
            </p:cNvSpPr>
            <p:nvPr/>
          </p:nvSpPr>
          <p:spPr bwMode="auto">
            <a:xfrm>
              <a:off x="4198" y="1070"/>
              <a:ext cx="9" cy="6"/>
            </a:xfrm>
            <a:custGeom>
              <a:avLst/>
              <a:gdLst>
                <a:gd name="T0" fmla="*/ 9 w 9"/>
                <a:gd name="T1" fmla="*/ 0 h 5"/>
                <a:gd name="T2" fmla="*/ 0 w 9"/>
                <a:gd name="T3" fmla="*/ 0 h 5"/>
                <a:gd name="T4" fmla="*/ 9 w 9"/>
                <a:gd name="T5" fmla="*/ 215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34189" name="Freeform 395"/>
            <p:cNvSpPr>
              <a:spLocks/>
            </p:cNvSpPr>
            <p:nvPr/>
          </p:nvSpPr>
          <p:spPr bwMode="auto">
            <a:xfrm>
              <a:off x="3012" y="965"/>
              <a:ext cx="31" cy="2"/>
            </a:xfrm>
            <a:custGeom>
              <a:avLst/>
              <a:gdLst>
                <a:gd name="T0" fmla="*/ 239 w 28"/>
                <a:gd name="T1" fmla="*/ 0 h 2"/>
                <a:gd name="T2" fmla="*/ 0 w 28"/>
                <a:gd name="T3" fmla="*/ 2 h 2"/>
                <a:gd name="T4" fmla="*/ 61 w 28"/>
                <a:gd name="T5" fmla="*/ 0 h 2"/>
                <a:gd name="T6" fmla="*/ 239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34190" name="Freeform 396"/>
            <p:cNvSpPr>
              <a:spLocks/>
            </p:cNvSpPr>
            <p:nvPr/>
          </p:nvSpPr>
          <p:spPr bwMode="auto">
            <a:xfrm>
              <a:off x="3463" y="1100"/>
              <a:ext cx="14" cy="5"/>
            </a:xfrm>
            <a:custGeom>
              <a:avLst/>
              <a:gdLst>
                <a:gd name="T0" fmla="*/ 307 w 12"/>
                <a:gd name="T1" fmla="*/ 0 h 4"/>
                <a:gd name="T2" fmla="*/ 0 w 12"/>
                <a:gd name="T3" fmla="*/ 380 h 4"/>
                <a:gd name="T4" fmla="*/ 0 w 12"/>
                <a:gd name="T5" fmla="*/ 0 h 4"/>
                <a:gd name="T6" fmla="*/ 307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34191" name="Freeform 397"/>
            <p:cNvSpPr>
              <a:spLocks/>
            </p:cNvSpPr>
            <p:nvPr/>
          </p:nvSpPr>
          <p:spPr bwMode="auto">
            <a:xfrm>
              <a:off x="3139" y="970"/>
              <a:ext cx="21" cy="3"/>
            </a:xfrm>
            <a:custGeom>
              <a:avLst/>
              <a:gdLst>
                <a:gd name="T0" fmla="*/ 154 w 19"/>
                <a:gd name="T1" fmla="*/ 0 h 3"/>
                <a:gd name="T2" fmla="*/ 0 w 19"/>
                <a:gd name="T3" fmla="*/ 0 h 3"/>
                <a:gd name="T4" fmla="*/ 76 w 19"/>
                <a:gd name="T5" fmla="*/ 3 h 3"/>
                <a:gd name="T6" fmla="*/ 15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34192" name="Freeform 398"/>
            <p:cNvSpPr>
              <a:spLocks/>
            </p:cNvSpPr>
            <p:nvPr/>
          </p:nvSpPr>
          <p:spPr bwMode="auto">
            <a:xfrm>
              <a:off x="4950" y="1436"/>
              <a:ext cx="25" cy="14"/>
            </a:xfrm>
            <a:custGeom>
              <a:avLst/>
              <a:gdLst>
                <a:gd name="T0" fmla="*/ 133 w 23"/>
                <a:gd name="T1" fmla="*/ 307 h 12"/>
                <a:gd name="T2" fmla="*/ 0 w 23"/>
                <a:gd name="T3" fmla="*/ 0 h 12"/>
                <a:gd name="T4" fmla="*/ 112 w 23"/>
                <a:gd name="T5" fmla="*/ 169 h 12"/>
                <a:gd name="T6" fmla="*/ 133 w 23"/>
                <a:gd name="T7" fmla="*/ 307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34193" name="Freeform 399"/>
            <p:cNvSpPr>
              <a:spLocks/>
            </p:cNvSpPr>
            <p:nvPr/>
          </p:nvSpPr>
          <p:spPr bwMode="auto">
            <a:xfrm>
              <a:off x="4104" y="1040"/>
              <a:ext cx="13" cy="9"/>
            </a:xfrm>
            <a:custGeom>
              <a:avLst/>
              <a:gdLst>
                <a:gd name="T0" fmla="*/ 64 w 12"/>
                <a:gd name="T1" fmla="*/ 937 h 7"/>
                <a:gd name="T2" fmla="*/ 0 w 12"/>
                <a:gd name="T3" fmla="*/ 0 h 7"/>
                <a:gd name="T4" fmla="*/ 64 w 12"/>
                <a:gd name="T5" fmla="*/ 1341 h 7"/>
                <a:gd name="T6" fmla="*/ 64 w 12"/>
                <a:gd name="T7" fmla="*/ 937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34194" name="Freeform 400"/>
            <p:cNvSpPr>
              <a:spLocks/>
            </p:cNvSpPr>
            <p:nvPr/>
          </p:nvSpPr>
          <p:spPr bwMode="auto">
            <a:xfrm>
              <a:off x="2831" y="1360"/>
              <a:ext cx="12" cy="2"/>
            </a:xfrm>
            <a:custGeom>
              <a:avLst/>
              <a:gdLst>
                <a:gd name="T0" fmla="*/ 63 w 11"/>
                <a:gd name="T1" fmla="*/ 2 h 2"/>
                <a:gd name="T2" fmla="*/ 0 w 11"/>
                <a:gd name="T3" fmla="*/ 2 h 2"/>
                <a:gd name="T4" fmla="*/ 4 w 11"/>
                <a:gd name="T5" fmla="*/ 0 h 2"/>
                <a:gd name="T6" fmla="*/ 63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34195"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34196" name="Freeform 402"/>
            <p:cNvSpPr>
              <a:spLocks/>
            </p:cNvSpPr>
            <p:nvPr/>
          </p:nvSpPr>
          <p:spPr bwMode="auto">
            <a:xfrm>
              <a:off x="2771" y="1559"/>
              <a:ext cx="91" cy="33"/>
            </a:xfrm>
            <a:custGeom>
              <a:avLst/>
              <a:gdLst>
                <a:gd name="T0" fmla="*/ 414 w 80"/>
                <a:gd name="T1" fmla="*/ 0 h 26"/>
                <a:gd name="T2" fmla="*/ 414 w 80"/>
                <a:gd name="T3" fmla="*/ 0 h 26"/>
                <a:gd name="T4" fmla="*/ 394 w 80"/>
                <a:gd name="T5" fmla="*/ 393 h 26"/>
                <a:gd name="T6" fmla="*/ 309 w 80"/>
                <a:gd name="T7" fmla="*/ 633 h 26"/>
                <a:gd name="T8" fmla="*/ 309 w 80"/>
                <a:gd name="T9" fmla="*/ 1042 h 26"/>
                <a:gd name="T10" fmla="*/ 235 w 80"/>
                <a:gd name="T11" fmla="*/ 1679 h 26"/>
                <a:gd name="T12" fmla="*/ 130 w 80"/>
                <a:gd name="T13" fmla="*/ 1679 h 26"/>
                <a:gd name="T14" fmla="*/ 68 w 80"/>
                <a:gd name="T15" fmla="*/ 2131 h 26"/>
                <a:gd name="T16" fmla="*/ 0 w 80"/>
                <a:gd name="T17" fmla="*/ 1679 h 26"/>
                <a:gd name="T18" fmla="*/ 130 w 80"/>
                <a:gd name="T19" fmla="*/ 3852 h 26"/>
                <a:gd name="T20" fmla="*/ 207 w 80"/>
                <a:gd name="T21" fmla="*/ 3852 h 26"/>
                <a:gd name="T22" fmla="*/ 448 w 80"/>
                <a:gd name="T23" fmla="*/ 3852 h 26"/>
                <a:gd name="T24" fmla="*/ 760 w 80"/>
                <a:gd name="T25" fmla="*/ 2744 h 26"/>
                <a:gd name="T26" fmla="*/ 1117 w 80"/>
                <a:gd name="T27" fmla="*/ 2744 h 26"/>
                <a:gd name="T28" fmla="*/ 1197 w 80"/>
                <a:gd name="T29" fmla="*/ 1042 h 26"/>
                <a:gd name="T30" fmla="*/ 900 w 80"/>
                <a:gd name="T31" fmla="*/ 393 h 26"/>
                <a:gd name="T32" fmla="*/ 694 w 80"/>
                <a:gd name="T33" fmla="*/ 393 h 26"/>
                <a:gd name="T34" fmla="*/ 660 w 80"/>
                <a:gd name="T35" fmla="*/ 0 h 26"/>
                <a:gd name="T36" fmla="*/ 414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34197" name="Freeform 403"/>
            <p:cNvSpPr>
              <a:spLocks/>
            </p:cNvSpPr>
            <p:nvPr/>
          </p:nvSpPr>
          <p:spPr bwMode="auto">
            <a:xfrm>
              <a:off x="2727" y="1615"/>
              <a:ext cx="46" cy="32"/>
            </a:xfrm>
            <a:custGeom>
              <a:avLst/>
              <a:gdLst>
                <a:gd name="T0" fmla="*/ 7 w 43"/>
                <a:gd name="T1" fmla="*/ 2046 h 26"/>
                <a:gd name="T2" fmla="*/ 59 w 43"/>
                <a:gd name="T3" fmla="*/ 2046 h 26"/>
                <a:gd name="T4" fmla="*/ 67 w 43"/>
                <a:gd name="T5" fmla="*/ 1662 h 26"/>
                <a:gd name="T6" fmla="*/ 77 w 43"/>
                <a:gd name="T7" fmla="*/ 1772 h 26"/>
                <a:gd name="T8" fmla="*/ 77 w 43"/>
                <a:gd name="T9" fmla="*/ 1772 h 26"/>
                <a:gd name="T10" fmla="*/ 94 w 43"/>
                <a:gd name="T11" fmla="*/ 2046 h 26"/>
                <a:gd name="T12" fmla="*/ 108 w 43"/>
                <a:gd name="T13" fmla="*/ 2046 h 26"/>
                <a:gd name="T14" fmla="*/ 108 w 43"/>
                <a:gd name="T15" fmla="*/ 1662 h 26"/>
                <a:gd name="T16" fmla="*/ 108 w 43"/>
                <a:gd name="T17" fmla="*/ 1662 h 26"/>
                <a:gd name="T18" fmla="*/ 125 w 43"/>
                <a:gd name="T19" fmla="*/ 1406 h 26"/>
                <a:gd name="T20" fmla="*/ 134 w 43"/>
                <a:gd name="T21" fmla="*/ 1406 h 26"/>
                <a:gd name="T22" fmla="*/ 125 w 43"/>
                <a:gd name="T23" fmla="*/ 1294 h 26"/>
                <a:gd name="T24" fmla="*/ 125 w 43"/>
                <a:gd name="T25" fmla="*/ 1097 h 26"/>
                <a:gd name="T26" fmla="*/ 125 w 43"/>
                <a:gd name="T27" fmla="*/ 724 h 26"/>
                <a:gd name="T28" fmla="*/ 134 w 43"/>
                <a:gd name="T29" fmla="*/ 724 h 26"/>
                <a:gd name="T30" fmla="*/ 152 w 43"/>
                <a:gd name="T31" fmla="*/ 724 h 26"/>
                <a:gd name="T32" fmla="*/ 168 w 43"/>
                <a:gd name="T33" fmla="*/ 588 h 26"/>
                <a:gd name="T34" fmla="*/ 175 w 43"/>
                <a:gd name="T35" fmla="*/ 588 h 26"/>
                <a:gd name="T36" fmla="*/ 175 w 43"/>
                <a:gd name="T37" fmla="*/ 315 h 26"/>
                <a:gd name="T38" fmla="*/ 157 w 43"/>
                <a:gd name="T39" fmla="*/ 2 h 26"/>
                <a:gd name="T40" fmla="*/ 152 w 43"/>
                <a:gd name="T41" fmla="*/ 0 h 26"/>
                <a:gd name="T42" fmla="*/ 42 w 43"/>
                <a:gd name="T43" fmla="*/ 588 h 26"/>
                <a:gd name="T44" fmla="*/ 3 w 43"/>
                <a:gd name="T45" fmla="*/ 315 h 26"/>
                <a:gd name="T46" fmla="*/ 0 w 43"/>
                <a:gd name="T47" fmla="*/ 891 h 26"/>
                <a:gd name="T48" fmla="*/ 5 w 43"/>
                <a:gd name="T49" fmla="*/ 1772 h 26"/>
                <a:gd name="T50" fmla="*/ 7 w 43"/>
                <a:gd name="T51" fmla="*/ 2046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34198" name="Freeform 404"/>
            <p:cNvSpPr>
              <a:spLocks/>
            </p:cNvSpPr>
            <p:nvPr/>
          </p:nvSpPr>
          <p:spPr bwMode="auto">
            <a:xfrm>
              <a:off x="2675" y="1165"/>
              <a:ext cx="160" cy="268"/>
            </a:xfrm>
            <a:custGeom>
              <a:avLst/>
              <a:gdLst>
                <a:gd name="T0" fmla="*/ 929 w 144"/>
                <a:gd name="T1" fmla="*/ 6872 h 217"/>
                <a:gd name="T2" fmla="*/ 774 w 144"/>
                <a:gd name="T3" fmla="*/ 7898 h 217"/>
                <a:gd name="T4" fmla="*/ 681 w 144"/>
                <a:gd name="T5" fmla="*/ 8487 h 217"/>
                <a:gd name="T6" fmla="*/ 667 w 144"/>
                <a:gd name="T7" fmla="*/ 9584 h 217"/>
                <a:gd name="T8" fmla="*/ 823 w 144"/>
                <a:gd name="T9" fmla="*/ 11531 h 217"/>
                <a:gd name="T10" fmla="*/ 774 w 144"/>
                <a:gd name="T11" fmla="*/ 12891 h 217"/>
                <a:gd name="T12" fmla="*/ 738 w 144"/>
                <a:gd name="T13" fmla="*/ 12491 h 217"/>
                <a:gd name="T14" fmla="*/ 836 w 144"/>
                <a:gd name="T15" fmla="*/ 12891 h 217"/>
                <a:gd name="T16" fmla="*/ 738 w 144"/>
                <a:gd name="T17" fmla="*/ 13110 h 217"/>
                <a:gd name="T18" fmla="*/ 642 w 144"/>
                <a:gd name="T19" fmla="*/ 13877 h 217"/>
                <a:gd name="T20" fmla="*/ 651 w 144"/>
                <a:gd name="T21" fmla="*/ 14676 h 217"/>
                <a:gd name="T22" fmla="*/ 651 w 144"/>
                <a:gd name="T23" fmla="*/ 14877 h 217"/>
                <a:gd name="T24" fmla="*/ 600 w 144"/>
                <a:gd name="T25" fmla="*/ 17088 h 217"/>
                <a:gd name="T26" fmla="*/ 393 w 144"/>
                <a:gd name="T27" fmla="*/ 18281 h 217"/>
                <a:gd name="T28" fmla="*/ 224 w 144"/>
                <a:gd name="T29" fmla="*/ 17088 h 217"/>
                <a:gd name="T30" fmla="*/ 78 w 144"/>
                <a:gd name="T31" fmla="*/ 14877 h 217"/>
                <a:gd name="T32" fmla="*/ 63 w 144"/>
                <a:gd name="T33" fmla="*/ 14304 h 217"/>
                <a:gd name="T34" fmla="*/ 0 w 144"/>
                <a:gd name="T35" fmla="*/ 13544 h 217"/>
                <a:gd name="T36" fmla="*/ 108 w 144"/>
                <a:gd name="T37" fmla="*/ 12177 h 217"/>
                <a:gd name="T38" fmla="*/ 133 w 144"/>
                <a:gd name="T39" fmla="*/ 10482 h 217"/>
                <a:gd name="T40" fmla="*/ 78 w 144"/>
                <a:gd name="T41" fmla="*/ 9584 h 217"/>
                <a:gd name="T42" fmla="*/ 63 w 144"/>
                <a:gd name="T43" fmla="*/ 6872 h 217"/>
                <a:gd name="T44" fmla="*/ 280 w 144"/>
                <a:gd name="T45" fmla="*/ 6121 h 217"/>
                <a:gd name="T46" fmla="*/ 308 w 144"/>
                <a:gd name="T47" fmla="*/ 4155 h 217"/>
                <a:gd name="T48" fmla="*/ 393 w 144"/>
                <a:gd name="T49" fmla="*/ 3522 h 217"/>
                <a:gd name="T50" fmla="*/ 474 w 144"/>
                <a:gd name="T51" fmla="*/ 1384 h 217"/>
                <a:gd name="T52" fmla="*/ 642 w 144"/>
                <a:gd name="T53" fmla="*/ 622 h 217"/>
                <a:gd name="T54" fmla="*/ 823 w 144"/>
                <a:gd name="T55" fmla="*/ 0 h 217"/>
                <a:gd name="T56" fmla="*/ 1178 w 144"/>
                <a:gd name="T57" fmla="*/ 1171 h 217"/>
                <a:gd name="T58" fmla="*/ 1316 w 144"/>
                <a:gd name="T59" fmla="*/ 4155 h 217"/>
                <a:gd name="T60" fmla="*/ 1137 w 144"/>
                <a:gd name="T61" fmla="*/ 4155 h 217"/>
                <a:gd name="T62" fmla="*/ 1101 w 144"/>
                <a:gd name="T63" fmla="*/ 4350 h 217"/>
                <a:gd name="T64" fmla="*/ 1016 w 144"/>
                <a:gd name="T65" fmla="*/ 5343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34199" name="Freeform 405"/>
            <p:cNvSpPr>
              <a:spLocks/>
            </p:cNvSpPr>
            <p:nvPr/>
          </p:nvSpPr>
          <p:spPr bwMode="auto">
            <a:xfrm>
              <a:off x="2777" y="1384"/>
              <a:ext cx="7" cy="16"/>
            </a:xfrm>
            <a:custGeom>
              <a:avLst/>
              <a:gdLst>
                <a:gd name="T0" fmla="*/ 7 w 7"/>
                <a:gd name="T1" fmla="*/ 0 h 14"/>
                <a:gd name="T2" fmla="*/ 7 w 7"/>
                <a:gd name="T3" fmla="*/ 2 h 14"/>
                <a:gd name="T4" fmla="*/ 5 w 7"/>
                <a:gd name="T5" fmla="*/ 202 h 14"/>
                <a:gd name="T6" fmla="*/ 5 w 7"/>
                <a:gd name="T7" fmla="*/ 231 h 14"/>
                <a:gd name="T8" fmla="*/ 0 w 7"/>
                <a:gd name="T9" fmla="*/ 10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34200" name="Freeform 406"/>
            <p:cNvSpPr>
              <a:spLocks/>
            </p:cNvSpPr>
            <p:nvPr/>
          </p:nvSpPr>
          <p:spPr bwMode="auto">
            <a:xfrm>
              <a:off x="2610" y="1597"/>
              <a:ext cx="69" cy="38"/>
            </a:xfrm>
            <a:custGeom>
              <a:avLst/>
              <a:gdLst>
                <a:gd name="T0" fmla="*/ 556 w 62"/>
                <a:gd name="T1" fmla="*/ 1326 h 31"/>
                <a:gd name="T2" fmla="*/ 525 w 62"/>
                <a:gd name="T3" fmla="*/ 1697 h 31"/>
                <a:gd name="T4" fmla="*/ 432 w 62"/>
                <a:gd name="T5" fmla="*/ 1697 h 31"/>
                <a:gd name="T6" fmla="*/ 388 w 62"/>
                <a:gd name="T7" fmla="*/ 2264 h 31"/>
                <a:gd name="T8" fmla="*/ 292 w 62"/>
                <a:gd name="T9" fmla="*/ 1697 h 31"/>
                <a:gd name="T10" fmla="*/ 229 w 62"/>
                <a:gd name="T11" fmla="*/ 2264 h 31"/>
                <a:gd name="T12" fmla="*/ 134 w 62"/>
                <a:gd name="T13" fmla="*/ 2264 h 31"/>
                <a:gd name="T14" fmla="*/ 63 w 62"/>
                <a:gd name="T15" fmla="*/ 1581 h 31"/>
                <a:gd name="T16" fmla="*/ 0 w 62"/>
                <a:gd name="T17" fmla="*/ 1697 h 31"/>
                <a:gd name="T18" fmla="*/ 108 w 62"/>
                <a:gd name="T19" fmla="*/ 544 h 31"/>
                <a:gd name="T20" fmla="*/ 164 w 62"/>
                <a:gd name="T21" fmla="*/ 362 h 31"/>
                <a:gd name="T22" fmla="*/ 183 w 62"/>
                <a:gd name="T23" fmla="*/ 241 h 31"/>
                <a:gd name="T24" fmla="*/ 349 w 62"/>
                <a:gd name="T25" fmla="*/ 0 h 31"/>
                <a:gd name="T26" fmla="*/ 449 w 62"/>
                <a:gd name="T27" fmla="*/ 362 h 31"/>
                <a:gd name="T28" fmla="*/ 449 w 62"/>
                <a:gd name="T29" fmla="*/ 544 h 31"/>
                <a:gd name="T30" fmla="*/ 449 w 62"/>
                <a:gd name="T31" fmla="*/ 700 h 31"/>
                <a:gd name="T32" fmla="*/ 449 w 62"/>
                <a:gd name="T33" fmla="*/ 858 h 31"/>
                <a:gd name="T34" fmla="*/ 481 w 62"/>
                <a:gd name="T35" fmla="*/ 858 h 31"/>
                <a:gd name="T36" fmla="*/ 595 w 62"/>
                <a:gd name="T37" fmla="*/ 1052 h 31"/>
                <a:gd name="T38" fmla="*/ 595 w 62"/>
                <a:gd name="T39" fmla="*/ 1247 h 31"/>
                <a:gd name="T40" fmla="*/ 556 w 62"/>
                <a:gd name="T41" fmla="*/ 1326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34201" name="Freeform 407"/>
            <p:cNvSpPr>
              <a:spLocks/>
            </p:cNvSpPr>
            <p:nvPr/>
          </p:nvSpPr>
          <p:spPr bwMode="auto">
            <a:xfrm>
              <a:off x="2855" y="1495"/>
              <a:ext cx="287" cy="172"/>
            </a:xfrm>
            <a:custGeom>
              <a:avLst/>
              <a:gdLst>
                <a:gd name="T0" fmla="*/ 1482 w 256"/>
                <a:gd name="T1" fmla="*/ 0 h 139"/>
                <a:gd name="T2" fmla="*/ 1387 w 256"/>
                <a:gd name="T3" fmla="*/ 334 h 139"/>
                <a:gd name="T4" fmla="*/ 1200 w 256"/>
                <a:gd name="T5" fmla="*/ 968 h 139"/>
                <a:gd name="T6" fmla="*/ 1200 w 256"/>
                <a:gd name="T7" fmla="*/ 1740 h 139"/>
                <a:gd name="T8" fmla="*/ 938 w 256"/>
                <a:gd name="T9" fmla="*/ 1198 h 139"/>
                <a:gd name="T10" fmla="*/ 687 w 256"/>
                <a:gd name="T11" fmla="*/ 782 h 139"/>
                <a:gd name="T12" fmla="*/ 422 w 256"/>
                <a:gd name="T13" fmla="*/ 782 h 139"/>
                <a:gd name="T14" fmla="*/ 155 w 256"/>
                <a:gd name="T15" fmla="*/ 782 h 139"/>
                <a:gd name="T16" fmla="*/ 246 w 256"/>
                <a:gd name="T17" fmla="*/ 2482 h 139"/>
                <a:gd name="T18" fmla="*/ 246 w 256"/>
                <a:gd name="T19" fmla="*/ 3071 h 139"/>
                <a:gd name="T20" fmla="*/ 76 w 256"/>
                <a:gd name="T21" fmla="*/ 4739 h 139"/>
                <a:gd name="T22" fmla="*/ 61 w 256"/>
                <a:gd name="T23" fmla="*/ 5129 h 139"/>
                <a:gd name="T24" fmla="*/ 0 w 256"/>
                <a:gd name="T25" fmla="*/ 6245 h 139"/>
                <a:gd name="T26" fmla="*/ 135 w 256"/>
                <a:gd name="T27" fmla="*/ 6834 h 139"/>
                <a:gd name="T28" fmla="*/ 135 w 256"/>
                <a:gd name="T29" fmla="*/ 6834 h 139"/>
                <a:gd name="T30" fmla="*/ 444 w 256"/>
                <a:gd name="T31" fmla="*/ 7031 h 139"/>
                <a:gd name="T32" fmla="*/ 707 w 256"/>
                <a:gd name="T33" fmla="*/ 6347 h 139"/>
                <a:gd name="T34" fmla="*/ 837 w 256"/>
                <a:gd name="T35" fmla="*/ 5523 h 139"/>
                <a:gd name="T36" fmla="*/ 889 w 256"/>
                <a:gd name="T37" fmla="*/ 5818 h 139"/>
                <a:gd name="T38" fmla="*/ 1015 w 256"/>
                <a:gd name="T39" fmla="*/ 6584 h 139"/>
                <a:gd name="T40" fmla="*/ 1118 w 256"/>
                <a:gd name="T41" fmla="*/ 7667 h 139"/>
                <a:gd name="T42" fmla="*/ 1253 w 256"/>
                <a:gd name="T43" fmla="*/ 8456 h 139"/>
                <a:gd name="T44" fmla="*/ 1387 w 256"/>
                <a:gd name="T45" fmla="*/ 9255 h 139"/>
                <a:gd name="T46" fmla="*/ 1482 w 256"/>
                <a:gd name="T47" fmla="*/ 8700 h 139"/>
                <a:gd name="T48" fmla="*/ 1545 w 256"/>
                <a:gd name="T49" fmla="*/ 8908 h 139"/>
                <a:gd name="T50" fmla="*/ 1545 w 256"/>
                <a:gd name="T51" fmla="*/ 8042 h 139"/>
                <a:gd name="T52" fmla="*/ 1563 w 256"/>
                <a:gd name="T53" fmla="*/ 8700 h 139"/>
                <a:gd name="T54" fmla="*/ 1684 w 256"/>
                <a:gd name="T55" fmla="*/ 8908 h 139"/>
                <a:gd name="T56" fmla="*/ 1508 w 256"/>
                <a:gd name="T57" fmla="*/ 8908 h 139"/>
                <a:gd name="T58" fmla="*/ 1563 w 256"/>
                <a:gd name="T59" fmla="*/ 9255 h 139"/>
                <a:gd name="T60" fmla="*/ 1691 w 256"/>
                <a:gd name="T61" fmla="*/ 9719 h 139"/>
                <a:gd name="T62" fmla="*/ 1854 w 256"/>
                <a:gd name="T63" fmla="*/ 9719 h 139"/>
                <a:gd name="T64" fmla="*/ 1691 w 256"/>
                <a:gd name="T65" fmla="*/ 10765 h 139"/>
                <a:gd name="T66" fmla="*/ 1798 w 256"/>
                <a:gd name="T67" fmla="*/ 11023 h 139"/>
                <a:gd name="T68" fmla="*/ 1889 w 256"/>
                <a:gd name="T69" fmla="*/ 11549 h 139"/>
                <a:gd name="T70" fmla="*/ 1896 w 256"/>
                <a:gd name="T71" fmla="*/ 12233 h 139"/>
                <a:gd name="T72" fmla="*/ 2118 w 256"/>
                <a:gd name="T73" fmla="*/ 11549 h 139"/>
                <a:gd name="T74" fmla="*/ 2210 w 256"/>
                <a:gd name="T75" fmla="*/ 11353 h 139"/>
                <a:gd name="T76" fmla="*/ 2331 w 256"/>
                <a:gd name="T77" fmla="*/ 11023 h 139"/>
                <a:gd name="T78" fmla="*/ 2197 w 256"/>
                <a:gd name="T79" fmla="*/ 10765 h 139"/>
                <a:gd name="T80" fmla="*/ 2027 w 256"/>
                <a:gd name="T81" fmla="*/ 9894 h 139"/>
                <a:gd name="T82" fmla="*/ 2087 w 256"/>
                <a:gd name="T83" fmla="*/ 9255 h 139"/>
                <a:gd name="T84" fmla="*/ 2057 w 256"/>
                <a:gd name="T85" fmla="*/ 9719 h 139"/>
                <a:gd name="T86" fmla="*/ 2087 w 256"/>
                <a:gd name="T87" fmla="*/ 9255 h 139"/>
                <a:gd name="T88" fmla="*/ 2331 w 256"/>
                <a:gd name="T89" fmla="*/ 8700 h 139"/>
                <a:gd name="T90" fmla="*/ 2547 w 256"/>
                <a:gd name="T91" fmla="*/ 7759 h 139"/>
                <a:gd name="T92" fmla="*/ 2633 w 256"/>
                <a:gd name="T93" fmla="*/ 7759 h 139"/>
                <a:gd name="T94" fmla="*/ 2706 w 256"/>
                <a:gd name="T95" fmla="*/ 7031 h 139"/>
                <a:gd name="T96" fmla="*/ 2825 w 256"/>
                <a:gd name="T97" fmla="*/ 6584 h 139"/>
                <a:gd name="T98" fmla="*/ 2706 w 256"/>
                <a:gd name="T99" fmla="*/ 4300 h 139"/>
                <a:gd name="T100" fmla="*/ 2478 w 256"/>
                <a:gd name="T101" fmla="*/ 3678 h 139"/>
                <a:gd name="T102" fmla="*/ 2265 w 256"/>
                <a:gd name="T103" fmla="*/ 3071 h 139"/>
                <a:gd name="T104" fmla="*/ 2177 w 256"/>
                <a:gd name="T105" fmla="*/ 3475 h 139"/>
                <a:gd name="T106" fmla="*/ 1964 w 256"/>
                <a:gd name="T107" fmla="*/ 2006 h 139"/>
                <a:gd name="T108" fmla="*/ 1766 w 256"/>
                <a:gd name="T109" fmla="*/ 632 h 139"/>
                <a:gd name="T110" fmla="*/ 1752 w 256"/>
                <a:gd name="T111" fmla="*/ 2 h 139"/>
                <a:gd name="T112" fmla="*/ 1482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34202" name="Freeform 408"/>
            <p:cNvSpPr>
              <a:spLocks/>
            </p:cNvSpPr>
            <p:nvPr/>
          </p:nvSpPr>
          <p:spPr bwMode="auto">
            <a:xfrm>
              <a:off x="2808" y="1689"/>
              <a:ext cx="22" cy="30"/>
            </a:xfrm>
            <a:custGeom>
              <a:avLst/>
              <a:gdLst>
                <a:gd name="T0" fmla="*/ 247 w 19"/>
                <a:gd name="T1" fmla="*/ 0 h 30"/>
                <a:gd name="T2" fmla="*/ 195 w 19"/>
                <a:gd name="T3" fmla="*/ 0 h 30"/>
                <a:gd name="T4" fmla="*/ 145 w 19"/>
                <a:gd name="T5" fmla="*/ 0 h 30"/>
                <a:gd name="T6" fmla="*/ 93 w 19"/>
                <a:gd name="T7" fmla="*/ 7 h 30"/>
                <a:gd name="T8" fmla="*/ 2 w 19"/>
                <a:gd name="T9" fmla="*/ 7 h 30"/>
                <a:gd name="T10" fmla="*/ 93 w 19"/>
                <a:gd name="T11" fmla="*/ 15 h 30"/>
                <a:gd name="T12" fmla="*/ 2 w 19"/>
                <a:gd name="T13" fmla="*/ 15 h 30"/>
                <a:gd name="T14" fmla="*/ 0 w 19"/>
                <a:gd name="T15" fmla="*/ 19 h 30"/>
                <a:gd name="T16" fmla="*/ 247 w 19"/>
                <a:gd name="T17" fmla="*/ 28 h 30"/>
                <a:gd name="T18" fmla="*/ 351 w 19"/>
                <a:gd name="T19" fmla="*/ 30 h 30"/>
                <a:gd name="T20" fmla="*/ 406 w 19"/>
                <a:gd name="T21" fmla="*/ 15 h 30"/>
                <a:gd name="T22" fmla="*/ 331 w 19"/>
                <a:gd name="T23" fmla="*/ 8 h 30"/>
                <a:gd name="T24" fmla="*/ 2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34203" name="Freeform 409"/>
            <p:cNvSpPr>
              <a:spLocks/>
            </p:cNvSpPr>
            <p:nvPr/>
          </p:nvSpPr>
          <p:spPr bwMode="auto">
            <a:xfrm>
              <a:off x="535" y="1109"/>
              <a:ext cx="1146" cy="620"/>
            </a:xfrm>
            <a:custGeom>
              <a:avLst/>
              <a:gdLst>
                <a:gd name="T0" fmla="*/ 8230 w 1025"/>
                <a:gd name="T1" fmla="*/ 7415 h 501"/>
                <a:gd name="T2" fmla="*/ 8697 w 1025"/>
                <a:gd name="T3" fmla="*/ 3074 h 501"/>
                <a:gd name="T4" fmla="*/ 7840 w 1025"/>
                <a:gd name="T5" fmla="*/ 4842 h 501"/>
                <a:gd name="T6" fmla="*/ 7491 w 1025"/>
                <a:gd name="T7" fmla="*/ 2944 h 501"/>
                <a:gd name="T8" fmla="*/ 7469 w 1025"/>
                <a:gd name="T9" fmla="*/ 343 h 501"/>
                <a:gd name="T10" fmla="*/ 7339 w 1025"/>
                <a:gd name="T11" fmla="*/ 3573 h 501"/>
                <a:gd name="T12" fmla="*/ 6798 w 1025"/>
                <a:gd name="T13" fmla="*/ 6590 h 501"/>
                <a:gd name="T14" fmla="*/ 6905 w 1025"/>
                <a:gd name="T15" fmla="*/ 4842 h 501"/>
                <a:gd name="T16" fmla="*/ 6472 w 1025"/>
                <a:gd name="T17" fmla="*/ 5579 h 501"/>
                <a:gd name="T18" fmla="*/ 5644 w 1025"/>
                <a:gd name="T19" fmla="*/ 4750 h 501"/>
                <a:gd name="T20" fmla="*/ 5293 w 1025"/>
                <a:gd name="T21" fmla="*/ 5826 h 501"/>
                <a:gd name="T22" fmla="*/ 4530 w 1025"/>
                <a:gd name="T23" fmla="*/ 4105 h 501"/>
                <a:gd name="T24" fmla="*/ 3568 w 1025"/>
                <a:gd name="T25" fmla="*/ 3074 h 501"/>
                <a:gd name="T26" fmla="*/ 3015 w 1025"/>
                <a:gd name="T27" fmla="*/ 2484 h 501"/>
                <a:gd name="T28" fmla="*/ 1319 w 1025"/>
                <a:gd name="T29" fmla="*/ 6254 h 501"/>
                <a:gd name="T30" fmla="*/ 253 w 1025"/>
                <a:gd name="T31" fmla="*/ 16603 h 501"/>
                <a:gd name="T32" fmla="*/ 771 w 1025"/>
                <a:gd name="T33" fmla="*/ 22211 h 501"/>
                <a:gd name="T34" fmla="*/ 498 w 1025"/>
                <a:gd name="T35" fmla="*/ 24222 h 501"/>
                <a:gd name="T36" fmla="*/ 670 w 1025"/>
                <a:gd name="T37" fmla="*/ 26128 h 501"/>
                <a:gd name="T38" fmla="*/ 670 w 1025"/>
                <a:gd name="T39" fmla="*/ 28182 h 501"/>
                <a:gd name="T40" fmla="*/ 395 w 1025"/>
                <a:gd name="T41" fmla="*/ 29453 h 501"/>
                <a:gd name="T42" fmla="*/ 617 w 1025"/>
                <a:gd name="T43" fmla="*/ 29975 h 501"/>
                <a:gd name="T44" fmla="*/ 731 w 1025"/>
                <a:gd name="T45" fmla="*/ 31467 h 501"/>
                <a:gd name="T46" fmla="*/ 801 w 1025"/>
                <a:gd name="T47" fmla="*/ 32604 h 501"/>
                <a:gd name="T48" fmla="*/ 2817 w 1025"/>
                <a:gd name="T49" fmla="*/ 32604 h 501"/>
                <a:gd name="T50" fmla="*/ 4858 w 1025"/>
                <a:gd name="T51" fmla="*/ 32137 h 501"/>
                <a:gd name="T52" fmla="*/ 6035 w 1025"/>
                <a:gd name="T53" fmla="*/ 35914 h 501"/>
                <a:gd name="T54" fmla="*/ 5993 w 1025"/>
                <a:gd name="T55" fmla="*/ 43355 h 501"/>
                <a:gd name="T56" fmla="*/ 7218 w 1025"/>
                <a:gd name="T57" fmla="*/ 40018 h 501"/>
                <a:gd name="T58" fmla="*/ 8497 w 1025"/>
                <a:gd name="T59" fmla="*/ 35277 h 501"/>
                <a:gd name="T60" fmla="*/ 8992 w 1025"/>
                <a:gd name="T61" fmla="*/ 37352 h 501"/>
                <a:gd name="T62" fmla="*/ 8734 w 1025"/>
                <a:gd name="T63" fmla="*/ 39410 h 501"/>
                <a:gd name="T64" fmla="*/ 9488 w 1025"/>
                <a:gd name="T65" fmla="*/ 38441 h 501"/>
                <a:gd name="T66" fmla="*/ 8972 w 1025"/>
                <a:gd name="T67" fmla="*/ 35635 h 501"/>
                <a:gd name="T68" fmla="*/ 9247 w 1025"/>
                <a:gd name="T69" fmla="*/ 32922 h 501"/>
                <a:gd name="T70" fmla="*/ 8393 w 1025"/>
                <a:gd name="T71" fmla="*/ 34016 h 501"/>
                <a:gd name="T72" fmla="*/ 10155 w 1025"/>
                <a:gd name="T73" fmla="*/ 29453 h 501"/>
                <a:gd name="T74" fmla="*/ 10670 w 1025"/>
                <a:gd name="T75" fmla="*/ 25899 h 501"/>
                <a:gd name="T76" fmla="*/ 10143 w 1025"/>
                <a:gd name="T77" fmla="*/ 25899 h 501"/>
                <a:gd name="T78" fmla="*/ 10237 w 1025"/>
                <a:gd name="T79" fmla="*/ 23800 h 501"/>
                <a:gd name="T80" fmla="*/ 10170 w 1025"/>
                <a:gd name="T81" fmla="*/ 22851 h 501"/>
                <a:gd name="T82" fmla="*/ 10031 w 1025"/>
                <a:gd name="T83" fmla="*/ 20928 h 501"/>
                <a:gd name="T84" fmla="*/ 10031 w 1025"/>
                <a:gd name="T85" fmla="*/ 19110 h 501"/>
                <a:gd name="T86" fmla="*/ 10009 w 1025"/>
                <a:gd name="T87" fmla="*/ 16390 h 501"/>
                <a:gd name="T88" fmla="*/ 9787 w 1025"/>
                <a:gd name="T89" fmla="*/ 17622 h 501"/>
                <a:gd name="T90" fmla="*/ 9318 w 1025"/>
                <a:gd name="T91" fmla="*/ 19232 h 501"/>
                <a:gd name="T92" fmla="*/ 9262 w 1025"/>
                <a:gd name="T93" fmla="*/ 16957 h 501"/>
                <a:gd name="T94" fmla="*/ 9164 w 1025"/>
                <a:gd name="T95" fmla="*/ 14037 h 501"/>
                <a:gd name="T96" fmla="*/ 8401 w 1025"/>
                <a:gd name="T97" fmla="*/ 14306 h 501"/>
                <a:gd name="T98" fmla="*/ 8024 w 1025"/>
                <a:gd name="T99" fmla="*/ 22211 h 501"/>
                <a:gd name="T100" fmla="*/ 7309 w 1025"/>
                <a:gd name="T101" fmla="*/ 28629 h 501"/>
                <a:gd name="T102" fmla="*/ 7076 w 1025"/>
                <a:gd name="T103" fmla="*/ 24815 h 501"/>
                <a:gd name="T104" fmla="*/ 6205 w 1025"/>
                <a:gd name="T105" fmla="*/ 20292 h 501"/>
                <a:gd name="T106" fmla="*/ 5919 w 1025"/>
                <a:gd name="T107" fmla="*/ 17622 h 501"/>
                <a:gd name="T108" fmla="*/ 6714 w 1025"/>
                <a:gd name="T109" fmla="*/ 12321 h 501"/>
                <a:gd name="T110" fmla="*/ 7113 w 1025"/>
                <a:gd name="T111" fmla="*/ 10801 h 501"/>
                <a:gd name="T112" fmla="*/ 7491 w 1025"/>
                <a:gd name="T113" fmla="*/ 854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34204" name="Freeform 410"/>
            <p:cNvSpPr>
              <a:spLocks/>
            </p:cNvSpPr>
            <p:nvPr/>
          </p:nvSpPr>
          <p:spPr bwMode="auto">
            <a:xfrm>
              <a:off x="1396" y="1076"/>
              <a:ext cx="313" cy="226"/>
            </a:xfrm>
            <a:custGeom>
              <a:avLst/>
              <a:gdLst>
                <a:gd name="T0" fmla="*/ 2127 w 280"/>
                <a:gd name="T1" fmla="*/ 3976 h 182"/>
                <a:gd name="T2" fmla="*/ 2022 w 280"/>
                <a:gd name="T3" fmla="*/ 3094 h 182"/>
                <a:gd name="T4" fmla="*/ 1906 w 280"/>
                <a:gd name="T5" fmla="*/ 3094 h 182"/>
                <a:gd name="T6" fmla="*/ 1705 w 280"/>
                <a:gd name="T7" fmla="*/ 3491 h 182"/>
                <a:gd name="T8" fmla="*/ 1751 w 280"/>
                <a:gd name="T9" fmla="*/ 2462 h 182"/>
                <a:gd name="T10" fmla="*/ 1818 w 280"/>
                <a:gd name="T11" fmla="*/ 2231 h 182"/>
                <a:gd name="T12" fmla="*/ 1393 w 280"/>
                <a:gd name="T13" fmla="*/ 2231 h 182"/>
                <a:gd name="T14" fmla="*/ 1327 w 280"/>
                <a:gd name="T15" fmla="*/ 2462 h 182"/>
                <a:gd name="T16" fmla="*/ 1258 w 280"/>
                <a:gd name="T17" fmla="*/ 2231 h 182"/>
                <a:gd name="T18" fmla="*/ 1128 w 280"/>
                <a:gd name="T19" fmla="*/ 2231 h 182"/>
                <a:gd name="T20" fmla="*/ 964 w 280"/>
                <a:gd name="T21" fmla="*/ 672 h 182"/>
                <a:gd name="T22" fmla="*/ 771 w 280"/>
                <a:gd name="T23" fmla="*/ 1036 h 182"/>
                <a:gd name="T24" fmla="*/ 717 w 280"/>
                <a:gd name="T25" fmla="*/ 1983 h 182"/>
                <a:gd name="T26" fmla="*/ 641 w 280"/>
                <a:gd name="T27" fmla="*/ 3273 h 182"/>
                <a:gd name="T28" fmla="*/ 461 w 280"/>
                <a:gd name="T29" fmla="*/ 2462 h 182"/>
                <a:gd name="T30" fmla="*/ 253 w 280"/>
                <a:gd name="T31" fmla="*/ 1286 h 182"/>
                <a:gd name="T32" fmla="*/ 56 w 280"/>
                <a:gd name="T33" fmla="*/ 4626 h 182"/>
                <a:gd name="T34" fmla="*/ 321 w 280"/>
                <a:gd name="T35" fmla="*/ 5059 h 182"/>
                <a:gd name="T36" fmla="*/ 783 w 280"/>
                <a:gd name="T37" fmla="*/ 5059 h 182"/>
                <a:gd name="T38" fmla="*/ 1182 w 280"/>
                <a:gd name="T39" fmla="*/ 4626 h 182"/>
                <a:gd name="T40" fmla="*/ 1315 w 280"/>
                <a:gd name="T41" fmla="*/ 5744 h 182"/>
                <a:gd name="T42" fmla="*/ 1258 w 280"/>
                <a:gd name="T43" fmla="*/ 7040 h 182"/>
                <a:gd name="T44" fmla="*/ 1576 w 280"/>
                <a:gd name="T45" fmla="*/ 7040 h 182"/>
                <a:gd name="T46" fmla="*/ 1506 w 280"/>
                <a:gd name="T47" fmla="*/ 10025 h 182"/>
                <a:gd name="T48" fmla="*/ 1818 w 280"/>
                <a:gd name="T49" fmla="*/ 10644 h 182"/>
                <a:gd name="T50" fmla="*/ 1406 w 280"/>
                <a:gd name="T51" fmla="*/ 10159 h 182"/>
                <a:gd name="T52" fmla="*/ 1006 w 280"/>
                <a:gd name="T53" fmla="*/ 12449 h 182"/>
                <a:gd name="T54" fmla="*/ 641 w 280"/>
                <a:gd name="T55" fmla="*/ 13181 h 182"/>
                <a:gd name="T56" fmla="*/ 1057 w 280"/>
                <a:gd name="T57" fmla="*/ 13181 h 182"/>
                <a:gd name="T58" fmla="*/ 1205 w 280"/>
                <a:gd name="T59" fmla="*/ 13181 h 182"/>
                <a:gd name="T60" fmla="*/ 1315 w 280"/>
                <a:gd name="T61" fmla="*/ 14455 h 182"/>
                <a:gd name="T62" fmla="*/ 1525 w 280"/>
                <a:gd name="T63" fmla="*/ 16032 h 182"/>
                <a:gd name="T64" fmla="*/ 1818 w 280"/>
                <a:gd name="T65" fmla="*/ 15352 h 182"/>
                <a:gd name="T66" fmla="*/ 1946 w 280"/>
                <a:gd name="T67" fmla="*/ 15352 h 182"/>
                <a:gd name="T68" fmla="*/ 2127 w 280"/>
                <a:gd name="T69" fmla="*/ 16032 h 182"/>
                <a:gd name="T70" fmla="*/ 2229 w 280"/>
                <a:gd name="T71" fmla="*/ 14725 h 182"/>
                <a:gd name="T72" fmla="*/ 2204 w 280"/>
                <a:gd name="T73" fmla="*/ 13617 h 182"/>
                <a:gd name="T74" fmla="*/ 2133 w 280"/>
                <a:gd name="T75" fmla="*/ 12911 h 182"/>
                <a:gd name="T76" fmla="*/ 2064 w 280"/>
                <a:gd name="T77" fmla="*/ 12215 h 182"/>
                <a:gd name="T78" fmla="*/ 2022 w 280"/>
                <a:gd name="T79" fmla="*/ 11342 h 182"/>
                <a:gd name="T80" fmla="*/ 2127 w 280"/>
                <a:gd name="T81" fmla="*/ 10855 h 182"/>
                <a:gd name="T82" fmla="*/ 2229 w 280"/>
                <a:gd name="T83" fmla="*/ 10159 h 182"/>
                <a:gd name="T84" fmla="*/ 2517 w 280"/>
                <a:gd name="T85" fmla="*/ 10452 h 182"/>
                <a:gd name="T86" fmla="*/ 2313 w 280"/>
                <a:gd name="T87" fmla="*/ 11740 h 182"/>
                <a:gd name="T88" fmla="*/ 2446 w 280"/>
                <a:gd name="T89" fmla="*/ 12215 h 182"/>
                <a:gd name="T90" fmla="*/ 2631 w 280"/>
                <a:gd name="T91" fmla="*/ 11641 h 182"/>
                <a:gd name="T92" fmla="*/ 2752 w 280"/>
                <a:gd name="T93" fmla="*/ 10855 h 182"/>
                <a:gd name="T94" fmla="*/ 2838 w 280"/>
                <a:gd name="T95" fmla="*/ 10159 h 182"/>
                <a:gd name="T96" fmla="*/ 2778 w 280"/>
                <a:gd name="T97" fmla="*/ 10025 h 182"/>
                <a:gd name="T98" fmla="*/ 2631 w 280"/>
                <a:gd name="T99" fmla="*/ 9796 h 182"/>
                <a:gd name="T100" fmla="*/ 2631 w 280"/>
                <a:gd name="T101" fmla="*/ 9134 h 182"/>
                <a:gd name="T102" fmla="*/ 2631 w 280"/>
                <a:gd name="T103" fmla="*/ 8857 h 182"/>
                <a:gd name="T104" fmla="*/ 2539 w 280"/>
                <a:gd name="T105" fmla="*/ 8073 h 182"/>
                <a:gd name="T106" fmla="*/ 2462 w 280"/>
                <a:gd name="T107" fmla="*/ 8073 h 182"/>
                <a:gd name="T108" fmla="*/ 2313 w 280"/>
                <a:gd name="T109" fmla="*/ 7782 h 182"/>
                <a:gd name="T110" fmla="*/ 2265 w 280"/>
                <a:gd name="T111" fmla="*/ 7040 h 182"/>
                <a:gd name="T112" fmla="*/ 2335 w 280"/>
                <a:gd name="T113" fmla="*/ 6684 h 182"/>
                <a:gd name="T114" fmla="*/ 2313 w 280"/>
                <a:gd name="T115" fmla="*/ 6267 h 182"/>
                <a:gd name="T116" fmla="*/ 2133 w 280"/>
                <a:gd name="T117" fmla="*/ 5744 h 182"/>
                <a:gd name="T118" fmla="*/ 2127 w 280"/>
                <a:gd name="T119" fmla="*/ 5744 h 182"/>
                <a:gd name="T120" fmla="*/ 2265 w 280"/>
                <a:gd name="T121" fmla="*/ 4395 h 182"/>
                <a:gd name="T122" fmla="*/ 1989 w 280"/>
                <a:gd name="T123" fmla="*/ 5059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34205" name="Freeform 411"/>
            <p:cNvSpPr>
              <a:spLocks/>
            </p:cNvSpPr>
            <p:nvPr/>
          </p:nvSpPr>
          <p:spPr bwMode="auto">
            <a:xfrm>
              <a:off x="1489" y="935"/>
              <a:ext cx="382" cy="97"/>
            </a:xfrm>
            <a:custGeom>
              <a:avLst/>
              <a:gdLst>
                <a:gd name="T0" fmla="*/ 915 w 341"/>
                <a:gd name="T1" fmla="*/ 5518 h 78"/>
                <a:gd name="T2" fmla="*/ 664 w 341"/>
                <a:gd name="T3" fmla="*/ 6196 h 78"/>
                <a:gd name="T4" fmla="*/ 553 w 341"/>
                <a:gd name="T5" fmla="*/ 5518 h 78"/>
                <a:gd name="T6" fmla="*/ 664 w 341"/>
                <a:gd name="T7" fmla="*/ 5377 h 78"/>
                <a:gd name="T8" fmla="*/ 441 w 341"/>
                <a:gd name="T9" fmla="*/ 4839 h 78"/>
                <a:gd name="T10" fmla="*/ 1014 w 341"/>
                <a:gd name="T11" fmla="*/ 4399 h 78"/>
                <a:gd name="T12" fmla="*/ 744 w 341"/>
                <a:gd name="T13" fmla="*/ 3042 h 78"/>
                <a:gd name="T14" fmla="*/ 1103 w 341"/>
                <a:gd name="T15" fmla="*/ 3042 h 78"/>
                <a:gd name="T16" fmla="*/ 1271 w 341"/>
                <a:gd name="T17" fmla="*/ 3191 h 78"/>
                <a:gd name="T18" fmla="*/ 1157 w 341"/>
                <a:gd name="T19" fmla="*/ 2796 h 78"/>
                <a:gd name="T20" fmla="*/ 1699 w 341"/>
                <a:gd name="T21" fmla="*/ 2023 h 78"/>
                <a:gd name="T22" fmla="*/ 1951 w 341"/>
                <a:gd name="T23" fmla="*/ 1627 h 78"/>
                <a:gd name="T24" fmla="*/ 1424 w 341"/>
                <a:gd name="T25" fmla="*/ 2023 h 78"/>
                <a:gd name="T26" fmla="*/ 817 w 341"/>
                <a:gd name="T27" fmla="*/ 2307 h 78"/>
                <a:gd name="T28" fmla="*/ 1312 w 341"/>
                <a:gd name="T29" fmla="*/ 1855 h 78"/>
                <a:gd name="T30" fmla="*/ 744 w 341"/>
                <a:gd name="T31" fmla="*/ 2516 h 78"/>
                <a:gd name="T32" fmla="*/ 562 w 341"/>
                <a:gd name="T33" fmla="*/ 2023 h 78"/>
                <a:gd name="T34" fmla="*/ 1103 w 341"/>
                <a:gd name="T35" fmla="*/ 1855 h 78"/>
                <a:gd name="T36" fmla="*/ 553 w 341"/>
                <a:gd name="T37" fmla="*/ 1855 h 78"/>
                <a:gd name="T38" fmla="*/ 905 w 341"/>
                <a:gd name="T39" fmla="*/ 1308 h 78"/>
                <a:gd name="T40" fmla="*/ 459 w 341"/>
                <a:gd name="T41" fmla="*/ 1308 h 78"/>
                <a:gd name="T42" fmla="*/ 1053 w 341"/>
                <a:gd name="T43" fmla="*/ 680 h 78"/>
                <a:gd name="T44" fmla="*/ 1779 w 341"/>
                <a:gd name="T45" fmla="*/ 1200 h 78"/>
                <a:gd name="T46" fmla="*/ 1699 w 341"/>
                <a:gd name="T47" fmla="*/ 2 h 78"/>
                <a:gd name="T48" fmla="*/ 2248 w 341"/>
                <a:gd name="T49" fmla="*/ 2 h 78"/>
                <a:gd name="T50" fmla="*/ 2105 w 341"/>
                <a:gd name="T51" fmla="*/ 0 h 78"/>
                <a:gd name="T52" fmla="*/ 2906 w 341"/>
                <a:gd name="T53" fmla="*/ 2 h 78"/>
                <a:gd name="T54" fmla="*/ 3703 w 341"/>
                <a:gd name="T55" fmla="*/ 680 h 78"/>
                <a:gd name="T56" fmla="*/ 3189 w 341"/>
                <a:gd name="T57" fmla="*/ 1308 h 78"/>
                <a:gd name="T58" fmla="*/ 2647 w 341"/>
                <a:gd name="T59" fmla="*/ 1855 h 78"/>
                <a:gd name="T60" fmla="*/ 3273 w 341"/>
                <a:gd name="T61" fmla="*/ 1308 h 78"/>
                <a:gd name="T62" fmla="*/ 2701 w 341"/>
                <a:gd name="T63" fmla="*/ 2516 h 78"/>
                <a:gd name="T64" fmla="*/ 2105 w 341"/>
                <a:gd name="T65" fmla="*/ 3537 h 78"/>
                <a:gd name="T66" fmla="*/ 1597 w 341"/>
                <a:gd name="T67" fmla="*/ 3891 h 78"/>
                <a:gd name="T68" fmla="*/ 1903 w 341"/>
                <a:gd name="T69" fmla="*/ 4399 h 78"/>
                <a:gd name="T70" fmla="*/ 1457 w 341"/>
                <a:gd name="T71" fmla="*/ 4553 h 78"/>
                <a:gd name="T72" fmla="*/ 1823 w 341"/>
                <a:gd name="T73" fmla="*/ 4839 h 78"/>
                <a:gd name="T74" fmla="*/ 1340 w 341"/>
                <a:gd name="T75" fmla="*/ 5518 h 78"/>
                <a:gd name="T76" fmla="*/ 1312 w 341"/>
                <a:gd name="T77" fmla="*/ 6419 h 78"/>
                <a:gd name="T78" fmla="*/ 915 w 341"/>
                <a:gd name="T79" fmla="*/ 6419 h 78"/>
                <a:gd name="T80" fmla="*/ 1236 w 341"/>
                <a:gd name="T81" fmla="*/ 7471 h 78"/>
                <a:gd name="T82" fmla="*/ 839 w 341"/>
                <a:gd name="T83" fmla="*/ 7632 h 78"/>
                <a:gd name="T84" fmla="*/ 410 w 341"/>
                <a:gd name="T85" fmla="*/ 7632 h 78"/>
                <a:gd name="T86" fmla="*/ 0 w 341"/>
                <a:gd name="T87" fmla="*/ 7471 h 78"/>
                <a:gd name="T88" fmla="*/ 280 w 341"/>
                <a:gd name="T89" fmla="*/ 6693 h 78"/>
                <a:gd name="T90" fmla="*/ 239 w 341"/>
                <a:gd name="T91" fmla="*/ 6018 h 78"/>
                <a:gd name="T92" fmla="*/ 664 w 341"/>
                <a:gd name="T93" fmla="*/ 6419 h 78"/>
                <a:gd name="T94" fmla="*/ 915 w 341"/>
                <a:gd name="T95" fmla="*/ 5518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34206" name="Freeform 412"/>
            <p:cNvSpPr>
              <a:spLocks/>
            </p:cNvSpPr>
            <p:nvPr/>
          </p:nvSpPr>
          <p:spPr bwMode="auto">
            <a:xfrm>
              <a:off x="1027" y="1085"/>
              <a:ext cx="212" cy="88"/>
            </a:xfrm>
            <a:custGeom>
              <a:avLst/>
              <a:gdLst>
                <a:gd name="T0" fmla="*/ 1232 w 190"/>
                <a:gd name="T1" fmla="*/ 5766 h 71"/>
                <a:gd name="T2" fmla="*/ 1186 w 190"/>
                <a:gd name="T3" fmla="*/ 5326 h 71"/>
                <a:gd name="T4" fmla="*/ 1129 w 190"/>
                <a:gd name="T5" fmla="*/ 5326 h 71"/>
                <a:gd name="T6" fmla="*/ 928 w 190"/>
                <a:gd name="T7" fmla="*/ 5766 h 71"/>
                <a:gd name="T8" fmla="*/ 615 w 190"/>
                <a:gd name="T9" fmla="*/ 6141 h 71"/>
                <a:gd name="T10" fmla="*/ 286 w 190"/>
                <a:gd name="T11" fmla="*/ 6435 h 71"/>
                <a:gd name="T12" fmla="*/ 286 w 190"/>
                <a:gd name="T13" fmla="*/ 5766 h 71"/>
                <a:gd name="T14" fmla="*/ 0 w 190"/>
                <a:gd name="T15" fmla="*/ 4922 h 71"/>
                <a:gd name="T16" fmla="*/ 69 w 190"/>
                <a:gd name="T17" fmla="*/ 4215 h 71"/>
                <a:gd name="T18" fmla="*/ 409 w 190"/>
                <a:gd name="T19" fmla="*/ 4132 h 71"/>
                <a:gd name="T20" fmla="*/ 746 w 190"/>
                <a:gd name="T21" fmla="*/ 3753 h 71"/>
                <a:gd name="T22" fmla="*/ 437 w 190"/>
                <a:gd name="T23" fmla="*/ 3659 h 71"/>
                <a:gd name="T24" fmla="*/ 96 w 190"/>
                <a:gd name="T25" fmla="*/ 3401 h 71"/>
                <a:gd name="T26" fmla="*/ 69 w 190"/>
                <a:gd name="T27" fmla="*/ 3138 h 71"/>
                <a:gd name="T28" fmla="*/ 494 w 190"/>
                <a:gd name="T29" fmla="*/ 2382 h 71"/>
                <a:gd name="T30" fmla="*/ 165 w 190"/>
                <a:gd name="T31" fmla="*/ 2532 h 71"/>
                <a:gd name="T32" fmla="*/ 256 w 190"/>
                <a:gd name="T33" fmla="*/ 2170 h 71"/>
                <a:gd name="T34" fmla="*/ 96 w 190"/>
                <a:gd name="T35" fmla="*/ 2170 h 71"/>
                <a:gd name="T36" fmla="*/ 329 w 190"/>
                <a:gd name="T37" fmla="*/ 1441 h 71"/>
                <a:gd name="T38" fmla="*/ 316 w 190"/>
                <a:gd name="T39" fmla="*/ 1155 h 71"/>
                <a:gd name="T40" fmla="*/ 615 w 190"/>
                <a:gd name="T41" fmla="*/ 657 h 71"/>
                <a:gd name="T42" fmla="*/ 880 w 190"/>
                <a:gd name="T43" fmla="*/ 0 h 71"/>
                <a:gd name="T44" fmla="*/ 928 w 190"/>
                <a:gd name="T45" fmla="*/ 345 h 71"/>
                <a:gd name="T46" fmla="*/ 761 w 190"/>
                <a:gd name="T47" fmla="*/ 1155 h 71"/>
                <a:gd name="T48" fmla="*/ 880 w 190"/>
                <a:gd name="T49" fmla="*/ 814 h 71"/>
                <a:gd name="T50" fmla="*/ 1000 w 190"/>
                <a:gd name="T51" fmla="*/ 345 h 71"/>
                <a:gd name="T52" fmla="*/ 1115 w 190"/>
                <a:gd name="T53" fmla="*/ 1155 h 71"/>
                <a:gd name="T54" fmla="*/ 1035 w 190"/>
                <a:gd name="T55" fmla="*/ 1441 h 71"/>
                <a:gd name="T56" fmla="*/ 1096 w 190"/>
                <a:gd name="T57" fmla="*/ 1251 h 71"/>
                <a:gd name="T58" fmla="*/ 1232 w 190"/>
                <a:gd name="T59" fmla="*/ 1155 h 71"/>
                <a:gd name="T60" fmla="*/ 1257 w 190"/>
                <a:gd name="T61" fmla="*/ 814 h 71"/>
                <a:gd name="T62" fmla="*/ 1288 w 190"/>
                <a:gd name="T63" fmla="*/ 345 h 71"/>
                <a:gd name="T64" fmla="*/ 1390 w 190"/>
                <a:gd name="T65" fmla="*/ 1155 h 71"/>
                <a:gd name="T66" fmla="*/ 1323 w 190"/>
                <a:gd name="T67" fmla="*/ 2170 h 71"/>
                <a:gd name="T68" fmla="*/ 1447 w 190"/>
                <a:gd name="T69" fmla="*/ 1775 h 71"/>
                <a:gd name="T70" fmla="*/ 1551 w 190"/>
                <a:gd name="T71" fmla="*/ 2 h 71"/>
                <a:gd name="T72" fmla="*/ 1746 w 190"/>
                <a:gd name="T73" fmla="*/ 2 h 71"/>
                <a:gd name="T74" fmla="*/ 1787 w 190"/>
                <a:gd name="T75" fmla="*/ 1155 h 71"/>
                <a:gd name="T76" fmla="*/ 1652 w 190"/>
                <a:gd name="T77" fmla="*/ 2727 h 71"/>
                <a:gd name="T78" fmla="*/ 1677 w 190"/>
                <a:gd name="T79" fmla="*/ 3659 h 71"/>
                <a:gd name="T80" fmla="*/ 1712 w 190"/>
                <a:gd name="T81" fmla="*/ 3659 h 71"/>
                <a:gd name="T82" fmla="*/ 1896 w 190"/>
                <a:gd name="T83" fmla="*/ 4215 h 71"/>
                <a:gd name="T84" fmla="*/ 1871 w 190"/>
                <a:gd name="T85" fmla="*/ 4498 h 71"/>
                <a:gd name="T86" fmla="*/ 1791 w 190"/>
                <a:gd name="T87" fmla="*/ 4922 h 71"/>
                <a:gd name="T88" fmla="*/ 1791 w 190"/>
                <a:gd name="T89" fmla="*/ 4498 h 71"/>
                <a:gd name="T90" fmla="*/ 1729 w 190"/>
                <a:gd name="T91" fmla="*/ 4652 h 71"/>
                <a:gd name="T92" fmla="*/ 1677 w 190"/>
                <a:gd name="T93" fmla="*/ 4652 h 71"/>
                <a:gd name="T94" fmla="*/ 1579 w 190"/>
                <a:gd name="T95" fmla="*/ 4922 h 71"/>
                <a:gd name="T96" fmla="*/ 1551 w 190"/>
                <a:gd name="T97" fmla="*/ 4922 h 71"/>
                <a:gd name="T98" fmla="*/ 1523 w 190"/>
                <a:gd name="T99" fmla="*/ 5766 h 71"/>
                <a:gd name="T100" fmla="*/ 1677 w 190"/>
                <a:gd name="T101" fmla="*/ 5121 h 71"/>
                <a:gd name="T102" fmla="*/ 1677 w 190"/>
                <a:gd name="T103" fmla="*/ 5326 h 71"/>
                <a:gd name="T104" fmla="*/ 1579 w 190"/>
                <a:gd name="T105" fmla="*/ 5766 h 71"/>
                <a:gd name="T106" fmla="*/ 1232 w 190"/>
                <a:gd name="T107" fmla="*/ 576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34207" name="Freeform 413"/>
            <p:cNvSpPr>
              <a:spLocks/>
            </p:cNvSpPr>
            <p:nvPr/>
          </p:nvSpPr>
          <p:spPr bwMode="auto">
            <a:xfrm>
              <a:off x="967" y="1064"/>
              <a:ext cx="152" cy="62"/>
            </a:xfrm>
            <a:custGeom>
              <a:avLst/>
              <a:gdLst>
                <a:gd name="T0" fmla="*/ 538 w 137"/>
                <a:gd name="T1" fmla="*/ 3026 h 50"/>
                <a:gd name="T2" fmla="*/ 353 w 137"/>
                <a:gd name="T3" fmla="*/ 4165 h 50"/>
                <a:gd name="T4" fmla="*/ 75 w 137"/>
                <a:gd name="T5" fmla="*/ 4561 h 50"/>
                <a:gd name="T6" fmla="*/ 50 w 137"/>
                <a:gd name="T7" fmla="*/ 3678 h 50"/>
                <a:gd name="T8" fmla="*/ 0 w 137"/>
                <a:gd name="T9" fmla="*/ 3359 h 50"/>
                <a:gd name="T10" fmla="*/ 170 w 137"/>
                <a:gd name="T11" fmla="*/ 2392 h 50"/>
                <a:gd name="T12" fmla="*/ 233 w 137"/>
                <a:gd name="T13" fmla="*/ 1929 h 50"/>
                <a:gd name="T14" fmla="*/ 437 w 137"/>
                <a:gd name="T15" fmla="*/ 936 h 50"/>
                <a:gd name="T16" fmla="*/ 437 w 137"/>
                <a:gd name="T17" fmla="*/ 278 h 50"/>
                <a:gd name="T18" fmla="*/ 814 w 137"/>
                <a:gd name="T19" fmla="*/ 0 h 50"/>
                <a:gd name="T20" fmla="*/ 903 w 137"/>
                <a:gd name="T21" fmla="*/ 428 h 50"/>
                <a:gd name="T22" fmla="*/ 923 w 137"/>
                <a:gd name="T23" fmla="*/ 658 h 50"/>
                <a:gd name="T24" fmla="*/ 1136 w 137"/>
                <a:gd name="T25" fmla="*/ 428 h 50"/>
                <a:gd name="T26" fmla="*/ 1217 w 137"/>
                <a:gd name="T27" fmla="*/ 1255 h 50"/>
                <a:gd name="T28" fmla="*/ 949 w 137"/>
                <a:gd name="T29" fmla="*/ 2215 h 50"/>
                <a:gd name="T30" fmla="*/ 665 w 137"/>
                <a:gd name="T31" fmla="*/ 2768 h 50"/>
                <a:gd name="T32" fmla="*/ 538 w 137"/>
                <a:gd name="T33" fmla="*/ 3026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34208" name="Freeform 414"/>
            <p:cNvSpPr>
              <a:spLocks/>
            </p:cNvSpPr>
            <p:nvPr/>
          </p:nvSpPr>
          <p:spPr bwMode="auto">
            <a:xfrm>
              <a:off x="1596" y="1514"/>
              <a:ext cx="102" cy="106"/>
            </a:xfrm>
            <a:custGeom>
              <a:avLst/>
              <a:gdLst>
                <a:gd name="T0" fmla="*/ 417 w 92"/>
                <a:gd name="T1" fmla="*/ 7081 h 85"/>
                <a:gd name="T2" fmla="*/ 417 w 92"/>
                <a:gd name="T3" fmla="*/ 6664 h 85"/>
                <a:gd name="T4" fmla="*/ 184 w 92"/>
                <a:gd name="T5" fmla="*/ 7081 h 85"/>
                <a:gd name="T6" fmla="*/ 0 w 92"/>
                <a:gd name="T7" fmla="*/ 6762 h 85"/>
                <a:gd name="T8" fmla="*/ 50 w 92"/>
                <a:gd name="T9" fmla="*/ 6078 h 85"/>
                <a:gd name="T10" fmla="*/ 139 w 92"/>
                <a:gd name="T11" fmla="*/ 5371 h 85"/>
                <a:gd name="T12" fmla="*/ 50 w 92"/>
                <a:gd name="T13" fmla="*/ 5371 h 85"/>
                <a:gd name="T14" fmla="*/ 75 w 92"/>
                <a:gd name="T15" fmla="*/ 5142 h 85"/>
                <a:gd name="T16" fmla="*/ 184 w 92"/>
                <a:gd name="T17" fmla="*/ 4464 h 85"/>
                <a:gd name="T18" fmla="*/ 211 w 92"/>
                <a:gd name="T19" fmla="*/ 4464 h 85"/>
                <a:gd name="T20" fmla="*/ 226 w 92"/>
                <a:gd name="T21" fmla="*/ 3908 h 85"/>
                <a:gd name="T22" fmla="*/ 211 w 92"/>
                <a:gd name="T23" fmla="*/ 3908 h 85"/>
                <a:gd name="T24" fmla="*/ 249 w 92"/>
                <a:gd name="T25" fmla="*/ 3714 h 85"/>
                <a:gd name="T26" fmla="*/ 391 w 92"/>
                <a:gd name="T27" fmla="*/ 1367 h 85"/>
                <a:gd name="T28" fmla="*/ 516 w 92"/>
                <a:gd name="T29" fmla="*/ 291 h 85"/>
                <a:gd name="T30" fmla="*/ 574 w 92"/>
                <a:gd name="T31" fmla="*/ 0 h 85"/>
                <a:gd name="T32" fmla="*/ 636 w 92"/>
                <a:gd name="T33" fmla="*/ 0 h 85"/>
                <a:gd name="T34" fmla="*/ 568 w 92"/>
                <a:gd name="T35" fmla="*/ 453 h 85"/>
                <a:gd name="T36" fmla="*/ 568 w 92"/>
                <a:gd name="T37" fmla="*/ 705 h 85"/>
                <a:gd name="T38" fmla="*/ 516 w 92"/>
                <a:gd name="T39" fmla="*/ 1367 h 85"/>
                <a:gd name="T40" fmla="*/ 376 w 92"/>
                <a:gd name="T41" fmla="*/ 3714 h 85"/>
                <a:gd name="T42" fmla="*/ 491 w 92"/>
                <a:gd name="T43" fmla="*/ 2431 h 85"/>
                <a:gd name="T44" fmla="*/ 462 w 92"/>
                <a:gd name="T45" fmla="*/ 2651 h 85"/>
                <a:gd name="T46" fmla="*/ 568 w 92"/>
                <a:gd name="T47" fmla="*/ 2651 h 85"/>
                <a:gd name="T48" fmla="*/ 475 w 92"/>
                <a:gd name="T49" fmla="*/ 3212 h 85"/>
                <a:gd name="T50" fmla="*/ 475 w 92"/>
                <a:gd name="T51" fmla="*/ 3714 h 85"/>
                <a:gd name="T52" fmla="*/ 568 w 92"/>
                <a:gd name="T53" fmla="*/ 3908 h 85"/>
                <a:gd name="T54" fmla="*/ 533 w 92"/>
                <a:gd name="T55" fmla="*/ 4123 h 85"/>
                <a:gd name="T56" fmla="*/ 661 w 92"/>
                <a:gd name="T57" fmla="*/ 3714 h 85"/>
                <a:gd name="T58" fmla="*/ 636 w 92"/>
                <a:gd name="T59" fmla="*/ 3908 h 85"/>
                <a:gd name="T60" fmla="*/ 759 w 92"/>
                <a:gd name="T61" fmla="*/ 3908 h 85"/>
                <a:gd name="T62" fmla="*/ 669 w 92"/>
                <a:gd name="T63" fmla="*/ 4874 h 85"/>
                <a:gd name="T64" fmla="*/ 703 w 92"/>
                <a:gd name="T65" fmla="*/ 5142 h 85"/>
                <a:gd name="T66" fmla="*/ 661 w 92"/>
                <a:gd name="T67" fmla="*/ 5678 h 85"/>
                <a:gd name="T68" fmla="*/ 805 w 92"/>
                <a:gd name="T69" fmla="*/ 5142 h 85"/>
                <a:gd name="T70" fmla="*/ 661 w 92"/>
                <a:gd name="T71" fmla="*/ 6078 h 85"/>
                <a:gd name="T72" fmla="*/ 669 w 92"/>
                <a:gd name="T73" fmla="*/ 6412 h 85"/>
                <a:gd name="T74" fmla="*/ 661 w 92"/>
                <a:gd name="T75" fmla="*/ 6412 h 85"/>
                <a:gd name="T76" fmla="*/ 661 w 92"/>
                <a:gd name="T77" fmla="*/ 7081 h 85"/>
                <a:gd name="T78" fmla="*/ 782 w 92"/>
                <a:gd name="T79" fmla="*/ 6078 h 85"/>
                <a:gd name="T80" fmla="*/ 736 w 92"/>
                <a:gd name="T81" fmla="*/ 7081 h 85"/>
                <a:gd name="T82" fmla="*/ 782 w 92"/>
                <a:gd name="T83" fmla="*/ 6664 h 85"/>
                <a:gd name="T84" fmla="*/ 805 w 92"/>
                <a:gd name="T85" fmla="*/ 7333 h 85"/>
                <a:gd name="T86" fmla="*/ 703 w 92"/>
                <a:gd name="T87" fmla="*/ 8774 h 85"/>
                <a:gd name="T88" fmla="*/ 636 w 92"/>
                <a:gd name="T89" fmla="*/ 8626 h 85"/>
                <a:gd name="T90" fmla="*/ 636 w 92"/>
                <a:gd name="T91" fmla="*/ 7999 h 85"/>
                <a:gd name="T92" fmla="*/ 574 w 92"/>
                <a:gd name="T93" fmla="*/ 8353 h 85"/>
                <a:gd name="T94" fmla="*/ 636 w 92"/>
                <a:gd name="T95" fmla="*/ 7081 h 85"/>
                <a:gd name="T96" fmla="*/ 630 w 92"/>
                <a:gd name="T97" fmla="*/ 6664 h 85"/>
                <a:gd name="T98" fmla="*/ 568 w 92"/>
                <a:gd name="T99" fmla="*/ 7480 h 85"/>
                <a:gd name="T100" fmla="*/ 574 w 92"/>
                <a:gd name="T101" fmla="*/ 7081 h 85"/>
                <a:gd name="T102" fmla="*/ 391 w 92"/>
                <a:gd name="T103" fmla="*/ 8626 h 85"/>
                <a:gd name="T104" fmla="*/ 391 w 92"/>
                <a:gd name="T105" fmla="*/ 7999 h 85"/>
                <a:gd name="T106" fmla="*/ 533 w 92"/>
                <a:gd name="T107" fmla="*/ 6762 h 85"/>
                <a:gd name="T108" fmla="*/ 491 w 92"/>
                <a:gd name="T109" fmla="*/ 7081 h 85"/>
                <a:gd name="T110" fmla="*/ 533 w 92"/>
                <a:gd name="T111" fmla="*/ 6762 h 85"/>
                <a:gd name="T112" fmla="*/ 462 w 92"/>
                <a:gd name="T113" fmla="*/ 6762 h 85"/>
                <a:gd name="T114" fmla="*/ 417 w 92"/>
                <a:gd name="T115" fmla="*/ 7333 h 85"/>
                <a:gd name="T116" fmla="*/ 348 w 92"/>
                <a:gd name="T117" fmla="*/ 7333 h 85"/>
                <a:gd name="T118" fmla="*/ 417 w 92"/>
                <a:gd name="T119" fmla="*/ 708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34209" name="Freeform 415"/>
            <p:cNvSpPr>
              <a:spLocks/>
            </p:cNvSpPr>
            <p:nvPr/>
          </p:nvSpPr>
          <p:spPr bwMode="auto">
            <a:xfrm>
              <a:off x="1396" y="1025"/>
              <a:ext cx="181" cy="37"/>
            </a:xfrm>
            <a:custGeom>
              <a:avLst/>
              <a:gdLst>
                <a:gd name="T0" fmla="*/ 746 w 161"/>
                <a:gd name="T1" fmla="*/ 2498 h 29"/>
                <a:gd name="T2" fmla="*/ 579 w 161"/>
                <a:gd name="T3" fmla="*/ 1395 h 29"/>
                <a:gd name="T4" fmla="*/ 835 w 161"/>
                <a:gd name="T5" fmla="*/ 1395 h 29"/>
                <a:gd name="T6" fmla="*/ 344 w 161"/>
                <a:gd name="T7" fmla="*/ 857 h 29"/>
                <a:gd name="T8" fmla="*/ 458 w 161"/>
                <a:gd name="T9" fmla="*/ 0 h 29"/>
                <a:gd name="T10" fmla="*/ 0 w 161"/>
                <a:gd name="T11" fmla="*/ 0 h 29"/>
                <a:gd name="T12" fmla="*/ 407 w 161"/>
                <a:gd name="T13" fmla="*/ 1395 h 29"/>
                <a:gd name="T14" fmla="*/ 306 w 161"/>
                <a:gd name="T15" fmla="*/ 2897 h 29"/>
                <a:gd name="T16" fmla="*/ 255 w 161"/>
                <a:gd name="T17" fmla="*/ 4811 h 29"/>
                <a:gd name="T18" fmla="*/ 664 w 161"/>
                <a:gd name="T19" fmla="*/ 4811 h 29"/>
                <a:gd name="T20" fmla="*/ 1040 w 161"/>
                <a:gd name="T21" fmla="*/ 4811 h 29"/>
                <a:gd name="T22" fmla="*/ 1435 w 161"/>
                <a:gd name="T23" fmla="*/ 4321 h 29"/>
                <a:gd name="T24" fmla="*/ 1841 w 161"/>
                <a:gd name="T25" fmla="*/ 4321 h 29"/>
                <a:gd name="T26" fmla="*/ 1870 w 161"/>
                <a:gd name="T27" fmla="*/ 3187 h 29"/>
                <a:gd name="T28" fmla="*/ 1578 w 161"/>
                <a:gd name="T29" fmla="*/ 1958 h 29"/>
                <a:gd name="T30" fmla="*/ 1170 w 161"/>
                <a:gd name="T31" fmla="*/ 2498 h 29"/>
                <a:gd name="T32" fmla="*/ 746 w 161"/>
                <a:gd name="T33" fmla="*/ 249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34210" name="Freeform 416"/>
            <p:cNvSpPr>
              <a:spLocks/>
            </p:cNvSpPr>
            <p:nvPr/>
          </p:nvSpPr>
          <p:spPr bwMode="auto">
            <a:xfrm>
              <a:off x="1458" y="958"/>
              <a:ext cx="115" cy="46"/>
            </a:xfrm>
            <a:custGeom>
              <a:avLst/>
              <a:gdLst>
                <a:gd name="T0" fmla="*/ 170 w 104"/>
                <a:gd name="T1" fmla="*/ 2004 h 36"/>
                <a:gd name="T2" fmla="*/ 114 w 104"/>
                <a:gd name="T3" fmla="*/ 1227 h 36"/>
                <a:gd name="T4" fmla="*/ 415 w 104"/>
                <a:gd name="T5" fmla="*/ 0 h 36"/>
                <a:gd name="T6" fmla="*/ 765 w 104"/>
                <a:gd name="T7" fmla="*/ 1227 h 36"/>
                <a:gd name="T8" fmla="*/ 692 w 104"/>
                <a:gd name="T9" fmla="*/ 3272 h 36"/>
                <a:gd name="T10" fmla="*/ 851 w 104"/>
                <a:gd name="T11" fmla="*/ 4181 h 36"/>
                <a:gd name="T12" fmla="*/ 553 w 104"/>
                <a:gd name="T13" fmla="*/ 4859 h 36"/>
                <a:gd name="T14" fmla="*/ 415 w 104"/>
                <a:gd name="T15" fmla="*/ 6209 h 36"/>
                <a:gd name="T16" fmla="*/ 344 w 104"/>
                <a:gd name="T17" fmla="*/ 5342 h 36"/>
                <a:gd name="T18" fmla="*/ 344 w 104"/>
                <a:gd name="T19" fmla="*/ 6209 h 36"/>
                <a:gd name="T20" fmla="*/ 56 w 104"/>
                <a:gd name="T21" fmla="*/ 4431 h 36"/>
                <a:gd name="T22" fmla="*/ 415 w 104"/>
                <a:gd name="T23" fmla="*/ 4181 h 36"/>
                <a:gd name="T24" fmla="*/ 0 w 104"/>
                <a:gd name="T25" fmla="*/ 2976 h 36"/>
                <a:gd name="T26" fmla="*/ 170 w 104"/>
                <a:gd name="T27" fmla="*/ 200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34211" name="Freeform 417"/>
            <p:cNvSpPr>
              <a:spLocks/>
            </p:cNvSpPr>
            <p:nvPr/>
          </p:nvSpPr>
          <p:spPr bwMode="auto">
            <a:xfrm>
              <a:off x="1125" y="1025"/>
              <a:ext cx="156" cy="39"/>
            </a:xfrm>
            <a:custGeom>
              <a:avLst/>
              <a:gdLst>
                <a:gd name="T0" fmla="*/ 429 w 139"/>
                <a:gd name="T1" fmla="*/ 3845 h 31"/>
                <a:gd name="T2" fmla="*/ 261 w 139"/>
                <a:gd name="T3" fmla="*/ 3544 h 31"/>
                <a:gd name="T4" fmla="*/ 763 w 139"/>
                <a:gd name="T5" fmla="*/ 2320 h 31"/>
                <a:gd name="T6" fmla="*/ 397 w 139"/>
                <a:gd name="T7" fmla="*/ 2320 h 31"/>
                <a:gd name="T8" fmla="*/ 0 w 139"/>
                <a:gd name="T9" fmla="*/ 2320 h 31"/>
                <a:gd name="T10" fmla="*/ 369 w 139"/>
                <a:gd name="T11" fmla="*/ 2086 h 31"/>
                <a:gd name="T12" fmla="*/ 215 w 139"/>
                <a:gd name="T13" fmla="*/ 1844 h 31"/>
                <a:gd name="T14" fmla="*/ 457 w 139"/>
                <a:gd name="T15" fmla="*/ 1466 h 31"/>
                <a:gd name="T16" fmla="*/ 354 w 139"/>
                <a:gd name="T17" fmla="*/ 970 h 31"/>
                <a:gd name="T18" fmla="*/ 806 w 139"/>
                <a:gd name="T19" fmla="*/ 1220 h 31"/>
                <a:gd name="T20" fmla="*/ 1099 w 139"/>
                <a:gd name="T21" fmla="*/ 2086 h 31"/>
                <a:gd name="T22" fmla="*/ 1112 w 139"/>
                <a:gd name="T23" fmla="*/ 613 h 31"/>
                <a:gd name="T24" fmla="*/ 1392 w 139"/>
                <a:gd name="T25" fmla="*/ 0 h 31"/>
                <a:gd name="T26" fmla="*/ 1248 w 139"/>
                <a:gd name="T27" fmla="*/ 1844 h 31"/>
                <a:gd name="T28" fmla="*/ 1567 w 139"/>
                <a:gd name="T29" fmla="*/ 1466 h 31"/>
                <a:gd name="T30" fmla="*/ 1325 w 139"/>
                <a:gd name="T31" fmla="*/ 2919 h 31"/>
                <a:gd name="T32" fmla="*/ 1151 w 139"/>
                <a:gd name="T33" fmla="*/ 2919 h 31"/>
                <a:gd name="T34" fmla="*/ 763 w 139"/>
                <a:gd name="T35" fmla="*/ 3544 h 31"/>
                <a:gd name="T36" fmla="*/ 429 w 139"/>
                <a:gd name="T37" fmla="*/ 384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34212" name="Freeform 418"/>
            <p:cNvSpPr>
              <a:spLocks/>
            </p:cNvSpPr>
            <p:nvPr/>
          </p:nvSpPr>
          <p:spPr bwMode="auto">
            <a:xfrm>
              <a:off x="1331" y="1223"/>
              <a:ext cx="98" cy="56"/>
            </a:xfrm>
            <a:custGeom>
              <a:avLst/>
              <a:gdLst>
                <a:gd name="T0" fmla="*/ 600 w 88"/>
                <a:gd name="T1" fmla="*/ 3219 h 45"/>
                <a:gd name="T2" fmla="*/ 491 w 88"/>
                <a:gd name="T3" fmla="*/ 3138 h 45"/>
                <a:gd name="T4" fmla="*/ 537 w 88"/>
                <a:gd name="T5" fmla="*/ 2815 h 45"/>
                <a:gd name="T6" fmla="*/ 457 w 88"/>
                <a:gd name="T7" fmla="*/ 3138 h 45"/>
                <a:gd name="T8" fmla="*/ 184 w 88"/>
                <a:gd name="T9" fmla="*/ 4446 h 45"/>
                <a:gd name="T10" fmla="*/ 165 w 88"/>
                <a:gd name="T11" fmla="*/ 3503 h 45"/>
                <a:gd name="T12" fmla="*/ 0 w 88"/>
                <a:gd name="T13" fmla="*/ 3503 h 45"/>
                <a:gd name="T14" fmla="*/ 165 w 88"/>
                <a:gd name="T15" fmla="*/ 2540 h 45"/>
                <a:gd name="T16" fmla="*/ 283 w 88"/>
                <a:gd name="T17" fmla="*/ 1318 h 45"/>
                <a:gd name="T18" fmla="*/ 392 w 88"/>
                <a:gd name="T19" fmla="*/ 0 h 45"/>
                <a:gd name="T20" fmla="*/ 457 w 88"/>
                <a:gd name="T21" fmla="*/ 442 h 45"/>
                <a:gd name="T22" fmla="*/ 435 w 88"/>
                <a:gd name="T23" fmla="*/ 1221 h 45"/>
                <a:gd name="T24" fmla="*/ 491 w 88"/>
                <a:gd name="T25" fmla="*/ 684 h 45"/>
                <a:gd name="T26" fmla="*/ 742 w 88"/>
                <a:gd name="T27" fmla="*/ 2307 h 45"/>
                <a:gd name="T28" fmla="*/ 668 w 88"/>
                <a:gd name="T29" fmla="*/ 3138 h 45"/>
                <a:gd name="T30" fmla="*/ 826 w 88"/>
                <a:gd name="T31" fmla="*/ 3138 h 45"/>
                <a:gd name="T32" fmla="*/ 839 w 88"/>
                <a:gd name="T33" fmla="*/ 3503 h 45"/>
                <a:gd name="T34" fmla="*/ 703 w 88"/>
                <a:gd name="T35" fmla="*/ 3711 h 45"/>
                <a:gd name="T36" fmla="*/ 600 w 88"/>
                <a:gd name="T37" fmla="*/ 3219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34213" name="Freeform 419"/>
            <p:cNvSpPr>
              <a:spLocks/>
            </p:cNvSpPr>
            <p:nvPr/>
          </p:nvSpPr>
          <p:spPr bwMode="auto">
            <a:xfrm>
              <a:off x="1259" y="1079"/>
              <a:ext cx="88" cy="40"/>
            </a:xfrm>
            <a:custGeom>
              <a:avLst/>
              <a:gdLst>
                <a:gd name="T0" fmla="*/ 754 w 79"/>
                <a:gd name="T1" fmla="*/ 0 h 33"/>
                <a:gd name="T2" fmla="*/ 299 w 79"/>
                <a:gd name="T3" fmla="*/ 0 h 33"/>
                <a:gd name="T4" fmla="*/ 362 w 79"/>
                <a:gd name="T5" fmla="*/ 396 h 33"/>
                <a:gd name="T6" fmla="*/ 254 w 79"/>
                <a:gd name="T7" fmla="*/ 705 h 33"/>
                <a:gd name="T8" fmla="*/ 0 w 79"/>
                <a:gd name="T9" fmla="*/ 705 h 33"/>
                <a:gd name="T10" fmla="*/ 165 w 79"/>
                <a:gd name="T11" fmla="*/ 1335 h 33"/>
                <a:gd name="T12" fmla="*/ 325 w 79"/>
                <a:gd name="T13" fmla="*/ 1845 h 33"/>
                <a:gd name="T14" fmla="*/ 351 w 79"/>
                <a:gd name="T15" fmla="*/ 1516 h 33"/>
                <a:gd name="T16" fmla="*/ 537 w 79"/>
                <a:gd name="T17" fmla="*/ 1516 h 33"/>
                <a:gd name="T18" fmla="*/ 658 w 79"/>
                <a:gd name="T19" fmla="*/ 705 h 33"/>
                <a:gd name="T20" fmla="*/ 754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34214" name="Freeform 420"/>
            <p:cNvSpPr>
              <a:spLocks/>
            </p:cNvSpPr>
            <p:nvPr/>
          </p:nvSpPr>
          <p:spPr bwMode="auto">
            <a:xfrm>
              <a:off x="1339" y="1070"/>
              <a:ext cx="90" cy="39"/>
            </a:xfrm>
            <a:custGeom>
              <a:avLst/>
              <a:gdLst>
                <a:gd name="T0" fmla="*/ 468 w 81"/>
                <a:gd name="T1" fmla="*/ 2320 h 31"/>
                <a:gd name="T2" fmla="*/ 224 w 81"/>
                <a:gd name="T3" fmla="*/ 2320 h 31"/>
                <a:gd name="T4" fmla="*/ 233 w 81"/>
                <a:gd name="T5" fmla="*/ 2919 h 31"/>
                <a:gd name="T6" fmla="*/ 138 w 81"/>
                <a:gd name="T7" fmla="*/ 3845 h 31"/>
                <a:gd name="T8" fmla="*/ 0 w 81"/>
                <a:gd name="T9" fmla="*/ 3845 h 31"/>
                <a:gd name="T10" fmla="*/ 3 w 81"/>
                <a:gd name="T11" fmla="*/ 3397 h 31"/>
                <a:gd name="T12" fmla="*/ 170 w 81"/>
                <a:gd name="T13" fmla="*/ 1125 h 31"/>
                <a:gd name="T14" fmla="*/ 233 w 81"/>
                <a:gd name="T15" fmla="*/ 894 h 31"/>
                <a:gd name="T16" fmla="*/ 233 w 81"/>
                <a:gd name="T17" fmla="*/ 613 h 31"/>
                <a:gd name="T18" fmla="*/ 311 w 81"/>
                <a:gd name="T19" fmla="*/ 0 h 31"/>
                <a:gd name="T20" fmla="*/ 741 w 81"/>
                <a:gd name="T21" fmla="*/ 613 h 31"/>
                <a:gd name="T22" fmla="*/ 642 w 81"/>
                <a:gd name="T23" fmla="*/ 1125 h 31"/>
                <a:gd name="T24" fmla="*/ 468 w 81"/>
                <a:gd name="T25" fmla="*/ 232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34215" name="Freeform 421"/>
            <p:cNvSpPr>
              <a:spLocks/>
            </p:cNvSpPr>
            <p:nvPr/>
          </p:nvSpPr>
          <p:spPr bwMode="auto">
            <a:xfrm>
              <a:off x="563" y="1532"/>
              <a:ext cx="47" cy="51"/>
            </a:xfrm>
            <a:custGeom>
              <a:avLst/>
              <a:gdLst>
                <a:gd name="T0" fmla="*/ 198 w 43"/>
                <a:gd name="T1" fmla="*/ 2857 h 41"/>
                <a:gd name="T2" fmla="*/ 181 w 43"/>
                <a:gd name="T3" fmla="*/ 2857 h 41"/>
                <a:gd name="T4" fmla="*/ 114 w 43"/>
                <a:gd name="T5" fmla="*/ 2857 h 41"/>
                <a:gd name="T6" fmla="*/ 125 w 43"/>
                <a:gd name="T7" fmla="*/ 2535 h 41"/>
                <a:gd name="T8" fmla="*/ 114 w 43"/>
                <a:gd name="T9" fmla="*/ 2320 h 41"/>
                <a:gd name="T10" fmla="*/ 47 w 43"/>
                <a:gd name="T11" fmla="*/ 2320 h 41"/>
                <a:gd name="T12" fmla="*/ 125 w 43"/>
                <a:gd name="T13" fmla="*/ 1865 h 41"/>
                <a:gd name="T14" fmla="*/ 47 w 43"/>
                <a:gd name="T15" fmla="*/ 1499 h 41"/>
                <a:gd name="T16" fmla="*/ 47 w 43"/>
                <a:gd name="T17" fmla="*/ 1205 h 41"/>
                <a:gd name="T18" fmla="*/ 2 w 43"/>
                <a:gd name="T19" fmla="*/ 969 h 41"/>
                <a:gd name="T20" fmla="*/ 2 w 43"/>
                <a:gd name="T21" fmla="*/ 684 h 41"/>
                <a:gd name="T22" fmla="*/ 47 w 43"/>
                <a:gd name="T23" fmla="*/ 285 h 41"/>
                <a:gd name="T24" fmla="*/ 5 w 43"/>
                <a:gd name="T25" fmla="*/ 442 h 41"/>
                <a:gd name="T26" fmla="*/ 0 w 43"/>
                <a:gd name="T27" fmla="*/ 0 h 41"/>
                <a:gd name="T28" fmla="*/ 114 w 43"/>
                <a:gd name="T29" fmla="*/ 285 h 41"/>
                <a:gd name="T30" fmla="*/ 198 w 43"/>
                <a:gd name="T31" fmla="*/ 442 h 41"/>
                <a:gd name="T32" fmla="*/ 214 w 43"/>
                <a:gd name="T33" fmla="*/ 1205 h 41"/>
                <a:gd name="T34" fmla="*/ 258 w 43"/>
                <a:gd name="T35" fmla="*/ 2320 h 41"/>
                <a:gd name="T36" fmla="*/ 280 w 43"/>
                <a:gd name="T37" fmla="*/ 3554 h 41"/>
                <a:gd name="T38" fmla="*/ 280 w 43"/>
                <a:gd name="T39" fmla="*/ 3994 h 41"/>
                <a:gd name="T40" fmla="*/ 137 w 43"/>
                <a:gd name="T41" fmla="*/ 3211 h 41"/>
                <a:gd name="T42" fmla="*/ 198 w 43"/>
                <a:gd name="T43" fmla="*/ 285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34216" name="Freeform 422"/>
            <p:cNvSpPr>
              <a:spLocks/>
            </p:cNvSpPr>
            <p:nvPr/>
          </p:nvSpPr>
          <p:spPr bwMode="auto">
            <a:xfrm>
              <a:off x="1083" y="1017"/>
              <a:ext cx="113" cy="23"/>
            </a:xfrm>
            <a:custGeom>
              <a:avLst/>
              <a:gdLst>
                <a:gd name="T0" fmla="*/ 525 w 102"/>
                <a:gd name="T1" fmla="*/ 701 h 19"/>
                <a:gd name="T2" fmla="*/ 525 w 102"/>
                <a:gd name="T3" fmla="*/ 395 h 19"/>
                <a:gd name="T4" fmla="*/ 428 w 102"/>
                <a:gd name="T5" fmla="*/ 701 h 19"/>
                <a:gd name="T6" fmla="*/ 330 w 102"/>
                <a:gd name="T7" fmla="*/ 849 h 19"/>
                <a:gd name="T8" fmla="*/ 330 w 102"/>
                <a:gd name="T9" fmla="*/ 849 h 19"/>
                <a:gd name="T10" fmla="*/ 243 w 102"/>
                <a:gd name="T11" fmla="*/ 1081 h 19"/>
                <a:gd name="T12" fmla="*/ 162 w 102"/>
                <a:gd name="T13" fmla="*/ 1081 h 19"/>
                <a:gd name="T14" fmla="*/ 162 w 102"/>
                <a:gd name="T15" fmla="*/ 926 h 19"/>
                <a:gd name="T16" fmla="*/ 102 w 102"/>
                <a:gd name="T17" fmla="*/ 1081 h 19"/>
                <a:gd name="T18" fmla="*/ 0 w 102"/>
                <a:gd name="T19" fmla="*/ 1081 h 19"/>
                <a:gd name="T20" fmla="*/ 61 w 102"/>
                <a:gd name="T21" fmla="*/ 849 h 19"/>
                <a:gd name="T22" fmla="*/ 377 w 102"/>
                <a:gd name="T23" fmla="*/ 395 h 19"/>
                <a:gd name="T24" fmla="*/ 589 w 102"/>
                <a:gd name="T25" fmla="*/ 0 h 19"/>
                <a:gd name="T26" fmla="*/ 727 w 102"/>
                <a:gd name="T27" fmla="*/ 0 h 19"/>
                <a:gd name="T28" fmla="*/ 869 w 102"/>
                <a:gd name="T29" fmla="*/ 0 h 19"/>
                <a:gd name="T30" fmla="*/ 727 w 102"/>
                <a:gd name="T31" fmla="*/ 183 h 19"/>
                <a:gd name="T32" fmla="*/ 773 w 102"/>
                <a:gd name="T33" fmla="*/ 395 h 19"/>
                <a:gd name="T34" fmla="*/ 727 w 102"/>
                <a:gd name="T35" fmla="*/ 395 h 19"/>
                <a:gd name="T36" fmla="*/ 589 w 102"/>
                <a:gd name="T37" fmla="*/ 701 h 19"/>
                <a:gd name="T38" fmla="*/ 513 w 102"/>
                <a:gd name="T39" fmla="*/ 849 h 19"/>
                <a:gd name="T40" fmla="*/ 525 w 102"/>
                <a:gd name="T41" fmla="*/ 70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34217" name="Freeform 423"/>
            <p:cNvSpPr>
              <a:spLocks/>
            </p:cNvSpPr>
            <p:nvPr/>
          </p:nvSpPr>
          <p:spPr bwMode="auto">
            <a:xfrm>
              <a:off x="1310" y="1029"/>
              <a:ext cx="68" cy="27"/>
            </a:xfrm>
            <a:custGeom>
              <a:avLst/>
              <a:gdLst>
                <a:gd name="T0" fmla="*/ 199 w 62"/>
                <a:gd name="T1" fmla="*/ 1341 h 21"/>
                <a:gd name="T2" fmla="*/ 133 w 62"/>
                <a:gd name="T3" fmla="*/ 937 h 21"/>
                <a:gd name="T4" fmla="*/ 165 w 62"/>
                <a:gd name="T5" fmla="*/ 937 h 21"/>
                <a:gd name="T6" fmla="*/ 121 w 62"/>
                <a:gd name="T7" fmla="*/ 1341 h 21"/>
                <a:gd name="T8" fmla="*/ 104 w 62"/>
                <a:gd name="T9" fmla="*/ 1724 h 21"/>
                <a:gd name="T10" fmla="*/ 104 w 62"/>
                <a:gd name="T11" fmla="*/ 1724 h 21"/>
                <a:gd name="T12" fmla="*/ 0 w 62"/>
                <a:gd name="T13" fmla="*/ 2766 h 21"/>
                <a:gd name="T14" fmla="*/ 284 w 62"/>
                <a:gd name="T15" fmla="*/ 2217 h 21"/>
                <a:gd name="T16" fmla="*/ 121 w 62"/>
                <a:gd name="T17" fmla="*/ 3223 h 21"/>
                <a:gd name="T18" fmla="*/ 104 w 62"/>
                <a:gd name="T19" fmla="*/ 3664 h 21"/>
                <a:gd name="T20" fmla="*/ 262 w 62"/>
                <a:gd name="T21" fmla="*/ 4144 h 21"/>
                <a:gd name="T22" fmla="*/ 284 w 62"/>
                <a:gd name="T23" fmla="*/ 3664 h 21"/>
                <a:gd name="T24" fmla="*/ 311 w 62"/>
                <a:gd name="T25" fmla="*/ 3223 h 21"/>
                <a:gd name="T26" fmla="*/ 365 w 62"/>
                <a:gd name="T27" fmla="*/ 3223 h 21"/>
                <a:gd name="T28" fmla="*/ 400 w 62"/>
                <a:gd name="T29" fmla="*/ 2766 h 21"/>
                <a:gd name="T30" fmla="*/ 345 w 62"/>
                <a:gd name="T31" fmla="*/ 2217 h 21"/>
                <a:gd name="T32" fmla="*/ 437 w 62"/>
                <a:gd name="T33" fmla="*/ 937 h 21"/>
                <a:gd name="T34" fmla="*/ 415 w 62"/>
                <a:gd name="T35" fmla="*/ 0 h 21"/>
                <a:gd name="T36" fmla="*/ 339 w 62"/>
                <a:gd name="T37" fmla="*/ 441 h 21"/>
                <a:gd name="T38" fmla="*/ 236 w 62"/>
                <a:gd name="T39" fmla="*/ 441 h 21"/>
                <a:gd name="T40" fmla="*/ 262 w 62"/>
                <a:gd name="T41" fmla="*/ 1341 h 21"/>
                <a:gd name="T42" fmla="*/ 236 w 62"/>
                <a:gd name="T43" fmla="*/ 1341 h 21"/>
                <a:gd name="T44" fmla="*/ 199 w 62"/>
                <a:gd name="T45" fmla="*/ 1341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34218" name="Freeform 424"/>
            <p:cNvSpPr>
              <a:spLocks/>
            </p:cNvSpPr>
            <p:nvPr/>
          </p:nvSpPr>
          <p:spPr bwMode="auto">
            <a:xfrm>
              <a:off x="1337" y="989"/>
              <a:ext cx="59" cy="22"/>
            </a:xfrm>
            <a:custGeom>
              <a:avLst/>
              <a:gdLst>
                <a:gd name="T0" fmla="*/ 214 w 54"/>
                <a:gd name="T1" fmla="*/ 2 h 19"/>
                <a:gd name="T2" fmla="*/ 234 w 54"/>
                <a:gd name="T3" fmla="*/ 2 h 19"/>
                <a:gd name="T4" fmla="*/ 306 w 54"/>
                <a:gd name="T5" fmla="*/ 2 h 19"/>
                <a:gd name="T6" fmla="*/ 337 w 54"/>
                <a:gd name="T7" fmla="*/ 2 h 19"/>
                <a:gd name="T8" fmla="*/ 337 w 54"/>
                <a:gd name="T9" fmla="*/ 195 h 19"/>
                <a:gd name="T10" fmla="*/ 341 w 54"/>
                <a:gd name="T11" fmla="*/ 303 h 19"/>
                <a:gd name="T12" fmla="*/ 258 w 54"/>
                <a:gd name="T13" fmla="*/ 406 h 19"/>
                <a:gd name="T14" fmla="*/ 152 w 54"/>
                <a:gd name="T15" fmla="*/ 262 h 19"/>
                <a:gd name="T16" fmla="*/ 0 w 54"/>
                <a:gd name="T17" fmla="*/ 262 h 19"/>
                <a:gd name="T18" fmla="*/ 5 w 54"/>
                <a:gd name="T19" fmla="*/ 145 h 19"/>
                <a:gd name="T20" fmla="*/ 125 w 54"/>
                <a:gd name="T21" fmla="*/ 145 h 19"/>
                <a:gd name="T22" fmla="*/ 114 w 54"/>
                <a:gd name="T23" fmla="*/ 2 h 19"/>
                <a:gd name="T24" fmla="*/ 61 w 54"/>
                <a:gd name="T25" fmla="*/ 2 h 19"/>
                <a:gd name="T26" fmla="*/ 5 w 54"/>
                <a:gd name="T27" fmla="*/ 0 h 19"/>
                <a:gd name="T28" fmla="*/ 214 w 54"/>
                <a:gd name="T29" fmla="*/ 0 h 19"/>
                <a:gd name="T30" fmla="*/ 21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34219" name="Freeform 425"/>
            <p:cNvSpPr>
              <a:spLocks/>
            </p:cNvSpPr>
            <p:nvPr/>
          </p:nvSpPr>
          <p:spPr bwMode="auto">
            <a:xfrm>
              <a:off x="1241" y="1149"/>
              <a:ext cx="53" cy="24"/>
            </a:xfrm>
            <a:custGeom>
              <a:avLst/>
              <a:gdLst>
                <a:gd name="T0" fmla="*/ 495 w 47"/>
                <a:gd name="T1" fmla="*/ 1248 h 19"/>
                <a:gd name="T2" fmla="*/ 495 w 47"/>
                <a:gd name="T3" fmla="*/ 988 h 19"/>
                <a:gd name="T4" fmla="*/ 327 w 47"/>
                <a:gd name="T5" fmla="*/ 0 h 19"/>
                <a:gd name="T6" fmla="*/ 258 w 47"/>
                <a:gd name="T7" fmla="*/ 523 h 19"/>
                <a:gd name="T8" fmla="*/ 229 w 47"/>
                <a:gd name="T9" fmla="*/ 328 h 19"/>
                <a:gd name="T10" fmla="*/ 179 w 47"/>
                <a:gd name="T11" fmla="*/ 988 h 19"/>
                <a:gd name="T12" fmla="*/ 0 w 47"/>
                <a:gd name="T13" fmla="*/ 1603 h 19"/>
                <a:gd name="T14" fmla="*/ 327 w 47"/>
                <a:gd name="T15" fmla="*/ 2558 h 19"/>
                <a:gd name="T16" fmla="*/ 597 w 47"/>
                <a:gd name="T17" fmla="*/ 1991 h 19"/>
                <a:gd name="T18" fmla="*/ 529 w 47"/>
                <a:gd name="T19" fmla="*/ 1991 h 19"/>
                <a:gd name="T20" fmla="*/ 495 w 47"/>
                <a:gd name="T21" fmla="*/ 124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34220" name="Freeform 426"/>
            <p:cNvSpPr>
              <a:spLocks/>
            </p:cNvSpPr>
            <p:nvPr/>
          </p:nvSpPr>
          <p:spPr bwMode="auto">
            <a:xfrm>
              <a:off x="1533" y="1079"/>
              <a:ext cx="55" cy="17"/>
            </a:xfrm>
            <a:custGeom>
              <a:avLst/>
              <a:gdLst>
                <a:gd name="T0" fmla="*/ 608 w 48"/>
                <a:gd name="T1" fmla="*/ 0 h 14"/>
                <a:gd name="T2" fmla="*/ 3 w 48"/>
                <a:gd name="T3" fmla="*/ 0 h 14"/>
                <a:gd name="T4" fmla="*/ 0 w 48"/>
                <a:gd name="T5" fmla="*/ 287 h 14"/>
                <a:gd name="T6" fmla="*/ 85 w 48"/>
                <a:gd name="T7" fmla="*/ 515 h 14"/>
                <a:gd name="T8" fmla="*/ 167 w 48"/>
                <a:gd name="T9" fmla="*/ 866 h 14"/>
                <a:gd name="T10" fmla="*/ 838 w 48"/>
                <a:gd name="T11" fmla="*/ 750 h 14"/>
                <a:gd name="T12" fmla="*/ 608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34221" name="Freeform 427"/>
            <p:cNvSpPr>
              <a:spLocks/>
            </p:cNvSpPr>
            <p:nvPr/>
          </p:nvSpPr>
          <p:spPr bwMode="auto">
            <a:xfrm>
              <a:off x="1511" y="1177"/>
              <a:ext cx="34" cy="19"/>
            </a:xfrm>
            <a:custGeom>
              <a:avLst/>
              <a:gdLst>
                <a:gd name="T0" fmla="*/ 181 w 31"/>
                <a:gd name="T1" fmla="*/ 1426 h 15"/>
                <a:gd name="T2" fmla="*/ 3 w 31"/>
                <a:gd name="T3" fmla="*/ 2117 h 15"/>
                <a:gd name="T4" fmla="*/ 0 w 31"/>
                <a:gd name="T5" fmla="*/ 1023 h 15"/>
                <a:gd name="T6" fmla="*/ 133 w 31"/>
                <a:gd name="T7" fmla="*/ 0 h 15"/>
                <a:gd name="T8" fmla="*/ 215 w 31"/>
                <a:gd name="T9" fmla="*/ 437 h 15"/>
                <a:gd name="T10" fmla="*/ 181 w 31"/>
                <a:gd name="T11" fmla="*/ 1426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34222" name="Freeform 428"/>
            <p:cNvSpPr>
              <a:spLocks/>
            </p:cNvSpPr>
            <p:nvPr/>
          </p:nvSpPr>
          <p:spPr bwMode="auto">
            <a:xfrm>
              <a:off x="1411" y="994"/>
              <a:ext cx="37" cy="17"/>
            </a:xfrm>
            <a:custGeom>
              <a:avLst/>
              <a:gdLst>
                <a:gd name="T0" fmla="*/ 0 w 33"/>
                <a:gd name="T1" fmla="*/ 100 h 15"/>
                <a:gd name="T2" fmla="*/ 61 w 33"/>
                <a:gd name="T3" fmla="*/ 0 h 15"/>
                <a:gd name="T4" fmla="*/ 363 w 33"/>
                <a:gd name="T5" fmla="*/ 100 h 15"/>
                <a:gd name="T6" fmla="*/ 324 w 33"/>
                <a:gd name="T7" fmla="*/ 128 h 15"/>
                <a:gd name="T8" fmla="*/ 61 w 33"/>
                <a:gd name="T9" fmla="*/ 206 h 15"/>
                <a:gd name="T10" fmla="*/ 3 w 33"/>
                <a:gd name="T11" fmla="*/ 128 h 15"/>
                <a:gd name="T12" fmla="*/ 0 w 33"/>
                <a:gd name="T13" fmla="*/ 100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34223" name="Freeform 429"/>
            <p:cNvSpPr>
              <a:spLocks/>
            </p:cNvSpPr>
            <p:nvPr/>
          </p:nvSpPr>
          <p:spPr bwMode="auto">
            <a:xfrm>
              <a:off x="1368" y="1047"/>
              <a:ext cx="40" cy="15"/>
            </a:xfrm>
            <a:custGeom>
              <a:avLst/>
              <a:gdLst>
                <a:gd name="T0" fmla="*/ 87 w 36"/>
                <a:gd name="T1" fmla="*/ 899 h 12"/>
                <a:gd name="T2" fmla="*/ 0 w 36"/>
                <a:gd name="T3" fmla="*/ 719 h 12"/>
                <a:gd name="T4" fmla="*/ 259 w 36"/>
                <a:gd name="T5" fmla="*/ 0 h 12"/>
                <a:gd name="T6" fmla="*/ 320 w 36"/>
                <a:gd name="T7" fmla="*/ 719 h 12"/>
                <a:gd name="T8" fmla="*/ 280 w 36"/>
                <a:gd name="T9" fmla="*/ 1314 h 12"/>
                <a:gd name="T10" fmla="*/ 87 w 36"/>
                <a:gd name="T11" fmla="*/ 899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34224" name="Freeform 430"/>
            <p:cNvSpPr>
              <a:spLocks/>
            </p:cNvSpPr>
            <p:nvPr/>
          </p:nvSpPr>
          <p:spPr bwMode="auto">
            <a:xfrm>
              <a:off x="1219" y="1079"/>
              <a:ext cx="32" cy="15"/>
            </a:xfrm>
            <a:custGeom>
              <a:avLst/>
              <a:gdLst>
                <a:gd name="T0" fmla="*/ 37 w 30"/>
                <a:gd name="T1" fmla="*/ 1314 h 12"/>
                <a:gd name="T2" fmla="*/ 0 w 30"/>
                <a:gd name="T3" fmla="*/ 291 h 12"/>
                <a:gd name="T4" fmla="*/ 102 w 30"/>
                <a:gd name="T5" fmla="*/ 0 h 12"/>
                <a:gd name="T6" fmla="*/ 116 w 30"/>
                <a:gd name="T7" fmla="*/ 291 h 12"/>
                <a:gd name="T8" fmla="*/ 37 w 30"/>
                <a:gd name="T9" fmla="*/ 131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34225" name="Freeform 431"/>
            <p:cNvSpPr>
              <a:spLocks/>
            </p:cNvSpPr>
            <p:nvPr/>
          </p:nvSpPr>
          <p:spPr bwMode="auto">
            <a:xfrm>
              <a:off x="1822" y="1137"/>
              <a:ext cx="35" cy="21"/>
            </a:xfrm>
            <a:custGeom>
              <a:avLst/>
              <a:gdLst>
                <a:gd name="T0" fmla="*/ 399 w 31"/>
                <a:gd name="T1" fmla="*/ 1012 h 17"/>
                <a:gd name="T2" fmla="*/ 87 w 31"/>
                <a:gd name="T3" fmla="*/ 0 h 17"/>
                <a:gd name="T4" fmla="*/ 0 w 31"/>
                <a:gd name="T5" fmla="*/ 408 h 17"/>
                <a:gd name="T6" fmla="*/ 0 w 31"/>
                <a:gd name="T7" fmla="*/ 623 h 17"/>
                <a:gd name="T8" fmla="*/ 0 w 31"/>
                <a:gd name="T9" fmla="*/ 819 h 17"/>
                <a:gd name="T10" fmla="*/ 3 w 31"/>
                <a:gd name="T11" fmla="*/ 1012 h 17"/>
                <a:gd name="T12" fmla="*/ 87 w 31"/>
                <a:gd name="T13" fmla="*/ 1175 h 17"/>
                <a:gd name="T14" fmla="*/ 3 w 31"/>
                <a:gd name="T15" fmla="*/ 1451 h 17"/>
                <a:gd name="T16" fmla="*/ 399 w 31"/>
                <a:gd name="T17" fmla="*/ 101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34226" name="Freeform 432"/>
            <p:cNvSpPr>
              <a:spLocks/>
            </p:cNvSpPr>
            <p:nvPr/>
          </p:nvSpPr>
          <p:spPr bwMode="auto">
            <a:xfrm>
              <a:off x="2191" y="1210"/>
              <a:ext cx="143" cy="60"/>
            </a:xfrm>
            <a:custGeom>
              <a:avLst/>
              <a:gdLst>
                <a:gd name="T0" fmla="*/ 1390 w 126"/>
                <a:gd name="T1" fmla="*/ 0 h 48"/>
                <a:gd name="T2" fmla="*/ 1364 w 126"/>
                <a:gd name="T3" fmla="*/ 569 h 48"/>
                <a:gd name="T4" fmla="*/ 1183 w 126"/>
                <a:gd name="T5" fmla="*/ 719 h 48"/>
                <a:gd name="T6" fmla="*/ 1059 w 126"/>
                <a:gd name="T7" fmla="*/ 569 h 48"/>
                <a:gd name="T8" fmla="*/ 1059 w 126"/>
                <a:gd name="T9" fmla="*/ 1314 h 48"/>
                <a:gd name="T10" fmla="*/ 1059 w 126"/>
                <a:gd name="T11" fmla="*/ 1111 h 48"/>
                <a:gd name="T12" fmla="*/ 882 w 126"/>
                <a:gd name="T13" fmla="*/ 719 h 48"/>
                <a:gd name="T14" fmla="*/ 841 w 126"/>
                <a:gd name="T15" fmla="*/ 1314 h 48"/>
                <a:gd name="T16" fmla="*/ 724 w 126"/>
                <a:gd name="T17" fmla="*/ 719 h 48"/>
                <a:gd name="T18" fmla="*/ 628 w 126"/>
                <a:gd name="T19" fmla="*/ 1756 h 48"/>
                <a:gd name="T20" fmla="*/ 553 w 126"/>
                <a:gd name="T21" fmla="*/ 2054 h 48"/>
                <a:gd name="T22" fmla="*/ 443 w 126"/>
                <a:gd name="T23" fmla="*/ 1643 h 48"/>
                <a:gd name="T24" fmla="*/ 507 w 126"/>
                <a:gd name="T25" fmla="*/ 1314 h 48"/>
                <a:gd name="T26" fmla="*/ 270 w 126"/>
                <a:gd name="T27" fmla="*/ 0 h 48"/>
                <a:gd name="T28" fmla="*/ 306 w 126"/>
                <a:gd name="T29" fmla="*/ 569 h 48"/>
                <a:gd name="T30" fmla="*/ 344 w 126"/>
                <a:gd name="T31" fmla="*/ 1111 h 48"/>
                <a:gd name="T32" fmla="*/ 210 w 126"/>
                <a:gd name="T33" fmla="*/ 569 h 48"/>
                <a:gd name="T34" fmla="*/ 180 w 126"/>
                <a:gd name="T35" fmla="*/ 1111 h 48"/>
                <a:gd name="T36" fmla="*/ 180 w 126"/>
                <a:gd name="T37" fmla="*/ 1111 h 48"/>
                <a:gd name="T38" fmla="*/ 210 w 126"/>
                <a:gd name="T39" fmla="*/ 1314 h 48"/>
                <a:gd name="T40" fmla="*/ 180 w 126"/>
                <a:gd name="T41" fmla="*/ 1314 h 48"/>
                <a:gd name="T42" fmla="*/ 3 w 126"/>
                <a:gd name="T43" fmla="*/ 1314 h 48"/>
                <a:gd name="T44" fmla="*/ 74 w 126"/>
                <a:gd name="T45" fmla="*/ 1643 h 48"/>
                <a:gd name="T46" fmla="*/ 0 w 126"/>
                <a:gd name="T47" fmla="*/ 1643 h 48"/>
                <a:gd name="T48" fmla="*/ 390 w 126"/>
                <a:gd name="T49" fmla="*/ 1756 h 48"/>
                <a:gd name="T50" fmla="*/ 306 w 126"/>
                <a:gd name="T51" fmla="*/ 2054 h 48"/>
                <a:gd name="T52" fmla="*/ 344 w 126"/>
                <a:gd name="T53" fmla="*/ 2461 h 48"/>
                <a:gd name="T54" fmla="*/ 3 w 126"/>
                <a:gd name="T55" fmla="*/ 2568 h 48"/>
                <a:gd name="T56" fmla="*/ 270 w 126"/>
                <a:gd name="T57" fmla="*/ 3124 h 48"/>
                <a:gd name="T58" fmla="*/ 390 w 126"/>
                <a:gd name="T59" fmla="*/ 3391 h 48"/>
                <a:gd name="T60" fmla="*/ 344 w 126"/>
                <a:gd name="T61" fmla="*/ 3551 h 48"/>
                <a:gd name="T62" fmla="*/ 390 w 126"/>
                <a:gd name="T63" fmla="*/ 3551 h 48"/>
                <a:gd name="T64" fmla="*/ 344 w 126"/>
                <a:gd name="T65" fmla="*/ 3905 h 48"/>
                <a:gd name="T66" fmla="*/ 210 w 126"/>
                <a:gd name="T67" fmla="*/ 4439 h 48"/>
                <a:gd name="T68" fmla="*/ 344 w 126"/>
                <a:gd name="T69" fmla="*/ 4655 h 48"/>
                <a:gd name="T70" fmla="*/ 553 w 126"/>
                <a:gd name="T71" fmla="*/ 4866 h 48"/>
                <a:gd name="T72" fmla="*/ 952 w 126"/>
                <a:gd name="T73" fmla="*/ 5224 h 48"/>
                <a:gd name="T74" fmla="*/ 1226 w 126"/>
                <a:gd name="T75" fmla="*/ 4655 h 48"/>
                <a:gd name="T76" fmla="*/ 1524 w 126"/>
                <a:gd name="T77" fmla="*/ 3905 h 48"/>
                <a:gd name="T78" fmla="*/ 1660 w 126"/>
                <a:gd name="T79" fmla="*/ 3124 h 48"/>
                <a:gd name="T80" fmla="*/ 1784 w 126"/>
                <a:gd name="T81" fmla="*/ 2568 h 48"/>
                <a:gd name="T82" fmla="*/ 1792 w 126"/>
                <a:gd name="T83" fmla="*/ 2568 h 48"/>
                <a:gd name="T84" fmla="*/ 1730 w 126"/>
                <a:gd name="T85" fmla="*/ 2461 h 48"/>
                <a:gd name="T86" fmla="*/ 1792 w 126"/>
                <a:gd name="T87" fmla="*/ 2054 h 48"/>
                <a:gd name="T88" fmla="*/ 1792 w 126"/>
                <a:gd name="T89" fmla="*/ 1756 h 48"/>
                <a:gd name="T90" fmla="*/ 1660 w 126"/>
                <a:gd name="T91" fmla="*/ 1756 h 48"/>
                <a:gd name="T92" fmla="*/ 1692 w 126"/>
                <a:gd name="T93" fmla="*/ 1643 h 48"/>
                <a:gd name="T94" fmla="*/ 1617 w 126"/>
                <a:gd name="T95" fmla="*/ 1314 h 48"/>
                <a:gd name="T96" fmla="*/ 1583 w 126"/>
                <a:gd name="T97" fmla="*/ 719 h 48"/>
                <a:gd name="T98" fmla="*/ 1692 w 126"/>
                <a:gd name="T99" fmla="*/ 364 h 48"/>
                <a:gd name="T100" fmla="*/ 1524 w 126"/>
                <a:gd name="T101" fmla="*/ 569 h 48"/>
                <a:gd name="T102" fmla="*/ 1390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34227" name="Freeform 433"/>
            <p:cNvSpPr>
              <a:spLocks/>
            </p:cNvSpPr>
            <p:nvPr/>
          </p:nvSpPr>
          <p:spPr bwMode="auto">
            <a:xfrm>
              <a:off x="2360" y="1436"/>
              <a:ext cx="61" cy="78"/>
            </a:xfrm>
            <a:custGeom>
              <a:avLst/>
              <a:gdLst>
                <a:gd name="T0" fmla="*/ 337 w 56"/>
                <a:gd name="T1" fmla="*/ 3047 h 64"/>
                <a:gd name="T2" fmla="*/ 337 w 56"/>
                <a:gd name="T3" fmla="*/ 2111 h 64"/>
                <a:gd name="T4" fmla="*/ 337 w 56"/>
                <a:gd name="T5" fmla="*/ 1182 h 64"/>
                <a:gd name="T6" fmla="*/ 284 w 56"/>
                <a:gd name="T7" fmla="*/ 1133 h 64"/>
                <a:gd name="T8" fmla="*/ 267 w 56"/>
                <a:gd name="T9" fmla="*/ 1133 h 64"/>
                <a:gd name="T10" fmla="*/ 208 w 56"/>
                <a:gd name="T11" fmla="*/ 1133 h 64"/>
                <a:gd name="T12" fmla="*/ 251 w 56"/>
                <a:gd name="T13" fmla="*/ 310 h 64"/>
                <a:gd name="T14" fmla="*/ 284 w 56"/>
                <a:gd name="T15" fmla="*/ 0 h 64"/>
                <a:gd name="T16" fmla="*/ 245 w 56"/>
                <a:gd name="T17" fmla="*/ 208 h 64"/>
                <a:gd name="T18" fmla="*/ 208 w 56"/>
                <a:gd name="T19" fmla="*/ 208 h 64"/>
                <a:gd name="T20" fmla="*/ 160 w 56"/>
                <a:gd name="T21" fmla="*/ 461 h 64"/>
                <a:gd name="T22" fmla="*/ 174 w 56"/>
                <a:gd name="T23" fmla="*/ 785 h 64"/>
                <a:gd name="T24" fmla="*/ 160 w 56"/>
                <a:gd name="T25" fmla="*/ 1133 h 64"/>
                <a:gd name="T26" fmla="*/ 45 w 56"/>
                <a:gd name="T27" fmla="*/ 1182 h 64"/>
                <a:gd name="T28" fmla="*/ 53 w 56"/>
                <a:gd name="T29" fmla="*/ 1512 h 64"/>
                <a:gd name="T30" fmla="*/ 4 w 56"/>
                <a:gd name="T31" fmla="*/ 1827 h 64"/>
                <a:gd name="T32" fmla="*/ 114 w 56"/>
                <a:gd name="T33" fmla="*/ 2289 h 64"/>
                <a:gd name="T34" fmla="*/ 45 w 56"/>
                <a:gd name="T35" fmla="*/ 2906 h 64"/>
                <a:gd name="T36" fmla="*/ 114 w 56"/>
                <a:gd name="T37" fmla="*/ 2714 h 64"/>
                <a:gd name="T38" fmla="*/ 45 w 56"/>
                <a:gd name="T39" fmla="*/ 3179 h 64"/>
                <a:gd name="T40" fmla="*/ 0 w 56"/>
                <a:gd name="T41" fmla="*/ 3308 h 64"/>
                <a:gd name="T42" fmla="*/ 4 w 56"/>
                <a:gd name="T43" fmla="*/ 3542 h 64"/>
                <a:gd name="T44" fmla="*/ 0 w 56"/>
                <a:gd name="T45" fmla="*/ 3578 h 64"/>
                <a:gd name="T46" fmla="*/ 45 w 56"/>
                <a:gd name="T47" fmla="*/ 3743 h 64"/>
                <a:gd name="T48" fmla="*/ 4 w 56"/>
                <a:gd name="T49" fmla="*/ 3991 h 64"/>
                <a:gd name="T50" fmla="*/ 53 w 56"/>
                <a:gd name="T51" fmla="*/ 3991 h 64"/>
                <a:gd name="T52" fmla="*/ 53 w 56"/>
                <a:gd name="T53" fmla="*/ 4073 h 64"/>
                <a:gd name="T54" fmla="*/ 136 w 56"/>
                <a:gd name="T55" fmla="*/ 3991 h 64"/>
                <a:gd name="T56" fmla="*/ 225 w 56"/>
                <a:gd name="T57" fmla="*/ 3542 h 64"/>
                <a:gd name="T58" fmla="*/ 317 w 56"/>
                <a:gd name="T59" fmla="*/ 3308 h 64"/>
                <a:gd name="T60" fmla="*/ 337 w 56"/>
                <a:gd name="T61" fmla="*/ 30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34228" name="Freeform 434"/>
            <p:cNvSpPr>
              <a:spLocks/>
            </p:cNvSpPr>
            <p:nvPr/>
          </p:nvSpPr>
          <p:spPr bwMode="auto">
            <a:xfrm>
              <a:off x="2428" y="1369"/>
              <a:ext cx="113" cy="176"/>
            </a:xfrm>
            <a:custGeom>
              <a:avLst/>
              <a:gdLst>
                <a:gd name="T0" fmla="*/ 75 w 102"/>
                <a:gd name="T1" fmla="*/ 3889 h 142"/>
                <a:gd name="T2" fmla="*/ 146 w 102"/>
                <a:gd name="T3" fmla="*/ 3889 h 142"/>
                <a:gd name="T4" fmla="*/ 102 w 102"/>
                <a:gd name="T5" fmla="*/ 5192 h 142"/>
                <a:gd name="T6" fmla="*/ 179 w 102"/>
                <a:gd name="T7" fmla="*/ 5575 h 142"/>
                <a:gd name="T8" fmla="*/ 269 w 102"/>
                <a:gd name="T9" fmla="*/ 5974 h 142"/>
                <a:gd name="T10" fmla="*/ 330 w 102"/>
                <a:gd name="T11" fmla="*/ 7694 h 142"/>
                <a:gd name="T12" fmla="*/ 146 w 102"/>
                <a:gd name="T13" fmla="*/ 8635 h 142"/>
                <a:gd name="T14" fmla="*/ 208 w 102"/>
                <a:gd name="T15" fmla="*/ 9177 h 142"/>
                <a:gd name="T16" fmla="*/ 75 w 102"/>
                <a:gd name="T17" fmla="*/ 10282 h 142"/>
                <a:gd name="T18" fmla="*/ 243 w 102"/>
                <a:gd name="T19" fmla="*/ 10979 h 142"/>
                <a:gd name="T20" fmla="*/ 330 w 102"/>
                <a:gd name="T21" fmla="*/ 10979 h 142"/>
                <a:gd name="T22" fmla="*/ 125 w 102"/>
                <a:gd name="T23" fmla="*/ 12005 h 142"/>
                <a:gd name="T24" fmla="*/ 50 w 102"/>
                <a:gd name="T25" fmla="*/ 12859 h 142"/>
                <a:gd name="T26" fmla="*/ 226 w 102"/>
                <a:gd name="T27" fmla="*/ 12569 h 142"/>
                <a:gd name="T28" fmla="*/ 377 w 102"/>
                <a:gd name="T29" fmla="*/ 12005 h 142"/>
                <a:gd name="T30" fmla="*/ 697 w 102"/>
                <a:gd name="T31" fmla="*/ 12005 h 142"/>
                <a:gd name="T32" fmla="*/ 727 w 102"/>
                <a:gd name="T33" fmla="*/ 10703 h 142"/>
                <a:gd name="T34" fmla="*/ 869 w 102"/>
                <a:gd name="T35" fmla="*/ 9177 h 142"/>
                <a:gd name="T36" fmla="*/ 697 w 102"/>
                <a:gd name="T37" fmla="*/ 8785 h 142"/>
                <a:gd name="T38" fmla="*/ 630 w 102"/>
                <a:gd name="T39" fmla="*/ 7562 h 142"/>
                <a:gd name="T40" fmla="*/ 653 w 102"/>
                <a:gd name="T41" fmla="*/ 6910 h 142"/>
                <a:gd name="T42" fmla="*/ 449 w 102"/>
                <a:gd name="T43" fmla="*/ 4132 h 142"/>
                <a:gd name="T44" fmla="*/ 377 w 102"/>
                <a:gd name="T45" fmla="*/ 3401 h 142"/>
                <a:gd name="T46" fmla="*/ 341 w 102"/>
                <a:gd name="T47" fmla="*/ 3138 h 142"/>
                <a:gd name="T48" fmla="*/ 243 w 102"/>
                <a:gd name="T49" fmla="*/ 1551 h 142"/>
                <a:gd name="T50" fmla="*/ 243 w 102"/>
                <a:gd name="T51" fmla="*/ 1155 h 142"/>
                <a:gd name="T52" fmla="*/ 146 w 102"/>
                <a:gd name="T53" fmla="*/ 0 h 142"/>
                <a:gd name="T54" fmla="*/ 102 w 102"/>
                <a:gd name="T55" fmla="*/ 1155 h 142"/>
                <a:gd name="T56" fmla="*/ 50 w 102"/>
                <a:gd name="T57" fmla="*/ 1551 h 142"/>
                <a:gd name="T58" fmla="*/ 50 w 102"/>
                <a:gd name="T59" fmla="*/ 2200 h 142"/>
                <a:gd name="T60" fmla="*/ 2 w 102"/>
                <a:gd name="T61" fmla="*/ 2744 h 142"/>
                <a:gd name="T62" fmla="*/ 75 w 102"/>
                <a:gd name="T63" fmla="*/ 2744 h 142"/>
                <a:gd name="T64" fmla="*/ 2 w 102"/>
                <a:gd name="T65" fmla="*/ 492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34229" name="Freeform 435"/>
            <p:cNvSpPr>
              <a:spLocks/>
            </p:cNvSpPr>
            <p:nvPr/>
          </p:nvSpPr>
          <p:spPr bwMode="auto">
            <a:xfrm>
              <a:off x="2399" y="1436"/>
              <a:ext cx="33" cy="23"/>
            </a:xfrm>
            <a:custGeom>
              <a:avLst/>
              <a:gdLst>
                <a:gd name="T0" fmla="*/ 113 w 31"/>
                <a:gd name="T1" fmla="*/ 849 h 19"/>
                <a:gd name="T2" fmla="*/ 104 w 31"/>
                <a:gd name="T3" fmla="*/ 579 h 19"/>
                <a:gd name="T4" fmla="*/ 67 w 31"/>
                <a:gd name="T5" fmla="*/ 0 h 19"/>
                <a:gd name="T6" fmla="*/ 7 w 31"/>
                <a:gd name="T7" fmla="*/ 269 h 19"/>
                <a:gd name="T8" fmla="*/ 0 w 31"/>
                <a:gd name="T9" fmla="*/ 926 h 19"/>
                <a:gd name="T10" fmla="*/ 36 w 31"/>
                <a:gd name="T11" fmla="*/ 926 h 19"/>
                <a:gd name="T12" fmla="*/ 43 w 31"/>
                <a:gd name="T13" fmla="*/ 926 h 19"/>
                <a:gd name="T14" fmla="*/ 76 w 31"/>
                <a:gd name="T15" fmla="*/ 1081 h 19"/>
                <a:gd name="T16" fmla="*/ 113 w 31"/>
                <a:gd name="T17" fmla="*/ 84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34230" name="Freeform 436"/>
            <p:cNvSpPr>
              <a:spLocks/>
            </p:cNvSpPr>
            <p:nvPr/>
          </p:nvSpPr>
          <p:spPr bwMode="auto">
            <a:xfrm>
              <a:off x="2419" y="1389"/>
              <a:ext cx="13" cy="9"/>
            </a:xfrm>
            <a:custGeom>
              <a:avLst/>
              <a:gdLst>
                <a:gd name="T0" fmla="*/ 42 w 12"/>
                <a:gd name="T1" fmla="*/ 441 h 7"/>
                <a:gd name="T2" fmla="*/ 2 w 12"/>
                <a:gd name="T3" fmla="*/ 0 h 7"/>
                <a:gd name="T4" fmla="*/ 0 w 12"/>
                <a:gd name="T5" fmla="*/ 441 h 7"/>
                <a:gd name="T6" fmla="*/ 50 w 12"/>
                <a:gd name="T7" fmla="*/ 1341 h 7"/>
                <a:gd name="T8" fmla="*/ 64 w 12"/>
                <a:gd name="T9" fmla="*/ 729 h 7"/>
                <a:gd name="T10" fmla="*/ 42 w 12"/>
                <a:gd name="T11" fmla="*/ 441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34231" name="Freeform 437"/>
            <p:cNvSpPr>
              <a:spLocks/>
            </p:cNvSpPr>
            <p:nvPr/>
          </p:nvSpPr>
          <p:spPr bwMode="auto">
            <a:xfrm>
              <a:off x="2416" y="1371"/>
              <a:ext cx="12" cy="13"/>
            </a:xfrm>
            <a:custGeom>
              <a:avLst/>
              <a:gdLst>
                <a:gd name="T0" fmla="*/ 12 w 12"/>
                <a:gd name="T1" fmla="*/ 1386 h 10"/>
                <a:gd name="T2" fmla="*/ 10 w 12"/>
                <a:gd name="T3" fmla="*/ 0 h 10"/>
                <a:gd name="T4" fmla="*/ 3 w 12"/>
                <a:gd name="T5" fmla="*/ 1386 h 10"/>
                <a:gd name="T6" fmla="*/ 0 w 12"/>
                <a:gd name="T7" fmla="*/ 2512 h 10"/>
                <a:gd name="T8" fmla="*/ 12 w 12"/>
                <a:gd name="T9" fmla="*/ 1386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34232" name="Freeform 438"/>
            <p:cNvSpPr>
              <a:spLocks/>
            </p:cNvSpPr>
            <p:nvPr/>
          </p:nvSpPr>
          <p:spPr bwMode="auto">
            <a:xfrm>
              <a:off x="2498" y="1328"/>
              <a:ext cx="2" cy="10"/>
            </a:xfrm>
            <a:custGeom>
              <a:avLst/>
              <a:gdLst>
                <a:gd name="T0" fmla="*/ 0 w 2"/>
                <a:gd name="T1" fmla="*/ 0 h 9"/>
                <a:gd name="T2" fmla="*/ 0 w 2"/>
                <a:gd name="T3" fmla="*/ 51 h 9"/>
                <a:gd name="T4" fmla="*/ 0 w 2"/>
                <a:gd name="T5" fmla="*/ 63 h 9"/>
                <a:gd name="T6" fmla="*/ 0 w 2"/>
                <a:gd name="T7" fmla="*/ 78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34233" name="Freeform 439"/>
            <p:cNvSpPr>
              <a:spLocks/>
            </p:cNvSpPr>
            <p:nvPr/>
          </p:nvSpPr>
          <p:spPr bwMode="auto">
            <a:xfrm>
              <a:off x="2426" y="1412"/>
              <a:ext cx="6" cy="4"/>
            </a:xfrm>
            <a:custGeom>
              <a:avLst/>
              <a:gdLst>
                <a:gd name="T0" fmla="*/ 0 w 7"/>
                <a:gd name="T1" fmla="*/ 1164 h 3"/>
                <a:gd name="T2" fmla="*/ 3 w 7"/>
                <a:gd name="T3" fmla="*/ 0 h 3"/>
                <a:gd name="T4" fmla="*/ 0 w 7"/>
                <a:gd name="T5" fmla="*/ 0 h 3"/>
                <a:gd name="T6" fmla="*/ 0 w 7"/>
                <a:gd name="T7" fmla="*/ 1164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34234" name="Freeform 440"/>
            <p:cNvSpPr>
              <a:spLocks/>
            </p:cNvSpPr>
            <p:nvPr/>
          </p:nvSpPr>
          <p:spPr bwMode="auto">
            <a:xfrm>
              <a:off x="2449" y="1474"/>
              <a:ext cx="6" cy="6"/>
            </a:xfrm>
            <a:custGeom>
              <a:avLst/>
              <a:gdLst>
                <a:gd name="T0" fmla="*/ 215 w 5"/>
                <a:gd name="T1" fmla="*/ 215 h 5"/>
                <a:gd name="T2" fmla="*/ 0 w 5"/>
                <a:gd name="T3" fmla="*/ 0 h 5"/>
                <a:gd name="T4" fmla="*/ 0 w 5"/>
                <a:gd name="T5" fmla="*/ 215 h 5"/>
                <a:gd name="T6" fmla="*/ 215 w 5"/>
                <a:gd name="T7" fmla="*/ 21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34235"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36" name="Freeform 442"/>
            <p:cNvSpPr>
              <a:spLocks/>
            </p:cNvSpPr>
            <p:nvPr/>
          </p:nvSpPr>
          <p:spPr bwMode="auto">
            <a:xfrm>
              <a:off x="2089" y="1811"/>
              <a:ext cx="14" cy="2"/>
            </a:xfrm>
            <a:custGeom>
              <a:avLst/>
              <a:gdLst>
                <a:gd name="T0" fmla="*/ 125 w 12"/>
                <a:gd name="T1" fmla="*/ 2 h 2"/>
                <a:gd name="T2" fmla="*/ 0 w 12"/>
                <a:gd name="T3" fmla="*/ 0 h 2"/>
                <a:gd name="T4" fmla="*/ 307 w 12"/>
                <a:gd name="T5" fmla="*/ 0 h 2"/>
                <a:gd name="T6" fmla="*/ 125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34237"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34238"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39" name="Freeform 445"/>
            <p:cNvSpPr>
              <a:spLocks/>
            </p:cNvSpPr>
            <p:nvPr/>
          </p:nvSpPr>
          <p:spPr bwMode="auto">
            <a:xfrm>
              <a:off x="1425" y="1933"/>
              <a:ext cx="4" cy="1"/>
            </a:xfrm>
            <a:custGeom>
              <a:avLst/>
              <a:gdLst>
                <a:gd name="T0" fmla="*/ 1164 w 3"/>
                <a:gd name="T1" fmla="*/ 0 h 1"/>
                <a:gd name="T2" fmla="*/ 1164 w 3"/>
                <a:gd name="T3" fmla="*/ 0 h 1"/>
                <a:gd name="T4" fmla="*/ 0 w 3"/>
                <a:gd name="T5" fmla="*/ 0 h 1"/>
                <a:gd name="T6" fmla="*/ 1164 w 3"/>
                <a:gd name="T7" fmla="*/ 0 h 1"/>
                <a:gd name="T8" fmla="*/ 1164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34240" name="Freeform 446"/>
            <p:cNvSpPr>
              <a:spLocks/>
            </p:cNvSpPr>
            <p:nvPr/>
          </p:nvSpPr>
          <p:spPr bwMode="auto">
            <a:xfrm>
              <a:off x="2360" y="1720"/>
              <a:ext cx="52" cy="111"/>
            </a:xfrm>
            <a:custGeom>
              <a:avLst/>
              <a:gdLst>
                <a:gd name="T0" fmla="*/ 170 w 47"/>
                <a:gd name="T1" fmla="*/ 0 h 90"/>
                <a:gd name="T2" fmla="*/ 114 w 47"/>
                <a:gd name="T3" fmla="*/ 2 h 90"/>
                <a:gd name="T4" fmla="*/ 114 w 47"/>
                <a:gd name="T5" fmla="*/ 1857 h 90"/>
                <a:gd name="T6" fmla="*/ 69 w 47"/>
                <a:gd name="T7" fmla="*/ 2824 h 90"/>
                <a:gd name="T8" fmla="*/ 4 w 47"/>
                <a:gd name="T9" fmla="*/ 3880 h 90"/>
                <a:gd name="T10" fmla="*/ 0 w 47"/>
                <a:gd name="T11" fmla="*/ 4840 h 90"/>
                <a:gd name="T12" fmla="*/ 56 w 47"/>
                <a:gd name="T13" fmla="*/ 5259 h 90"/>
                <a:gd name="T14" fmla="*/ 84 w 47"/>
                <a:gd name="T15" fmla="*/ 5259 h 90"/>
                <a:gd name="T16" fmla="*/ 69 w 47"/>
                <a:gd name="T17" fmla="*/ 7362 h 90"/>
                <a:gd name="T18" fmla="*/ 252 w 47"/>
                <a:gd name="T19" fmla="*/ 6938 h 90"/>
                <a:gd name="T20" fmla="*/ 252 w 47"/>
                <a:gd name="T21" fmla="*/ 6701 h 90"/>
                <a:gd name="T22" fmla="*/ 297 w 47"/>
                <a:gd name="T23" fmla="*/ 5879 h 90"/>
                <a:gd name="T24" fmla="*/ 297 w 47"/>
                <a:gd name="T25" fmla="*/ 5372 h 90"/>
                <a:gd name="T26" fmla="*/ 297 w 47"/>
                <a:gd name="T27" fmla="*/ 4561 h 90"/>
                <a:gd name="T28" fmla="*/ 252 w 47"/>
                <a:gd name="T29" fmla="*/ 3457 h 90"/>
                <a:gd name="T30" fmla="*/ 297 w 47"/>
                <a:gd name="T31" fmla="*/ 3457 h 90"/>
                <a:gd name="T32" fmla="*/ 339 w 47"/>
                <a:gd name="T33" fmla="*/ 1696 h 90"/>
                <a:gd name="T34" fmla="*/ 394 w 47"/>
                <a:gd name="T35" fmla="*/ 964 h 90"/>
                <a:gd name="T36" fmla="*/ 394 w 47"/>
                <a:gd name="T37" fmla="*/ 2 h 90"/>
                <a:gd name="T38" fmla="*/ 230 w 47"/>
                <a:gd name="T39" fmla="*/ 2 h 90"/>
                <a:gd name="T40" fmla="*/ 170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34241" name="Freeform 447"/>
            <p:cNvSpPr>
              <a:spLocks/>
            </p:cNvSpPr>
            <p:nvPr/>
          </p:nvSpPr>
          <p:spPr bwMode="auto">
            <a:xfrm>
              <a:off x="2370" y="1682"/>
              <a:ext cx="196" cy="167"/>
            </a:xfrm>
            <a:custGeom>
              <a:avLst/>
              <a:gdLst>
                <a:gd name="T0" fmla="*/ 410 w 175"/>
                <a:gd name="T1" fmla="*/ 2892 h 135"/>
                <a:gd name="T2" fmla="*/ 208 w 175"/>
                <a:gd name="T3" fmla="*/ 2892 h 135"/>
                <a:gd name="T4" fmla="*/ 132 w 175"/>
                <a:gd name="T5" fmla="*/ 2665 h 135"/>
                <a:gd name="T6" fmla="*/ 60 w 175"/>
                <a:gd name="T7" fmla="*/ 2892 h 135"/>
                <a:gd name="T8" fmla="*/ 60 w 175"/>
                <a:gd name="T9" fmla="*/ 2264 h 135"/>
                <a:gd name="T10" fmla="*/ 2 w 175"/>
                <a:gd name="T11" fmla="*/ 2150 h 135"/>
                <a:gd name="T12" fmla="*/ 2 w 175"/>
                <a:gd name="T13" fmla="*/ 1830 h 135"/>
                <a:gd name="T14" fmla="*/ 0 w 175"/>
                <a:gd name="T15" fmla="*/ 1738 h 135"/>
                <a:gd name="T16" fmla="*/ 0 w 175"/>
                <a:gd name="T17" fmla="*/ 782 h 135"/>
                <a:gd name="T18" fmla="*/ 233 w 175"/>
                <a:gd name="T19" fmla="*/ 0 h 135"/>
                <a:gd name="T20" fmla="*/ 441 w 175"/>
                <a:gd name="T21" fmla="*/ 2 h 135"/>
                <a:gd name="T22" fmla="*/ 620 w 175"/>
                <a:gd name="T23" fmla="*/ 413 h 135"/>
                <a:gd name="T24" fmla="*/ 786 w 175"/>
                <a:gd name="T25" fmla="*/ 413 h 135"/>
                <a:gd name="T26" fmla="*/ 973 w 175"/>
                <a:gd name="T27" fmla="*/ 632 h 135"/>
                <a:gd name="T28" fmla="*/ 1131 w 175"/>
                <a:gd name="T29" fmla="*/ 632 h 135"/>
                <a:gd name="T30" fmla="*/ 1222 w 175"/>
                <a:gd name="T31" fmla="*/ 1136 h 135"/>
                <a:gd name="T32" fmla="*/ 1627 w 175"/>
                <a:gd name="T33" fmla="*/ 1830 h 135"/>
                <a:gd name="T34" fmla="*/ 1627 w 175"/>
                <a:gd name="T35" fmla="*/ 1830 h 135"/>
                <a:gd name="T36" fmla="*/ 1691 w 175"/>
                <a:gd name="T37" fmla="*/ 1830 h 135"/>
                <a:gd name="T38" fmla="*/ 1894 w 175"/>
                <a:gd name="T39" fmla="*/ 2150 h 135"/>
                <a:gd name="T40" fmla="*/ 1874 w 175"/>
                <a:gd name="T41" fmla="*/ 3053 h 135"/>
                <a:gd name="T42" fmla="*/ 1691 w 175"/>
                <a:gd name="T43" fmla="*/ 3902 h 135"/>
                <a:gd name="T44" fmla="*/ 1532 w 175"/>
                <a:gd name="T45" fmla="*/ 4537 h 135"/>
                <a:gd name="T46" fmla="*/ 1426 w 175"/>
                <a:gd name="T47" fmla="*/ 5779 h 135"/>
                <a:gd name="T48" fmla="*/ 1360 w 175"/>
                <a:gd name="T49" fmla="*/ 6773 h 135"/>
                <a:gd name="T50" fmla="*/ 1426 w 175"/>
                <a:gd name="T51" fmla="*/ 7786 h 135"/>
                <a:gd name="T52" fmla="*/ 1273 w 175"/>
                <a:gd name="T53" fmla="*/ 9110 h 135"/>
                <a:gd name="T54" fmla="*/ 1267 w 175"/>
                <a:gd name="T55" fmla="*/ 9534 h 135"/>
                <a:gd name="T56" fmla="*/ 1131 w 175"/>
                <a:gd name="T57" fmla="*/ 10063 h 135"/>
                <a:gd name="T58" fmla="*/ 1052 w 175"/>
                <a:gd name="T59" fmla="*/ 10940 h 135"/>
                <a:gd name="T60" fmla="*/ 869 w 175"/>
                <a:gd name="T61" fmla="*/ 10940 h 135"/>
                <a:gd name="T62" fmla="*/ 646 w 175"/>
                <a:gd name="T63" fmla="*/ 11084 h 135"/>
                <a:gd name="T64" fmla="*/ 553 w 175"/>
                <a:gd name="T65" fmla="*/ 11794 h 135"/>
                <a:gd name="T66" fmla="*/ 441 w 175"/>
                <a:gd name="T67" fmla="*/ 11794 h 135"/>
                <a:gd name="T68" fmla="*/ 410 w 175"/>
                <a:gd name="T69" fmla="*/ 10624 h 135"/>
                <a:gd name="T70" fmla="*/ 280 w 175"/>
                <a:gd name="T71" fmla="*/ 10063 h 135"/>
                <a:gd name="T72" fmla="*/ 233 w 175"/>
                <a:gd name="T73" fmla="*/ 10063 h 135"/>
                <a:gd name="T74" fmla="*/ 233 w 175"/>
                <a:gd name="T75" fmla="*/ 9860 h 135"/>
                <a:gd name="T76" fmla="*/ 280 w 175"/>
                <a:gd name="T77" fmla="*/ 8889 h 135"/>
                <a:gd name="T78" fmla="*/ 280 w 175"/>
                <a:gd name="T79" fmla="*/ 8395 h 135"/>
                <a:gd name="T80" fmla="*/ 280 w 175"/>
                <a:gd name="T81" fmla="*/ 7618 h 135"/>
                <a:gd name="T82" fmla="*/ 233 w 175"/>
                <a:gd name="T83" fmla="*/ 6294 h 135"/>
                <a:gd name="T84" fmla="*/ 280 w 175"/>
                <a:gd name="T85" fmla="*/ 6294 h 135"/>
                <a:gd name="T86" fmla="*/ 336 w 175"/>
                <a:gd name="T87" fmla="*/ 4399 h 135"/>
                <a:gd name="T88" fmla="*/ 410 w 175"/>
                <a:gd name="T89" fmla="*/ 3777 h 135"/>
                <a:gd name="T90" fmla="*/ 410 w 175"/>
                <a:gd name="T91" fmla="*/ 2892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34242" name="Freeform 448"/>
            <p:cNvSpPr>
              <a:spLocks/>
            </p:cNvSpPr>
            <p:nvPr/>
          </p:nvSpPr>
          <p:spPr bwMode="auto">
            <a:xfrm>
              <a:off x="2555" y="1768"/>
              <a:ext cx="17" cy="10"/>
            </a:xfrm>
            <a:custGeom>
              <a:avLst/>
              <a:gdLst>
                <a:gd name="T0" fmla="*/ 866 w 14"/>
                <a:gd name="T1" fmla="*/ 2 h 9"/>
                <a:gd name="T2" fmla="*/ 424 w 14"/>
                <a:gd name="T3" fmla="*/ 78 h 9"/>
                <a:gd name="T4" fmla="*/ 0 w 14"/>
                <a:gd name="T5" fmla="*/ 4 h 9"/>
                <a:gd name="T6" fmla="*/ 515 w 14"/>
                <a:gd name="T7" fmla="*/ 0 h 9"/>
                <a:gd name="T8" fmla="*/ 866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34243" name="Freeform 449" descr="Large checker board"/>
            <p:cNvSpPr>
              <a:spLocks/>
            </p:cNvSpPr>
            <p:nvPr/>
          </p:nvSpPr>
          <p:spPr bwMode="auto">
            <a:xfrm>
              <a:off x="498" y="1561"/>
              <a:ext cx="960" cy="529"/>
            </a:xfrm>
            <a:custGeom>
              <a:avLst/>
              <a:gdLst>
                <a:gd name="T0" fmla="*/ 8773 w 859"/>
                <a:gd name="T1" fmla="*/ 3273 h 426"/>
                <a:gd name="T2" fmla="*/ 8302 w 859"/>
                <a:gd name="T3" fmla="*/ 6570 h 426"/>
                <a:gd name="T4" fmla="*/ 7359 w 859"/>
                <a:gd name="T5" fmla="*/ 9375 h 426"/>
                <a:gd name="T6" fmla="*/ 6651 w 859"/>
                <a:gd name="T7" fmla="*/ 11642 h 426"/>
                <a:gd name="T8" fmla="*/ 6541 w 859"/>
                <a:gd name="T9" fmla="*/ 9375 h 426"/>
                <a:gd name="T10" fmla="*/ 6456 w 859"/>
                <a:gd name="T11" fmla="*/ 5383 h 426"/>
                <a:gd name="T12" fmla="*/ 5961 w 859"/>
                <a:gd name="T13" fmla="*/ 1823 h 426"/>
                <a:gd name="T14" fmla="*/ 5153 w 859"/>
                <a:gd name="T15" fmla="*/ 834 h 426"/>
                <a:gd name="T16" fmla="*/ 4388 w 859"/>
                <a:gd name="T17" fmla="*/ 436 h 426"/>
                <a:gd name="T18" fmla="*/ 3143 w 859"/>
                <a:gd name="T19" fmla="*/ 436 h 426"/>
                <a:gd name="T20" fmla="*/ 1908 w 859"/>
                <a:gd name="T21" fmla="*/ 436 h 426"/>
                <a:gd name="T22" fmla="*/ 1054 w 859"/>
                <a:gd name="T23" fmla="*/ 3095 h 426"/>
                <a:gd name="T24" fmla="*/ 952 w 859"/>
                <a:gd name="T25" fmla="*/ 3095 h 426"/>
                <a:gd name="T26" fmla="*/ 769 w 859"/>
                <a:gd name="T27" fmla="*/ 3796 h 426"/>
                <a:gd name="T28" fmla="*/ 655 w 859"/>
                <a:gd name="T29" fmla="*/ 4941 h 426"/>
                <a:gd name="T30" fmla="*/ 264 w 859"/>
                <a:gd name="T31" fmla="*/ 10452 h 426"/>
                <a:gd name="T32" fmla="*/ 0 w 859"/>
                <a:gd name="T33" fmla="*/ 16480 h 426"/>
                <a:gd name="T34" fmla="*/ 97 w 859"/>
                <a:gd name="T35" fmla="*/ 18777 h 426"/>
                <a:gd name="T36" fmla="*/ 97 w 859"/>
                <a:gd name="T37" fmla="*/ 20583 h 426"/>
                <a:gd name="T38" fmla="*/ 169 w 859"/>
                <a:gd name="T39" fmla="*/ 24733 h 426"/>
                <a:gd name="T40" fmla="*/ 874 w 859"/>
                <a:gd name="T41" fmla="*/ 27940 h 426"/>
                <a:gd name="T42" fmla="*/ 1574 w 859"/>
                <a:gd name="T43" fmla="*/ 30149 h 426"/>
                <a:gd name="T44" fmla="*/ 2265 w 859"/>
                <a:gd name="T45" fmla="*/ 32496 h 426"/>
                <a:gd name="T46" fmla="*/ 2868 w 859"/>
                <a:gd name="T47" fmla="*/ 34376 h 426"/>
                <a:gd name="T48" fmla="*/ 3276 w 859"/>
                <a:gd name="T49" fmla="*/ 37295 h 426"/>
                <a:gd name="T50" fmla="*/ 3347 w 859"/>
                <a:gd name="T51" fmla="*/ 35657 h 426"/>
                <a:gd name="T52" fmla="*/ 3518 w 859"/>
                <a:gd name="T53" fmla="*/ 34846 h 426"/>
                <a:gd name="T54" fmla="*/ 3839 w 859"/>
                <a:gd name="T55" fmla="*/ 33035 h 426"/>
                <a:gd name="T56" fmla="*/ 4195 w 859"/>
                <a:gd name="T57" fmla="*/ 32818 h 426"/>
                <a:gd name="T58" fmla="*/ 4513 w 859"/>
                <a:gd name="T59" fmla="*/ 33035 h 426"/>
                <a:gd name="T60" fmla="*/ 4657 w 859"/>
                <a:gd name="T61" fmla="*/ 32384 h 426"/>
                <a:gd name="T62" fmla="*/ 4855 w 859"/>
                <a:gd name="T63" fmla="*/ 31705 h 426"/>
                <a:gd name="T64" fmla="*/ 5037 w 859"/>
                <a:gd name="T65" fmla="*/ 31705 h 426"/>
                <a:gd name="T66" fmla="*/ 5276 w 859"/>
                <a:gd name="T67" fmla="*/ 32065 h 426"/>
                <a:gd name="T68" fmla="*/ 5674 w 859"/>
                <a:gd name="T69" fmla="*/ 34376 h 426"/>
                <a:gd name="T70" fmla="*/ 5643 w 859"/>
                <a:gd name="T71" fmla="*/ 36761 h 426"/>
                <a:gd name="T72" fmla="*/ 5721 w 859"/>
                <a:gd name="T73" fmla="*/ 38139 h 426"/>
                <a:gd name="T74" fmla="*/ 5999 w 859"/>
                <a:gd name="T75" fmla="*/ 37470 h 426"/>
                <a:gd name="T76" fmla="*/ 5961 w 859"/>
                <a:gd name="T77" fmla="*/ 33214 h 426"/>
                <a:gd name="T78" fmla="*/ 6058 w 859"/>
                <a:gd name="T79" fmla="*/ 28955 h 426"/>
                <a:gd name="T80" fmla="*/ 6403 w 859"/>
                <a:gd name="T81" fmla="*/ 26839 h 426"/>
                <a:gd name="T82" fmla="*/ 6816 w 859"/>
                <a:gd name="T83" fmla="*/ 23400 h 426"/>
                <a:gd name="T84" fmla="*/ 7053 w 859"/>
                <a:gd name="T85" fmla="*/ 22293 h 426"/>
                <a:gd name="T86" fmla="*/ 6988 w 859"/>
                <a:gd name="T87" fmla="*/ 22059 h 426"/>
                <a:gd name="T88" fmla="*/ 7031 w 859"/>
                <a:gd name="T89" fmla="*/ 20583 h 426"/>
                <a:gd name="T90" fmla="*/ 7053 w 859"/>
                <a:gd name="T91" fmla="*/ 19808 h 426"/>
                <a:gd name="T92" fmla="*/ 7013 w 859"/>
                <a:gd name="T93" fmla="*/ 17683 h 426"/>
                <a:gd name="T94" fmla="*/ 7108 w 859"/>
                <a:gd name="T95" fmla="*/ 16721 h 426"/>
                <a:gd name="T96" fmla="*/ 7156 w 859"/>
                <a:gd name="T97" fmla="*/ 18285 h 426"/>
                <a:gd name="T98" fmla="*/ 7289 w 859"/>
                <a:gd name="T99" fmla="*/ 18119 h 426"/>
                <a:gd name="T100" fmla="*/ 7312 w 859"/>
                <a:gd name="T101" fmla="*/ 17200 h 426"/>
                <a:gd name="T102" fmla="*/ 7607 w 859"/>
                <a:gd name="T103" fmla="*/ 14091 h 426"/>
                <a:gd name="T104" fmla="*/ 8030 w 859"/>
                <a:gd name="T105" fmla="*/ 12800 h 426"/>
                <a:gd name="T106" fmla="*/ 8230 w 859"/>
                <a:gd name="T107" fmla="*/ 12075 h 426"/>
                <a:gd name="T108" fmla="*/ 8348 w 859"/>
                <a:gd name="T109" fmla="*/ 9138 h 426"/>
                <a:gd name="T110" fmla="*/ 8600 w 859"/>
                <a:gd name="T111" fmla="*/ 8073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34244" name="Freeform 450"/>
            <p:cNvSpPr>
              <a:spLocks/>
            </p:cNvSpPr>
            <p:nvPr/>
          </p:nvSpPr>
          <p:spPr bwMode="auto">
            <a:xfrm>
              <a:off x="113" y="1122"/>
              <a:ext cx="609" cy="322"/>
            </a:xfrm>
            <a:custGeom>
              <a:avLst/>
              <a:gdLst>
                <a:gd name="T0" fmla="*/ 4332 w 546"/>
                <a:gd name="T1" fmla="*/ 20260 h 260"/>
                <a:gd name="T2" fmla="*/ 4169 w 546"/>
                <a:gd name="T3" fmla="*/ 16268 h 260"/>
                <a:gd name="T4" fmla="*/ 3932 w 546"/>
                <a:gd name="T5" fmla="*/ 15636 h 260"/>
                <a:gd name="T6" fmla="*/ 4149 w 546"/>
                <a:gd name="T7" fmla="*/ 11899 h 260"/>
                <a:gd name="T8" fmla="*/ 4988 w 546"/>
                <a:gd name="T9" fmla="*/ 5366 h 260"/>
                <a:gd name="T10" fmla="*/ 4892 w 546"/>
                <a:gd name="T11" fmla="*/ 1419 h 260"/>
                <a:gd name="T12" fmla="*/ 4223 w 546"/>
                <a:gd name="T13" fmla="*/ 425 h 260"/>
                <a:gd name="T14" fmla="*/ 4056 w 546"/>
                <a:gd name="T15" fmla="*/ 0 h 260"/>
                <a:gd name="T16" fmla="*/ 3466 w 546"/>
                <a:gd name="T17" fmla="*/ 925 h 260"/>
                <a:gd name="T18" fmla="*/ 3177 w 546"/>
                <a:gd name="T19" fmla="*/ 1419 h 260"/>
                <a:gd name="T20" fmla="*/ 2245 w 546"/>
                <a:gd name="T21" fmla="*/ 3860 h 260"/>
                <a:gd name="T22" fmla="*/ 2458 w 546"/>
                <a:gd name="T23" fmla="*/ 6341 h 260"/>
                <a:gd name="T24" fmla="*/ 2369 w 546"/>
                <a:gd name="T25" fmla="*/ 6646 h 260"/>
                <a:gd name="T26" fmla="*/ 2178 w 546"/>
                <a:gd name="T27" fmla="*/ 6341 h 260"/>
                <a:gd name="T28" fmla="*/ 1530 w 546"/>
                <a:gd name="T29" fmla="*/ 8259 h 260"/>
                <a:gd name="T30" fmla="*/ 2154 w 546"/>
                <a:gd name="T31" fmla="*/ 8472 h 260"/>
                <a:gd name="T32" fmla="*/ 1751 w 546"/>
                <a:gd name="T33" fmla="*/ 10607 h 260"/>
                <a:gd name="T34" fmla="*/ 1231 w 546"/>
                <a:gd name="T35" fmla="*/ 11899 h 260"/>
                <a:gd name="T36" fmla="*/ 929 w 546"/>
                <a:gd name="T37" fmla="*/ 13136 h 260"/>
                <a:gd name="T38" fmla="*/ 1048 w 546"/>
                <a:gd name="T39" fmla="*/ 13585 h 260"/>
                <a:gd name="T40" fmla="*/ 1007 w 546"/>
                <a:gd name="T41" fmla="*/ 14341 h 260"/>
                <a:gd name="T42" fmla="*/ 766 w 546"/>
                <a:gd name="T43" fmla="*/ 14808 h 260"/>
                <a:gd name="T44" fmla="*/ 1048 w 546"/>
                <a:gd name="T45" fmla="*/ 15636 h 260"/>
                <a:gd name="T46" fmla="*/ 1118 w 546"/>
                <a:gd name="T47" fmla="*/ 17312 h 260"/>
                <a:gd name="T48" fmla="*/ 1373 w 546"/>
                <a:gd name="T49" fmla="*/ 17155 h 260"/>
                <a:gd name="T50" fmla="*/ 1336 w 546"/>
                <a:gd name="T51" fmla="*/ 18339 h 260"/>
                <a:gd name="T52" fmla="*/ 1118 w 546"/>
                <a:gd name="T53" fmla="*/ 19429 h 260"/>
                <a:gd name="T54" fmla="*/ 492 w 546"/>
                <a:gd name="T55" fmla="*/ 21749 h 260"/>
                <a:gd name="T56" fmla="*/ 0 w 546"/>
                <a:gd name="T57" fmla="*/ 23028 h 260"/>
                <a:gd name="T58" fmla="*/ 146 w 546"/>
                <a:gd name="T59" fmla="*/ 23028 h 260"/>
                <a:gd name="T60" fmla="*/ 492 w 546"/>
                <a:gd name="T61" fmla="*/ 21996 h 260"/>
                <a:gd name="T62" fmla="*/ 832 w 546"/>
                <a:gd name="T63" fmla="*/ 21667 h 260"/>
                <a:gd name="T64" fmla="*/ 1981 w 546"/>
                <a:gd name="T65" fmla="*/ 17312 h 260"/>
                <a:gd name="T66" fmla="*/ 2271 w 546"/>
                <a:gd name="T67" fmla="*/ 15332 h 260"/>
                <a:gd name="T68" fmla="*/ 2825 w 546"/>
                <a:gd name="T69" fmla="*/ 13814 h 260"/>
                <a:gd name="T70" fmla="*/ 2289 w 546"/>
                <a:gd name="T71" fmla="*/ 16080 h 260"/>
                <a:gd name="T72" fmla="*/ 2504 w 546"/>
                <a:gd name="T73" fmla="*/ 16080 h 260"/>
                <a:gd name="T74" fmla="*/ 2573 w 546"/>
                <a:gd name="T75" fmla="*/ 15802 h 260"/>
                <a:gd name="T76" fmla="*/ 2888 w 546"/>
                <a:gd name="T77" fmla="*/ 15014 h 260"/>
                <a:gd name="T78" fmla="*/ 2980 w 546"/>
                <a:gd name="T79" fmla="*/ 14341 h 260"/>
                <a:gd name="T80" fmla="*/ 3033 w 546"/>
                <a:gd name="T81" fmla="*/ 14341 h 260"/>
                <a:gd name="T82" fmla="*/ 3161 w 546"/>
                <a:gd name="T83" fmla="*/ 14623 h 260"/>
                <a:gd name="T84" fmla="*/ 3202 w 546"/>
                <a:gd name="T85" fmla="*/ 15332 h 260"/>
                <a:gd name="T86" fmla="*/ 3516 w 546"/>
                <a:gd name="T87" fmla="*/ 15636 h 260"/>
                <a:gd name="T88" fmla="*/ 3932 w 546"/>
                <a:gd name="T89" fmla="*/ 15802 h 260"/>
                <a:gd name="T90" fmla="*/ 3921 w 546"/>
                <a:gd name="T91" fmla="*/ 17155 h 260"/>
                <a:gd name="T92" fmla="*/ 4090 w 546"/>
                <a:gd name="T93" fmla="*/ 17312 h 260"/>
                <a:gd name="T94" fmla="*/ 4149 w 546"/>
                <a:gd name="T95" fmla="*/ 17913 h 260"/>
                <a:gd name="T96" fmla="*/ 4283 w 546"/>
                <a:gd name="T97" fmla="*/ 18339 h 260"/>
                <a:gd name="T98" fmla="*/ 4360 w 546"/>
                <a:gd name="T99" fmla="*/ 18775 h 260"/>
                <a:gd name="T100" fmla="*/ 4283 w 546"/>
                <a:gd name="T101" fmla="*/ 19429 h 260"/>
                <a:gd name="T102" fmla="*/ 4332 w 546"/>
                <a:gd name="T103" fmla="*/ 21181 h 260"/>
                <a:gd name="T104" fmla="*/ 4375 w 546"/>
                <a:gd name="T105" fmla="*/ 21349 h 260"/>
                <a:gd name="T106" fmla="*/ 4267 w 546"/>
                <a:gd name="T107" fmla="*/ 23028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34245" name="Freeform 451"/>
            <p:cNvSpPr>
              <a:spLocks/>
            </p:cNvSpPr>
            <p:nvPr/>
          </p:nvSpPr>
          <p:spPr bwMode="auto">
            <a:xfrm>
              <a:off x="286" y="1380"/>
              <a:ext cx="41" cy="27"/>
            </a:xfrm>
            <a:custGeom>
              <a:avLst/>
              <a:gdLst>
                <a:gd name="T0" fmla="*/ 316 w 37"/>
                <a:gd name="T1" fmla="*/ 369 h 22"/>
                <a:gd name="T2" fmla="*/ 307 w 37"/>
                <a:gd name="T3" fmla="*/ 369 h 22"/>
                <a:gd name="T4" fmla="*/ 307 w 37"/>
                <a:gd name="T5" fmla="*/ 245 h 22"/>
                <a:gd name="T6" fmla="*/ 307 w 37"/>
                <a:gd name="T7" fmla="*/ 245 h 22"/>
                <a:gd name="T8" fmla="*/ 257 w 37"/>
                <a:gd name="T9" fmla="*/ 0 h 22"/>
                <a:gd name="T10" fmla="*/ 248 w 37"/>
                <a:gd name="T11" fmla="*/ 245 h 22"/>
                <a:gd name="T12" fmla="*/ 202 w 37"/>
                <a:gd name="T13" fmla="*/ 245 h 22"/>
                <a:gd name="T14" fmla="*/ 139 w 37"/>
                <a:gd name="T15" fmla="*/ 369 h 22"/>
                <a:gd name="T16" fmla="*/ 92 w 37"/>
                <a:gd name="T17" fmla="*/ 881 h 22"/>
                <a:gd name="T18" fmla="*/ 92 w 37"/>
                <a:gd name="T19" fmla="*/ 369 h 22"/>
                <a:gd name="T20" fmla="*/ 0 w 37"/>
                <a:gd name="T21" fmla="*/ 881 h 22"/>
                <a:gd name="T22" fmla="*/ 0 w 37"/>
                <a:gd name="T23" fmla="*/ 1260 h 22"/>
                <a:gd name="T24" fmla="*/ 2 w 37"/>
                <a:gd name="T25" fmla="*/ 1081 h 22"/>
                <a:gd name="T26" fmla="*/ 4 w 37"/>
                <a:gd name="T27" fmla="*/ 1081 h 22"/>
                <a:gd name="T28" fmla="*/ 0 w 37"/>
                <a:gd name="T29" fmla="*/ 1629 h 22"/>
                <a:gd name="T30" fmla="*/ 61 w 37"/>
                <a:gd name="T31" fmla="*/ 1260 h 22"/>
                <a:gd name="T32" fmla="*/ 202 w 37"/>
                <a:gd name="T33" fmla="*/ 718 h 22"/>
                <a:gd name="T34" fmla="*/ 248 w 37"/>
                <a:gd name="T35" fmla="*/ 718 h 22"/>
                <a:gd name="T36" fmla="*/ 316 w 37"/>
                <a:gd name="T37" fmla="*/ 36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34246" name="Freeform 452"/>
            <p:cNvSpPr>
              <a:spLocks/>
            </p:cNvSpPr>
            <p:nvPr/>
          </p:nvSpPr>
          <p:spPr bwMode="auto">
            <a:xfrm>
              <a:off x="179" y="1266"/>
              <a:ext cx="38" cy="15"/>
            </a:xfrm>
            <a:custGeom>
              <a:avLst/>
              <a:gdLst>
                <a:gd name="T0" fmla="*/ 197 w 35"/>
                <a:gd name="T1" fmla="*/ 719 h 12"/>
                <a:gd name="T2" fmla="*/ 96 w 35"/>
                <a:gd name="T3" fmla="*/ 1314 h 12"/>
                <a:gd name="T4" fmla="*/ 64 w 35"/>
                <a:gd name="T5" fmla="*/ 364 h 12"/>
                <a:gd name="T6" fmla="*/ 75 w 35"/>
                <a:gd name="T7" fmla="*/ 719 h 12"/>
                <a:gd name="T8" fmla="*/ 0 w 35"/>
                <a:gd name="T9" fmla="*/ 719 h 12"/>
                <a:gd name="T10" fmla="*/ 5 w 35"/>
                <a:gd name="T11" fmla="*/ 0 h 12"/>
                <a:gd name="T12" fmla="*/ 107 w 35"/>
                <a:gd name="T13" fmla="*/ 0 h 12"/>
                <a:gd name="T14" fmla="*/ 197 w 35"/>
                <a:gd name="T15" fmla="*/ 719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34247" name="Freeform 453"/>
            <p:cNvSpPr>
              <a:spLocks/>
            </p:cNvSpPr>
            <p:nvPr/>
          </p:nvSpPr>
          <p:spPr bwMode="auto">
            <a:xfrm>
              <a:off x="559" y="1416"/>
              <a:ext cx="18" cy="31"/>
            </a:xfrm>
            <a:custGeom>
              <a:avLst/>
              <a:gdLst>
                <a:gd name="T0" fmla="*/ 99 w 16"/>
                <a:gd name="T1" fmla="*/ 906 h 26"/>
                <a:gd name="T2" fmla="*/ 78 w 16"/>
                <a:gd name="T3" fmla="*/ 1034 h 26"/>
                <a:gd name="T4" fmla="*/ 78 w 16"/>
                <a:gd name="T5" fmla="*/ 855 h 26"/>
                <a:gd name="T6" fmla="*/ 0 w 16"/>
                <a:gd name="T7" fmla="*/ 637 h 26"/>
                <a:gd name="T8" fmla="*/ 78 w 16"/>
                <a:gd name="T9" fmla="*/ 637 h 26"/>
                <a:gd name="T10" fmla="*/ 99 w 16"/>
                <a:gd name="T11" fmla="*/ 503 h 26"/>
                <a:gd name="T12" fmla="*/ 54 w 16"/>
                <a:gd name="T13" fmla="*/ 503 h 26"/>
                <a:gd name="T14" fmla="*/ 99 w 16"/>
                <a:gd name="T15" fmla="*/ 297 h 26"/>
                <a:gd name="T16" fmla="*/ 99 w 16"/>
                <a:gd name="T17" fmla="*/ 0 h 26"/>
                <a:gd name="T18" fmla="*/ 161 w 16"/>
                <a:gd name="T19" fmla="*/ 0 h 26"/>
                <a:gd name="T20" fmla="*/ 181 w 16"/>
                <a:gd name="T21" fmla="*/ 503 h 26"/>
                <a:gd name="T22" fmla="*/ 161 w 16"/>
                <a:gd name="T23" fmla="*/ 503 h 26"/>
                <a:gd name="T24" fmla="*/ 161 w 16"/>
                <a:gd name="T25" fmla="*/ 600 h 26"/>
                <a:gd name="T26" fmla="*/ 99 w 16"/>
                <a:gd name="T27" fmla="*/ 90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34248" name="Freeform 454"/>
            <p:cNvSpPr>
              <a:spLocks/>
            </p:cNvSpPr>
            <p:nvPr/>
          </p:nvSpPr>
          <p:spPr bwMode="auto">
            <a:xfrm>
              <a:off x="569" y="1375"/>
              <a:ext cx="22" cy="25"/>
            </a:xfrm>
            <a:custGeom>
              <a:avLst/>
              <a:gdLst>
                <a:gd name="T0" fmla="*/ 383 w 19"/>
                <a:gd name="T1" fmla="*/ 482 h 21"/>
                <a:gd name="T2" fmla="*/ 303 w 19"/>
                <a:gd name="T3" fmla="*/ 574 h 21"/>
                <a:gd name="T4" fmla="*/ 0 w 19"/>
                <a:gd name="T5" fmla="*/ 850 h 21"/>
                <a:gd name="T6" fmla="*/ 108 w 19"/>
                <a:gd name="T7" fmla="*/ 611 h 21"/>
                <a:gd name="T8" fmla="*/ 303 w 19"/>
                <a:gd name="T9" fmla="*/ 0 h 21"/>
                <a:gd name="T10" fmla="*/ 406 w 19"/>
                <a:gd name="T11" fmla="*/ 2 h 21"/>
                <a:gd name="T12" fmla="*/ 383 w 19"/>
                <a:gd name="T13" fmla="*/ 482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34249" name="Freeform 455"/>
            <p:cNvSpPr>
              <a:spLocks/>
            </p:cNvSpPr>
            <p:nvPr/>
          </p:nvSpPr>
          <p:spPr bwMode="auto">
            <a:xfrm>
              <a:off x="163" y="1331"/>
              <a:ext cx="21" cy="11"/>
            </a:xfrm>
            <a:custGeom>
              <a:avLst/>
              <a:gdLst>
                <a:gd name="T0" fmla="*/ 154 w 19"/>
                <a:gd name="T1" fmla="*/ 52 h 10"/>
                <a:gd name="T2" fmla="*/ 93 w 19"/>
                <a:gd name="T3" fmla="*/ 69 h 10"/>
                <a:gd name="T4" fmla="*/ 0 w 19"/>
                <a:gd name="T5" fmla="*/ 52 h 10"/>
                <a:gd name="T6" fmla="*/ 154 w 19"/>
                <a:gd name="T7" fmla="*/ 0 h 10"/>
                <a:gd name="T8" fmla="*/ 154 w 19"/>
                <a:gd name="T9" fmla="*/ 52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34250" name="Freeform 456"/>
            <p:cNvSpPr>
              <a:spLocks/>
            </p:cNvSpPr>
            <p:nvPr/>
          </p:nvSpPr>
          <p:spPr bwMode="auto">
            <a:xfrm>
              <a:off x="557" y="1375"/>
              <a:ext cx="20" cy="17"/>
            </a:xfrm>
            <a:custGeom>
              <a:avLst/>
              <a:gdLst>
                <a:gd name="T0" fmla="*/ 47 w 19"/>
                <a:gd name="T1" fmla="*/ 866 h 14"/>
                <a:gd name="T2" fmla="*/ 41 w 19"/>
                <a:gd name="T3" fmla="*/ 515 h 14"/>
                <a:gd name="T4" fmla="*/ 33 w 19"/>
                <a:gd name="T5" fmla="*/ 236 h 14"/>
                <a:gd name="T6" fmla="*/ 52 w 19"/>
                <a:gd name="T7" fmla="*/ 424 h 14"/>
                <a:gd name="T8" fmla="*/ 47 w 19"/>
                <a:gd name="T9" fmla="*/ 424 h 14"/>
                <a:gd name="T10" fmla="*/ 37 w 19"/>
                <a:gd name="T11" fmla="*/ 236 h 14"/>
                <a:gd name="T12" fmla="*/ 47 w 19"/>
                <a:gd name="T13" fmla="*/ 0 h 14"/>
                <a:gd name="T14" fmla="*/ 7 w 19"/>
                <a:gd name="T15" fmla="*/ 2 h 14"/>
                <a:gd name="T16" fmla="*/ 5 w 19"/>
                <a:gd name="T17" fmla="*/ 424 h 14"/>
                <a:gd name="T18" fmla="*/ 0 w 19"/>
                <a:gd name="T19" fmla="*/ 424 h 14"/>
                <a:gd name="T20" fmla="*/ 5 w 19"/>
                <a:gd name="T21" fmla="*/ 866 h 14"/>
                <a:gd name="T22" fmla="*/ 7 w 19"/>
                <a:gd name="T23" fmla="*/ 515 h 14"/>
                <a:gd name="T24" fmla="*/ 47 w 19"/>
                <a:gd name="T25" fmla="*/ 86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34251" name="Freeform 457"/>
            <p:cNvSpPr>
              <a:spLocks/>
            </p:cNvSpPr>
            <p:nvPr/>
          </p:nvSpPr>
          <p:spPr bwMode="auto">
            <a:xfrm>
              <a:off x="557" y="1392"/>
              <a:ext cx="10" cy="24"/>
            </a:xfrm>
            <a:custGeom>
              <a:avLst/>
              <a:gdLst>
                <a:gd name="T0" fmla="*/ 0 w 10"/>
                <a:gd name="T1" fmla="*/ 2558 h 19"/>
                <a:gd name="T2" fmla="*/ 10 w 10"/>
                <a:gd name="T3" fmla="*/ 0 h 19"/>
                <a:gd name="T4" fmla="*/ 3 w 10"/>
                <a:gd name="T5" fmla="*/ 328 h 19"/>
                <a:gd name="T6" fmla="*/ 0 w 10"/>
                <a:gd name="T7" fmla="*/ 2558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34252" name="Freeform 458"/>
            <p:cNvSpPr>
              <a:spLocks/>
            </p:cNvSpPr>
            <p:nvPr/>
          </p:nvSpPr>
          <p:spPr bwMode="auto">
            <a:xfrm>
              <a:off x="575" y="1398"/>
              <a:ext cx="14" cy="14"/>
            </a:xfrm>
            <a:custGeom>
              <a:avLst/>
              <a:gdLst>
                <a:gd name="T0" fmla="*/ 307 w 12"/>
                <a:gd name="T1" fmla="*/ 1087 h 11"/>
                <a:gd name="T2" fmla="*/ 307 w 12"/>
                <a:gd name="T3" fmla="*/ 653 h 11"/>
                <a:gd name="T4" fmla="*/ 125 w 12"/>
                <a:gd name="T5" fmla="*/ 0 h 11"/>
                <a:gd name="T6" fmla="*/ 0 w 12"/>
                <a:gd name="T7" fmla="*/ 1383 h 11"/>
                <a:gd name="T8" fmla="*/ 125 w 12"/>
                <a:gd name="T9" fmla="*/ 1760 h 11"/>
                <a:gd name="T10" fmla="*/ 169 w 12"/>
                <a:gd name="T11" fmla="*/ 1087 h 11"/>
                <a:gd name="T12" fmla="*/ 307 w 12"/>
                <a:gd name="T13" fmla="*/ 1087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34253" name="Freeform 459"/>
            <p:cNvSpPr>
              <a:spLocks/>
            </p:cNvSpPr>
            <p:nvPr/>
          </p:nvSpPr>
          <p:spPr bwMode="auto">
            <a:xfrm>
              <a:off x="563" y="1403"/>
              <a:ext cx="12" cy="15"/>
            </a:xfrm>
            <a:custGeom>
              <a:avLst/>
              <a:gdLst>
                <a:gd name="T0" fmla="*/ 12 w 12"/>
                <a:gd name="T1" fmla="*/ 569 h 12"/>
                <a:gd name="T2" fmla="*/ 0 w 12"/>
                <a:gd name="T3" fmla="*/ 1314 h 12"/>
                <a:gd name="T4" fmla="*/ 7 w 12"/>
                <a:gd name="T5" fmla="*/ 0 h 12"/>
                <a:gd name="T6" fmla="*/ 12 w 12"/>
                <a:gd name="T7" fmla="*/ 56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34254" name="Freeform 460"/>
            <p:cNvSpPr>
              <a:spLocks/>
            </p:cNvSpPr>
            <p:nvPr/>
          </p:nvSpPr>
          <p:spPr bwMode="auto">
            <a:xfrm>
              <a:off x="1319" y="1740"/>
              <a:ext cx="36" cy="13"/>
            </a:xfrm>
            <a:custGeom>
              <a:avLst/>
              <a:gdLst>
                <a:gd name="T0" fmla="*/ 206 w 33"/>
                <a:gd name="T1" fmla="*/ 0 h 10"/>
                <a:gd name="T2" fmla="*/ 139 w 33"/>
                <a:gd name="T3" fmla="*/ 820 h 10"/>
                <a:gd name="T4" fmla="*/ 161 w 33"/>
                <a:gd name="T5" fmla="*/ 0 h 10"/>
                <a:gd name="T6" fmla="*/ 0 w 33"/>
                <a:gd name="T7" fmla="*/ 2512 h 10"/>
                <a:gd name="T8" fmla="*/ 97 w 33"/>
                <a:gd name="T9" fmla="*/ 1386 h 10"/>
                <a:gd name="T10" fmla="*/ 206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34255" name="Freeform 461"/>
            <p:cNvSpPr>
              <a:spLocks/>
            </p:cNvSpPr>
            <p:nvPr/>
          </p:nvSpPr>
          <p:spPr bwMode="auto">
            <a:xfrm>
              <a:off x="2223" y="2036"/>
              <a:ext cx="144" cy="152"/>
            </a:xfrm>
            <a:custGeom>
              <a:avLst/>
              <a:gdLst>
                <a:gd name="T0" fmla="*/ 0 w 130"/>
                <a:gd name="T1" fmla="*/ 9634 h 123"/>
                <a:gd name="T2" fmla="*/ 0 w 130"/>
                <a:gd name="T3" fmla="*/ 10511 h 123"/>
                <a:gd name="T4" fmla="*/ 0 w 130"/>
                <a:gd name="T5" fmla="*/ 9634 h 123"/>
                <a:gd name="T6" fmla="*/ 75 w 130"/>
                <a:gd name="T7" fmla="*/ 7892 h 123"/>
                <a:gd name="T8" fmla="*/ 179 w 130"/>
                <a:gd name="T9" fmla="*/ 6100 h 123"/>
                <a:gd name="T10" fmla="*/ 138 w 130"/>
                <a:gd name="T11" fmla="*/ 6100 h 123"/>
                <a:gd name="T12" fmla="*/ 243 w 130"/>
                <a:gd name="T13" fmla="*/ 4859 h 123"/>
                <a:gd name="T14" fmla="*/ 307 w 130"/>
                <a:gd name="T15" fmla="*/ 3620 h 123"/>
                <a:gd name="T16" fmla="*/ 341 w 130"/>
                <a:gd name="T17" fmla="*/ 2643 h 123"/>
                <a:gd name="T18" fmla="*/ 449 w 130"/>
                <a:gd name="T19" fmla="*/ 1552 h 123"/>
                <a:gd name="T20" fmla="*/ 517 w 130"/>
                <a:gd name="T21" fmla="*/ 0 h 123"/>
                <a:gd name="T22" fmla="*/ 697 w 130"/>
                <a:gd name="T23" fmla="*/ 0 h 123"/>
                <a:gd name="T24" fmla="*/ 802 w 130"/>
                <a:gd name="T25" fmla="*/ 0 h 123"/>
                <a:gd name="T26" fmla="*/ 956 w 130"/>
                <a:gd name="T27" fmla="*/ 0 h 123"/>
                <a:gd name="T28" fmla="*/ 1115 w 130"/>
                <a:gd name="T29" fmla="*/ 0 h 123"/>
                <a:gd name="T30" fmla="*/ 1115 w 130"/>
                <a:gd name="T31" fmla="*/ 623 h 123"/>
                <a:gd name="T32" fmla="*/ 1115 w 130"/>
                <a:gd name="T33" fmla="*/ 2643 h 123"/>
                <a:gd name="T34" fmla="*/ 1009 w 130"/>
                <a:gd name="T35" fmla="*/ 2643 h 123"/>
                <a:gd name="T36" fmla="*/ 888 w 130"/>
                <a:gd name="T37" fmla="*/ 2643 h 123"/>
                <a:gd name="T38" fmla="*/ 779 w 130"/>
                <a:gd name="T39" fmla="*/ 2643 h 123"/>
                <a:gd name="T40" fmla="*/ 697 w 130"/>
                <a:gd name="T41" fmla="*/ 2643 h 123"/>
                <a:gd name="T42" fmla="*/ 659 w 130"/>
                <a:gd name="T43" fmla="*/ 4444 h 123"/>
                <a:gd name="T44" fmla="*/ 659 w 130"/>
                <a:gd name="T45" fmla="*/ 6496 h 123"/>
                <a:gd name="T46" fmla="*/ 537 w 130"/>
                <a:gd name="T47" fmla="*/ 7111 h 123"/>
                <a:gd name="T48" fmla="*/ 517 w 130"/>
                <a:gd name="T49" fmla="*/ 8442 h 123"/>
                <a:gd name="T50" fmla="*/ 517 w 130"/>
                <a:gd name="T51" fmla="*/ 9634 h 123"/>
                <a:gd name="T52" fmla="*/ 405 w 130"/>
                <a:gd name="T53" fmla="*/ 9634 h 123"/>
                <a:gd name="T54" fmla="*/ 254 w 130"/>
                <a:gd name="T55" fmla="*/ 9634 h 123"/>
                <a:gd name="T56" fmla="*/ 138 w 130"/>
                <a:gd name="T57" fmla="*/ 9634 h 123"/>
                <a:gd name="T58" fmla="*/ 0 w 130"/>
                <a:gd name="T59" fmla="*/ 963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34256"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34257"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34258"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
          <p:nvSpPr>
            <p:cNvPr id="34259" name="Freeform 465"/>
            <p:cNvSpPr>
              <a:spLocks/>
            </p:cNvSpPr>
            <p:nvPr/>
          </p:nvSpPr>
          <p:spPr bwMode="auto">
            <a:xfrm>
              <a:off x="2810" y="1633"/>
              <a:ext cx="70" cy="90"/>
            </a:xfrm>
            <a:custGeom>
              <a:avLst/>
              <a:gdLst>
                <a:gd name="T0" fmla="*/ 111 w 62"/>
                <a:gd name="T1" fmla="*/ 17 h 90"/>
                <a:gd name="T2" fmla="*/ 111 w 62"/>
                <a:gd name="T3" fmla="*/ 17 h 90"/>
                <a:gd name="T4" fmla="*/ 68 w 62"/>
                <a:gd name="T5" fmla="*/ 20 h 90"/>
                <a:gd name="T6" fmla="*/ 68 w 62"/>
                <a:gd name="T7" fmla="*/ 26 h 90"/>
                <a:gd name="T8" fmla="*/ 111 w 62"/>
                <a:gd name="T9" fmla="*/ 26 h 90"/>
                <a:gd name="T10" fmla="*/ 111 w 62"/>
                <a:gd name="T11" fmla="*/ 28 h 90"/>
                <a:gd name="T12" fmla="*/ 111 w 62"/>
                <a:gd name="T13" fmla="*/ 32 h 90"/>
                <a:gd name="T14" fmla="*/ 68 w 62"/>
                <a:gd name="T15" fmla="*/ 35 h 90"/>
                <a:gd name="T16" fmla="*/ 68 w 62"/>
                <a:gd name="T17" fmla="*/ 38 h 90"/>
                <a:gd name="T18" fmla="*/ 111 w 62"/>
                <a:gd name="T19" fmla="*/ 38 h 90"/>
                <a:gd name="T20" fmla="*/ 180 w 62"/>
                <a:gd name="T21" fmla="*/ 43 h 90"/>
                <a:gd name="T22" fmla="*/ 111 w 62"/>
                <a:gd name="T23" fmla="*/ 47 h 90"/>
                <a:gd name="T24" fmla="*/ 180 w 62"/>
                <a:gd name="T25" fmla="*/ 49 h 90"/>
                <a:gd name="T26" fmla="*/ 111 w 62"/>
                <a:gd name="T27" fmla="*/ 61 h 90"/>
                <a:gd name="T28" fmla="*/ 111 w 62"/>
                <a:gd name="T29" fmla="*/ 57 h 90"/>
                <a:gd name="T30" fmla="*/ 159 w 62"/>
                <a:gd name="T31" fmla="*/ 62 h 90"/>
                <a:gd name="T32" fmla="*/ 159 w 62"/>
                <a:gd name="T33" fmla="*/ 60 h 90"/>
                <a:gd name="T34" fmla="*/ 159 w 62"/>
                <a:gd name="T35" fmla="*/ 62 h 90"/>
                <a:gd name="T36" fmla="*/ 125 w 62"/>
                <a:gd name="T37" fmla="*/ 65 h 90"/>
                <a:gd name="T38" fmla="*/ 159 w 62"/>
                <a:gd name="T39" fmla="*/ 65 h 90"/>
                <a:gd name="T40" fmla="*/ 164 w 62"/>
                <a:gd name="T41" fmla="*/ 63 h 90"/>
                <a:gd name="T42" fmla="*/ 164 w 62"/>
                <a:gd name="T43" fmla="*/ 68 h 90"/>
                <a:gd name="T44" fmla="*/ 164 w 62"/>
                <a:gd name="T45" fmla="*/ 71 h 90"/>
                <a:gd name="T46" fmla="*/ 185 w 62"/>
                <a:gd name="T47" fmla="*/ 71 h 90"/>
                <a:gd name="T48" fmla="*/ 236 w 62"/>
                <a:gd name="T49" fmla="*/ 74 h 90"/>
                <a:gd name="T50" fmla="*/ 209 w 62"/>
                <a:gd name="T51" fmla="*/ 75 h 90"/>
                <a:gd name="T52" fmla="*/ 330 w 62"/>
                <a:gd name="T53" fmla="*/ 79 h 90"/>
                <a:gd name="T54" fmla="*/ 368 w 62"/>
                <a:gd name="T55" fmla="*/ 90 h 90"/>
                <a:gd name="T56" fmla="*/ 421 w 62"/>
                <a:gd name="T57" fmla="*/ 90 h 90"/>
                <a:gd name="T58" fmla="*/ 421 w 62"/>
                <a:gd name="T59" fmla="*/ 88 h 90"/>
                <a:gd name="T60" fmla="*/ 488 w 62"/>
                <a:gd name="T61" fmla="*/ 84 h 90"/>
                <a:gd name="T62" fmla="*/ 508 w 62"/>
                <a:gd name="T63" fmla="*/ 88 h 90"/>
                <a:gd name="T64" fmla="*/ 551 w 62"/>
                <a:gd name="T65" fmla="*/ 81 h 90"/>
                <a:gd name="T66" fmla="*/ 574 w 62"/>
                <a:gd name="T67" fmla="*/ 81 h 90"/>
                <a:gd name="T68" fmla="*/ 629 w 62"/>
                <a:gd name="T69" fmla="*/ 84 h 90"/>
                <a:gd name="T70" fmla="*/ 629 w 62"/>
                <a:gd name="T71" fmla="*/ 81 h 90"/>
                <a:gd name="T72" fmla="*/ 689 w 62"/>
                <a:gd name="T73" fmla="*/ 81 h 90"/>
                <a:gd name="T74" fmla="*/ 762 w 62"/>
                <a:gd name="T75" fmla="*/ 88 h 90"/>
                <a:gd name="T76" fmla="*/ 793 w 62"/>
                <a:gd name="T77" fmla="*/ 84 h 90"/>
                <a:gd name="T78" fmla="*/ 715 w 62"/>
                <a:gd name="T79" fmla="*/ 75 h 90"/>
                <a:gd name="T80" fmla="*/ 793 w 62"/>
                <a:gd name="T81" fmla="*/ 67 h 90"/>
                <a:gd name="T82" fmla="*/ 715 w 62"/>
                <a:gd name="T83" fmla="*/ 52 h 90"/>
                <a:gd name="T84" fmla="*/ 715 w 62"/>
                <a:gd name="T85" fmla="*/ 41 h 90"/>
                <a:gd name="T86" fmla="*/ 715 w 62"/>
                <a:gd name="T87" fmla="*/ 32 h 90"/>
                <a:gd name="T88" fmla="*/ 675 w 62"/>
                <a:gd name="T89" fmla="*/ 28 h 90"/>
                <a:gd name="T90" fmla="*/ 605 w 62"/>
                <a:gd name="T91" fmla="*/ 28 h 90"/>
                <a:gd name="T92" fmla="*/ 508 w 62"/>
                <a:gd name="T93" fmla="*/ 26 h 90"/>
                <a:gd name="T94" fmla="*/ 236 w 62"/>
                <a:gd name="T95" fmla="*/ 0 h 90"/>
                <a:gd name="T96" fmla="*/ 0 w 62"/>
                <a:gd name="T97" fmla="*/ 2 h 90"/>
                <a:gd name="T98" fmla="*/ 2 w 62"/>
                <a:gd name="T99" fmla="*/ 11 h 90"/>
                <a:gd name="T100" fmla="*/ 68 w 62"/>
                <a:gd name="T101" fmla="*/ 15 h 90"/>
                <a:gd name="T102" fmla="*/ 2 w 62"/>
                <a:gd name="T103" fmla="*/ 15 h 90"/>
                <a:gd name="T104" fmla="*/ 68 w 62"/>
                <a:gd name="T105" fmla="*/ 15 h 90"/>
                <a:gd name="T106" fmla="*/ 111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
        <p:nvSpPr>
          <p:cNvPr id="33798" name="Rectangle 467"/>
          <p:cNvSpPr>
            <a:spLocks noChangeArrowheads="1"/>
          </p:cNvSpPr>
          <p:nvPr/>
        </p:nvSpPr>
        <p:spPr bwMode="auto">
          <a:xfrm>
            <a:off x="4211638" y="4005263"/>
            <a:ext cx="228600" cy="295275"/>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33799" name="Rectangle 467" descr="Large checker board"/>
          <p:cNvSpPr>
            <a:spLocks noChangeArrowheads="1"/>
          </p:cNvSpPr>
          <p:nvPr/>
        </p:nvSpPr>
        <p:spPr bwMode="auto">
          <a:xfrm>
            <a:off x="2843213" y="6021388"/>
            <a:ext cx="649287"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endParaRPr lang="en-US" altLang="en-US" sz="2800"/>
          </a:p>
        </p:txBody>
      </p:sp>
    </p:spTree>
    <p:extLst>
      <p:ext uri="{BB962C8B-B14F-4D97-AF65-F5344CB8AC3E}">
        <p14:creationId xmlns:p14="http://schemas.microsoft.com/office/powerpoint/2010/main" val="2773346843"/>
      </p:ext>
    </p:extLst>
  </p:cSld>
  <p:clrMapOvr>
    <a:masterClrMapping/>
  </p:clrMapOvr>
  <p:transition spd="slow">
    <p:cover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67544" y="188640"/>
            <a:ext cx="8229600" cy="1143000"/>
          </a:xfrm>
        </p:spPr>
        <p:txBody>
          <a:bodyPr/>
          <a:lstStyle/>
          <a:p>
            <a:pPr algn="ctr" eaLnBrk="1" hangingPunct="1"/>
            <a:r>
              <a:rPr lang="fr-CH" altLang="en-US" sz="2800" dirty="0" smtClean="0">
                <a:solidFill>
                  <a:srgbClr val="002060"/>
                </a:solidFill>
              </a:rPr>
              <a:t>THE USE OF THE HAGUE SYSTEM IN 2012</a:t>
            </a:r>
            <a:endParaRPr lang="en-US" altLang="en-US" sz="2800" dirty="0" smtClean="0">
              <a:solidFill>
                <a:srgbClr val="002060"/>
              </a:solidFill>
            </a:endParaRPr>
          </a:p>
        </p:txBody>
      </p:sp>
      <p:sp>
        <p:nvSpPr>
          <p:cNvPr id="34819" name="Rectangle 3"/>
          <p:cNvSpPr>
            <a:spLocks noGrp="1" noChangeArrowheads="1"/>
          </p:cNvSpPr>
          <p:nvPr>
            <p:ph type="body" idx="4294967295"/>
          </p:nvPr>
        </p:nvSpPr>
        <p:spPr>
          <a:xfrm>
            <a:off x="395536" y="1700808"/>
            <a:ext cx="8642350" cy="4968875"/>
          </a:xfrm>
        </p:spPr>
        <p:txBody>
          <a:bodyPr/>
          <a:lstStyle/>
          <a:p>
            <a:pPr eaLnBrk="1" hangingPunct="1"/>
            <a:r>
              <a:rPr lang="en-US" altLang="en-US" sz="1800" dirty="0" smtClean="0"/>
              <a:t>2,604 international applications filed (12,454 designs)</a:t>
            </a:r>
          </a:p>
          <a:p>
            <a:pPr marL="0" indent="0" eaLnBrk="1" hangingPunct="1">
              <a:buNone/>
            </a:pPr>
            <a:endParaRPr lang="en-US" altLang="en-US" sz="1800" dirty="0" smtClean="0"/>
          </a:p>
          <a:p>
            <a:pPr eaLnBrk="1" hangingPunct="1"/>
            <a:r>
              <a:rPr lang="en-US" altLang="en-US" sz="1800" dirty="0" smtClean="0"/>
              <a:t>2,440 international registrations recorded (11,971 designs)</a:t>
            </a:r>
          </a:p>
          <a:p>
            <a:pPr marL="0" indent="0" eaLnBrk="1" hangingPunct="1">
              <a:buNone/>
            </a:pPr>
            <a:endParaRPr lang="en-US" altLang="en-US" sz="1800" dirty="0" smtClean="0"/>
          </a:p>
          <a:p>
            <a:pPr eaLnBrk="1" hangingPunct="1"/>
            <a:r>
              <a:rPr lang="en-US" altLang="en-US" sz="1800" dirty="0" smtClean="0"/>
              <a:t>Largest filers: Swatch AG, Daimler AG, Koninklijke Philips Electronics</a:t>
            </a:r>
          </a:p>
          <a:p>
            <a:pPr eaLnBrk="1" hangingPunct="1"/>
            <a:endParaRPr lang="en-US" altLang="en-US" sz="1800" dirty="0" smtClean="0"/>
          </a:p>
          <a:p>
            <a:pPr eaLnBrk="1" hangingPunct="1"/>
            <a:r>
              <a:rPr lang="en-US" altLang="en-US" sz="1800" dirty="0" smtClean="0"/>
              <a:t>Approximately 26,284 international registrations in force, containing 110,158 designs</a:t>
            </a:r>
          </a:p>
          <a:p>
            <a:pPr marL="0" indent="0" eaLnBrk="1" hangingPunct="1">
              <a:buNone/>
            </a:pPr>
            <a:endParaRPr lang="en-US" altLang="en-US" dirty="0" smtClean="0"/>
          </a:p>
          <a:p>
            <a:pPr lvl="1" eaLnBrk="1" hangingPunct="1">
              <a:buFont typeface="Wingdings" panose="05000000000000000000" pitchFamily="2" charset="2"/>
              <a:buChar char="Ø"/>
            </a:pPr>
            <a:r>
              <a:rPr lang="en-US" altLang="en-US" sz="1600" dirty="0" smtClean="0"/>
              <a:t>Equivalent to over 131,420 designations in force </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Involving 8,029 holders</a:t>
            </a:r>
          </a:p>
        </p:txBody>
      </p:sp>
    </p:spTree>
    <p:extLst>
      <p:ext uri="{BB962C8B-B14F-4D97-AF65-F5344CB8AC3E}">
        <p14:creationId xmlns:p14="http://schemas.microsoft.com/office/powerpoint/2010/main" val="2785766617"/>
      </p:ext>
    </p:extLst>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18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fr-CH" sz="1600" dirty="0" smtClean="0">
              <a:ea typeface="Arial Unicode MS" pitchFamily="34" charset="-128"/>
              <a:cs typeface="Arial Unicode MS" pitchFamily="34" charset="-128"/>
            </a:endParaRPr>
          </a:p>
          <a:p>
            <a:pPr marL="457200" lvl="1" indent="0" algn="just" eaLnBrk="1" hangingPunct="1">
              <a:buNone/>
              <a:defRPr/>
            </a:pPr>
            <a:endParaRPr lang="en-US" sz="1600" dirty="0" smtClean="0">
              <a:ea typeface="Arial Unicode MS" pitchFamily="34" charset="-128"/>
              <a:cs typeface="Arial Unicode MS" pitchFamily="34" charset="-128"/>
            </a:endParaRPr>
          </a:p>
          <a:p>
            <a:pPr lvl="1" algn="just" eaLnBrk="1" hangingPunct="1">
              <a:buFont typeface="Wingdings" charset="2"/>
              <a:buChar char="Ø"/>
              <a:defRPr/>
            </a:pPr>
            <a:r>
              <a:rPr lang="en-US" sz="16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20000"/>
              </a:spcBef>
              <a:spcAft>
                <a:spcPct val="0"/>
              </a:spcAft>
            </a:pPr>
            <a:r>
              <a:rPr lang="en-US" sz="3600" dirty="0" smtClean="0">
                <a:solidFill>
                  <a:srgbClr val="00408C"/>
                </a:solidFill>
                <a:ea typeface="ヒラギノ角ゴ Pro W3" charset="0"/>
                <a:cs typeface="ヒラギノ角ゴ Pro W3" charset="0"/>
              </a:rPr>
              <a:t>		</a:t>
            </a:r>
            <a:r>
              <a:rPr lang="en-US" sz="3600" dirty="0" smtClean="0">
                <a:solidFill>
                  <a:srgbClr val="002060"/>
                </a:solidFill>
                <a:ea typeface="ヒラギノ角ゴ Pro W3" charset="0"/>
                <a:cs typeface="ヒラギノ角ゴ Pro W3" charset="0"/>
              </a:rPr>
              <a:t>   NORM SETTING </a:t>
            </a:r>
            <a:endParaRPr lang="en-US" sz="3600" dirty="0">
              <a:solidFill>
                <a:srgbClr val="002060"/>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1296672842"/>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576" y="404664"/>
            <a:ext cx="8229600" cy="850900"/>
          </a:xfrm>
        </p:spPr>
        <p:txBody>
          <a:bodyPr/>
          <a:lstStyle/>
          <a:p>
            <a:pPr algn="ctr"/>
            <a:r>
              <a:rPr lang="fr-CH" altLang="en-US" sz="3000" dirty="0" smtClean="0">
                <a:solidFill>
                  <a:srgbClr val="002060"/>
                </a:solidFill>
              </a:rPr>
              <a:t>TOP FILING CONTRACTING PARTIES</a:t>
            </a:r>
            <a:r>
              <a:rPr lang="fr-CH" altLang="en-US" b="1" u="sng" dirty="0" smtClean="0">
                <a:solidFill>
                  <a:srgbClr val="002060"/>
                </a:solidFill>
              </a:rPr>
              <a:t/>
            </a:r>
            <a:br>
              <a:rPr lang="fr-CH" altLang="en-US" b="1" u="sng" dirty="0" smtClean="0">
                <a:solidFill>
                  <a:srgbClr val="002060"/>
                </a:solidFill>
              </a:rPr>
            </a:br>
            <a:endParaRPr lang="en-US" altLang="en-US" u="sng" dirty="0" smtClean="0">
              <a:solidFill>
                <a:srgbClr val="002060"/>
              </a:solidFill>
            </a:endParaRPr>
          </a:p>
        </p:txBody>
      </p:sp>
      <p:sp>
        <p:nvSpPr>
          <p:cNvPr id="35843" name="Rectangle 3"/>
          <p:cNvSpPr>
            <a:spLocks noGrp="1" noChangeArrowheads="1"/>
          </p:cNvSpPr>
          <p:nvPr>
            <p:ph type="body" idx="1"/>
          </p:nvPr>
        </p:nvSpPr>
        <p:spPr>
          <a:xfrm>
            <a:off x="971600" y="1340768"/>
            <a:ext cx="8352928" cy="4321175"/>
          </a:xfrm>
        </p:spPr>
        <p:txBody>
          <a:bodyPr/>
          <a:lstStyle/>
          <a:p>
            <a:pPr>
              <a:lnSpc>
                <a:spcPct val="80000"/>
              </a:lnSpc>
              <a:buFontTx/>
              <a:buNone/>
            </a:pPr>
            <a:r>
              <a:rPr lang="en-US" altLang="en-US" sz="1800" dirty="0" smtClean="0"/>
              <a:t>Contracting Party of entitlement</a:t>
            </a:r>
          </a:p>
          <a:p>
            <a:pPr>
              <a:lnSpc>
                <a:spcPct val="80000"/>
              </a:lnSpc>
              <a:buFontTx/>
              <a:buNone/>
            </a:pPr>
            <a:endParaRPr lang="fr-CH" altLang="en-US" dirty="0" smtClean="0"/>
          </a:p>
          <a:p>
            <a:pPr>
              <a:lnSpc>
                <a:spcPct val="80000"/>
              </a:lnSpc>
              <a:buFontTx/>
              <a:buNone/>
            </a:pPr>
            <a:endParaRPr lang="en-US" altLang="en-US" dirty="0" smtClean="0"/>
          </a:p>
          <a:p>
            <a:pPr>
              <a:lnSpc>
                <a:spcPct val="150000"/>
              </a:lnSpc>
            </a:pPr>
            <a:r>
              <a:rPr lang="en-US" altLang="en-US" sz="1600" dirty="0" smtClean="0"/>
              <a:t>1.	European Union	(5168 designs, 41.5%)</a:t>
            </a:r>
          </a:p>
          <a:p>
            <a:pPr>
              <a:lnSpc>
                <a:spcPct val="150000"/>
              </a:lnSpc>
            </a:pPr>
            <a:r>
              <a:rPr lang="en-US" altLang="en-US" sz="1600" dirty="0" smtClean="0"/>
              <a:t>2.	Switzerland 	(2855 designs, 22.9%)</a:t>
            </a:r>
          </a:p>
          <a:p>
            <a:pPr>
              <a:lnSpc>
                <a:spcPct val="150000"/>
              </a:lnSpc>
            </a:pPr>
            <a:r>
              <a:rPr lang="en-US" altLang="en-US" sz="1600" dirty="0" smtClean="0"/>
              <a:t>3.	Germany 		(1630 designs, 13.1%)</a:t>
            </a:r>
          </a:p>
          <a:p>
            <a:pPr>
              <a:lnSpc>
                <a:spcPct val="150000"/>
              </a:lnSpc>
            </a:pPr>
            <a:r>
              <a:rPr lang="en-US" altLang="en-US" sz="1600" dirty="0" smtClean="0"/>
              <a:t>4.	France 		(1265 designs, 10.2%)</a:t>
            </a:r>
          </a:p>
          <a:p>
            <a:pPr>
              <a:lnSpc>
                <a:spcPct val="150000"/>
              </a:lnSpc>
            </a:pPr>
            <a:r>
              <a:rPr lang="en-US" altLang="en-US" sz="1600" dirty="0" smtClean="0"/>
              <a:t>5.	Turkey 		(278 designs, 2.2%)</a:t>
            </a:r>
          </a:p>
          <a:p>
            <a:pPr>
              <a:lnSpc>
                <a:spcPct val="150000"/>
              </a:lnSpc>
            </a:pPr>
            <a:r>
              <a:rPr lang="en-US" altLang="en-US" sz="1600" dirty="0" smtClean="0"/>
              <a:t>6.	 Norway 		(186 designs, 1.5%)</a:t>
            </a:r>
            <a:r>
              <a:rPr lang="en-US" altLang="en-US" sz="1600" b="1" dirty="0" smtClean="0"/>
              <a:t>	</a:t>
            </a:r>
            <a:endParaRPr lang="en-US" altLang="en-US" sz="1600" dirty="0" smtClean="0"/>
          </a:p>
          <a:p>
            <a:pPr>
              <a:lnSpc>
                <a:spcPct val="150000"/>
              </a:lnSpc>
            </a:pPr>
            <a:r>
              <a:rPr lang="en-US" altLang="en-US" sz="1600" dirty="0" smtClean="0"/>
              <a:t>7.	 Spain 		(101 designs, 0.8%)</a:t>
            </a:r>
          </a:p>
          <a:p>
            <a:pPr>
              <a:lnSpc>
                <a:spcPct val="150000"/>
              </a:lnSpc>
            </a:pPr>
            <a:r>
              <a:rPr lang="en-US" altLang="en-US" sz="1600" dirty="0" smtClean="0"/>
              <a:t>8.	 Poland		(86 designs, 0.7%)</a:t>
            </a:r>
          </a:p>
          <a:p>
            <a:pPr>
              <a:lnSpc>
                <a:spcPct val="150000"/>
              </a:lnSpc>
            </a:pPr>
            <a:r>
              <a:rPr lang="en-US" altLang="en-US" sz="1600" dirty="0" smtClean="0"/>
              <a:t>9.	 Croatia 		(76 designs, 0.6%)</a:t>
            </a:r>
          </a:p>
          <a:p>
            <a:pPr>
              <a:lnSpc>
                <a:spcPct val="150000"/>
              </a:lnSpc>
            </a:pPr>
            <a:r>
              <a:rPr lang="en-US" altLang="en-US" sz="1600" dirty="0" smtClean="0"/>
              <a:t>10.	 Liechtenstein 	(73 designs, 0.6%)</a:t>
            </a:r>
          </a:p>
          <a:p>
            <a:pPr>
              <a:lnSpc>
                <a:spcPct val="80000"/>
              </a:lnSpc>
              <a:buFontTx/>
              <a:buNone/>
            </a:pPr>
            <a:endParaRPr lang="fr-CH" altLang="en-US" dirty="0" smtClean="0"/>
          </a:p>
        </p:txBody>
      </p:sp>
    </p:spTree>
    <p:extLst>
      <p:ext uri="{BB962C8B-B14F-4D97-AF65-F5344CB8AC3E}">
        <p14:creationId xmlns:p14="http://schemas.microsoft.com/office/powerpoint/2010/main" val="3045709458"/>
      </p:ext>
    </p:extLst>
  </p:cSld>
  <p:clrMapOvr>
    <a:masterClrMapping/>
  </p:clrMapOvr>
  <p:transition spd="slow">
    <p:cover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827584" y="1268760"/>
            <a:ext cx="7993063" cy="4752975"/>
          </a:xfrm>
        </p:spPr>
        <p:txBody>
          <a:bodyPr/>
          <a:lstStyle/>
          <a:p>
            <a:pPr>
              <a:buFontTx/>
              <a:buNone/>
            </a:pPr>
            <a:r>
              <a:rPr lang="en-US" altLang="en-US" sz="1800" dirty="0" smtClean="0"/>
              <a:t>Number of designs recorded:</a:t>
            </a:r>
          </a:p>
          <a:p>
            <a:pPr>
              <a:lnSpc>
                <a:spcPct val="150000"/>
              </a:lnSpc>
              <a:buFontTx/>
              <a:buNone/>
            </a:pPr>
            <a:endParaRPr lang="en-US" altLang="en-US" sz="1800" dirty="0" smtClean="0"/>
          </a:p>
          <a:p>
            <a:pPr>
              <a:lnSpc>
                <a:spcPct val="150000"/>
              </a:lnSpc>
            </a:pPr>
            <a:r>
              <a:rPr lang="en-US" altLang="en-US" sz="1600" dirty="0" smtClean="0"/>
              <a:t>1. European Union    	(8961 designs, 74.9%)</a:t>
            </a:r>
          </a:p>
          <a:p>
            <a:pPr>
              <a:lnSpc>
                <a:spcPct val="150000"/>
              </a:lnSpc>
            </a:pPr>
            <a:r>
              <a:rPr lang="en-US" altLang="en-US" sz="1600" dirty="0" smtClean="0"/>
              <a:t>2. Switzerland		(8802 designs, 73.5%)</a:t>
            </a:r>
          </a:p>
          <a:p>
            <a:pPr>
              <a:lnSpc>
                <a:spcPct val="150000"/>
              </a:lnSpc>
            </a:pPr>
            <a:r>
              <a:rPr lang="en-US" altLang="en-US" sz="1600" dirty="0" smtClean="0"/>
              <a:t>3. Turkey		(5110 designs, 42.7%)</a:t>
            </a:r>
          </a:p>
          <a:p>
            <a:pPr>
              <a:lnSpc>
                <a:spcPct val="150000"/>
              </a:lnSpc>
            </a:pPr>
            <a:r>
              <a:rPr lang="en-US" altLang="en-US" sz="1600" dirty="0" smtClean="0"/>
              <a:t>4. Ukraine 		(2853 designs, 23.8%)</a:t>
            </a:r>
          </a:p>
          <a:p>
            <a:pPr>
              <a:lnSpc>
                <a:spcPct val="150000"/>
              </a:lnSpc>
            </a:pPr>
            <a:r>
              <a:rPr lang="en-US" altLang="en-US" sz="1600" dirty="0" smtClean="0"/>
              <a:t>5. Singapore 		(2531 designs, 21.1%)</a:t>
            </a:r>
          </a:p>
          <a:p>
            <a:pPr>
              <a:lnSpc>
                <a:spcPct val="150000"/>
              </a:lnSpc>
            </a:pPr>
            <a:r>
              <a:rPr lang="en-US" altLang="en-US" sz="1600" dirty="0" smtClean="0"/>
              <a:t>6. Norway		(2389 designs, 20%)</a:t>
            </a:r>
          </a:p>
          <a:p>
            <a:pPr>
              <a:lnSpc>
                <a:spcPct val="150000"/>
              </a:lnSpc>
            </a:pPr>
            <a:r>
              <a:rPr lang="en-US" altLang="en-US" sz="1600" dirty="0" smtClean="0"/>
              <a:t>7. Croatia		(2376 designs, 19.8%)</a:t>
            </a:r>
          </a:p>
          <a:p>
            <a:pPr>
              <a:lnSpc>
                <a:spcPct val="150000"/>
              </a:lnSpc>
            </a:pPr>
            <a:r>
              <a:rPr lang="en-US" altLang="en-US" sz="1600" dirty="0" smtClean="0"/>
              <a:t>8. Morocco 		(1853 designs, 15.5%)</a:t>
            </a:r>
          </a:p>
          <a:p>
            <a:pPr>
              <a:lnSpc>
                <a:spcPct val="150000"/>
              </a:lnSpc>
            </a:pPr>
            <a:r>
              <a:rPr lang="en-US" altLang="en-US" sz="1600" dirty="0" smtClean="0"/>
              <a:t>9. Liechtenstein		(1499 designs, 12.5%)</a:t>
            </a:r>
          </a:p>
          <a:p>
            <a:pPr>
              <a:lnSpc>
                <a:spcPct val="150000"/>
              </a:lnSpc>
            </a:pPr>
            <a:r>
              <a:rPr lang="en-US" altLang="en-US" sz="1600" dirty="0" smtClean="0"/>
              <a:t>10. Serbia		(1494 designs, 12.5%)</a:t>
            </a:r>
          </a:p>
        </p:txBody>
      </p:sp>
      <p:sp>
        <p:nvSpPr>
          <p:cNvPr id="36867" name="Rectangle 3"/>
          <p:cNvSpPr>
            <a:spLocks noGrp="1" noChangeArrowheads="1"/>
          </p:cNvSpPr>
          <p:nvPr>
            <p:ph type="title"/>
          </p:nvPr>
        </p:nvSpPr>
        <p:spPr>
          <a:xfrm>
            <a:off x="467544" y="188640"/>
            <a:ext cx="8435975" cy="850900"/>
          </a:xfrm>
        </p:spPr>
        <p:txBody>
          <a:bodyPr/>
          <a:lstStyle/>
          <a:p>
            <a:pPr algn="ctr"/>
            <a:r>
              <a:rPr lang="fr-CH" altLang="en-US" sz="2800" dirty="0" smtClean="0">
                <a:solidFill>
                  <a:srgbClr val="002060"/>
                </a:solidFill>
              </a:rPr>
              <a:t>MOST DESIGNATED CONTRACTING PARTIES</a:t>
            </a:r>
            <a:endParaRPr lang="en-US" altLang="en-US" sz="2800" dirty="0" smtClean="0">
              <a:solidFill>
                <a:srgbClr val="002060"/>
              </a:solidFill>
            </a:endParaRPr>
          </a:p>
        </p:txBody>
      </p:sp>
    </p:spTree>
    <p:extLst>
      <p:ext uri="{BB962C8B-B14F-4D97-AF65-F5344CB8AC3E}">
        <p14:creationId xmlns:p14="http://schemas.microsoft.com/office/powerpoint/2010/main" val="717000663"/>
      </p:ext>
    </p:extLst>
  </p:cSld>
  <p:clrMapOvr>
    <a:masterClrMapping/>
  </p:clrMapOvr>
  <p:transition spd="slow">
    <p:cover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9552" y="44624"/>
            <a:ext cx="8229600" cy="1143000"/>
          </a:xfrm>
        </p:spPr>
        <p:txBody>
          <a:bodyPr/>
          <a:lstStyle/>
          <a:p>
            <a:pPr algn="ctr"/>
            <a:r>
              <a:rPr lang="en-US" altLang="en-US" sz="2800" dirty="0" smtClean="0">
                <a:solidFill>
                  <a:srgbClr val="002060"/>
                </a:solidFill>
              </a:rPr>
              <a:t>KEY PRINCIPLES OF THE HAGUE SYSTEM (1)</a:t>
            </a:r>
          </a:p>
        </p:txBody>
      </p:sp>
      <p:sp>
        <p:nvSpPr>
          <p:cNvPr id="37891" name="Rectangle 3"/>
          <p:cNvSpPr>
            <a:spLocks noGrp="1" noChangeArrowheads="1"/>
          </p:cNvSpPr>
          <p:nvPr>
            <p:ph type="body" idx="1"/>
          </p:nvPr>
        </p:nvSpPr>
        <p:spPr>
          <a:xfrm>
            <a:off x="250825" y="1341438"/>
            <a:ext cx="8893175" cy="5183187"/>
          </a:xfrm>
        </p:spPr>
        <p:txBody>
          <a:bodyPr/>
          <a:lstStyle/>
          <a:p>
            <a:pPr>
              <a:lnSpc>
                <a:spcPct val="90000"/>
              </a:lnSpc>
            </a:pPr>
            <a:r>
              <a:rPr lang="en-US" altLang="en-US" sz="2000" u="sng" dirty="0" smtClean="0"/>
              <a:t>Entitlement: </a:t>
            </a:r>
          </a:p>
          <a:p>
            <a:pPr>
              <a:lnSpc>
                <a:spcPct val="90000"/>
              </a:lnSpc>
              <a:buFontTx/>
              <a:buNone/>
            </a:pPr>
            <a:r>
              <a:rPr lang="en-US" altLang="en-US" dirty="0" smtClean="0"/>
              <a:t>	</a:t>
            </a:r>
            <a:r>
              <a:rPr lang="en-US" altLang="en-US" sz="1700" dirty="0" smtClean="0"/>
              <a:t>In order to use the Hague system, you need a connection with a Contracting Party (CP), such as establishment, domicile,  nationality or habitual residence</a:t>
            </a:r>
          </a:p>
          <a:p>
            <a:pPr lvl="1">
              <a:lnSpc>
                <a:spcPct val="90000"/>
              </a:lnSpc>
            </a:pPr>
            <a:endParaRPr lang="fr-CH" altLang="en-US" dirty="0" smtClean="0"/>
          </a:p>
          <a:p>
            <a:pPr marL="457200" lvl="1" indent="0">
              <a:lnSpc>
                <a:spcPct val="90000"/>
              </a:lnSpc>
              <a:buNone/>
            </a:pPr>
            <a:endParaRPr lang="en-US" altLang="en-US" dirty="0" smtClean="0"/>
          </a:p>
          <a:p>
            <a:pPr>
              <a:lnSpc>
                <a:spcPct val="90000"/>
              </a:lnSpc>
            </a:pPr>
            <a:r>
              <a:rPr lang="en-US" altLang="en-US" sz="2000" u="sng" dirty="0" smtClean="0"/>
              <a:t>One file &gt; many territories</a:t>
            </a:r>
            <a:r>
              <a:rPr lang="en-US" altLang="en-US" sz="2000" dirty="0" smtClean="0"/>
              <a:t>: </a:t>
            </a:r>
          </a:p>
          <a:p>
            <a:pPr>
              <a:lnSpc>
                <a:spcPct val="90000"/>
              </a:lnSpc>
              <a:buFontTx/>
              <a:buNone/>
            </a:pPr>
            <a:r>
              <a:rPr lang="en-US" altLang="en-US" dirty="0" smtClean="0"/>
              <a:t>	</a:t>
            </a:r>
            <a:r>
              <a:rPr lang="en-US" altLang="en-US" sz="1700" dirty="0" smtClean="0"/>
              <a:t>File a single international application for a single international registration (IR) in which one or more Contracting Parties (CP) are designated (“self-designation“ is possible)</a:t>
            </a:r>
          </a:p>
          <a:p>
            <a:pPr>
              <a:lnSpc>
                <a:spcPct val="90000"/>
              </a:lnSpc>
              <a:buFontTx/>
              <a:buNone/>
            </a:pPr>
            <a:endParaRPr lang="fr-CH" altLang="en-US" dirty="0" smtClean="0"/>
          </a:p>
          <a:p>
            <a:pPr>
              <a:lnSpc>
                <a:spcPct val="90000"/>
              </a:lnSpc>
              <a:buFontTx/>
              <a:buNone/>
            </a:pPr>
            <a:endParaRPr lang="en-US" altLang="en-US" dirty="0" smtClean="0"/>
          </a:p>
          <a:p>
            <a:pPr>
              <a:lnSpc>
                <a:spcPct val="90000"/>
              </a:lnSpc>
            </a:pPr>
            <a:r>
              <a:rPr lang="en-US" altLang="en-US" sz="2000" u="sng" dirty="0" smtClean="0"/>
              <a:t>Renewal:</a:t>
            </a:r>
          </a:p>
          <a:p>
            <a:pPr>
              <a:lnSpc>
                <a:spcPct val="90000"/>
              </a:lnSpc>
              <a:buFontTx/>
              <a:buNone/>
            </a:pPr>
            <a:r>
              <a:rPr lang="en-US" altLang="en-US" dirty="0" smtClean="0"/>
              <a:t>	</a:t>
            </a:r>
            <a:r>
              <a:rPr lang="en-US" altLang="en-US" sz="1700" dirty="0" smtClean="0"/>
              <a:t>Duration: 5 years renewable. 15 years for the 1999 Act or possibly longer if allowed by a designated CP</a:t>
            </a:r>
          </a:p>
        </p:txBody>
      </p:sp>
    </p:spTree>
    <p:extLst>
      <p:ext uri="{BB962C8B-B14F-4D97-AF65-F5344CB8AC3E}">
        <p14:creationId xmlns:p14="http://schemas.microsoft.com/office/powerpoint/2010/main" val="2383453584"/>
      </p:ext>
    </p:extLst>
  </p:cSld>
  <p:clrMapOvr>
    <a:masterClrMapping/>
  </p:clrMapOvr>
  <p:transition spd="slow">
    <p:cover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11560" y="188640"/>
            <a:ext cx="8229600" cy="1143000"/>
          </a:xfrm>
        </p:spPr>
        <p:txBody>
          <a:bodyPr/>
          <a:lstStyle/>
          <a:p>
            <a:r>
              <a:rPr lang="en-US" altLang="en-US" sz="2800" dirty="0" smtClean="0">
                <a:solidFill>
                  <a:srgbClr val="002060"/>
                </a:solidFill>
              </a:rPr>
              <a:t>KEY PRINCIPLES OF THE HAGUE SYSTEM (2)</a:t>
            </a:r>
          </a:p>
        </p:txBody>
      </p:sp>
      <p:sp>
        <p:nvSpPr>
          <p:cNvPr id="38915" name="Rectangle 3"/>
          <p:cNvSpPr>
            <a:spLocks noGrp="1" noChangeArrowheads="1"/>
          </p:cNvSpPr>
          <p:nvPr>
            <p:ph type="body" idx="1"/>
          </p:nvPr>
        </p:nvSpPr>
        <p:spPr>
          <a:xfrm>
            <a:off x="467544" y="1484784"/>
            <a:ext cx="8496944" cy="4568825"/>
          </a:xfrm>
        </p:spPr>
        <p:txBody>
          <a:bodyPr/>
          <a:lstStyle/>
          <a:p>
            <a:pPr>
              <a:lnSpc>
                <a:spcPct val="90000"/>
              </a:lnSpc>
            </a:pPr>
            <a:r>
              <a:rPr lang="en-US" altLang="en-US" sz="2000" u="sng" dirty="0" smtClean="0"/>
              <a:t>Possible deferment of up to 30 months:</a:t>
            </a:r>
          </a:p>
          <a:p>
            <a:pPr>
              <a:lnSpc>
                <a:spcPct val="90000"/>
              </a:lnSpc>
              <a:buFontTx/>
              <a:buNone/>
            </a:pPr>
            <a:r>
              <a:rPr lang="en-US" altLang="en-US" sz="1800" dirty="0" smtClean="0"/>
              <a:t>	</a:t>
            </a:r>
            <a:r>
              <a:rPr lang="en-US" altLang="en-US" sz="1700" dirty="0" smtClean="0"/>
              <a:t>Counted from date of filing or priority date </a:t>
            </a:r>
          </a:p>
          <a:p>
            <a:pPr>
              <a:lnSpc>
                <a:spcPct val="90000"/>
              </a:lnSpc>
              <a:buFontTx/>
              <a:buNone/>
            </a:pPr>
            <a:endParaRPr lang="fr-CH" altLang="en-US" dirty="0" smtClean="0"/>
          </a:p>
          <a:p>
            <a:pPr>
              <a:lnSpc>
                <a:spcPct val="90000"/>
              </a:lnSpc>
              <a:buFontTx/>
              <a:buNone/>
            </a:pPr>
            <a:endParaRPr lang="en-US" altLang="en-US" dirty="0" smtClean="0"/>
          </a:p>
          <a:p>
            <a:pPr>
              <a:lnSpc>
                <a:spcPct val="90000"/>
              </a:lnSpc>
            </a:pPr>
            <a:r>
              <a:rPr lang="en-US" altLang="en-US" sz="2000" u="sng" dirty="0" smtClean="0"/>
              <a:t>Fixed Time Limit for Refusal:</a:t>
            </a:r>
          </a:p>
          <a:p>
            <a:pPr>
              <a:lnSpc>
                <a:spcPct val="90000"/>
              </a:lnSpc>
              <a:buFontTx/>
              <a:buNone/>
            </a:pPr>
            <a:r>
              <a:rPr lang="en-US" altLang="en-US" dirty="0" smtClean="0"/>
              <a:t>	</a:t>
            </a:r>
            <a:r>
              <a:rPr lang="en-US" altLang="en-US" sz="1700" dirty="0" smtClean="0"/>
              <a:t>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fr-CH" altLang="en-US" u="sng" dirty="0" smtClean="0"/>
          </a:p>
          <a:p>
            <a:pPr>
              <a:lnSpc>
                <a:spcPct val="90000"/>
              </a:lnSpc>
              <a:buFontTx/>
              <a:buNone/>
            </a:pPr>
            <a:endParaRPr lang="en-US" altLang="en-US" u="sng" dirty="0" smtClean="0"/>
          </a:p>
          <a:p>
            <a:pPr>
              <a:lnSpc>
                <a:spcPct val="90000"/>
              </a:lnSpc>
            </a:pPr>
            <a:r>
              <a:rPr lang="en-US" altLang="en-US" sz="2000" u="sng" dirty="0" smtClean="0"/>
              <a:t>“</a:t>
            </a:r>
            <a:r>
              <a:rPr lang="fr-CH" altLang="en-US" sz="2000" u="sng" dirty="0" smtClean="0"/>
              <a:t>Bundle of Rights</a:t>
            </a:r>
            <a:r>
              <a:rPr lang="en-US" altLang="en-US" sz="2000" u="sng" dirty="0" smtClean="0"/>
              <a:t>”:</a:t>
            </a:r>
            <a:r>
              <a:rPr lang="en-US" altLang="en-US" sz="2000" dirty="0" smtClean="0"/>
              <a:t> </a:t>
            </a:r>
          </a:p>
          <a:p>
            <a:pPr>
              <a:lnSpc>
                <a:spcPct val="90000"/>
              </a:lnSpc>
              <a:buFontTx/>
              <a:buNone/>
            </a:pPr>
            <a:r>
              <a:rPr lang="en-US" altLang="en-US" sz="1800" dirty="0" smtClean="0"/>
              <a:t>	</a:t>
            </a:r>
            <a:r>
              <a:rPr lang="en-US" altLang="en-US" sz="1700" dirty="0" smtClean="0"/>
              <a:t>If no refusal is issued, the resulting IR has the effect of a grant of protection in each designated CP</a:t>
            </a:r>
          </a:p>
          <a:p>
            <a:pPr>
              <a:lnSpc>
                <a:spcPct val="90000"/>
              </a:lnSpc>
            </a:pPr>
            <a:endParaRPr lang="en-US" altLang="en-US" dirty="0" smtClean="0"/>
          </a:p>
        </p:txBody>
      </p:sp>
    </p:spTree>
    <p:extLst>
      <p:ext uri="{BB962C8B-B14F-4D97-AF65-F5344CB8AC3E}">
        <p14:creationId xmlns:p14="http://schemas.microsoft.com/office/powerpoint/2010/main" val="2479645155"/>
      </p:ext>
    </p:extLst>
  </p:cSld>
  <p:clrMapOvr>
    <a:masterClrMapping/>
  </p:clrMapOvr>
  <p:transition spd="slow">
    <p:cover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50825" y="274638"/>
            <a:ext cx="8435975" cy="1143000"/>
          </a:xfrm>
        </p:spPr>
        <p:txBody>
          <a:bodyPr/>
          <a:lstStyle/>
          <a:p>
            <a:pPr algn="ctr"/>
            <a:r>
              <a:rPr lang="en-US" altLang="en-US" sz="3000" dirty="0" smtClean="0">
                <a:solidFill>
                  <a:srgbClr val="002060"/>
                </a:solidFill>
              </a:rPr>
              <a:t>THE REGISTRATION PROCEDURE </a:t>
            </a:r>
          </a:p>
        </p:txBody>
      </p:sp>
      <p:sp>
        <p:nvSpPr>
          <p:cNvPr id="39939" name="Rectangle 3"/>
          <p:cNvSpPr>
            <a:spLocks noGrp="1" noChangeArrowheads="1"/>
          </p:cNvSpPr>
          <p:nvPr>
            <p:ph type="body" idx="1"/>
          </p:nvPr>
        </p:nvSpPr>
        <p:spPr>
          <a:xfrm>
            <a:off x="250825" y="1557338"/>
            <a:ext cx="8686800" cy="4967287"/>
          </a:xfrm>
        </p:spPr>
        <p:txBody>
          <a:bodyPr/>
          <a:lstStyle/>
          <a:p>
            <a:pPr>
              <a:lnSpc>
                <a:spcPct val="150000"/>
              </a:lnSpc>
            </a:pPr>
            <a:r>
              <a:rPr lang="en-US" altLang="en-US" sz="1800" dirty="0" smtClean="0"/>
              <a:t>Only formal examination in the International Bureau</a:t>
            </a:r>
          </a:p>
          <a:p>
            <a:pPr marL="0" indent="0">
              <a:lnSpc>
                <a:spcPct val="150000"/>
              </a:lnSpc>
              <a:buNone/>
            </a:pPr>
            <a:endParaRPr lang="en-US" altLang="en-US" dirty="0" smtClean="0"/>
          </a:p>
          <a:p>
            <a:pPr lvl="1">
              <a:lnSpc>
                <a:spcPct val="150000"/>
              </a:lnSpc>
              <a:buFont typeface="Wingdings" panose="05000000000000000000" pitchFamily="2" charset="2"/>
              <a:buChar char="Ø"/>
            </a:pPr>
            <a:r>
              <a:rPr lang="en-US" altLang="en-US" sz="1600" dirty="0" smtClean="0"/>
              <a:t>Recording in the International Register</a:t>
            </a:r>
          </a:p>
          <a:p>
            <a:pPr lvl="1">
              <a:lnSpc>
                <a:spcPct val="150000"/>
              </a:lnSpc>
              <a:buFont typeface="Wingdings" panose="05000000000000000000" pitchFamily="2" charset="2"/>
              <a:buChar char="Ø"/>
            </a:pPr>
            <a:r>
              <a:rPr lang="en-US" altLang="en-US" sz="1600" dirty="0" smtClean="0"/>
              <a:t>Publication in the </a:t>
            </a:r>
            <a:r>
              <a:rPr lang="en-US" altLang="en-US" sz="1600" i="1" dirty="0" smtClean="0"/>
              <a:t>International Designs Bulletin</a:t>
            </a:r>
          </a:p>
          <a:p>
            <a:pPr lvl="1">
              <a:lnSpc>
                <a:spcPct val="150000"/>
              </a:lnSpc>
              <a:buFont typeface="Wingdings" panose="05000000000000000000" pitchFamily="2" charset="2"/>
              <a:buChar char="Ø"/>
            </a:pPr>
            <a:r>
              <a:rPr lang="en-US" altLang="en-US" sz="1600" dirty="0" smtClean="0"/>
              <a:t>Notification to designated CPs through the publication </a:t>
            </a:r>
          </a:p>
          <a:p>
            <a:pPr marL="457200" lvl="1" indent="0">
              <a:lnSpc>
                <a:spcPct val="150000"/>
              </a:lnSpc>
              <a:buNone/>
            </a:pPr>
            <a:endParaRPr lang="en-US" altLang="en-US" sz="1600" dirty="0" smtClean="0"/>
          </a:p>
          <a:p>
            <a:pPr>
              <a:lnSpc>
                <a:spcPct val="150000"/>
              </a:lnSpc>
            </a:pPr>
            <a:r>
              <a:rPr lang="en-US" altLang="en-US" sz="1800" dirty="0" smtClean="0"/>
              <a:t>Substantive examination by the designated Contracting Parties only</a:t>
            </a:r>
          </a:p>
          <a:p>
            <a:pPr marL="0" indent="0">
              <a:lnSpc>
                <a:spcPct val="150000"/>
              </a:lnSpc>
              <a:buNone/>
            </a:pPr>
            <a:endParaRPr lang="en-US" altLang="en-US" sz="1800" dirty="0" smtClean="0"/>
          </a:p>
          <a:p>
            <a:pPr>
              <a:lnSpc>
                <a:spcPct val="150000"/>
              </a:lnSpc>
            </a:pPr>
            <a:r>
              <a:rPr lang="en-US" altLang="en-US" sz="1800" dirty="0" smtClean="0"/>
              <a:t>Refusal must be received by the International Bureau within a set time limit after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spTree>
    <p:extLst>
      <p:ext uri="{BB962C8B-B14F-4D97-AF65-F5344CB8AC3E}">
        <p14:creationId xmlns:p14="http://schemas.microsoft.com/office/powerpoint/2010/main" val="183874005"/>
      </p:ext>
    </p:extLst>
  </p:cSld>
  <p:clrMapOvr>
    <a:masterClrMapping/>
  </p:clrMapOvr>
  <p:transition spd="slow">
    <p:cover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11188" y="115888"/>
            <a:ext cx="8229600" cy="1143000"/>
          </a:xfrm>
        </p:spPr>
        <p:txBody>
          <a:bodyPr/>
          <a:lstStyle/>
          <a:p>
            <a:pPr algn="ctr"/>
            <a:r>
              <a:rPr lang="en-US" altLang="en-US" sz="2800" dirty="0" smtClean="0">
                <a:solidFill>
                  <a:srgbClr val="002060"/>
                </a:solidFill>
              </a:rPr>
              <a:t>E-FILING/FORMS </a:t>
            </a:r>
            <a:r>
              <a:rPr lang="en-US" altLang="en-US" sz="2600" dirty="0" smtClean="0">
                <a:solidFill>
                  <a:srgbClr val="002060"/>
                </a:solidFill>
              </a:rPr>
              <a:t>(http://www.wipo.int/hague/en/forms/)</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355725"/>
            <a:ext cx="6345237" cy="50736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209345120"/>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idx="4294967295"/>
          </p:nvPr>
        </p:nvSpPr>
        <p:spPr>
          <a:xfrm>
            <a:off x="395536" y="404813"/>
            <a:ext cx="8424614" cy="941387"/>
          </a:xfrm>
        </p:spPr>
        <p:txBody>
          <a:bodyPr/>
          <a:lstStyle/>
          <a:p>
            <a:pPr algn="ctr" eaLnBrk="1" hangingPunct="1"/>
            <a:r>
              <a:rPr lang="en-US" altLang="en-US" sz="2600" dirty="0" smtClean="0">
                <a:solidFill>
                  <a:srgbClr val="002060"/>
                </a:solidFill>
              </a:rPr>
              <a:t>THE NATIONAL ROUTE VS. THE HAGUE ROUTE</a:t>
            </a:r>
          </a:p>
        </p:txBody>
      </p:sp>
      <p:sp>
        <p:nvSpPr>
          <p:cNvPr id="41987" name="Rectangle 5"/>
          <p:cNvSpPr>
            <a:spLocks noGrp="1" noChangeArrowheads="1"/>
          </p:cNvSpPr>
          <p:nvPr>
            <p:ph type="body" sz="half" idx="4294967295"/>
          </p:nvPr>
        </p:nvSpPr>
        <p:spPr>
          <a:xfrm>
            <a:off x="611560" y="1772816"/>
            <a:ext cx="4037013" cy="4352925"/>
          </a:xfrm>
        </p:spPr>
        <p:txBody>
          <a:bodyPr/>
          <a:lstStyle/>
          <a:p>
            <a:pPr eaLnBrk="1" hangingPunct="1">
              <a:lnSpc>
                <a:spcPct val="150000"/>
              </a:lnSpc>
            </a:pPr>
            <a:r>
              <a:rPr lang="en-US" altLang="en-US" sz="1800" dirty="0" smtClean="0"/>
              <a:t>Several Offices for filing</a:t>
            </a:r>
          </a:p>
          <a:p>
            <a:pPr eaLnBrk="1" hangingPunct="1">
              <a:lnSpc>
                <a:spcPct val="150000"/>
              </a:lnSpc>
            </a:pPr>
            <a:r>
              <a:rPr lang="en-US" altLang="en-US" sz="1800" dirty="0" smtClean="0"/>
              <a:t>Several application forms</a:t>
            </a:r>
          </a:p>
          <a:p>
            <a:pPr eaLnBrk="1" hangingPunct="1">
              <a:lnSpc>
                <a:spcPct val="150000"/>
              </a:lnSpc>
            </a:pPr>
            <a:r>
              <a:rPr lang="en-US" altLang="en-US" sz="1800" dirty="0" smtClean="0"/>
              <a:t>Several languages</a:t>
            </a:r>
          </a:p>
          <a:p>
            <a:pPr eaLnBrk="1" hangingPunct="1">
              <a:lnSpc>
                <a:spcPct val="150000"/>
              </a:lnSpc>
            </a:pPr>
            <a:r>
              <a:rPr lang="en-US" altLang="en-US" sz="1800" dirty="0" smtClean="0"/>
              <a:t>Several currencies</a:t>
            </a:r>
          </a:p>
          <a:p>
            <a:pPr eaLnBrk="1" hangingPunct="1">
              <a:lnSpc>
                <a:spcPct val="150000"/>
              </a:lnSpc>
            </a:pPr>
            <a:r>
              <a:rPr lang="en-US" altLang="en-US" sz="1800" dirty="0" smtClean="0"/>
              <a:t>Several registrations</a:t>
            </a:r>
          </a:p>
          <a:p>
            <a:pPr eaLnBrk="1" hangingPunct="1">
              <a:lnSpc>
                <a:spcPct val="150000"/>
              </a:lnSpc>
            </a:pPr>
            <a:r>
              <a:rPr lang="en-US" altLang="en-US" sz="1800" dirty="0" smtClean="0"/>
              <a:t>Several renewals</a:t>
            </a:r>
          </a:p>
          <a:p>
            <a:pPr eaLnBrk="1" hangingPunct="1">
              <a:lnSpc>
                <a:spcPct val="150000"/>
              </a:lnSpc>
            </a:pPr>
            <a:r>
              <a:rPr lang="en-US" altLang="en-US" sz="1800" dirty="0" smtClean="0"/>
              <a:t>Several modifications</a:t>
            </a:r>
          </a:p>
          <a:p>
            <a:pPr eaLnBrk="1" hangingPunct="1">
              <a:lnSpc>
                <a:spcPct val="150000"/>
              </a:lnSpc>
            </a:pPr>
            <a:r>
              <a:rPr lang="en-US" altLang="en-US" sz="1800" dirty="0" smtClean="0"/>
              <a:t>Foreign attorney needed from filing</a:t>
            </a:r>
          </a:p>
        </p:txBody>
      </p:sp>
      <p:sp>
        <p:nvSpPr>
          <p:cNvPr id="41988" name="Rectangle 6"/>
          <p:cNvSpPr>
            <a:spLocks noGrp="1" noChangeArrowheads="1"/>
          </p:cNvSpPr>
          <p:nvPr>
            <p:ph type="body" sz="half" idx="4294967295"/>
          </p:nvPr>
        </p:nvSpPr>
        <p:spPr>
          <a:xfrm>
            <a:off x="4535487" y="1772816"/>
            <a:ext cx="4608513" cy="4114800"/>
          </a:xfrm>
        </p:spPr>
        <p:txBody>
          <a:bodyPr/>
          <a:lstStyle/>
          <a:p>
            <a:pPr eaLnBrk="1" hangingPunct="1">
              <a:lnSpc>
                <a:spcPct val="150000"/>
              </a:lnSpc>
            </a:pPr>
            <a:r>
              <a:rPr lang="en-US" altLang="en-US" sz="1800" dirty="0" smtClean="0"/>
              <a:t>One Office for filing</a:t>
            </a:r>
          </a:p>
          <a:p>
            <a:pPr eaLnBrk="1" hangingPunct="1">
              <a:lnSpc>
                <a:spcPct val="150000"/>
              </a:lnSpc>
            </a:pPr>
            <a:r>
              <a:rPr lang="en-US" altLang="en-US" sz="1800" dirty="0" smtClean="0"/>
              <a:t>One application form</a:t>
            </a:r>
          </a:p>
          <a:p>
            <a:pPr eaLnBrk="1" hangingPunct="1">
              <a:lnSpc>
                <a:spcPct val="150000"/>
              </a:lnSpc>
            </a:pPr>
            <a:r>
              <a:rPr lang="en-US" altLang="en-US" sz="1800" dirty="0" smtClean="0"/>
              <a:t>One language (E/F/S)</a:t>
            </a:r>
          </a:p>
          <a:p>
            <a:pPr eaLnBrk="1" hangingPunct="1">
              <a:lnSpc>
                <a:spcPct val="150000"/>
              </a:lnSpc>
            </a:pPr>
            <a:r>
              <a:rPr lang="en-US" altLang="en-US" sz="1800" dirty="0" smtClean="0"/>
              <a:t>One currency (CHF)</a:t>
            </a:r>
          </a:p>
          <a:p>
            <a:pPr eaLnBrk="1" hangingPunct="1">
              <a:lnSpc>
                <a:spcPct val="150000"/>
              </a:lnSpc>
            </a:pPr>
            <a:r>
              <a:rPr lang="en-US" altLang="en-US" sz="1800" dirty="0" smtClean="0"/>
              <a:t>One international registration</a:t>
            </a:r>
          </a:p>
          <a:p>
            <a:pPr eaLnBrk="1" hangingPunct="1">
              <a:lnSpc>
                <a:spcPct val="150000"/>
              </a:lnSpc>
            </a:pPr>
            <a:r>
              <a:rPr lang="en-US" altLang="en-US" sz="1800" dirty="0" smtClean="0"/>
              <a:t>One renewal</a:t>
            </a:r>
          </a:p>
          <a:p>
            <a:pPr eaLnBrk="1" hangingPunct="1">
              <a:lnSpc>
                <a:spcPct val="150000"/>
              </a:lnSpc>
            </a:pPr>
            <a:r>
              <a:rPr lang="en-US" altLang="en-US" sz="1800" dirty="0" smtClean="0"/>
              <a:t>One modification</a:t>
            </a:r>
          </a:p>
          <a:p>
            <a:pPr eaLnBrk="1" hangingPunct="1">
              <a:lnSpc>
                <a:spcPct val="150000"/>
              </a:lnSpc>
            </a:pPr>
            <a:r>
              <a:rPr lang="en-US" altLang="en-US" sz="1800" dirty="0" smtClean="0"/>
              <a:t>Foreign attorney first needed in case of refusal</a:t>
            </a:r>
          </a:p>
        </p:txBody>
      </p:sp>
    </p:spTree>
    <p:extLst>
      <p:ext uri="{BB962C8B-B14F-4D97-AF65-F5344CB8AC3E}">
        <p14:creationId xmlns:p14="http://schemas.microsoft.com/office/powerpoint/2010/main" val="1332081024"/>
      </p:ext>
    </p:extLst>
  </p:cSld>
  <p:clrMapOvr>
    <a:masterClrMapping/>
  </p:clrMapOvr>
  <p:transition spd="slow">
    <p:cover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123728" y="1124744"/>
          <a:ext cx="6408712" cy="4032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1022323" y="1484784"/>
          <a:ext cx="7776864" cy="41818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p:cNvGraphicFramePr>
            <a:graphicFrameLocks noGrp="1"/>
          </p:cNvGraphicFramePr>
          <p:nvPr/>
        </p:nvGraphicFramePr>
        <p:xfrm>
          <a:off x="-36513" y="5033963"/>
          <a:ext cx="8472486" cy="915987"/>
        </p:xfrm>
        <a:graphic>
          <a:graphicData uri="http://schemas.openxmlformats.org/drawingml/2006/table">
            <a:tbl>
              <a:tblPr>
                <a:tableStyleId>{5C22544A-7EE6-4342-B048-85BDC9FD1C3A}</a:tableStyleId>
              </a:tblPr>
              <a:tblGrid>
                <a:gridCol w="1787778"/>
                <a:gridCol w="983278"/>
                <a:gridCol w="893888"/>
                <a:gridCol w="983278"/>
                <a:gridCol w="893888"/>
                <a:gridCol w="983278"/>
                <a:gridCol w="983278"/>
                <a:gridCol w="963820"/>
              </a:tblGrid>
              <a:tr h="475350">
                <a:tc>
                  <a:txBody>
                    <a:bodyPr/>
                    <a:lstStyle/>
                    <a:p>
                      <a:pPr algn="ctr" fontAlgn="b"/>
                      <a:r>
                        <a:rPr lang="en-GB" sz="1000" u="none" strike="noStrike" dirty="0" smtClean="0">
                          <a:effectLst/>
                        </a:rPr>
                        <a:t>International</a:t>
                      </a:r>
                      <a:r>
                        <a:rPr lang="en-GB" sz="1000" u="none" strike="noStrike" baseline="0" dirty="0" smtClean="0">
                          <a:effectLst/>
                        </a:rPr>
                        <a:t> </a:t>
                      </a:r>
                      <a:r>
                        <a:rPr lang="en-GB" sz="1000" u="none" strike="noStrike" dirty="0" smtClean="0">
                          <a:effectLst/>
                        </a:rPr>
                        <a:t>Registrations</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1065</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452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dirty="0">
                          <a:effectLst/>
                        </a:rPr>
                        <a:t>572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353</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210</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a:effectLst/>
                        </a:rPr>
                        <a:t>59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23</a:t>
                      </a:r>
                      <a:endParaRPr lang="en-GB" sz="1000" b="0" i="0" u="none" strike="noStrike">
                        <a:solidFill>
                          <a:srgbClr val="000000"/>
                        </a:solidFill>
                        <a:effectLst/>
                        <a:latin typeface="Arial"/>
                      </a:endParaRPr>
                    </a:p>
                  </a:txBody>
                  <a:tcPr marL="9525" marR="9525" marT="9538" marB="0" anchor="b"/>
                </a:tc>
              </a:tr>
              <a:tr h="440637">
                <a:tc>
                  <a:txBody>
                    <a:bodyPr/>
                    <a:lstStyle/>
                    <a:p>
                      <a:pPr algn="ctr" fontAlgn="b"/>
                      <a:r>
                        <a:rPr lang="en-GB" sz="1000" u="none" strike="noStrike">
                          <a:effectLst/>
                        </a:rPr>
                        <a:t>%</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39.0%</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16.5%</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20.9%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12.9%</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a:effectLst/>
                        </a:rPr>
                        <a:t>7.7%</a:t>
                      </a:r>
                      <a:endParaRPr lang="en-GB" sz="1000" b="0" i="0" u="none" strike="noStrike">
                        <a:solidFill>
                          <a:srgbClr val="000000"/>
                        </a:solidFill>
                        <a:effectLst/>
                        <a:latin typeface="Arial"/>
                      </a:endParaRPr>
                    </a:p>
                  </a:txBody>
                  <a:tcPr marL="9525" marR="9525" marT="9538" marB="0" anchor="b"/>
                </a:tc>
                <a:tc>
                  <a:txBody>
                    <a:bodyPr/>
                    <a:lstStyle/>
                    <a:p>
                      <a:pPr algn="ctr" fontAlgn="b"/>
                      <a:r>
                        <a:rPr lang="en-GB" sz="1000" u="none" strike="noStrike" dirty="0">
                          <a:effectLst/>
                        </a:rPr>
                        <a:t>2.2%</a:t>
                      </a:r>
                      <a:endParaRPr lang="en-GB" sz="1000" b="0" i="0" u="none" strike="noStrike" dirty="0">
                        <a:solidFill>
                          <a:srgbClr val="000000"/>
                        </a:solidFill>
                        <a:effectLst/>
                        <a:latin typeface="Arial"/>
                      </a:endParaRPr>
                    </a:p>
                  </a:txBody>
                  <a:tcPr marL="9525" marR="9525" marT="9538" marB="0" anchor="b"/>
                </a:tc>
                <a:tc>
                  <a:txBody>
                    <a:bodyPr/>
                    <a:lstStyle/>
                    <a:p>
                      <a:pPr algn="ctr" fontAlgn="b"/>
                      <a:r>
                        <a:rPr lang="en-GB" sz="1000" u="none" strike="noStrike" dirty="0">
                          <a:effectLst/>
                        </a:rPr>
                        <a:t>0.8%</a:t>
                      </a:r>
                      <a:endParaRPr lang="en-GB" sz="1000" b="0" i="0" u="none" strike="noStrike" dirty="0">
                        <a:solidFill>
                          <a:srgbClr val="000000"/>
                        </a:solidFill>
                        <a:effectLst/>
                        <a:latin typeface="Arial"/>
                      </a:endParaRPr>
                    </a:p>
                  </a:txBody>
                  <a:tcPr marL="9525" marR="9525" marT="9538" marB="0" anchor="b"/>
                </a:tc>
              </a:tr>
            </a:tbl>
          </a:graphicData>
        </a:graphic>
      </p:graphicFrame>
      <p:sp>
        <p:nvSpPr>
          <p:cNvPr id="6" name="Rectangle 4"/>
          <p:cNvSpPr txBox="1">
            <a:spLocks noChangeArrowheads="1"/>
          </p:cNvSpPr>
          <p:nvPr/>
        </p:nvSpPr>
        <p:spPr bwMode="auto">
          <a:xfrm>
            <a:off x="250825" y="333375"/>
            <a:ext cx="88931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DESIGNS PER INTERNATIONAL REGISTRATION 2013</a:t>
            </a:r>
            <a:endParaRPr lang="en-US" sz="2600" b="0" kern="0" dirty="0">
              <a:solidFill>
                <a:srgbClr val="002060"/>
              </a:solidFill>
            </a:endParaRPr>
          </a:p>
        </p:txBody>
      </p:sp>
    </p:spTree>
    <p:extLst>
      <p:ext uri="{BB962C8B-B14F-4D97-AF65-F5344CB8AC3E}">
        <p14:creationId xmlns:p14="http://schemas.microsoft.com/office/powerpoint/2010/main" val="3910394355"/>
      </p:ext>
    </p:extLst>
  </p:cSld>
  <p:clrMapOvr>
    <a:masterClrMapping/>
  </p:clrMapOvr>
  <p:transition spd="slow">
    <p:cover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12235" y="188640"/>
            <a:ext cx="8928991"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AMOUNT OF FEES PAID PER INTERNATIONAL</a:t>
            </a:r>
          </a:p>
          <a:p>
            <a:pPr algn="ctr" eaLnBrk="1" hangingPunct="1">
              <a:defRPr/>
            </a:pPr>
            <a:r>
              <a:rPr lang="en-US" sz="2600" b="0" kern="0" dirty="0" smtClean="0">
                <a:solidFill>
                  <a:srgbClr val="002060"/>
                </a:solidFill>
              </a:rPr>
              <a:t>REGISTRATION 2013</a:t>
            </a:r>
            <a:endParaRPr lang="en-US" altLang="en-US" sz="2600" b="0" kern="0" dirty="0" smtClean="0">
              <a:solidFill>
                <a:srgbClr val="002060"/>
              </a:solidFill>
            </a:endParaRPr>
          </a:p>
        </p:txBody>
      </p:sp>
      <p:graphicFrame>
        <p:nvGraphicFramePr>
          <p:cNvPr id="5" name="Chart 4"/>
          <p:cNvGraphicFramePr>
            <a:graphicFrameLocks/>
          </p:cNvGraphicFramePr>
          <p:nvPr/>
        </p:nvGraphicFramePr>
        <p:xfrm>
          <a:off x="899591" y="1346199"/>
          <a:ext cx="7723999" cy="4282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65179969"/>
              </p:ext>
            </p:extLst>
          </p:nvPr>
        </p:nvGraphicFramePr>
        <p:xfrm>
          <a:off x="-1044624" y="5661248"/>
          <a:ext cx="9793288" cy="354808"/>
        </p:xfrm>
        <a:graphic>
          <a:graphicData uri="http://schemas.openxmlformats.org/drawingml/2006/table">
            <a:tbl>
              <a:tblPr>
                <a:tableStyleId>{5C22544A-7EE6-4342-B048-85BDC9FD1C3A}</a:tableStyleId>
              </a:tblPr>
              <a:tblGrid>
                <a:gridCol w="2614038"/>
                <a:gridCol w="1522871"/>
                <a:gridCol w="1196541"/>
                <a:gridCol w="1359705"/>
                <a:gridCol w="1250931"/>
                <a:gridCol w="1849202"/>
              </a:tblGrid>
              <a:tr h="0">
                <a:tc>
                  <a:txBody>
                    <a:bodyPr/>
                    <a:lstStyle/>
                    <a:p>
                      <a:pPr algn="ctr" fontAlgn="ctr"/>
                      <a:r>
                        <a:rPr lang="en-GB" sz="1000" u="none" strike="noStrike" dirty="0">
                          <a:effectLst/>
                        </a:rPr>
                        <a:t>IR</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1380</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798</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295</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169</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92</a:t>
                      </a:r>
                      <a:endParaRPr lang="en-GB" sz="1000" b="0" i="0" u="none" strike="noStrike" dirty="0">
                        <a:solidFill>
                          <a:srgbClr val="000000"/>
                        </a:solidFill>
                        <a:effectLst/>
                        <a:latin typeface="Arial"/>
                      </a:endParaRPr>
                    </a:p>
                  </a:txBody>
                  <a:tcPr marL="9523" marR="9523" marT="9527" marB="0" anchor="ctr">
                    <a:noFill/>
                  </a:tcPr>
                </a:tc>
              </a:tr>
              <a:tr h="192881">
                <a:tc>
                  <a:txBody>
                    <a:bodyPr/>
                    <a:lstStyle/>
                    <a:p>
                      <a:pPr algn="ctr" fontAlgn="ctr"/>
                      <a:r>
                        <a:rPr lang="en-GB" sz="1000" u="none" strike="noStrike" dirty="0">
                          <a:effectLst/>
                        </a:rPr>
                        <a:t>%</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50.5%</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29.2%</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10.8%</a:t>
                      </a:r>
                      <a:endParaRPr lang="en-GB" sz="1000" b="0" i="0" u="none" strike="noStrike" dirty="0">
                        <a:solidFill>
                          <a:srgbClr val="000000"/>
                        </a:solidFill>
                        <a:effectLst/>
                        <a:latin typeface="Arial"/>
                      </a:endParaRPr>
                    </a:p>
                  </a:txBody>
                  <a:tcPr marL="9523" marR="9523" marT="9527" marB="0" anchor="ctr">
                    <a:noFill/>
                  </a:tcPr>
                </a:tc>
                <a:tc>
                  <a:txBody>
                    <a:bodyPr/>
                    <a:lstStyle/>
                    <a:p>
                      <a:pPr algn="ctr" fontAlgn="ctr"/>
                      <a:r>
                        <a:rPr lang="en-GB" sz="1000" u="none" strike="noStrike">
                          <a:effectLst/>
                        </a:rPr>
                        <a:t>6.2%</a:t>
                      </a:r>
                      <a:endParaRPr lang="en-GB" sz="1000" b="0" i="0" u="none" strike="noStrike">
                        <a:solidFill>
                          <a:srgbClr val="000000"/>
                        </a:solidFill>
                        <a:effectLst/>
                        <a:latin typeface="Arial"/>
                      </a:endParaRPr>
                    </a:p>
                  </a:txBody>
                  <a:tcPr marL="9523" marR="9523" marT="9527" marB="0" anchor="ctr">
                    <a:noFill/>
                  </a:tcPr>
                </a:tc>
                <a:tc>
                  <a:txBody>
                    <a:bodyPr/>
                    <a:lstStyle/>
                    <a:p>
                      <a:pPr algn="ctr" fontAlgn="ctr"/>
                      <a:r>
                        <a:rPr lang="en-GB" sz="1000" u="none" strike="noStrike" dirty="0">
                          <a:effectLst/>
                        </a:rPr>
                        <a:t>3.4%</a:t>
                      </a:r>
                      <a:endParaRPr lang="en-GB" sz="1000" b="0" i="0" u="none" strike="noStrike" dirty="0">
                        <a:solidFill>
                          <a:srgbClr val="000000"/>
                        </a:solidFill>
                        <a:effectLst/>
                        <a:latin typeface="Arial"/>
                      </a:endParaRPr>
                    </a:p>
                  </a:txBody>
                  <a:tcPr marL="9523" marR="9523" marT="9527" marB="0" anchor="ctr">
                    <a:noFill/>
                  </a:tcPr>
                </a:tc>
              </a:tr>
            </a:tbl>
          </a:graphicData>
        </a:graphic>
      </p:graphicFrame>
    </p:spTree>
    <p:extLst>
      <p:ext uri="{BB962C8B-B14F-4D97-AF65-F5344CB8AC3E}">
        <p14:creationId xmlns:p14="http://schemas.microsoft.com/office/powerpoint/2010/main" val="2095363967"/>
      </p:ext>
    </p:extLst>
  </p:cSld>
  <p:clrMapOvr>
    <a:masterClrMapping/>
  </p:clrMapOvr>
  <p:transition spd="slow">
    <p:cover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115616" y="1412776"/>
          <a:ext cx="7344816" cy="4104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nvGraphicFramePr>
        <p:xfrm>
          <a:off x="523875" y="5349875"/>
          <a:ext cx="7523164" cy="439738"/>
        </p:xfrm>
        <a:graphic>
          <a:graphicData uri="http://schemas.openxmlformats.org/drawingml/2006/table">
            <a:tbl>
              <a:tblPr>
                <a:tableStyleId>{5C22544A-7EE6-4342-B048-85BDC9FD1C3A}</a:tableStyleId>
              </a:tblPr>
              <a:tblGrid>
                <a:gridCol w="1253861"/>
                <a:gridCol w="985176"/>
                <a:gridCol w="716492"/>
                <a:gridCol w="895615"/>
                <a:gridCol w="908799"/>
                <a:gridCol w="1010636"/>
                <a:gridCol w="767409"/>
                <a:gridCol w="985176"/>
              </a:tblGrid>
              <a:tr h="219869">
                <a:tc>
                  <a:txBody>
                    <a:bodyPr/>
                    <a:lstStyle/>
                    <a:p>
                      <a:pPr algn="ctr" fontAlgn="b"/>
                      <a:r>
                        <a:rPr lang="en-US" sz="1000" u="none" strike="noStrike" dirty="0">
                          <a:effectLst/>
                        </a:rPr>
                        <a:t>IR</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437</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721</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844</a:t>
                      </a:r>
                      <a:endParaRPr lang="en-US" sz="1000" b="0" i="0" u="none" strike="noStrike">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396</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200</a:t>
                      </a:r>
                      <a:endParaRPr lang="en-US" sz="1000" b="0" i="0" u="none" strike="noStrike">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127</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a:effectLst/>
                        </a:rPr>
                        <a:t>9</a:t>
                      </a:r>
                      <a:endParaRPr lang="en-US" sz="1000" b="0" i="0" u="none" strike="noStrike">
                        <a:solidFill>
                          <a:srgbClr val="000000"/>
                        </a:solidFill>
                        <a:effectLst/>
                        <a:latin typeface="Arial"/>
                      </a:endParaRPr>
                    </a:p>
                  </a:txBody>
                  <a:tcPr marL="7715" marR="7715" marT="7735" marB="0" anchor="b">
                    <a:noFill/>
                  </a:tcPr>
                </a:tc>
              </a:tr>
              <a:tr h="219869">
                <a:tc>
                  <a:txBody>
                    <a:bodyPr/>
                    <a:lstStyle/>
                    <a:p>
                      <a:pPr algn="ctr" fontAlgn="b"/>
                      <a:r>
                        <a:rPr lang="en-US" sz="1000" u="none" strike="noStrike" dirty="0">
                          <a:effectLst/>
                        </a:rPr>
                        <a:t>%</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16.0%</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26.4%</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30.9%</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14.5%</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7.3%</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4.6%</a:t>
                      </a:r>
                      <a:endParaRPr lang="en-US" sz="1000" b="0" i="0" u="none" strike="noStrike" dirty="0">
                        <a:solidFill>
                          <a:srgbClr val="000000"/>
                        </a:solidFill>
                        <a:effectLst/>
                        <a:latin typeface="Arial"/>
                      </a:endParaRPr>
                    </a:p>
                  </a:txBody>
                  <a:tcPr marL="7715" marR="7715" marT="7735" marB="0" anchor="b">
                    <a:noFill/>
                  </a:tcPr>
                </a:tc>
                <a:tc>
                  <a:txBody>
                    <a:bodyPr/>
                    <a:lstStyle/>
                    <a:p>
                      <a:pPr algn="ctr" fontAlgn="b"/>
                      <a:r>
                        <a:rPr lang="en-US" sz="1000" u="none" strike="noStrike" dirty="0">
                          <a:effectLst/>
                        </a:rPr>
                        <a:t>0.3%</a:t>
                      </a:r>
                      <a:endParaRPr lang="en-US" sz="1000" b="0" i="0" u="none" strike="noStrike" dirty="0">
                        <a:solidFill>
                          <a:srgbClr val="000000"/>
                        </a:solidFill>
                        <a:effectLst/>
                        <a:latin typeface="Arial"/>
                      </a:endParaRPr>
                    </a:p>
                  </a:txBody>
                  <a:tcPr marL="7715" marR="7715" marT="7735" marB="0" anchor="b">
                    <a:noFill/>
                  </a:tcPr>
                </a:tc>
              </a:tr>
            </a:tbl>
          </a:graphicData>
        </a:graphic>
      </p:graphicFrame>
      <p:sp>
        <p:nvSpPr>
          <p:cNvPr id="6" name="Rectangle 4"/>
          <p:cNvSpPr txBox="1">
            <a:spLocks noChangeArrowheads="1"/>
          </p:cNvSpPr>
          <p:nvPr/>
        </p:nvSpPr>
        <p:spPr bwMode="auto">
          <a:xfrm>
            <a:off x="250825" y="260648"/>
            <a:ext cx="864165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eaLnBrk="1" hangingPunct="1">
              <a:defRPr/>
            </a:pPr>
            <a:r>
              <a:rPr lang="en-US" sz="2600" b="0" kern="0" dirty="0" smtClean="0">
                <a:solidFill>
                  <a:srgbClr val="002060"/>
                </a:solidFill>
              </a:rPr>
              <a:t>DESIGNATIONS IN INTERNATIONAL REGISTRATION 2013</a:t>
            </a:r>
            <a:endParaRPr lang="en-US" altLang="en-US" sz="2600" b="0" kern="0" dirty="0" smtClean="0">
              <a:solidFill>
                <a:srgbClr val="002060"/>
              </a:solidFill>
            </a:endParaRPr>
          </a:p>
        </p:txBody>
      </p:sp>
    </p:spTree>
    <p:extLst>
      <p:ext uri="{BB962C8B-B14F-4D97-AF65-F5344CB8AC3E}">
        <p14:creationId xmlns:p14="http://schemas.microsoft.com/office/powerpoint/2010/main" val="1512444689"/>
      </p:ext>
    </p:extLst>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676456" cy="864096"/>
          </a:xfrm>
        </p:spPr>
        <p:txBody>
          <a:bodyPr/>
          <a:lstStyle/>
          <a:p>
            <a:r>
              <a:rPr lang="en-US" dirty="0" smtClean="0"/>
              <a:t>	       </a:t>
            </a:r>
            <a:r>
              <a:rPr lang="en-US" sz="3000" dirty="0" smtClean="0">
                <a:solidFill>
                  <a:srgbClr val="002060"/>
                </a:solidFill>
              </a:rPr>
              <a:t>STANDING COMMITTEES </a:t>
            </a:r>
            <a:endParaRPr lang="en-US" sz="3000" dirty="0">
              <a:solidFill>
                <a:srgbClr val="002060"/>
              </a:solidFill>
            </a:endParaRPr>
          </a:p>
        </p:txBody>
      </p:sp>
      <p:sp>
        <p:nvSpPr>
          <p:cNvPr id="3" name="Espace réservé du contenu 2"/>
          <p:cNvSpPr>
            <a:spLocks noGrp="1"/>
          </p:cNvSpPr>
          <p:nvPr>
            <p:ph idx="1"/>
          </p:nvPr>
        </p:nvSpPr>
        <p:spPr>
          <a:xfrm>
            <a:off x="323528" y="1340768"/>
            <a:ext cx="8820472" cy="5073427"/>
          </a:xfrm>
        </p:spPr>
        <p:txBody>
          <a:bodyPr/>
          <a:lstStyle/>
          <a:p>
            <a:pPr>
              <a:lnSpc>
                <a:spcPct val="110000"/>
              </a:lnSpc>
            </a:pPr>
            <a:r>
              <a:rPr lang="en-US" sz="1800" dirty="0" smtClean="0"/>
              <a:t>PATENTS (SCP)</a:t>
            </a:r>
            <a:endParaRPr lang="en-US" sz="1800" dirty="0" smtClean="0">
              <a:cs typeface="Arial Unicode MS" charset="0"/>
            </a:endParaRPr>
          </a:p>
          <a:p>
            <a:pPr marL="0" indent="0">
              <a:buNone/>
            </a:pPr>
            <a:endParaRPr lang="en-US" sz="1800" dirty="0" smtClean="0"/>
          </a:p>
          <a:p>
            <a:r>
              <a:rPr lang="en-US" sz="1800" dirty="0" smtClean="0"/>
              <a:t>COPYRIGHT &amp; RELATED RIGHTS  (SCCR</a:t>
            </a:r>
            <a:r>
              <a:rPr lang="en-US" sz="1800" dirty="0"/>
              <a:t>)</a:t>
            </a:r>
            <a:endParaRPr lang="en-US" sz="1800" dirty="0" smtClean="0">
              <a:effectLst>
                <a:outerShdw blurRad="38100" dist="38100" dir="2700000" algn="tl">
                  <a:srgbClr val="DDDDDD"/>
                </a:outerShdw>
              </a:effectLst>
              <a:cs typeface="Arial Unicode MS" charset="0"/>
            </a:endParaRPr>
          </a:p>
          <a:p>
            <a:endParaRPr lang="en-US" sz="1800" dirty="0" smtClean="0"/>
          </a:p>
          <a:p>
            <a:r>
              <a:rPr lang="en-US" sz="1800" dirty="0" smtClean="0"/>
              <a:t>TRADEMARKS, DESIGNS &amp; GEOGRAPHICAL INDICATIONS (SCT)</a:t>
            </a:r>
            <a:r>
              <a:rPr lang="en-US" sz="1800" dirty="0" smtClean="0">
                <a:cs typeface="Arial Unicode MS" charset="0"/>
              </a:rPr>
              <a:t> </a:t>
            </a:r>
          </a:p>
          <a:p>
            <a:pPr marL="0" indent="0">
              <a:buNone/>
            </a:pPr>
            <a:endParaRPr lang="en-US" sz="2000" dirty="0" smtClean="0">
              <a:cs typeface="Arial Unicode MS" charset="0"/>
            </a:endParaRPr>
          </a:p>
          <a:p>
            <a:r>
              <a:rPr lang="en-US" sz="1800" b="1" u="sng" dirty="0" smtClean="0">
                <a:solidFill>
                  <a:srgbClr val="262673"/>
                </a:solidFill>
              </a:rPr>
              <a:t>AIM : </a:t>
            </a:r>
            <a:endParaRPr lang="en-US" sz="1600" b="1" u="sng" dirty="0" smtClean="0">
              <a:solidFill>
                <a:srgbClr val="262673"/>
              </a:solidFill>
            </a:endParaRPr>
          </a:p>
          <a:p>
            <a:pPr lvl="3">
              <a:buFont typeface="Wingdings" panose="05000000000000000000" pitchFamily="2" charset="2"/>
              <a:buChar char="Ø"/>
            </a:pPr>
            <a:r>
              <a:rPr lang="en-US" sz="1600" dirty="0" smtClean="0">
                <a:cs typeface="Arial Unicode MS" charset="0"/>
              </a:rPr>
              <a:t>Build consensus on topical issues</a:t>
            </a:r>
          </a:p>
          <a:p>
            <a:pPr marL="1371600" lvl="3" indent="0">
              <a:buNone/>
            </a:pPr>
            <a:endParaRPr lang="en-US" sz="1600" dirty="0" smtClean="0">
              <a:cs typeface="Arial Unicode MS" charset="0"/>
            </a:endParaRPr>
          </a:p>
          <a:p>
            <a:pPr lvl="3">
              <a:buFont typeface="Wingdings" panose="05000000000000000000" pitchFamily="2" charset="2"/>
              <a:buChar char="Ø"/>
            </a:pPr>
            <a:r>
              <a:rPr lang="en-US" sz="16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endParaRPr lang="en-US" sz="1800" dirty="0">
              <a:cs typeface="Arial Unicode MS" charset="0"/>
            </a:endParaRPr>
          </a:p>
          <a:p>
            <a:pPr marL="0" lvl="3" indent="0">
              <a:buNone/>
            </a:pPr>
            <a:r>
              <a:rPr lang="en-US" sz="1800" dirty="0" smtClean="0">
                <a:cs typeface="Arial Unicode MS" charset="0"/>
              </a:rPr>
              <a:t>N.B.  Enforcement issues are discussed within the </a:t>
            </a:r>
            <a:r>
              <a:rPr lang="en-US" sz="1800" u="sng" dirty="0" smtClean="0">
                <a:cs typeface="Arial Unicode MS" charset="0"/>
              </a:rPr>
              <a:t>Advisory</a:t>
            </a:r>
            <a:r>
              <a:rPr lang="en-US" sz="1800" dirty="0" smtClean="0">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80520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67544" y="1700808"/>
            <a:ext cx="8229600" cy="3455987"/>
          </a:xfrm>
        </p:spPr>
        <p:txBody>
          <a:bodyPr/>
          <a:lstStyle/>
          <a:p>
            <a:pPr>
              <a:lnSpc>
                <a:spcPct val="200000"/>
              </a:lnSpc>
            </a:pPr>
            <a:r>
              <a:rPr lang="it-IT" altLang="en-US" sz="2000" dirty="0" smtClean="0">
                <a:hlinkClick r:id="rId3"/>
              </a:rPr>
              <a:t>http://www.wipo.int/hague/en/</a:t>
            </a:r>
            <a:endParaRPr lang="it-IT" altLang="en-US" sz="2000" dirty="0" smtClean="0"/>
          </a:p>
          <a:p>
            <a:pPr lvl="1">
              <a:lnSpc>
                <a:spcPct val="250000"/>
              </a:lnSpc>
              <a:buFont typeface="Wingdings" panose="05000000000000000000" pitchFamily="2" charset="2"/>
              <a:buChar char="Ø"/>
            </a:pPr>
            <a:r>
              <a:rPr lang="it-IT" altLang="en-US" sz="1800" dirty="0" smtClean="0"/>
              <a:t>E-Filing Portfolio Manager</a:t>
            </a:r>
          </a:p>
          <a:p>
            <a:pPr lvl="1">
              <a:lnSpc>
                <a:spcPct val="250000"/>
              </a:lnSpc>
              <a:buFont typeface="Wingdings" panose="05000000000000000000" pitchFamily="2" charset="2"/>
              <a:buChar char="Ø"/>
            </a:pPr>
            <a:r>
              <a:rPr lang="it-IT" altLang="en-US" sz="1800" dirty="0" smtClean="0"/>
              <a:t>E-Renewal</a:t>
            </a:r>
          </a:p>
          <a:p>
            <a:pPr lvl="1">
              <a:lnSpc>
                <a:spcPct val="250000"/>
              </a:lnSpc>
              <a:buFont typeface="Wingdings" panose="05000000000000000000" pitchFamily="2" charset="2"/>
              <a:buChar char="Ø"/>
            </a:pPr>
            <a:r>
              <a:rPr lang="it-IT" altLang="en-US" sz="1800" dirty="0" smtClean="0"/>
              <a:t>E-Payment</a:t>
            </a:r>
          </a:p>
          <a:p>
            <a:pPr lvl="1">
              <a:lnSpc>
                <a:spcPct val="250000"/>
              </a:lnSpc>
              <a:buFont typeface="Wingdings" panose="05000000000000000000" pitchFamily="2" charset="2"/>
              <a:buChar char="Ø"/>
            </a:pPr>
            <a:r>
              <a:rPr lang="en-US" altLang="en-US" sz="1800" dirty="0" smtClean="0"/>
              <a:t>Hague Express Database</a:t>
            </a:r>
          </a:p>
          <a:p>
            <a:pPr lvl="1">
              <a:lnSpc>
                <a:spcPct val="250000"/>
              </a:lnSpc>
              <a:buFont typeface="Wingdings" panose="05000000000000000000" pitchFamily="2" charset="2"/>
              <a:buChar char="Ø"/>
            </a:pPr>
            <a:r>
              <a:rPr lang="en-US" altLang="en-US" sz="1800" dirty="0" smtClean="0"/>
              <a:t>Fee calculator</a:t>
            </a:r>
            <a:endParaRPr lang="fr-CH" altLang="en-US" sz="1800" dirty="0" smtClean="0"/>
          </a:p>
          <a:p>
            <a:endParaRPr lang="fr-CH" altLang="en-US" dirty="0" smtClean="0"/>
          </a:p>
          <a:p>
            <a:endParaRPr lang="fr-CH" altLang="en-US" sz="2000" dirty="0" smtClean="0"/>
          </a:p>
        </p:txBody>
      </p:sp>
      <p:sp>
        <p:nvSpPr>
          <p:cNvPr id="46083" name="Rectangle 3"/>
          <p:cNvSpPr>
            <a:spLocks noGrp="1" noChangeArrowheads="1"/>
          </p:cNvSpPr>
          <p:nvPr>
            <p:ph type="title"/>
          </p:nvPr>
        </p:nvSpPr>
        <p:spPr>
          <a:xfrm>
            <a:off x="457200" y="274638"/>
            <a:ext cx="8147248" cy="1143000"/>
          </a:xfrm>
        </p:spPr>
        <p:txBody>
          <a:bodyPr/>
          <a:lstStyle/>
          <a:p>
            <a:pPr algn="ctr"/>
            <a:r>
              <a:rPr lang="en-US" altLang="en-US" sz="3000" dirty="0" smtClean="0">
                <a:solidFill>
                  <a:srgbClr val="002060"/>
                </a:solidFill>
              </a:rPr>
              <a:t>ONLINE SERVICES / TOOLS</a:t>
            </a:r>
          </a:p>
        </p:txBody>
      </p:sp>
    </p:spTree>
    <p:extLst>
      <p:ext uri="{BB962C8B-B14F-4D97-AF65-F5344CB8AC3E}">
        <p14:creationId xmlns:p14="http://schemas.microsoft.com/office/powerpoint/2010/main" val="2066775845"/>
      </p:ext>
    </p:extLst>
  </p:cSld>
  <p:clrMapOvr>
    <a:masterClrMapping/>
  </p:clrMapOvr>
  <p:transition spd="slow">
    <p:cover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395536" y="1412776"/>
            <a:ext cx="8425184" cy="3455987"/>
          </a:xfrm>
        </p:spPr>
        <p:txBody>
          <a:bodyPr/>
          <a:lstStyle/>
          <a:p>
            <a:pPr>
              <a:defRPr/>
            </a:pPr>
            <a:endParaRPr lang="fr-CH" altLang="en-US" dirty="0" smtClean="0"/>
          </a:p>
          <a:p>
            <a:pPr>
              <a:defRPr/>
            </a:pPr>
            <a:r>
              <a:rPr lang="en-US" altLang="en-US" sz="2000" dirty="0" smtClean="0"/>
              <a:t>Weekly publication cycle since January 2012</a:t>
            </a:r>
          </a:p>
          <a:p>
            <a:pPr marL="0" indent="0">
              <a:buNone/>
              <a:defRPr/>
            </a:pPr>
            <a:endParaRPr lang="en-US" altLang="en-US" sz="2000" dirty="0" smtClean="0"/>
          </a:p>
          <a:p>
            <a:pPr marL="0" indent="0">
              <a:buFontTx/>
              <a:buNone/>
              <a:defRPr/>
            </a:pPr>
            <a:endParaRPr lang="en-US" altLang="en-US" sz="2000" dirty="0" smtClean="0"/>
          </a:p>
          <a:p>
            <a:pPr>
              <a:defRPr/>
            </a:pPr>
            <a:r>
              <a:rPr lang="en-US" altLang="en-US" sz="2000" dirty="0" smtClean="0"/>
              <a:t>Enhancement of the </a:t>
            </a:r>
            <a:r>
              <a:rPr lang="en-US" altLang="en-US" sz="2000" dirty="0" smtClean="0">
                <a:solidFill>
                  <a:srgbClr val="C00000"/>
                </a:solidFill>
              </a:rPr>
              <a:t>E-filing interface </a:t>
            </a:r>
          </a:p>
          <a:p>
            <a:pPr marL="0" indent="0">
              <a:buNone/>
              <a:defRPr/>
            </a:pPr>
            <a:endParaRPr lang="en-US" altLang="en-US" sz="2000" dirty="0" smtClean="0">
              <a:solidFill>
                <a:srgbClr val="C00000"/>
              </a:solidFill>
            </a:endParaRPr>
          </a:p>
          <a:p>
            <a:pPr lvl="1">
              <a:lnSpc>
                <a:spcPct val="200000"/>
              </a:lnSpc>
              <a:buFont typeface="Wingdings" panose="05000000000000000000" pitchFamily="2" charset="2"/>
              <a:buChar char="Ø"/>
              <a:defRPr/>
            </a:pPr>
            <a:r>
              <a:rPr lang="en-US" altLang="en-US" sz="1600" dirty="0" smtClean="0"/>
              <a:t>A WIPO User account</a:t>
            </a:r>
          </a:p>
          <a:p>
            <a:pPr lvl="1">
              <a:lnSpc>
                <a:spcPct val="200000"/>
              </a:lnSpc>
              <a:buFont typeface="Wingdings" panose="05000000000000000000" pitchFamily="2" charset="2"/>
              <a:buChar char="Ø"/>
              <a:defRPr/>
            </a:pPr>
            <a:r>
              <a:rPr lang="en-US" altLang="en-US" sz="1600" dirty="0" smtClean="0"/>
              <a:t> Facilitated downloading of reproductions</a:t>
            </a:r>
          </a:p>
          <a:p>
            <a:pPr lvl="1">
              <a:lnSpc>
                <a:spcPct val="200000"/>
              </a:lnSpc>
              <a:buFont typeface="Wingdings" panose="05000000000000000000" pitchFamily="2" charset="2"/>
              <a:buChar char="Ø"/>
              <a:defRPr/>
            </a:pPr>
            <a:r>
              <a:rPr lang="en-US" altLang="en-US" sz="1600" dirty="0" smtClean="0"/>
              <a:t> Automatic check and transformation of images</a:t>
            </a:r>
          </a:p>
          <a:p>
            <a:pPr lvl="1">
              <a:lnSpc>
                <a:spcPct val="200000"/>
              </a:lnSpc>
              <a:buFont typeface="Wingdings" panose="05000000000000000000" pitchFamily="2" charset="2"/>
              <a:buChar char="Ø"/>
              <a:defRPr/>
            </a:pPr>
            <a:r>
              <a:rPr lang="en-US" altLang="en-US" sz="1600" dirty="0" smtClean="0"/>
              <a:t> Integrated fee calculator</a:t>
            </a:r>
          </a:p>
          <a:p>
            <a:pPr lvl="1">
              <a:lnSpc>
                <a:spcPct val="200000"/>
              </a:lnSpc>
              <a:buFont typeface="Wingdings" panose="05000000000000000000" pitchFamily="2" charset="2"/>
              <a:buChar char="Ø"/>
              <a:defRPr/>
            </a:pPr>
            <a:r>
              <a:rPr lang="en-US" altLang="en-US" sz="1600" dirty="0" smtClean="0"/>
              <a:t> Payment of fees by credit card</a:t>
            </a:r>
          </a:p>
          <a:p>
            <a:pPr>
              <a:defRPr/>
            </a:pPr>
            <a:endParaRPr lang="fr-CH" altLang="en-US" dirty="0" smtClean="0"/>
          </a:p>
          <a:p>
            <a:pPr>
              <a:defRPr/>
            </a:pPr>
            <a:endParaRPr lang="fr-CH" altLang="en-US" dirty="0" smtClean="0"/>
          </a:p>
          <a:p>
            <a:pPr>
              <a:defRPr/>
            </a:pPr>
            <a:endParaRPr lang="fr-CH" altLang="en-US" sz="2000" dirty="0" smtClean="0"/>
          </a:p>
        </p:txBody>
      </p:sp>
      <p:sp>
        <p:nvSpPr>
          <p:cNvPr id="47107" name="Rectangle 3"/>
          <p:cNvSpPr>
            <a:spLocks noGrp="1" noChangeArrowheads="1"/>
          </p:cNvSpPr>
          <p:nvPr>
            <p:ph type="title"/>
          </p:nvPr>
        </p:nvSpPr>
        <p:spPr>
          <a:xfrm>
            <a:off x="467544" y="188640"/>
            <a:ext cx="8229600" cy="1143000"/>
          </a:xfrm>
        </p:spPr>
        <p:txBody>
          <a:bodyPr/>
          <a:lstStyle/>
          <a:p>
            <a:pPr algn="ctr"/>
            <a:r>
              <a:rPr lang="en-US" altLang="en-US" sz="3000" dirty="0" smtClean="0">
                <a:solidFill>
                  <a:srgbClr val="002060"/>
                </a:solidFill>
              </a:rPr>
              <a:t>LATEST DEVELOPMENTS</a:t>
            </a:r>
          </a:p>
        </p:txBody>
      </p:sp>
    </p:spTree>
    <p:extLst>
      <p:ext uri="{BB962C8B-B14F-4D97-AF65-F5344CB8AC3E}">
        <p14:creationId xmlns:p14="http://schemas.microsoft.com/office/powerpoint/2010/main" val="257126189"/>
      </p:ext>
    </p:extLst>
  </p:cSld>
  <p:clrMapOvr>
    <a:masterClrMapping/>
  </p:clrMapOvr>
  <p:transition spd="slow">
    <p:cover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1259632" y="1699275"/>
            <a:ext cx="6521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a:p>
            <a:pPr algn="ctr" eaLnBrk="1" hangingPunct="1">
              <a:lnSpc>
                <a:spcPct val="80000"/>
              </a:lnSpc>
              <a:buFontTx/>
              <a:buNone/>
              <a:defRPr/>
            </a:pPr>
            <a:r>
              <a:rPr lang="en-US" altLang="en-US" sz="3600" dirty="0" smtClean="0">
                <a:solidFill>
                  <a:srgbClr val="002060"/>
                </a:solidFill>
                <a:latin typeface="+mj-lt"/>
                <a:ea typeface="+mj-ea"/>
                <a:cs typeface="+mj-cs"/>
              </a:rPr>
              <a:t>THE LISBON SYSTEM</a:t>
            </a:r>
            <a:endParaRPr lang="fr-CH" altLang="en-US" sz="3600" dirty="0" smtClean="0">
              <a:solidFill>
                <a:srgbClr val="002060"/>
              </a:solidFill>
              <a:latin typeface="+mj-lt"/>
              <a:ea typeface="+mj-ea"/>
              <a:cs typeface="+mj-cs"/>
            </a:endParaRPr>
          </a:p>
          <a:p>
            <a:pPr algn="ctr" eaLnBrk="1" hangingPunct="1">
              <a:lnSpc>
                <a:spcPct val="80000"/>
              </a:lnSpc>
              <a:buFontTx/>
              <a:buNone/>
              <a:defRPr/>
            </a:pPr>
            <a:endParaRPr lang="fr-CH" altLang="en-US" b="0" dirty="0" smtClean="0">
              <a:solidFill>
                <a:srgbClr val="000066"/>
              </a:solidFill>
              <a:ea typeface="ヒラギノ角ゴ Pro W3"/>
              <a:cs typeface="ヒラギノ角ゴ Pro W3"/>
            </a:endParaRPr>
          </a:p>
          <a:p>
            <a:pPr algn="ctr" eaLnBrk="1" hangingPunct="1">
              <a:lnSpc>
                <a:spcPct val="80000"/>
              </a:lnSpc>
              <a:buFontTx/>
              <a:buNone/>
              <a:defRPr/>
            </a:pPr>
            <a:endParaRPr lang="en-US" altLang="en-US" b="0" dirty="0" smtClean="0">
              <a:solidFill>
                <a:srgbClr val="000066"/>
              </a:solidFill>
              <a:ea typeface="ヒラギノ角ゴ Pro W3"/>
              <a:cs typeface="ヒラギノ角ゴ Pro W3"/>
            </a:endParaRPr>
          </a:p>
        </p:txBody>
      </p:sp>
    </p:spTree>
    <p:extLst>
      <p:ext uri="{BB962C8B-B14F-4D97-AF65-F5344CB8AC3E}">
        <p14:creationId xmlns:p14="http://schemas.microsoft.com/office/powerpoint/2010/main" val="2887410912"/>
      </p:ext>
    </p:extLst>
  </p:cSld>
  <p:clrMapOvr>
    <a:masterClrMapping/>
  </p:clrMapOvr>
  <p:transition spd="slow" advClick="0">
    <p:cover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7544" y="332656"/>
            <a:ext cx="8229600" cy="1143000"/>
          </a:xfrm>
        </p:spPr>
        <p:txBody>
          <a:bodyPr/>
          <a:lstStyle/>
          <a:p>
            <a:pPr algn="ctr"/>
            <a:r>
              <a:rPr lang="fr-CH" altLang="en-US" sz="3000" dirty="0" smtClean="0"/>
              <a:t>THE LISBON SYSTEM</a:t>
            </a:r>
            <a:endParaRPr lang="en-US" altLang="en-US" sz="3000" dirty="0" smtClean="0"/>
          </a:p>
        </p:txBody>
      </p:sp>
      <p:sp>
        <p:nvSpPr>
          <p:cNvPr id="49155" name="Rectangle 3"/>
          <p:cNvSpPr>
            <a:spLocks noGrp="1" noChangeArrowheads="1"/>
          </p:cNvSpPr>
          <p:nvPr>
            <p:ph type="body" idx="1"/>
          </p:nvPr>
        </p:nvSpPr>
        <p:spPr>
          <a:xfrm>
            <a:off x="467544" y="2204864"/>
            <a:ext cx="8229600" cy="4352925"/>
          </a:xfrm>
        </p:spPr>
        <p:txBody>
          <a:bodyPr/>
          <a:lstStyle/>
          <a:p>
            <a:pPr eaLnBrk="1" hangingPunct="1">
              <a:lnSpc>
                <a:spcPct val="150000"/>
              </a:lnSpc>
              <a:spcBef>
                <a:spcPts val="600"/>
              </a:spcBef>
              <a:spcAft>
                <a:spcPts val="600"/>
              </a:spcAft>
            </a:pPr>
            <a:r>
              <a:rPr lang="en-US" altLang="en-US" sz="1800" dirty="0" smtClean="0"/>
              <a:t>An international system that facilitates the protection of a special category of geographical indications, i.e. “appellations of origin”, in countries other than the country of origin</a:t>
            </a:r>
          </a:p>
          <a:p>
            <a:pPr eaLnBrk="1" hangingPunct="1">
              <a:lnSpc>
                <a:spcPct val="150000"/>
              </a:lnSpc>
              <a:spcBef>
                <a:spcPts val="600"/>
              </a:spcBef>
              <a:spcAft>
                <a:spcPts val="600"/>
              </a:spcAft>
            </a:pPr>
            <a:endParaRPr lang="fr-CH" altLang="en-US" sz="1800" dirty="0"/>
          </a:p>
          <a:p>
            <a:pPr marL="0" indent="0" eaLnBrk="1" hangingPunct="1">
              <a:lnSpc>
                <a:spcPct val="150000"/>
              </a:lnSpc>
              <a:spcBef>
                <a:spcPts val="600"/>
              </a:spcBef>
              <a:spcAft>
                <a:spcPts val="600"/>
              </a:spcAft>
              <a:buNone/>
            </a:pPr>
            <a:endParaRPr lang="en-US" altLang="en-US" sz="1800" dirty="0" smtClean="0"/>
          </a:p>
          <a:p>
            <a:pPr eaLnBrk="1" hangingPunct="1">
              <a:lnSpc>
                <a:spcPct val="150000"/>
              </a:lnSpc>
              <a:spcBef>
                <a:spcPts val="600"/>
              </a:spcBef>
              <a:spcAft>
                <a:spcPts val="600"/>
              </a:spcAft>
            </a:pPr>
            <a:r>
              <a:rPr lang="en-US" altLang="en-US" sz="1800" dirty="0" smtClean="0"/>
              <a:t>Protection of  national economic interests, in many countries, for goods bearing an appellation of origin </a:t>
            </a:r>
          </a:p>
          <a:p>
            <a:pPr>
              <a:buFontTx/>
              <a:buNone/>
            </a:pPr>
            <a:endParaRPr lang="en-US" altLang="en-US" dirty="0" smtClean="0"/>
          </a:p>
        </p:txBody>
      </p:sp>
    </p:spTree>
    <p:extLst>
      <p:ext uri="{BB962C8B-B14F-4D97-AF65-F5344CB8AC3E}">
        <p14:creationId xmlns:p14="http://schemas.microsoft.com/office/powerpoint/2010/main" val="1130690884"/>
      </p:ext>
    </p:extLst>
  </p:cSld>
  <p:clrMapOvr>
    <a:masterClrMapping/>
  </p:clrMapOvr>
  <p:transition spd="slow">
    <p:cover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80353" y="1340768"/>
            <a:ext cx="237648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pPr>
            <a:r>
              <a:rPr lang="en-US" altLang="en-US" sz="2000" u="sng" dirty="0"/>
              <a:t>Africa (6</a:t>
            </a:r>
            <a:r>
              <a:rPr lang="en-US" altLang="en-US" sz="2000" u="sng" dirty="0" smtClean="0"/>
              <a:t>)</a:t>
            </a:r>
          </a:p>
          <a:p>
            <a:pPr lvl="1">
              <a:buFontTx/>
              <a:buNone/>
            </a:pPr>
            <a:endParaRPr lang="en-US" altLang="en-US" sz="2000" dirty="0"/>
          </a:p>
          <a:p>
            <a:pPr lvl="1">
              <a:buFontTx/>
              <a:buNone/>
            </a:pPr>
            <a:r>
              <a:rPr lang="en-US" altLang="en-US" sz="1600" b="0" dirty="0"/>
              <a:t>Algeria</a:t>
            </a:r>
          </a:p>
          <a:p>
            <a:pPr lvl="1">
              <a:buFontTx/>
              <a:buNone/>
            </a:pPr>
            <a:r>
              <a:rPr lang="en-US" altLang="en-US" sz="1600" b="0" dirty="0"/>
              <a:t>Burkina Faso</a:t>
            </a:r>
          </a:p>
          <a:p>
            <a:pPr lvl="1">
              <a:buFontTx/>
              <a:buNone/>
            </a:pPr>
            <a:r>
              <a:rPr lang="en-US" altLang="en-US" sz="1600" b="0" dirty="0"/>
              <a:t>Congo</a:t>
            </a:r>
          </a:p>
          <a:p>
            <a:pPr lvl="1">
              <a:buFontTx/>
              <a:buNone/>
            </a:pPr>
            <a:r>
              <a:rPr lang="en-US" altLang="en-US" sz="1600" b="0" dirty="0"/>
              <a:t>Gabon</a:t>
            </a:r>
          </a:p>
          <a:p>
            <a:pPr lvl="1">
              <a:buFontTx/>
              <a:buNone/>
            </a:pPr>
            <a:r>
              <a:rPr lang="en-US" altLang="en-US" sz="1600" b="0" dirty="0"/>
              <a:t>Togo</a:t>
            </a:r>
          </a:p>
          <a:p>
            <a:pPr lvl="1">
              <a:buFontTx/>
              <a:buNone/>
            </a:pPr>
            <a:r>
              <a:rPr lang="en-US" altLang="en-US" sz="1600" b="0" dirty="0"/>
              <a:t>Tunisia</a:t>
            </a:r>
          </a:p>
        </p:txBody>
      </p:sp>
      <p:sp>
        <p:nvSpPr>
          <p:cNvPr id="50179" name="Rectangle 4"/>
          <p:cNvSpPr>
            <a:spLocks noChangeArrowheads="1"/>
          </p:cNvSpPr>
          <p:nvPr/>
        </p:nvSpPr>
        <p:spPr bwMode="auto">
          <a:xfrm>
            <a:off x="2627784" y="1311194"/>
            <a:ext cx="33845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pPr>
            <a:r>
              <a:rPr lang="en-US" altLang="en-US" sz="2000" u="sng" dirty="0"/>
              <a:t>Asia (3</a:t>
            </a:r>
            <a:r>
              <a:rPr lang="en-US" altLang="en-US" sz="2000" u="sng" dirty="0" smtClean="0"/>
              <a:t>)</a:t>
            </a:r>
          </a:p>
          <a:p>
            <a:pPr lvl="1">
              <a:buFontTx/>
              <a:buNone/>
            </a:pPr>
            <a:endParaRPr lang="en-US" altLang="en-US" sz="2000" dirty="0"/>
          </a:p>
          <a:p>
            <a:pPr lvl="1">
              <a:buFontTx/>
              <a:buNone/>
            </a:pPr>
            <a:r>
              <a:rPr lang="en-US" altLang="en-US" sz="1600" b="0" dirty="0">
                <a:solidFill>
                  <a:srgbClr val="FF0000"/>
                </a:solidFill>
              </a:rPr>
              <a:t>Iran (Islamic Rep. of)</a:t>
            </a:r>
          </a:p>
          <a:p>
            <a:pPr lvl="1">
              <a:buFontTx/>
              <a:buNone/>
            </a:pPr>
            <a:r>
              <a:rPr lang="en-US" altLang="en-US" sz="1600" b="0" dirty="0"/>
              <a:t>Israel</a:t>
            </a:r>
          </a:p>
          <a:p>
            <a:pPr lvl="1">
              <a:buFontTx/>
              <a:buNone/>
            </a:pPr>
            <a:r>
              <a:rPr lang="en-US" altLang="en-US" sz="1600" b="0" dirty="0">
                <a:solidFill>
                  <a:srgbClr val="FF0000"/>
                </a:solidFill>
              </a:rPr>
              <a:t>Korea (DPR of)</a:t>
            </a:r>
          </a:p>
        </p:txBody>
      </p:sp>
      <p:sp>
        <p:nvSpPr>
          <p:cNvPr id="45061" name="Rectangle 5"/>
          <p:cNvSpPr>
            <a:spLocks noChangeArrowheads="1"/>
          </p:cNvSpPr>
          <p:nvPr/>
        </p:nvSpPr>
        <p:spPr bwMode="auto">
          <a:xfrm>
            <a:off x="2699792" y="3269459"/>
            <a:ext cx="2447925"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n-lt"/>
              </a:rPr>
              <a:t>America (6)</a:t>
            </a:r>
          </a:p>
          <a:p>
            <a:pPr lvl="1">
              <a:buFontTx/>
              <a:buNone/>
              <a:defRPr/>
            </a:pPr>
            <a:endParaRPr lang="en-US" altLang="en-US" sz="2000" dirty="0" smtClean="0">
              <a:latin typeface="+mn-lt"/>
            </a:endParaRPr>
          </a:p>
          <a:p>
            <a:pPr lvl="1">
              <a:buFontTx/>
              <a:buNone/>
              <a:defRPr/>
            </a:pPr>
            <a:r>
              <a:rPr lang="en-US" altLang="en-US" sz="1600" b="0" dirty="0" smtClean="0">
                <a:solidFill>
                  <a:srgbClr val="FF0000"/>
                </a:solidFill>
                <a:latin typeface="+mn-lt"/>
              </a:rPr>
              <a:t>Costa Rica</a:t>
            </a:r>
          </a:p>
          <a:p>
            <a:pPr lvl="1">
              <a:buFontTx/>
              <a:buNone/>
              <a:defRPr/>
            </a:pPr>
            <a:r>
              <a:rPr lang="en-US" altLang="en-US" sz="1600" b="0" dirty="0" smtClean="0">
                <a:latin typeface="+mn-lt"/>
              </a:rPr>
              <a:t>Cuba</a:t>
            </a:r>
          </a:p>
          <a:p>
            <a:pPr lvl="1">
              <a:buFontTx/>
              <a:buNone/>
              <a:defRPr/>
            </a:pPr>
            <a:r>
              <a:rPr lang="en-US" altLang="en-US" sz="1600" b="0" dirty="0" smtClean="0">
                <a:latin typeface="+mn-lt"/>
              </a:rPr>
              <a:t>Haiti</a:t>
            </a:r>
          </a:p>
          <a:p>
            <a:pPr lvl="1">
              <a:buFontTx/>
              <a:buNone/>
              <a:defRPr/>
            </a:pPr>
            <a:r>
              <a:rPr lang="en-US" altLang="en-US" sz="1600" b="0" dirty="0" smtClean="0">
                <a:latin typeface="+mn-lt"/>
              </a:rPr>
              <a:t>Mexico</a:t>
            </a:r>
          </a:p>
          <a:p>
            <a:pPr lvl="1">
              <a:buFontTx/>
              <a:buNone/>
              <a:defRPr/>
            </a:pPr>
            <a:r>
              <a:rPr lang="en-US" altLang="en-US" sz="1600" b="0" dirty="0" smtClean="0">
                <a:latin typeface="+mn-lt"/>
              </a:rPr>
              <a:t>Nicaragua</a:t>
            </a:r>
          </a:p>
          <a:p>
            <a:pPr lvl="1">
              <a:buFontTx/>
              <a:buNone/>
              <a:defRPr/>
            </a:pPr>
            <a:r>
              <a:rPr lang="en-US" altLang="en-US" sz="1600" b="0" dirty="0" smtClean="0">
                <a:latin typeface="+mn-lt"/>
              </a:rPr>
              <a:t>Peru</a:t>
            </a:r>
          </a:p>
        </p:txBody>
      </p:sp>
      <p:sp>
        <p:nvSpPr>
          <p:cNvPr id="45062" name="Rectangle 6"/>
          <p:cNvSpPr>
            <a:spLocks noChangeArrowheads="1"/>
          </p:cNvSpPr>
          <p:nvPr/>
        </p:nvSpPr>
        <p:spPr bwMode="auto">
          <a:xfrm>
            <a:off x="5508104" y="1212572"/>
            <a:ext cx="48244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1">
              <a:buFontTx/>
              <a:buNone/>
              <a:defRPr/>
            </a:pPr>
            <a:r>
              <a:rPr lang="en-US" altLang="en-US" sz="2000" u="sng" dirty="0" smtClean="0">
                <a:latin typeface="+mj-lt"/>
              </a:rPr>
              <a:t>Europe (13)</a:t>
            </a:r>
          </a:p>
          <a:p>
            <a:pPr lvl="1">
              <a:buFontTx/>
              <a:buNone/>
              <a:defRPr/>
            </a:pPr>
            <a:endParaRPr lang="en-US" altLang="en-US" sz="2000" dirty="0" smtClean="0">
              <a:latin typeface="+mj-lt"/>
            </a:endParaRPr>
          </a:p>
          <a:p>
            <a:pPr lvl="1">
              <a:buFontTx/>
              <a:buNone/>
              <a:defRPr/>
            </a:pPr>
            <a:r>
              <a:rPr lang="en-US" altLang="en-US" sz="1600" b="0" dirty="0" smtClean="0">
                <a:solidFill>
                  <a:srgbClr val="FF0000"/>
                </a:solidFill>
                <a:latin typeface="+mj-lt"/>
              </a:rPr>
              <a:t>Bosnia and Herzegovina</a:t>
            </a:r>
            <a:r>
              <a:rPr lang="en-US" altLang="en-US" sz="1600" b="0" dirty="0" smtClean="0">
                <a:latin typeface="+mj-lt"/>
              </a:rPr>
              <a:t> </a:t>
            </a:r>
          </a:p>
          <a:p>
            <a:pPr lvl="1">
              <a:buFontTx/>
              <a:buNone/>
              <a:defRPr/>
            </a:pPr>
            <a:r>
              <a:rPr lang="en-US" altLang="en-US" sz="1600" b="0" dirty="0" smtClean="0">
                <a:latin typeface="+mj-lt"/>
              </a:rPr>
              <a:t>Bulgaria</a:t>
            </a:r>
          </a:p>
          <a:p>
            <a:pPr lvl="1">
              <a:buFontTx/>
              <a:buNone/>
              <a:defRPr/>
            </a:pPr>
            <a:r>
              <a:rPr lang="en-US" altLang="en-US" sz="1600" b="0" dirty="0" smtClean="0">
                <a:latin typeface="+mj-lt"/>
              </a:rPr>
              <a:t>Czech Rep.</a:t>
            </a:r>
          </a:p>
          <a:p>
            <a:pPr lvl="1">
              <a:buFontTx/>
              <a:buNone/>
              <a:defRPr/>
            </a:pPr>
            <a:r>
              <a:rPr lang="en-US" altLang="en-US" sz="1600" b="0" dirty="0" smtClean="0">
                <a:latin typeface="+mj-lt"/>
              </a:rPr>
              <a:t>France</a:t>
            </a:r>
          </a:p>
          <a:p>
            <a:pPr lvl="1">
              <a:buFontTx/>
              <a:buNone/>
              <a:defRPr/>
            </a:pPr>
            <a:r>
              <a:rPr lang="en-US" altLang="en-US" sz="1600" b="0" dirty="0" smtClean="0">
                <a:solidFill>
                  <a:srgbClr val="FF0000"/>
                </a:solidFill>
                <a:latin typeface="+mj-lt"/>
              </a:rPr>
              <a:t>Georgia</a:t>
            </a:r>
            <a:r>
              <a:rPr lang="en-US" altLang="en-US" sz="1600" b="0" dirty="0" smtClean="0">
                <a:latin typeface="+mj-lt"/>
              </a:rPr>
              <a:t> </a:t>
            </a:r>
          </a:p>
          <a:p>
            <a:pPr lvl="1">
              <a:buFontTx/>
              <a:buNone/>
              <a:defRPr/>
            </a:pPr>
            <a:r>
              <a:rPr lang="en-US" altLang="en-US" sz="1600" b="0" dirty="0" smtClean="0">
                <a:latin typeface="+mj-lt"/>
              </a:rPr>
              <a:t>Hungary</a:t>
            </a:r>
          </a:p>
          <a:p>
            <a:pPr lvl="1">
              <a:buFontTx/>
              <a:buNone/>
              <a:defRPr/>
            </a:pPr>
            <a:r>
              <a:rPr lang="en-US" altLang="en-US" sz="1600" b="0" dirty="0" smtClean="0">
                <a:latin typeface="+mj-lt"/>
              </a:rPr>
              <a:t>Italy</a:t>
            </a:r>
          </a:p>
          <a:p>
            <a:pPr lvl="1">
              <a:buFontTx/>
              <a:buNone/>
              <a:defRPr/>
            </a:pPr>
            <a:r>
              <a:rPr lang="en-US" altLang="en-US" sz="1600" b="0" dirty="0" smtClean="0">
                <a:solidFill>
                  <a:srgbClr val="FF0000"/>
                </a:solidFill>
                <a:latin typeface="+mj-lt"/>
              </a:rPr>
              <a:t>Moldova</a:t>
            </a:r>
          </a:p>
          <a:p>
            <a:pPr lvl="1">
              <a:buFontTx/>
              <a:buNone/>
              <a:defRPr/>
            </a:pPr>
            <a:r>
              <a:rPr lang="en-US" altLang="en-US" sz="1600" b="0" dirty="0" smtClean="0">
                <a:solidFill>
                  <a:srgbClr val="FF0000"/>
                </a:solidFill>
                <a:latin typeface="+mj-lt"/>
              </a:rPr>
              <a:t>Montenegro</a:t>
            </a:r>
          </a:p>
          <a:p>
            <a:pPr lvl="1">
              <a:buFontTx/>
              <a:buNone/>
              <a:defRPr/>
            </a:pPr>
            <a:r>
              <a:rPr lang="en-US" altLang="en-US" sz="1600" b="0" dirty="0" smtClean="0">
                <a:latin typeface="+mj-lt"/>
              </a:rPr>
              <a:t>Portugal</a:t>
            </a:r>
          </a:p>
          <a:p>
            <a:pPr lvl="1">
              <a:buFontTx/>
              <a:buNone/>
              <a:defRPr/>
            </a:pPr>
            <a:r>
              <a:rPr lang="en-US" altLang="en-US" sz="1600" b="0" dirty="0" smtClean="0">
                <a:solidFill>
                  <a:srgbClr val="FF0000"/>
                </a:solidFill>
                <a:latin typeface="+mj-lt"/>
              </a:rPr>
              <a:t>Serbia</a:t>
            </a:r>
          </a:p>
          <a:p>
            <a:pPr lvl="1">
              <a:buFontTx/>
              <a:buNone/>
              <a:defRPr/>
            </a:pPr>
            <a:r>
              <a:rPr lang="en-US" altLang="en-US" sz="1600" b="0" dirty="0" smtClean="0">
                <a:latin typeface="+mj-lt"/>
              </a:rPr>
              <a:t>Slovakia</a:t>
            </a:r>
          </a:p>
          <a:p>
            <a:pPr lvl="1">
              <a:buFontTx/>
              <a:buNone/>
              <a:defRPr/>
            </a:pPr>
            <a:r>
              <a:rPr lang="en-US" altLang="en-US" sz="1600" b="0" dirty="0" smtClean="0">
                <a:solidFill>
                  <a:srgbClr val="FF0000"/>
                </a:solidFill>
                <a:latin typeface="+mj-lt"/>
              </a:rPr>
              <a:t>The FYR of Macedonia</a:t>
            </a:r>
            <a:endParaRPr lang="en-US" altLang="en-US" sz="1600" b="0" dirty="0" smtClean="0">
              <a:latin typeface="+mj-lt"/>
            </a:endParaRPr>
          </a:p>
        </p:txBody>
      </p:sp>
      <p:sp>
        <p:nvSpPr>
          <p:cNvPr id="50182" name="Text Box 7"/>
          <p:cNvSpPr txBox="1">
            <a:spLocks noChangeArrowheads="1"/>
          </p:cNvSpPr>
          <p:nvPr/>
        </p:nvSpPr>
        <p:spPr bwMode="auto">
          <a:xfrm>
            <a:off x="107950" y="6284913"/>
            <a:ext cx="477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buFontTx/>
              <a:buNone/>
            </a:pPr>
            <a:r>
              <a:rPr lang="fr-CH" altLang="en-US" sz="1600" b="0" dirty="0">
                <a:latin typeface="+mj-lt"/>
              </a:rPr>
              <a:t>Countries in</a:t>
            </a:r>
            <a:r>
              <a:rPr lang="fr-CH" altLang="en-US" sz="1600" b="0" dirty="0">
                <a:solidFill>
                  <a:srgbClr val="FF0000"/>
                </a:solidFill>
                <a:latin typeface="+mj-lt"/>
              </a:rPr>
              <a:t> </a:t>
            </a:r>
            <a:r>
              <a:rPr lang="fr-CH" altLang="en-US" sz="1600" b="0" dirty="0" err="1">
                <a:solidFill>
                  <a:srgbClr val="FF0000"/>
                </a:solidFill>
                <a:latin typeface="+mj-lt"/>
              </a:rPr>
              <a:t>red</a:t>
            </a:r>
            <a:r>
              <a:rPr lang="fr-CH" altLang="en-US" sz="1600" b="0" dirty="0">
                <a:solidFill>
                  <a:srgbClr val="FF0000"/>
                </a:solidFill>
                <a:latin typeface="+mj-lt"/>
              </a:rPr>
              <a:t> </a:t>
            </a:r>
            <a:r>
              <a:rPr lang="fr-CH" altLang="en-US" sz="1600" b="0" dirty="0">
                <a:latin typeface="+mj-lt"/>
              </a:rPr>
              <a:t>are post TRIPS accessions</a:t>
            </a:r>
            <a:endParaRPr lang="en-US" altLang="en-US" sz="1600" b="0" dirty="0">
              <a:latin typeface="+mj-lt"/>
            </a:endParaRPr>
          </a:p>
        </p:txBody>
      </p:sp>
      <p:sp>
        <p:nvSpPr>
          <p:cNvPr id="8" name="Rectangle 2"/>
          <p:cNvSpPr txBox="1">
            <a:spLocks noChangeArrowheads="1"/>
          </p:cNvSpPr>
          <p:nvPr/>
        </p:nvSpPr>
        <p:spPr>
          <a:xfrm>
            <a:off x="409178" y="337468"/>
            <a:ext cx="8229600" cy="1003300"/>
          </a:xfrm>
          <a:prstGeom prst="rect">
            <a:avLst/>
          </a:prstGeom>
        </p:spPr>
        <p:txBody>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cs typeface="Arial" charset="0"/>
              </a:defRPr>
            </a:lvl2pPr>
            <a:lvl3pPr algn="l" rtl="0" eaLnBrk="0" fontAlgn="base" hangingPunct="0">
              <a:spcBef>
                <a:spcPct val="0"/>
              </a:spcBef>
              <a:spcAft>
                <a:spcPct val="0"/>
              </a:spcAft>
              <a:defRPr sz="3600">
                <a:solidFill>
                  <a:srgbClr val="70899B"/>
                </a:solidFill>
                <a:latin typeface="Arial" charset="0"/>
                <a:cs typeface="Arial" charset="0"/>
              </a:defRPr>
            </a:lvl3pPr>
            <a:lvl4pPr algn="l" rtl="0" eaLnBrk="0" fontAlgn="base" hangingPunct="0">
              <a:spcBef>
                <a:spcPct val="0"/>
              </a:spcBef>
              <a:spcAft>
                <a:spcPct val="0"/>
              </a:spcAft>
              <a:defRPr sz="3600">
                <a:solidFill>
                  <a:srgbClr val="70899B"/>
                </a:solidFill>
                <a:latin typeface="Arial" charset="0"/>
                <a:cs typeface="Arial" charset="0"/>
              </a:defRPr>
            </a:lvl4pPr>
            <a:lvl5pPr algn="l" rtl="0" eaLnBrk="0" fontAlgn="base" hangingPunct="0">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altLang="en-US" sz="2800" b="0" kern="0" dirty="0" smtClean="0">
                <a:solidFill>
                  <a:srgbClr val="002060"/>
                </a:solidFill>
              </a:rPr>
              <a:t>LISBON UNION:  28 MEMBER STATES</a:t>
            </a:r>
            <a:endParaRPr lang="en-US" altLang="en-US" sz="2800" b="0" kern="0" dirty="0">
              <a:solidFill>
                <a:srgbClr val="002060"/>
              </a:solidFill>
            </a:endParaRPr>
          </a:p>
        </p:txBody>
      </p:sp>
    </p:spTree>
    <p:extLst>
      <p:ext uri="{BB962C8B-B14F-4D97-AF65-F5344CB8AC3E}">
        <p14:creationId xmlns:p14="http://schemas.microsoft.com/office/powerpoint/2010/main" val="355631700"/>
      </p:ext>
    </p:extLst>
  </p:cSld>
  <p:clrMapOvr>
    <a:masterClrMapping/>
  </p:clrMapOvr>
  <p:transition spd="slow" advClick="0">
    <p:cover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23528" y="158410"/>
            <a:ext cx="8712968" cy="1143000"/>
          </a:xfrm>
        </p:spPr>
        <p:txBody>
          <a:bodyPr/>
          <a:lstStyle/>
          <a:p>
            <a:pPr algn="ctr"/>
            <a:r>
              <a:rPr lang="en-US" altLang="en-US" sz="2800" dirty="0" smtClean="0">
                <a:solidFill>
                  <a:srgbClr val="002060"/>
                </a:solidFill>
              </a:rPr>
              <a:t>SEARCH APPELLATIONS OF ORIGIN </a:t>
            </a:r>
            <a:br>
              <a:rPr lang="en-US" altLang="en-US" sz="2800" dirty="0" smtClean="0">
                <a:solidFill>
                  <a:srgbClr val="002060"/>
                </a:solidFill>
              </a:rPr>
            </a:br>
            <a:r>
              <a:rPr lang="en-US" altLang="en-US" sz="2800" dirty="0" smtClean="0">
                <a:solidFill>
                  <a:srgbClr val="002060"/>
                </a:solidFill>
              </a:rPr>
              <a:t>LISBON EXPRESS</a:t>
            </a: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68413"/>
            <a:ext cx="5328592" cy="44577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1204" name="Content Placeholder 2"/>
          <p:cNvSpPr>
            <a:spLocks noGrp="1"/>
          </p:cNvSpPr>
          <p:nvPr>
            <p:ph idx="1"/>
          </p:nvPr>
        </p:nvSpPr>
        <p:spPr>
          <a:xfrm>
            <a:off x="107950" y="5877272"/>
            <a:ext cx="8928100" cy="831850"/>
          </a:xfrm>
        </p:spPr>
        <p:txBody>
          <a:bodyPr/>
          <a:lstStyle/>
          <a:p>
            <a:r>
              <a:rPr lang="en-US" altLang="en-US" sz="1800" dirty="0" smtClean="0"/>
              <a:t>Available at:</a:t>
            </a:r>
            <a:r>
              <a:rPr lang="en-US" altLang="en-US" sz="1600" dirty="0" smtClean="0"/>
              <a:t> </a:t>
            </a:r>
            <a:r>
              <a:rPr lang="en-US" altLang="en-US" sz="1600" dirty="0" smtClean="0">
                <a:hlinkClick r:id="rId3"/>
              </a:rPr>
              <a:t>http://www.wipo.int/ipdl/en/search/lisbon/search-struct.jsp</a:t>
            </a:r>
            <a:endParaRPr lang="en-US" altLang="en-US" sz="1600" dirty="0" smtClean="0"/>
          </a:p>
          <a:p>
            <a:endParaRPr lang="en-US" altLang="en-US" sz="1800" dirty="0" smtClean="0"/>
          </a:p>
        </p:txBody>
      </p:sp>
    </p:spTree>
    <p:extLst>
      <p:ext uri="{BB962C8B-B14F-4D97-AF65-F5344CB8AC3E}">
        <p14:creationId xmlns:p14="http://schemas.microsoft.com/office/powerpoint/2010/main" val="1877484152"/>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77045" y="188640"/>
            <a:ext cx="8229600" cy="1143000"/>
          </a:xfrm>
        </p:spPr>
        <p:txBody>
          <a:bodyPr/>
          <a:lstStyle/>
          <a:p>
            <a:r>
              <a:rPr lang="en-US" altLang="en-US" sz="2800" dirty="0" smtClean="0"/>
              <a:t>THE BULLETIN “APPELLATIONS OF ORIGIN”</a:t>
            </a:r>
          </a:p>
        </p:txBody>
      </p:sp>
      <p:sp>
        <p:nvSpPr>
          <p:cNvPr id="3" name="Content Placeholder 2"/>
          <p:cNvSpPr>
            <a:spLocks noGrp="1"/>
          </p:cNvSpPr>
          <p:nvPr>
            <p:ph idx="1"/>
          </p:nvPr>
        </p:nvSpPr>
        <p:spPr>
          <a:xfrm>
            <a:off x="395536" y="1484784"/>
            <a:ext cx="8229600" cy="4210050"/>
          </a:xfrm>
        </p:spPr>
        <p:txBody>
          <a:bodyPr/>
          <a:lstStyle/>
          <a:p>
            <a:pPr>
              <a:defRPr/>
            </a:pPr>
            <a:r>
              <a:rPr lang="en-US" sz="1800" dirty="0"/>
              <a:t>T</a:t>
            </a:r>
            <a:r>
              <a:rPr lang="en-US" sz="1800" dirty="0" smtClean="0"/>
              <a:t>he official publication of the Lisbon system for the publication of recordings in the International Register and information concerning changes in the legal framework.</a:t>
            </a:r>
          </a:p>
          <a:p>
            <a:pPr>
              <a:defRPr/>
            </a:pPr>
            <a:endParaRPr lang="en-US" dirty="0" smtClean="0">
              <a:hlinkClick r:id="rId2"/>
            </a:endParaRPr>
          </a:p>
          <a:p>
            <a:pPr>
              <a:defRPr/>
            </a:pPr>
            <a:endParaRPr lang="en-US" dirty="0" smtClean="0">
              <a:hlinkClick r:id="rId2"/>
            </a:endParaRPr>
          </a:p>
          <a:p>
            <a:pPr marL="0" indent="0">
              <a:buFontTx/>
              <a:buNone/>
              <a:defRPr/>
            </a:pPr>
            <a:endParaRPr lang="en-US" dirty="0">
              <a:hlinkClick r:id="rId2"/>
            </a:endParaRPr>
          </a:p>
          <a:p>
            <a:pPr>
              <a:defRPr/>
            </a:pPr>
            <a:endParaRPr lang="en-US" dirty="0" smtClean="0">
              <a:hlinkClick r:id="rId2"/>
            </a:endParaRPr>
          </a:p>
          <a:p>
            <a:pPr marL="0" indent="0">
              <a:buNone/>
              <a:defRPr/>
            </a:pPr>
            <a:endParaRPr lang="fr-CH" dirty="0" smtClean="0">
              <a:hlinkClick r:id="rId2"/>
            </a:endParaRPr>
          </a:p>
          <a:p>
            <a:pPr marL="0" indent="0">
              <a:buNone/>
              <a:defRPr/>
            </a:pPr>
            <a:endParaRPr lang="en-US" dirty="0" smtClean="0">
              <a:hlinkClick r:id="rId2"/>
            </a:endParaRPr>
          </a:p>
          <a:p>
            <a:pPr>
              <a:defRPr/>
            </a:pPr>
            <a:endParaRPr lang="en-US" dirty="0">
              <a:hlinkClick r:id="rId2"/>
            </a:endParaRPr>
          </a:p>
          <a:p>
            <a:pPr>
              <a:defRPr/>
            </a:pPr>
            <a:endParaRPr lang="en-US" dirty="0" smtClean="0">
              <a:hlinkClick r:id="rId2"/>
            </a:endParaRPr>
          </a:p>
          <a:p>
            <a:pPr>
              <a:defRPr/>
            </a:pPr>
            <a:r>
              <a:rPr lang="en-US" sz="1800" dirty="0" smtClean="0"/>
              <a:t>Available at: </a:t>
            </a:r>
            <a:r>
              <a:rPr lang="en-US" sz="1600" dirty="0" smtClean="0">
                <a:hlinkClick r:id="rId2"/>
              </a:rPr>
              <a:t>http://www.wipo.int/lisbon/en/bulletin/</a:t>
            </a:r>
            <a:endParaRPr lang="en-US" sz="1600" dirty="0" smtClean="0"/>
          </a:p>
          <a:p>
            <a:pPr>
              <a:defRPr/>
            </a:pPr>
            <a:endParaRPr lang="en-US" dirty="0" smtClean="0"/>
          </a:p>
          <a:p>
            <a:pPr>
              <a:defRPr/>
            </a:pPr>
            <a:endParaRPr lang="en-US" dirty="0" smtClean="0"/>
          </a:p>
        </p:txBody>
      </p:sp>
      <p:pic>
        <p:nvPicPr>
          <p:cNvPr id="52228"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4" y="2204864"/>
            <a:ext cx="4205243" cy="333888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463571763"/>
      </p:ext>
    </p:extLst>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a:r>
              <a:rPr lang="en-US" altLang="en-US" sz="2400" dirty="0" smtClean="0"/>
              <a:t>FORMS TO APPLY FOR AN INTERNATIONAL REGISTRATION OF APPELLATION OF ORIGIN</a:t>
            </a:r>
          </a:p>
        </p:txBody>
      </p:sp>
      <p:sp>
        <p:nvSpPr>
          <p:cNvPr id="53251" name="Content Placeholder 2"/>
          <p:cNvSpPr>
            <a:spLocks noGrp="1"/>
          </p:cNvSpPr>
          <p:nvPr>
            <p:ph idx="1"/>
          </p:nvPr>
        </p:nvSpPr>
        <p:spPr>
          <a:xfrm>
            <a:off x="107504" y="2061344"/>
            <a:ext cx="9216578" cy="4319587"/>
          </a:xfrm>
        </p:spPr>
        <p:txBody>
          <a:bodyPr/>
          <a:lstStyle/>
          <a:p>
            <a:pPr marL="0" indent="0">
              <a:buFontTx/>
              <a:buNone/>
            </a:pPr>
            <a:r>
              <a:rPr lang="en-US" altLang="en-US" sz="1800" smtClean="0">
                <a:hlinkClick r:id="rId2"/>
              </a:rPr>
              <a:t>(</a:t>
            </a:r>
            <a:r>
              <a:rPr lang="en-US" altLang="en-US" sz="1800" dirty="0" smtClean="0">
                <a:hlinkClick r:id="rId2"/>
              </a:rPr>
              <a:t>http://www.wipo.int/lisbon/en/forms/</a:t>
            </a:r>
            <a:r>
              <a:rPr lang="en-US" altLang="en-US" sz="1800" dirty="0" smtClean="0"/>
              <a:t>)</a:t>
            </a:r>
          </a:p>
          <a:p>
            <a:pPr marL="0" indent="0">
              <a:buFontTx/>
              <a:buNone/>
            </a:pPr>
            <a:endParaRPr lang="en-US" altLang="en-US" dirty="0" smtClean="0"/>
          </a:p>
        </p:txBody>
      </p:sp>
      <p:pic>
        <p:nvPicPr>
          <p:cNvPr id="5325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4" y="2924944"/>
            <a:ext cx="8297862" cy="259238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240296183"/>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pPr algn="ctr"/>
            <a:r>
              <a:rPr lang="en-US" altLang="en-US" sz="3000" dirty="0" smtClean="0">
                <a:solidFill>
                  <a:srgbClr val="002060"/>
                </a:solidFill>
              </a:rPr>
              <a:t>ON-GOING MULTILATERAL NEGOTIATIONS</a:t>
            </a:r>
            <a:r>
              <a:rPr lang="en-US" altLang="en-US" dirty="0">
                <a:solidFill>
                  <a:srgbClr val="002060"/>
                </a:solidFill>
              </a:rPr>
              <a:t/>
            </a:r>
            <a:br>
              <a:rPr lang="en-US" altLang="en-US"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683568" y="1772816"/>
            <a:ext cx="8229600" cy="4352925"/>
          </a:xfrm>
        </p:spPr>
        <p:txBody>
          <a:bodyPr/>
          <a:lstStyle/>
          <a:p>
            <a:r>
              <a:rPr lang="en-US" altLang="en-US" sz="2000" dirty="0"/>
              <a:t>WTO</a:t>
            </a:r>
            <a:r>
              <a:rPr lang="en-US" altLang="en-US" sz="2000" dirty="0" smtClean="0"/>
              <a:t>:</a:t>
            </a:r>
          </a:p>
          <a:p>
            <a:pPr marL="0" indent="0">
              <a:buNone/>
            </a:pPr>
            <a:endParaRPr lang="en-US" altLang="en-US" dirty="0" smtClean="0"/>
          </a:p>
          <a:p>
            <a:pPr lvl="1" eaLnBrk="1" hangingPunct="1">
              <a:lnSpc>
                <a:spcPct val="150000"/>
              </a:lnSpc>
              <a:buFont typeface="Wingdings" panose="05000000000000000000" pitchFamily="2" charset="2"/>
              <a:buChar char="Ø"/>
              <a:defRPr/>
            </a:pPr>
            <a:r>
              <a:rPr lang="en-US" altLang="en-US" sz="1800" dirty="0"/>
              <a:t>establish a GI </a:t>
            </a:r>
            <a:r>
              <a:rPr lang="en-US" altLang="en-US" sz="1800" dirty="0" smtClean="0"/>
              <a:t>registry</a:t>
            </a:r>
            <a:endParaRPr lang="en-US" altLang="en-US" sz="1800" dirty="0"/>
          </a:p>
          <a:p>
            <a:pPr lvl="1" eaLnBrk="1" hangingPunct="1">
              <a:lnSpc>
                <a:spcPct val="150000"/>
              </a:lnSpc>
              <a:buFont typeface="Wingdings" panose="05000000000000000000" pitchFamily="2" charset="2"/>
              <a:buChar char="Ø"/>
              <a:defRPr/>
            </a:pPr>
            <a:r>
              <a:rPr lang="en-US" altLang="en-US" sz="1800" dirty="0"/>
              <a:t>wine and spirits only or not ?</a:t>
            </a:r>
          </a:p>
          <a:p>
            <a:endParaRPr lang="fr-CH" altLang="en-US" dirty="0" smtClean="0"/>
          </a:p>
          <a:p>
            <a:pPr marL="0" indent="0">
              <a:buNone/>
            </a:pPr>
            <a:endParaRPr lang="en-US" altLang="en-US" dirty="0" smtClean="0"/>
          </a:p>
          <a:p>
            <a:r>
              <a:rPr lang="en-US" altLang="en-US" sz="2000" dirty="0"/>
              <a:t>WIPO</a:t>
            </a:r>
            <a:r>
              <a:rPr lang="en-US" altLang="en-US" sz="2000" dirty="0" smtClean="0"/>
              <a:t>:</a:t>
            </a:r>
          </a:p>
          <a:p>
            <a:pPr marL="0" indent="0">
              <a:buNone/>
            </a:pPr>
            <a:endParaRPr lang="en-US" altLang="en-US" sz="2000" dirty="0" smtClean="0"/>
          </a:p>
          <a:p>
            <a:pPr marL="742950" lvl="2" indent="-342900">
              <a:buFont typeface="Wingdings" panose="05000000000000000000" pitchFamily="2" charset="2"/>
              <a:buChar char="Ø"/>
            </a:pPr>
            <a:r>
              <a:rPr lang="en-US" altLang="en-US" sz="1800" dirty="0"/>
              <a:t>working group to review Lisbon</a:t>
            </a:r>
          </a:p>
          <a:p>
            <a:pPr>
              <a:buFont typeface="Wingdings" panose="05000000000000000000" pitchFamily="2" charset="2"/>
              <a:buChar char="Ø"/>
            </a:pPr>
            <a:endParaRPr lang="en-US" altLang="en-US" sz="2000" dirty="0"/>
          </a:p>
          <a:p>
            <a:pPr marL="0" indent="0">
              <a:buNone/>
            </a:pPr>
            <a:r>
              <a:rPr lang="en-US" altLang="en-US" dirty="0" smtClean="0"/>
              <a:t> </a:t>
            </a:r>
            <a:endParaRPr lang="en-US" altLang="en-US" dirty="0"/>
          </a:p>
          <a:p>
            <a:endParaRPr lang="en-US" dirty="0"/>
          </a:p>
        </p:txBody>
      </p:sp>
    </p:spTree>
    <p:extLst>
      <p:ext uri="{BB962C8B-B14F-4D97-AF65-F5344CB8AC3E}">
        <p14:creationId xmlns:p14="http://schemas.microsoft.com/office/powerpoint/2010/main" val="3880256687"/>
      </p:ext>
    </p:extLst>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215900" y="327025"/>
            <a:ext cx="8893175" cy="941388"/>
          </a:xfrm>
        </p:spPr>
        <p:txBody>
          <a:bodyPr/>
          <a:lstStyle/>
          <a:p>
            <a:pPr algn="ctr"/>
            <a:r>
              <a:rPr lang="en-US" altLang="en-US" sz="2800" dirty="0" smtClean="0">
                <a:ea typeface="MS PGothic" pitchFamily="34" charset="-128"/>
              </a:rPr>
              <a:t>LISBON UNION ASSEMBLY (SEPTEMBER 2009)</a:t>
            </a:r>
          </a:p>
        </p:txBody>
      </p:sp>
      <p:sp>
        <p:nvSpPr>
          <p:cNvPr id="55299" name="Rectangle 3"/>
          <p:cNvSpPr>
            <a:spLocks noGrp="1" noChangeArrowheads="1"/>
          </p:cNvSpPr>
          <p:nvPr>
            <p:ph type="body" idx="4294967295"/>
          </p:nvPr>
        </p:nvSpPr>
        <p:spPr>
          <a:xfrm>
            <a:off x="251520" y="1844824"/>
            <a:ext cx="8892480" cy="4352925"/>
          </a:xfrm>
        </p:spPr>
        <p:txBody>
          <a:bodyPr/>
          <a:lstStyle/>
          <a:p>
            <a:pPr>
              <a:lnSpc>
                <a:spcPct val="200000"/>
              </a:lnSpc>
            </a:pPr>
            <a:r>
              <a:rPr lang="en-US" altLang="en-US" sz="1800" dirty="0" smtClean="0">
                <a:solidFill>
                  <a:srgbClr val="F91807"/>
                </a:solidFill>
              </a:rPr>
              <a:t>Mandated the Working Group on the Development of the Lisbon System to</a:t>
            </a:r>
          </a:p>
          <a:p>
            <a:pPr marL="0" indent="0">
              <a:lnSpc>
                <a:spcPct val="200000"/>
              </a:lnSpc>
              <a:buNone/>
            </a:pPr>
            <a:endParaRPr lang="en-US" altLang="en-US" sz="1800" dirty="0" smtClean="0">
              <a:solidFill>
                <a:srgbClr val="F91807"/>
              </a:solidFill>
            </a:endParaRPr>
          </a:p>
          <a:p>
            <a:pPr lvl="1">
              <a:lnSpc>
                <a:spcPct val="200000"/>
              </a:lnSpc>
              <a:buFont typeface="Wingdings" panose="05000000000000000000" pitchFamily="2" charset="2"/>
              <a:buChar char="Ø"/>
            </a:pPr>
            <a:r>
              <a:rPr lang="en-US" altLang="en-US" sz="1800" dirty="0" smtClean="0"/>
              <a:t>look for improvements of the Lisbon system</a:t>
            </a:r>
          </a:p>
          <a:p>
            <a:pPr lvl="1">
              <a:lnSpc>
                <a:spcPct val="200000"/>
              </a:lnSpc>
              <a:buFont typeface="Wingdings" panose="05000000000000000000" pitchFamily="2" charset="2"/>
              <a:buChar char="Ø"/>
            </a:pPr>
            <a:r>
              <a:rPr lang="en-US" altLang="en-US" sz="1800" dirty="0" smtClean="0"/>
              <a:t>so that it might attract a wider membership</a:t>
            </a:r>
          </a:p>
          <a:p>
            <a:pPr lvl="1">
              <a:lnSpc>
                <a:spcPct val="200000"/>
              </a:lnSpc>
              <a:buFont typeface="Wingdings" panose="05000000000000000000" pitchFamily="2" charset="2"/>
              <a:buChar char="Ø"/>
            </a:pPr>
            <a:r>
              <a:rPr lang="en-US" altLang="en-US" sz="1800" dirty="0" smtClean="0"/>
              <a:t>while preserving the principles and objectives of the Lisbon Agreement</a:t>
            </a:r>
          </a:p>
        </p:txBody>
      </p:sp>
    </p:spTree>
    <p:extLst>
      <p:ext uri="{BB962C8B-B14F-4D97-AF65-F5344CB8AC3E}">
        <p14:creationId xmlns:p14="http://schemas.microsoft.com/office/powerpoint/2010/main" val="3331616202"/>
      </p:ext>
    </p:extLst>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dirty="0" smtClean="0">
                <a:solidFill>
                  <a:srgbClr val="002060"/>
                </a:solidFill>
                <a:latin typeface="Arial" charset="0"/>
                <a:cs typeface="Arial" charset="0"/>
              </a:rPr>
              <a:t>THE STANDING COMMITTEE ON LAW OF PATENTS </a:t>
            </a:r>
            <a:endParaRPr lang="en-US" sz="2600" dirty="0">
              <a:solidFill>
                <a:srgbClr val="002060"/>
              </a:solidFill>
            </a:endParaRPr>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cs typeface="Arial" charset="0"/>
              </a:rPr>
              <a:t>Member States’ Committee (IGOs and NGOs: observers)</a:t>
            </a:r>
          </a:p>
          <a:p>
            <a:pPr algn="just" eaLnBrk="1" hangingPunct="1">
              <a:lnSpc>
                <a:spcPct val="150000"/>
              </a:lnSpc>
              <a:buClr>
                <a:srgbClr val="CC0000"/>
              </a:buClr>
            </a:pPr>
            <a:r>
              <a:rPr lang="en-US" sz="1800" dirty="0">
                <a:cs typeface="Arial" charset="0"/>
              </a:rPr>
              <a:t>Established in 1998</a:t>
            </a:r>
          </a:p>
          <a:p>
            <a:pPr algn="just" eaLnBrk="1" hangingPunct="1">
              <a:lnSpc>
                <a:spcPct val="150000"/>
              </a:lnSpc>
            </a:pPr>
            <a:r>
              <a:rPr lang="en-US" sz="1800" dirty="0">
                <a:cs typeface="Arial" charset="0"/>
              </a:rPr>
              <a:t>Forum to discuss issues, facilitate coordination and provide guidance concerning the </a:t>
            </a:r>
            <a:r>
              <a:rPr lang="en-US" sz="1800" i="1" dirty="0">
                <a:cs typeface="Arial" charset="0"/>
              </a:rPr>
              <a:t>progressive international development of patent law</a:t>
            </a:r>
          </a:p>
          <a:p>
            <a:pPr algn="just" eaLnBrk="1" hangingPunct="1">
              <a:lnSpc>
                <a:spcPct val="150000"/>
              </a:lnSpc>
            </a:pPr>
            <a:r>
              <a:rPr lang="en-US" sz="1800" dirty="0">
                <a:cs typeface="Arial" charset="0"/>
              </a:rPr>
              <a:t>Forum that deals with a cluster of issues rather than each issue in isolation</a:t>
            </a:r>
          </a:p>
          <a:p>
            <a:pPr algn="just" eaLnBrk="1" hangingPunct="1">
              <a:lnSpc>
                <a:spcPct val="150000"/>
              </a:lnSpc>
            </a:pPr>
            <a:r>
              <a:rPr lang="en-US" sz="1800" dirty="0">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6439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idx="4294967295"/>
          </p:nvPr>
        </p:nvSpPr>
        <p:spPr>
          <a:xfrm>
            <a:off x="468313" y="333375"/>
            <a:ext cx="7989887" cy="1223963"/>
          </a:xfrm>
        </p:spPr>
        <p:txBody>
          <a:bodyPr/>
          <a:lstStyle/>
          <a:p>
            <a:pPr algn="ctr"/>
            <a:r>
              <a:rPr lang="fr-CH" altLang="en-US" sz="2800" dirty="0" smtClean="0">
                <a:ea typeface="MS PGothic" pitchFamily="34" charset="-128"/>
              </a:rPr>
              <a:t>TWO-FOLD MANDATE (LISBON UNION ASSEMBLY 2012)</a:t>
            </a:r>
            <a:endParaRPr lang="en-US" altLang="en-US" sz="2800" dirty="0" smtClean="0">
              <a:solidFill>
                <a:srgbClr val="FF0000"/>
              </a:solidFill>
              <a:ea typeface="MS PGothic" pitchFamily="34" charset="-128"/>
            </a:endParaRPr>
          </a:p>
        </p:txBody>
      </p:sp>
      <p:sp>
        <p:nvSpPr>
          <p:cNvPr id="48131" name="Rectangle 3"/>
          <p:cNvSpPr>
            <a:spLocks noGrp="1" noChangeArrowheads="1"/>
          </p:cNvSpPr>
          <p:nvPr>
            <p:ph type="subTitle" idx="4294967295"/>
          </p:nvPr>
        </p:nvSpPr>
        <p:spPr>
          <a:xfrm>
            <a:off x="395536" y="2204864"/>
            <a:ext cx="8424936" cy="3673475"/>
          </a:xfrm>
        </p:spPr>
        <p:txBody>
          <a:bodyPr/>
          <a:lstStyle/>
          <a:p>
            <a:pPr marL="457200" indent="-457200">
              <a:buFontTx/>
              <a:buAutoNum type="arabicPeriod"/>
              <a:defRPr/>
            </a:pPr>
            <a:r>
              <a:rPr lang="en-US" altLang="en-US" sz="2000" dirty="0" smtClean="0">
                <a:solidFill>
                  <a:srgbClr val="008000"/>
                </a:solidFill>
              </a:rPr>
              <a:t>Revision of the Lisbon Agreement</a:t>
            </a:r>
          </a:p>
          <a:p>
            <a:pPr marL="0" indent="0">
              <a:buNone/>
              <a:defRPr/>
            </a:pPr>
            <a:endParaRPr lang="en-US" altLang="en-US" dirty="0" smtClean="0">
              <a:solidFill>
                <a:srgbClr val="008000"/>
              </a:solidFill>
            </a:endParaRPr>
          </a:p>
          <a:p>
            <a:pPr lvl="1">
              <a:spcBef>
                <a:spcPts val="600"/>
              </a:spcBef>
              <a:spcAft>
                <a:spcPts val="600"/>
              </a:spcAft>
              <a:buFont typeface="Wingdings" panose="05000000000000000000" pitchFamily="2" charset="2"/>
              <a:buChar char="Ø"/>
              <a:defRPr/>
            </a:pPr>
            <a:r>
              <a:rPr lang="en-US" altLang="en-US" sz="1800" dirty="0" smtClean="0"/>
              <a:t>Refinement and Modernization of the Legal Framework</a:t>
            </a:r>
          </a:p>
          <a:p>
            <a:pPr marL="457200" lvl="1" indent="0">
              <a:spcBef>
                <a:spcPts val="600"/>
              </a:spcBef>
              <a:spcAft>
                <a:spcPts val="600"/>
              </a:spcAft>
              <a:buNone/>
              <a:defRPr/>
            </a:pPr>
            <a:endParaRPr lang="en-US" altLang="en-US" sz="1800" dirty="0" smtClean="0"/>
          </a:p>
          <a:p>
            <a:pPr lvl="1">
              <a:spcBef>
                <a:spcPts val="600"/>
              </a:spcBef>
              <a:spcAft>
                <a:spcPts val="600"/>
              </a:spcAft>
              <a:buFont typeface="Wingdings" panose="05000000000000000000" pitchFamily="2" charset="2"/>
              <a:buChar char="Ø"/>
              <a:defRPr/>
            </a:pPr>
            <a:r>
              <a:rPr lang="en-US" altLang="en-US" sz="1800" dirty="0" smtClean="0"/>
              <a:t>Accession Possibility for Intergovernmental Organizations (e.g., EU, OAPI)</a:t>
            </a:r>
          </a:p>
          <a:p>
            <a:pPr marL="0" indent="0">
              <a:buFontTx/>
              <a:buChar char="-"/>
              <a:defRPr/>
            </a:pPr>
            <a:endParaRPr lang="en-US" altLang="en-US" dirty="0" smtClean="0"/>
          </a:p>
          <a:p>
            <a:pPr marL="0" indent="0">
              <a:buFontTx/>
              <a:buNone/>
              <a:defRPr/>
            </a:pPr>
            <a:r>
              <a:rPr lang="en-US" altLang="en-US" sz="2000" dirty="0" smtClean="0">
                <a:solidFill>
                  <a:srgbClr val="008000"/>
                </a:solidFill>
              </a:rPr>
              <a:t>2. Specifying its applicability to AOs and GIs</a:t>
            </a:r>
          </a:p>
        </p:txBody>
      </p:sp>
    </p:spTree>
    <p:extLst>
      <p:ext uri="{BB962C8B-B14F-4D97-AF65-F5344CB8AC3E}">
        <p14:creationId xmlns:p14="http://schemas.microsoft.com/office/powerpoint/2010/main" val="4266497257"/>
      </p:ext>
    </p:extLst>
  </p:cSld>
  <p:clrMapOvr>
    <a:masterClrMapping/>
  </p:clrMapOvr>
  <p:transition spd="slow">
    <p:cover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79512" y="332656"/>
            <a:ext cx="8785225" cy="936625"/>
          </a:xfrm>
        </p:spPr>
        <p:txBody>
          <a:bodyPr/>
          <a:lstStyle/>
          <a:p>
            <a:pPr algn="ctr"/>
            <a:r>
              <a:rPr lang="en-US" altLang="en-US" sz="2800" dirty="0" smtClean="0">
                <a:ea typeface="MS PGothic" pitchFamily="34" charset="-128"/>
              </a:rPr>
              <a:t>DRAFT REVISED LISBON AGREEMENT</a:t>
            </a:r>
            <a:br>
              <a:rPr lang="en-US" altLang="en-US" sz="2800" dirty="0" smtClean="0">
                <a:ea typeface="MS PGothic" pitchFamily="34" charset="-128"/>
              </a:rPr>
            </a:br>
            <a:r>
              <a:rPr lang="en-US" altLang="en-US" sz="2800" dirty="0" smtClean="0">
                <a:ea typeface="MS PGothic" pitchFamily="34" charset="-128"/>
              </a:rPr>
              <a:t>MAIN PROVISIONS </a:t>
            </a:r>
          </a:p>
        </p:txBody>
      </p:sp>
      <p:sp>
        <p:nvSpPr>
          <p:cNvPr id="56323" name="Rectangle 3"/>
          <p:cNvSpPr>
            <a:spLocks noGrp="1" noChangeArrowheads="1"/>
          </p:cNvSpPr>
          <p:nvPr>
            <p:ph type="body" idx="4294967295"/>
          </p:nvPr>
        </p:nvSpPr>
        <p:spPr>
          <a:xfrm>
            <a:off x="395536" y="1700808"/>
            <a:ext cx="8291512" cy="4895850"/>
          </a:xfrm>
        </p:spPr>
        <p:txBody>
          <a:bodyPr/>
          <a:lstStyle/>
          <a:p>
            <a:pPr>
              <a:lnSpc>
                <a:spcPct val="150000"/>
              </a:lnSpc>
              <a:spcBef>
                <a:spcPts val="600"/>
              </a:spcBef>
              <a:spcAft>
                <a:spcPts val="600"/>
              </a:spcAft>
            </a:pPr>
            <a:r>
              <a:rPr lang="en-US" altLang="en-US" sz="1800" dirty="0" smtClean="0"/>
              <a:t>Definitions for GIs and AOs </a:t>
            </a:r>
          </a:p>
          <a:p>
            <a:pPr>
              <a:lnSpc>
                <a:spcPct val="150000"/>
              </a:lnSpc>
              <a:spcBef>
                <a:spcPts val="600"/>
              </a:spcBef>
              <a:spcAft>
                <a:spcPts val="600"/>
              </a:spcAft>
            </a:pPr>
            <a:r>
              <a:rPr lang="en-US" altLang="en-US" sz="1800" dirty="0" smtClean="0"/>
              <a:t>Procedures for international applications, refusals, invalidations, modifications, etc.</a:t>
            </a:r>
          </a:p>
          <a:p>
            <a:pPr>
              <a:lnSpc>
                <a:spcPct val="150000"/>
              </a:lnSpc>
              <a:spcBef>
                <a:spcPts val="600"/>
              </a:spcBef>
              <a:spcAft>
                <a:spcPts val="600"/>
              </a:spcAft>
            </a:pPr>
            <a:r>
              <a:rPr lang="en-US" altLang="en-US" sz="1800" dirty="0" smtClean="0"/>
              <a:t>Scope of protection</a:t>
            </a:r>
          </a:p>
          <a:p>
            <a:pPr>
              <a:lnSpc>
                <a:spcPct val="150000"/>
              </a:lnSpc>
              <a:spcBef>
                <a:spcPts val="600"/>
              </a:spcBef>
              <a:spcAft>
                <a:spcPts val="600"/>
              </a:spcAft>
            </a:pPr>
            <a:r>
              <a:rPr lang="en-US" altLang="en-US" sz="1800" dirty="0" smtClean="0"/>
              <a:t>How to deal with prior rights and prior use</a:t>
            </a:r>
          </a:p>
          <a:p>
            <a:pPr>
              <a:lnSpc>
                <a:spcPct val="150000"/>
              </a:lnSpc>
              <a:spcBef>
                <a:spcPts val="600"/>
              </a:spcBef>
              <a:spcAft>
                <a:spcPts val="600"/>
              </a:spcAft>
            </a:pPr>
            <a:r>
              <a:rPr lang="en-US" altLang="en-US" sz="1800" dirty="0" smtClean="0"/>
              <a:t>Option for registration of trans-border GIs and AOs</a:t>
            </a:r>
          </a:p>
          <a:p>
            <a:pPr>
              <a:lnSpc>
                <a:spcPct val="150000"/>
              </a:lnSpc>
              <a:spcBef>
                <a:spcPts val="600"/>
              </a:spcBef>
              <a:spcAft>
                <a:spcPts val="600"/>
              </a:spcAft>
            </a:pPr>
            <a:r>
              <a:rPr lang="en-US" altLang="en-US" sz="1800" dirty="0" smtClean="0"/>
              <a:t>Option for direct filings by beneficiaries</a:t>
            </a:r>
          </a:p>
          <a:p>
            <a:pPr>
              <a:lnSpc>
                <a:spcPct val="150000"/>
              </a:lnSpc>
              <a:spcBef>
                <a:spcPts val="600"/>
              </a:spcBef>
              <a:spcAft>
                <a:spcPts val="600"/>
              </a:spcAft>
            </a:pPr>
            <a:r>
              <a:rPr lang="en-US" altLang="en-US" sz="1800" dirty="0" smtClean="0"/>
              <a:t>Accession criteria for Intergovernmental Organizations (e.g., EU, OAPI)</a:t>
            </a:r>
          </a:p>
          <a:p>
            <a:pPr marL="911225" lvl="1" indent="-454025">
              <a:buFont typeface="Wingdings" pitchFamily="2" charset="2"/>
              <a:buNone/>
            </a:pPr>
            <a:endParaRPr lang="en-US" altLang="en-US" sz="2100" dirty="0" smtClean="0">
              <a:solidFill>
                <a:srgbClr val="0066FF"/>
              </a:solidFill>
              <a:latin typeface="Verdana" pitchFamily="34" charset="0"/>
            </a:endParaRPr>
          </a:p>
        </p:txBody>
      </p:sp>
    </p:spTree>
    <p:extLst>
      <p:ext uri="{BB962C8B-B14F-4D97-AF65-F5344CB8AC3E}">
        <p14:creationId xmlns:p14="http://schemas.microsoft.com/office/powerpoint/2010/main" val="48824247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67544" y="188640"/>
            <a:ext cx="7992888" cy="1143000"/>
          </a:xfrm>
        </p:spPr>
        <p:txBody>
          <a:bodyPr/>
          <a:lstStyle/>
          <a:p>
            <a:pPr algn="ctr"/>
            <a:r>
              <a:rPr lang="fr-CH" altLang="en-US" sz="3000" dirty="0" smtClean="0">
                <a:ea typeface="MS PGothic" pitchFamily="34" charset="-128"/>
              </a:rPr>
              <a:t>PROSPECTS</a:t>
            </a:r>
            <a:endParaRPr lang="en-US" altLang="en-US" sz="3000" dirty="0" smtClean="0">
              <a:ea typeface="MS PGothic" pitchFamily="34" charset="-128"/>
            </a:endParaRPr>
          </a:p>
        </p:txBody>
      </p:sp>
      <p:sp>
        <p:nvSpPr>
          <p:cNvPr id="54275" name="Rectangle 3"/>
          <p:cNvSpPr>
            <a:spLocks noGrp="1" noChangeArrowheads="1"/>
          </p:cNvSpPr>
          <p:nvPr>
            <p:ph type="body" idx="4294967295"/>
          </p:nvPr>
        </p:nvSpPr>
        <p:spPr>
          <a:xfrm>
            <a:off x="395536" y="1556792"/>
            <a:ext cx="8229600" cy="4641850"/>
          </a:xfrm>
        </p:spPr>
        <p:txBody>
          <a:bodyPr/>
          <a:lstStyle/>
          <a:p>
            <a:pPr>
              <a:buFontTx/>
              <a:buNone/>
              <a:defRPr/>
            </a:pPr>
            <a:endParaRPr lang="fr-CH" dirty="0" smtClean="0"/>
          </a:p>
          <a:p>
            <a:pPr>
              <a:spcBef>
                <a:spcPts val="600"/>
              </a:spcBef>
              <a:spcAft>
                <a:spcPts val="600"/>
              </a:spcAft>
              <a:defRPr/>
            </a:pPr>
            <a:r>
              <a:rPr lang="en-US" sz="1800" dirty="0" smtClean="0"/>
              <a:t>Results 8th Session of the WG:  December 2 to 6, 2013</a:t>
            </a:r>
          </a:p>
          <a:p>
            <a:pPr>
              <a:buFontTx/>
              <a:buNone/>
              <a:defRPr/>
            </a:pPr>
            <a:r>
              <a:rPr lang="en-US" sz="1800" dirty="0" smtClean="0"/>
              <a:t>	(</a:t>
            </a:r>
            <a:r>
              <a:rPr lang="en-US" sz="1800" dirty="0" smtClean="0">
                <a:hlinkClick r:id="rId2"/>
              </a:rPr>
              <a:t>http://www.wipo.int/meetings/en/details.jsp?meeting_id=31204</a:t>
            </a:r>
            <a:r>
              <a:rPr lang="en-US" sz="1800" dirty="0" smtClean="0"/>
              <a:t>)</a:t>
            </a:r>
          </a:p>
          <a:p>
            <a:pPr>
              <a:buFontTx/>
              <a:buNone/>
              <a:defRPr/>
            </a:pPr>
            <a:endParaRPr lang="en-US" sz="1800" dirty="0" smtClean="0"/>
          </a:p>
          <a:p>
            <a:pPr>
              <a:buFontTx/>
              <a:buNone/>
              <a:defRPr/>
            </a:pPr>
            <a:endParaRPr lang="en-US" sz="1800" dirty="0" smtClean="0"/>
          </a:p>
          <a:p>
            <a:pPr marL="742950" lvl="2" indent="-342900">
              <a:lnSpc>
                <a:spcPct val="150000"/>
              </a:lnSpc>
              <a:spcBef>
                <a:spcPts val="600"/>
              </a:spcBef>
              <a:spcAft>
                <a:spcPts val="600"/>
              </a:spcAft>
              <a:buFont typeface="Wingdings" panose="05000000000000000000" pitchFamily="2" charset="2"/>
              <a:buChar char="Ø"/>
              <a:defRPr/>
            </a:pPr>
            <a:r>
              <a:rPr lang="en-US" sz="1600" dirty="0" smtClean="0">
                <a:ea typeface="+mn-ea"/>
              </a:rPr>
              <a:t>9th Session: June 23 to 27, 2014</a:t>
            </a:r>
          </a:p>
          <a:p>
            <a:pPr marL="742950" lvl="2" indent="-342900">
              <a:lnSpc>
                <a:spcPct val="150000"/>
              </a:lnSpc>
              <a:spcBef>
                <a:spcPts val="600"/>
              </a:spcBef>
              <a:spcAft>
                <a:spcPts val="600"/>
              </a:spcAft>
              <a:buFont typeface="Wingdings" panose="05000000000000000000" pitchFamily="2" charset="2"/>
              <a:buChar char="Ø"/>
              <a:defRPr/>
            </a:pPr>
            <a:r>
              <a:rPr lang="en-US" sz="1600" dirty="0" smtClean="0">
                <a:ea typeface="+mn-ea"/>
              </a:rPr>
              <a:t>10th Session: October 27 to 31, 2014, together with the Preparatory Committee</a:t>
            </a:r>
          </a:p>
          <a:p>
            <a:pPr marL="0" indent="0">
              <a:buNone/>
              <a:defRPr/>
            </a:pPr>
            <a:endParaRPr lang="fr-CH" dirty="0" smtClean="0"/>
          </a:p>
          <a:p>
            <a:pPr marL="0" indent="0">
              <a:buNone/>
              <a:defRPr/>
            </a:pPr>
            <a:endParaRPr lang="en-US" dirty="0" smtClean="0"/>
          </a:p>
          <a:p>
            <a:pPr>
              <a:spcBef>
                <a:spcPts val="600"/>
              </a:spcBef>
              <a:spcAft>
                <a:spcPts val="600"/>
              </a:spcAft>
              <a:defRPr/>
            </a:pPr>
            <a:r>
              <a:rPr lang="en-US" sz="1800" dirty="0" smtClean="0"/>
              <a:t>Diplomatic Conference: Summer of 2015</a:t>
            </a:r>
            <a:endParaRPr lang="en-US" sz="1800" dirty="0"/>
          </a:p>
        </p:txBody>
      </p:sp>
    </p:spTree>
    <p:extLst>
      <p:ext uri="{BB962C8B-B14F-4D97-AF65-F5344CB8AC3E}">
        <p14:creationId xmlns:p14="http://schemas.microsoft.com/office/powerpoint/2010/main" val="30976977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250823" y="1340768"/>
            <a:ext cx="4176713"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a:spcBef>
                <a:spcPct val="0"/>
              </a:spcBef>
              <a:buFontTx/>
              <a:buNone/>
            </a:pPr>
            <a:r>
              <a:rPr lang="en-US" altLang="en-US" sz="2000" b="0" dirty="0">
                <a:solidFill>
                  <a:srgbClr val="00408C"/>
                </a:solidFill>
                <a:ea typeface="ヒラギノ角ゴ Pro W3"/>
                <a:cs typeface="ヒラギノ角ゴ Pro W3"/>
              </a:rPr>
              <a:t/>
            </a:r>
            <a:br>
              <a:rPr lang="en-US" altLang="en-US" sz="2000" b="0" dirty="0">
                <a:solidFill>
                  <a:srgbClr val="00408C"/>
                </a:solidFill>
                <a:ea typeface="ヒラギノ角ゴ Pro W3"/>
                <a:cs typeface="ヒラギノ角ゴ Pro W3"/>
              </a:rPr>
            </a:br>
            <a:r>
              <a:rPr lang="en-US" altLang="en-US" sz="2000" b="0" dirty="0">
                <a:solidFill>
                  <a:srgbClr val="00408C"/>
                </a:solidFill>
                <a:ea typeface="ヒラギノ角ゴ Pro W3"/>
                <a:cs typeface="ヒラギノ角ゴ Pro W3"/>
              </a:rPr>
              <a:t/>
            </a:r>
            <a:br>
              <a:rPr lang="en-US" altLang="en-US" sz="2000" b="0" dirty="0">
                <a:solidFill>
                  <a:srgbClr val="00408C"/>
                </a:solidFill>
                <a:ea typeface="ヒラギノ角ゴ Pro W3"/>
                <a:cs typeface="ヒラギノ角ゴ Pro W3"/>
              </a:rPr>
            </a:br>
            <a:r>
              <a:rPr lang="en-US" altLang="en-US" sz="3000" b="0" dirty="0">
                <a:solidFill>
                  <a:srgbClr val="002060"/>
                </a:solidFill>
                <a:ea typeface="ヒラギノ角ゴ Pro W3"/>
                <a:cs typeface="ヒラギノ角ゴ Pro W3"/>
              </a:rPr>
              <a:t>Thank you </a:t>
            </a:r>
          </a:p>
          <a:p>
            <a:pPr algn="ctr">
              <a:spcBef>
                <a:spcPct val="0"/>
              </a:spcBef>
              <a:buFontTx/>
              <a:buNone/>
            </a:pPr>
            <a:r>
              <a:rPr lang="en-US" altLang="en-US" sz="3000" b="0" dirty="0">
                <a:solidFill>
                  <a:srgbClr val="002060"/>
                </a:solidFill>
                <a:ea typeface="ヒラギノ角ゴ Pro W3"/>
                <a:cs typeface="ヒラギノ角ゴ Pro W3"/>
              </a:rPr>
              <a:t>for your </a:t>
            </a:r>
            <a:r>
              <a:rPr lang="en-US" altLang="en-US" sz="3000" b="0" dirty="0" smtClean="0">
                <a:solidFill>
                  <a:srgbClr val="002060"/>
                </a:solidFill>
                <a:ea typeface="ヒラギノ角ゴ Pro W3"/>
                <a:cs typeface="ヒラギノ角ゴ Pro W3"/>
              </a:rPr>
              <a:t>attention</a:t>
            </a:r>
          </a:p>
          <a:p>
            <a:pPr algn="ctr">
              <a:spcBef>
                <a:spcPct val="0"/>
              </a:spcBef>
              <a:buFontTx/>
              <a:buNone/>
            </a:pPr>
            <a:r>
              <a:rPr lang="en-US" sz="3000" dirty="0" smtClean="0">
                <a:solidFill>
                  <a:srgbClr val="002060"/>
                </a:solidFill>
                <a:latin typeface="Arial Unicode MS" charset="0"/>
                <a:cs typeface="Arial Unicode MS" charset="0"/>
              </a:rPr>
              <a:t>****************</a:t>
            </a:r>
          </a:p>
          <a:p>
            <a:pPr algn="ctr">
              <a:spcBef>
                <a:spcPct val="0"/>
              </a:spcBef>
              <a:buFontTx/>
              <a:buNone/>
            </a:pPr>
            <a:endParaRPr lang="en-US" sz="3000" dirty="0" smtClean="0">
              <a:solidFill>
                <a:srgbClr val="002060"/>
              </a:solidFill>
              <a:latin typeface="Arial Unicode MS" charset="0"/>
              <a:cs typeface="Arial Unicode MS" charset="0"/>
            </a:endParaRPr>
          </a:p>
          <a:p>
            <a:pPr algn="ctr">
              <a:spcBef>
                <a:spcPct val="0"/>
              </a:spcBef>
              <a:buFontTx/>
              <a:buNone/>
            </a:pPr>
            <a:r>
              <a:rPr lang="fr-CH" altLang="en-US" sz="1200" b="0" dirty="0" smtClean="0">
                <a:solidFill>
                  <a:srgbClr val="002060"/>
                </a:solidFill>
                <a:latin typeface="Arial Unicode MS" charset="0"/>
                <a:ea typeface="ヒラギノ角ゴ Pro W3"/>
                <a:cs typeface="Arial Unicode MS" charset="0"/>
              </a:rPr>
              <a:t>Mrs. Asta Valdimarsdottir</a:t>
            </a:r>
          </a:p>
          <a:p>
            <a:pPr algn="ctr">
              <a:spcBef>
                <a:spcPct val="0"/>
              </a:spcBef>
              <a:buFontTx/>
              <a:buNone/>
            </a:pPr>
            <a:endParaRPr lang="fr-CH" altLang="en-US" sz="1200" b="0" dirty="0" smtClean="0">
              <a:solidFill>
                <a:srgbClr val="002060"/>
              </a:solidFill>
              <a:latin typeface="Arial Unicode MS" charset="0"/>
              <a:ea typeface="ヒラギノ角ゴ Pro W3"/>
              <a:cs typeface="Arial Unicode MS" charset="0"/>
            </a:endParaRPr>
          </a:p>
          <a:p>
            <a:pPr algn="ctr">
              <a:spcBef>
                <a:spcPct val="0"/>
              </a:spcBef>
              <a:buFontTx/>
              <a:buNone/>
            </a:pPr>
            <a:r>
              <a:rPr lang="fr-CH" altLang="en-US" sz="1200" dirty="0" smtClean="0">
                <a:solidFill>
                  <a:srgbClr val="002060"/>
                </a:solidFill>
                <a:latin typeface="Arial Unicode MS" charset="0"/>
                <a:ea typeface="ヒラギノ角ゴ Pro W3"/>
                <a:cs typeface="Arial Unicode MS" charset="0"/>
              </a:rPr>
              <a:t>Director </a:t>
            </a:r>
          </a:p>
          <a:p>
            <a:pPr algn="ctr">
              <a:spcBef>
                <a:spcPct val="0"/>
              </a:spcBef>
              <a:buFontTx/>
              <a:buNone/>
            </a:pPr>
            <a:r>
              <a:rPr lang="fr-CH" altLang="en-US" sz="1200" b="0" dirty="0" smtClean="0">
                <a:solidFill>
                  <a:srgbClr val="002060"/>
                </a:solidFill>
                <a:latin typeface="Arial Unicode MS" charset="0"/>
                <a:ea typeface="ヒラギノ角ゴ Pro W3"/>
                <a:cs typeface="Arial Unicode MS" charset="0"/>
              </a:rPr>
              <a:t>Operations Division</a:t>
            </a:r>
          </a:p>
          <a:p>
            <a:pPr algn="ctr">
              <a:spcBef>
                <a:spcPct val="0"/>
              </a:spcBef>
              <a:buFontTx/>
              <a:buNone/>
            </a:pPr>
            <a:r>
              <a:rPr lang="en-US" altLang="en-US" sz="1200" dirty="0" smtClean="0">
                <a:solidFill>
                  <a:srgbClr val="002060"/>
                </a:solidFill>
                <a:latin typeface="Arial Unicode MS" charset="0"/>
                <a:ea typeface="ヒラギノ角ゴ Pro W3"/>
                <a:cs typeface="Arial Unicode MS" charset="0"/>
              </a:rPr>
              <a:t>Madrid Registry</a:t>
            </a:r>
            <a:r>
              <a:rPr lang="fr-CH" altLang="en-US" sz="1200" dirty="0" smtClean="0">
                <a:solidFill>
                  <a:srgbClr val="002060"/>
                </a:solidFill>
                <a:latin typeface="Arial Unicode MS" charset="0"/>
                <a:ea typeface="ヒラギノ角ゴ Pro W3"/>
                <a:cs typeface="Arial Unicode MS" charset="0"/>
              </a:rPr>
              <a:t>, Brands and Designs Sector</a:t>
            </a:r>
          </a:p>
          <a:p>
            <a:pPr algn="ctr">
              <a:spcBef>
                <a:spcPct val="0"/>
              </a:spcBef>
              <a:buFontTx/>
              <a:buNone/>
            </a:pPr>
            <a:r>
              <a:rPr lang="en-US" altLang="en-US" sz="1200" dirty="0" smtClean="0">
                <a:solidFill>
                  <a:srgbClr val="002060"/>
                </a:solidFill>
                <a:latin typeface="Arial Unicode MS" charset="0"/>
                <a:ea typeface="ヒラギノ角ゴ Pro W3"/>
                <a:cs typeface="Arial Unicode MS" charset="0"/>
              </a:rPr>
              <a:t>World Intellectual Property Organization (WIPO)   </a:t>
            </a:r>
            <a:endParaRPr lang="en-US" altLang="en-US" sz="1200" b="0" dirty="0" smtClean="0">
              <a:solidFill>
                <a:srgbClr val="002060"/>
              </a:solidFill>
              <a:ea typeface="ヒラギノ角ゴ Pro W3"/>
              <a:cs typeface="ヒラギノ角ゴ Pro W3"/>
            </a:endParaRPr>
          </a:p>
          <a:p>
            <a:pPr algn="ctr">
              <a:spcBef>
                <a:spcPct val="0"/>
              </a:spcBef>
              <a:buFontTx/>
              <a:buNone/>
            </a:pPr>
            <a:endParaRPr lang="en-US" altLang="en-US" sz="3600" b="0" dirty="0">
              <a:solidFill>
                <a:schemeClr val="hlink"/>
              </a:solidFill>
              <a:ea typeface="ヒラギノ角ゴ Pro W3"/>
              <a:cs typeface="ヒラギノ角ゴ Pro W3"/>
            </a:endParaRPr>
          </a:p>
        </p:txBody>
      </p:sp>
      <p:sp>
        <p:nvSpPr>
          <p:cNvPr id="59396" name="Text Box 4"/>
          <p:cNvSpPr txBox="1">
            <a:spLocks noChangeArrowheads="1"/>
          </p:cNvSpPr>
          <p:nvPr/>
        </p:nvSpPr>
        <p:spPr bwMode="auto">
          <a:xfrm>
            <a:off x="971600" y="5072272"/>
            <a:ext cx="2668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50000"/>
              </a:spcBef>
              <a:buFontTx/>
              <a:buNone/>
            </a:pPr>
            <a:r>
              <a:rPr lang="es-ES_tradnl" altLang="en-US" sz="1200" b="0" dirty="0" smtClean="0">
                <a:solidFill>
                  <a:srgbClr val="002060"/>
                </a:solidFill>
                <a:ea typeface="ヒラギノ角ゴ Pro W3"/>
                <a:cs typeface="ヒラギノ角ゴ Pro W3"/>
              </a:rPr>
              <a:t>Email: </a:t>
            </a:r>
            <a:r>
              <a:rPr lang="es-ES_tradnl" altLang="en-US" sz="1200" b="0" dirty="0" smtClean="0">
                <a:solidFill>
                  <a:srgbClr val="002060"/>
                </a:solidFill>
                <a:ea typeface="ヒラギノ角ゴ Pro W3"/>
                <a:cs typeface="ヒラギノ角ゴ Pro W3"/>
                <a:hlinkClick r:id="rId5"/>
              </a:rPr>
              <a:t>Asta.valdimarsdottir@wipo.int</a:t>
            </a:r>
            <a:endParaRPr lang="es-ES_tradnl" altLang="en-US" sz="1200" b="0" dirty="0" smtClean="0">
              <a:solidFill>
                <a:srgbClr val="002060"/>
              </a:solidFill>
              <a:ea typeface="ヒラギノ角ゴ Pro W3"/>
              <a:cs typeface="ヒラギノ角ゴ Pro W3"/>
            </a:endParaRPr>
          </a:p>
          <a:p>
            <a:pPr eaLnBrk="1" hangingPunct="1">
              <a:spcBef>
                <a:spcPct val="50000"/>
              </a:spcBef>
              <a:buFontTx/>
              <a:buNone/>
            </a:pPr>
            <a:endParaRPr lang="en-US" altLang="en-US" sz="1600" b="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517336640"/>
      </p:ext>
    </p:extLst>
  </p:cSld>
  <p:clrMapOvr>
    <a:masterClrMapping/>
  </p:clrMapOvr>
  <p:transition spd="slow">
    <p:cover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784976" cy="1143000"/>
          </a:xfrm>
        </p:spPr>
        <p:txBody>
          <a:bodyPr/>
          <a:lstStyle/>
          <a:p>
            <a:pPr algn="ctr"/>
            <a:r>
              <a:rPr lang="en-US" sz="2800" dirty="0" smtClean="0">
                <a:solidFill>
                  <a:srgbClr val="002060"/>
                </a:solidFill>
              </a:rPr>
              <a:t>ALTERNATIVE DISPUTE RESOLUTION- WIPO ARBITRATION AND MEDIATION CENTER </a:t>
            </a:r>
            <a:endParaRPr lang="en-US" sz="2800" dirty="0">
              <a:solidFill>
                <a:srgbClr val="002060"/>
              </a:solidFill>
            </a:endParaRPr>
          </a:p>
        </p:txBody>
      </p:sp>
      <p:sp>
        <p:nvSpPr>
          <p:cNvPr id="3" name="Content Placeholder 2"/>
          <p:cNvSpPr>
            <a:spLocks noGrp="1"/>
          </p:cNvSpPr>
          <p:nvPr>
            <p:ph idx="1"/>
          </p:nvPr>
        </p:nvSpPr>
        <p:spPr>
          <a:xfrm>
            <a:off x="395536" y="2204864"/>
            <a:ext cx="8229600" cy="4352925"/>
          </a:xfrm>
        </p:spPr>
        <p: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u="sng" dirty="0" smtClean="0"/>
              <a:t>Speaker </a:t>
            </a:r>
            <a:r>
              <a:rPr lang="en-US" sz="1200" dirty="0" smtClean="0"/>
              <a:t>: </a:t>
            </a:r>
            <a:r>
              <a:rPr lang="en-US" sz="1200" dirty="0" smtClean="0">
                <a:ea typeface="ヒラギノ角ゴ Pro W3" charset="0"/>
                <a:cs typeface="ヒラギノ角ゴ Pro W3" charset="0"/>
              </a:rPr>
              <a:t>Víctor  Vázquez, Head, Section for Coordination of Developed Countries, Department for Transition and Developed Countries (TDC), WIPO</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4"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43763734"/>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z="3000" dirty="0" smtClean="0">
                <a:solidFill>
                  <a:srgbClr val="002060"/>
                </a:solidFill>
              </a:rPr>
              <a:t>ALTERNATIVE DISPUTE RESOLUTION </a:t>
            </a:r>
            <a:endParaRPr lang="en-US" sz="3000" dirty="0">
              <a:solidFill>
                <a:srgbClr val="002060"/>
              </a:solidFill>
            </a:endParaRPr>
          </a:p>
        </p:txBody>
      </p:sp>
      <p:sp>
        <p:nvSpPr>
          <p:cNvPr id="3" name="Content Placeholder 2"/>
          <p:cNvSpPr>
            <a:spLocks noGrp="1"/>
          </p:cNvSpPr>
          <p:nvPr>
            <p:ph idx="1"/>
          </p:nvPr>
        </p:nvSpPr>
        <p:spPr>
          <a:xfrm>
            <a:off x="395536" y="2132856"/>
            <a:ext cx="8229600" cy="4352925"/>
          </a:xfrm>
        </p:spPr>
        <p:txBody>
          <a:bodyPr/>
          <a:lstStyle/>
          <a:p>
            <a:pPr algn="just">
              <a:lnSpc>
                <a:spcPct val="150000"/>
              </a:lnSpc>
              <a:defRPr/>
            </a:pPr>
            <a:r>
              <a:rPr lang="en-US" sz="1800" dirty="0" smtClean="0"/>
              <a:t>Procedure for settling disputes by means other than litigation (e.g. Arbitration, mediation or expert determination)</a:t>
            </a:r>
          </a:p>
          <a:p>
            <a:pPr marL="0" indent="0" algn="just">
              <a:lnSpc>
                <a:spcPct val="150000"/>
              </a:lnSpc>
              <a:buFontTx/>
              <a:buNone/>
              <a:defRPr/>
            </a:pPr>
            <a:endParaRPr lang="en-US" sz="1800" dirty="0" smtClean="0"/>
          </a:p>
          <a:p>
            <a:pPr algn="just">
              <a:lnSpc>
                <a:spcPct val="150000"/>
              </a:lnSpc>
              <a:defRPr/>
            </a:pPr>
            <a:r>
              <a:rPr lang="en-US" sz="1800" dirty="0" smtClean="0"/>
              <a:t>The WIPO Arbitration and Mediation center was established in 1994 </a:t>
            </a:r>
          </a:p>
          <a:p>
            <a:pPr marL="0" indent="0" algn="just">
              <a:lnSpc>
                <a:spcPct val="150000"/>
              </a:lnSpc>
              <a:buFontTx/>
              <a:buNone/>
              <a:defRPr/>
            </a:pPr>
            <a:endParaRPr lang="en-US" sz="1800" dirty="0" smtClean="0"/>
          </a:p>
          <a:p>
            <a:pPr algn="just">
              <a:lnSpc>
                <a:spcPct val="150000"/>
              </a:lnSpc>
              <a:defRPr/>
            </a:pPr>
            <a:r>
              <a:rPr lang="en-US" sz="1800" dirty="0" smtClean="0"/>
              <a:t>Headquarters in Geneva with an office in Singapore </a:t>
            </a:r>
          </a:p>
          <a:p>
            <a:endParaRPr lang="en-US" dirty="0"/>
          </a:p>
        </p:txBody>
      </p:sp>
    </p:spTree>
    <p:extLst>
      <p:ext uri="{BB962C8B-B14F-4D97-AF65-F5344CB8AC3E}">
        <p14:creationId xmlns:p14="http://schemas.microsoft.com/office/powerpoint/2010/main" val="717153111"/>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568952" cy="1143000"/>
          </a:xfrm>
        </p:spPr>
        <p:txBody>
          <a:bodyPr/>
          <a:lstStyle/>
          <a:p>
            <a:pPr algn="ctr"/>
            <a:r>
              <a:rPr lang="en-US" sz="3000" dirty="0" smtClean="0">
                <a:solidFill>
                  <a:srgbClr val="002060"/>
                </a:solidFill>
              </a:rPr>
              <a:t>MEDIATION, ARBITRATION, EXPERT DETERMINATION </a:t>
            </a:r>
            <a:endParaRPr lang="en-US" sz="3000" dirty="0">
              <a:solidFill>
                <a:srgbClr val="002060"/>
              </a:solidFill>
            </a:endParaRPr>
          </a:p>
        </p:txBody>
      </p:sp>
      <p:sp>
        <p:nvSpPr>
          <p:cNvPr id="3" name="Content Placeholder 2"/>
          <p:cNvSpPr>
            <a:spLocks noGrp="1"/>
          </p:cNvSpPr>
          <p:nvPr>
            <p:ph idx="1"/>
          </p:nvPr>
        </p:nvSpPr>
        <p:spPr>
          <a:xfrm>
            <a:off x="179512" y="1700808"/>
            <a:ext cx="8712968" cy="4352925"/>
          </a:xfrm>
        </p:spPr>
        <p:txBody>
          <a:bodyPr/>
          <a:lstStyle/>
          <a:p>
            <a:pPr algn="just">
              <a:defRPr/>
            </a:pPr>
            <a:r>
              <a:rPr lang="en-US" sz="1800" b="1" dirty="0" smtClean="0"/>
              <a:t>Mediation: </a:t>
            </a:r>
            <a:r>
              <a:rPr lang="en-US" sz="1600" dirty="0" smtClean="0"/>
              <a:t>an informal consensual procedure in which a neutral intermediary the mediator, </a:t>
            </a:r>
            <a:r>
              <a:rPr lang="en-US" sz="1600" b="1" u="sng" dirty="0" smtClean="0">
                <a:solidFill>
                  <a:srgbClr val="0070C0"/>
                </a:solidFill>
              </a:rPr>
              <a:t>assists the parties in reaching a settlement of their dispute</a:t>
            </a:r>
            <a:r>
              <a:rPr lang="en-US" sz="1600" dirty="0" smtClean="0"/>
              <a:t>, based on the parties’ respective interests. The mediator cannot impose a decision. The settlement agreement has the force of a contract. Mediation leaves open all other dispute resolution options. </a:t>
            </a:r>
          </a:p>
          <a:p>
            <a:pPr marL="0" indent="0" algn="just">
              <a:buFontTx/>
              <a:buNone/>
              <a:defRPr/>
            </a:pPr>
            <a:endParaRPr lang="en-US" sz="1800" dirty="0" smtClean="0"/>
          </a:p>
          <a:p>
            <a:pPr algn="just">
              <a:defRPr/>
            </a:pPr>
            <a:r>
              <a:rPr lang="en-US" sz="1800" b="1" dirty="0" smtClean="0"/>
              <a:t>Arbitration: </a:t>
            </a:r>
            <a:r>
              <a:rPr lang="en-US" sz="1600" dirty="0" smtClean="0"/>
              <a:t>A consensual procedure in which the parties submit their dispute to one or more chosen arbitrators, </a:t>
            </a:r>
            <a:r>
              <a:rPr lang="en-US" sz="1600" b="1" u="sng" dirty="0" smtClean="0">
                <a:solidFill>
                  <a:srgbClr val="0070C0"/>
                </a:solidFill>
              </a:rPr>
              <a:t>for a binding and final decision </a:t>
            </a:r>
            <a:r>
              <a:rPr lang="en-US" sz="1600" dirty="0" smtClean="0"/>
              <a:t>(award) based on the parties’ respective rights and obligations and enforceable as an award </a:t>
            </a:r>
            <a:r>
              <a:rPr lang="en-US" sz="1600" b="1" u="sng" dirty="0" smtClean="0">
                <a:solidFill>
                  <a:srgbClr val="0070C0"/>
                </a:solidFill>
              </a:rPr>
              <a:t>under arbitral law</a:t>
            </a:r>
            <a:r>
              <a:rPr lang="en-US" sz="1600" dirty="0" smtClean="0"/>
              <a:t>. Arbitration constitutes a private alternative to court litigation. </a:t>
            </a:r>
          </a:p>
          <a:p>
            <a:pPr marL="0" indent="0" algn="just">
              <a:buFontTx/>
              <a:buNone/>
              <a:defRPr/>
            </a:pPr>
            <a:endParaRPr lang="en-US" sz="1800" dirty="0" smtClean="0"/>
          </a:p>
          <a:p>
            <a:pPr algn="just">
              <a:defRPr/>
            </a:pPr>
            <a:r>
              <a:rPr lang="en-US" sz="1800" b="1" dirty="0" smtClean="0"/>
              <a:t>Expert Determination</a:t>
            </a:r>
            <a:r>
              <a:rPr lang="en-US" sz="1800" dirty="0" smtClean="0"/>
              <a:t>: </a:t>
            </a:r>
            <a:r>
              <a:rPr lang="en-US" sz="1600" dirty="0" smtClean="0"/>
              <a:t>A consensual procedure in which the parties submit </a:t>
            </a:r>
            <a:r>
              <a:rPr lang="en-US" sz="1600" b="1" u="sng" dirty="0" smtClean="0">
                <a:solidFill>
                  <a:srgbClr val="0070C0"/>
                </a:solidFill>
              </a:rPr>
              <a:t>a specific matter </a:t>
            </a:r>
            <a:r>
              <a:rPr lang="en-US" sz="1600" dirty="0" smtClean="0"/>
              <a:t>(e.g. technical question) to one or more experts who make a determination on the matter, which can be binding unless the parties have agreed otherwise </a:t>
            </a:r>
          </a:p>
          <a:p>
            <a:endParaRPr lang="en-US" dirty="0"/>
          </a:p>
        </p:txBody>
      </p:sp>
    </p:spTree>
    <p:extLst>
      <p:ext uri="{BB962C8B-B14F-4D97-AF65-F5344CB8AC3E}">
        <p14:creationId xmlns:p14="http://schemas.microsoft.com/office/powerpoint/2010/main" val="1087852360"/>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6458E9C-C211-4C5C-8A28-D1FA0C0AD540}" type="slidenum">
              <a:rPr lang="en-US" altLang="en-US" sz="1400" smtClean="0">
                <a:solidFill>
                  <a:srgbClr val="000000"/>
                </a:solidFill>
              </a:rPr>
              <a:pPr algn="r" eaLnBrk="1" hangingPunct="1">
                <a:spcBef>
                  <a:spcPct val="0"/>
                </a:spcBef>
                <a:buFontTx/>
                <a:buNone/>
              </a:pPr>
              <a:t>147</a:t>
            </a:fld>
            <a:endParaRPr lang="en-US" altLang="en-US" sz="1400" smtClean="0">
              <a:solidFill>
                <a:srgbClr val="000000"/>
              </a:solidFill>
            </a:endParaRPr>
          </a:p>
        </p:txBody>
      </p:sp>
      <p:sp>
        <p:nvSpPr>
          <p:cNvPr id="8195" name="Rectangle 2"/>
          <p:cNvSpPr>
            <a:spLocks noGrp="1" noChangeArrowheads="1"/>
          </p:cNvSpPr>
          <p:nvPr>
            <p:ph type="title"/>
          </p:nvPr>
        </p:nvSpPr>
        <p:spPr>
          <a:xfrm>
            <a:off x="755576" y="260648"/>
            <a:ext cx="7632848"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3000" dirty="0" smtClean="0">
                <a:solidFill>
                  <a:srgbClr val="002060"/>
                </a:solidFill>
              </a:rPr>
              <a:t>WHY ADR FOR IP DISPUTES?</a:t>
            </a:r>
          </a:p>
        </p:txBody>
      </p:sp>
      <p:sp>
        <p:nvSpPr>
          <p:cNvPr id="8196" name="Rectangle 3"/>
          <p:cNvSpPr>
            <a:spLocks noGrp="1" noChangeArrowheads="1"/>
          </p:cNvSpPr>
          <p:nvPr>
            <p:ph type="body" idx="1"/>
          </p:nvPr>
        </p:nvSpPr>
        <p:spPr>
          <a:xfrm>
            <a:off x="241326" y="1340768"/>
            <a:ext cx="8892480" cy="5328939"/>
          </a:xfrm>
        </p:spPr>
        <p:txBody>
          <a:bodyPr/>
          <a:lstStyle/>
          <a:p>
            <a:pPr eaLnBrk="1" hangingPunct="1">
              <a:lnSpc>
                <a:spcPct val="150000"/>
              </a:lnSpc>
            </a:pPr>
            <a:r>
              <a:rPr lang="en-US" altLang="en-US" sz="1600" dirty="0" smtClean="0"/>
              <a:t>Internationalization of creation/use of IP: cross-border solutions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Technical and specialized nature of IP: specific expertise of the neutral</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Short product and market cycles: time-efficient procedures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Confidential nature of IP: confidential procedures</a:t>
            </a:r>
          </a:p>
          <a:p>
            <a:pPr marL="0" indent="0" eaLnBrk="1" hangingPunct="1">
              <a:lnSpc>
                <a:spcPct val="150000"/>
              </a:lnSpc>
              <a:buNone/>
            </a:pPr>
            <a:endParaRPr lang="en-US" altLang="en-US" sz="1600" dirty="0" smtClean="0"/>
          </a:p>
          <a:p>
            <a:pPr eaLnBrk="1" hangingPunct="1">
              <a:lnSpc>
                <a:spcPct val="150000"/>
              </a:lnSpc>
            </a:pPr>
            <a:r>
              <a:rPr lang="en-US" altLang="en-US" sz="1600" dirty="0" smtClean="0"/>
              <a:t>Collaborative nature of IP creation and commercialization: procedures that preserve relations </a:t>
            </a:r>
          </a:p>
          <a:p>
            <a:pPr marL="0" indent="0" eaLnBrk="1" hangingPunct="1">
              <a:lnSpc>
                <a:spcPct val="150000"/>
              </a:lnSpc>
              <a:buNone/>
            </a:pPr>
            <a:endParaRPr lang="en-US" altLang="en-US" sz="1600" dirty="0" smtClean="0"/>
          </a:p>
          <a:p>
            <a:pPr eaLnBrk="1" hangingPunct="1">
              <a:lnSpc>
                <a:spcPct val="90000"/>
              </a:lnSpc>
            </a:pPr>
            <a:r>
              <a:rPr lang="en-US" altLang="en-US" sz="1600" dirty="0" smtClean="0"/>
              <a:t>Comprehensive solution to a plurality of disputes</a:t>
            </a:r>
          </a:p>
          <a:p>
            <a:pPr eaLnBrk="1" hangingPunct="1">
              <a:lnSpc>
                <a:spcPct val="90000"/>
              </a:lnSpc>
            </a:pPr>
            <a:endParaRPr lang="en-US" altLang="en-US" dirty="0" smtClean="0"/>
          </a:p>
        </p:txBody>
      </p:sp>
    </p:spTree>
    <p:extLst>
      <p:ext uri="{BB962C8B-B14F-4D97-AF65-F5344CB8AC3E}">
        <p14:creationId xmlns:p14="http://schemas.microsoft.com/office/powerpoint/2010/main" val="153442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116632"/>
            <a:ext cx="8496944" cy="1143000"/>
          </a:xfrm>
        </p:spPr>
        <p:txBody>
          <a:bodyPr/>
          <a:lstStyle/>
          <a:p>
            <a:pPr algn="ctr"/>
            <a:r>
              <a:rPr lang="en-US" altLang="en-US" sz="2700" dirty="0" smtClean="0">
                <a:solidFill>
                  <a:srgbClr val="002060"/>
                </a:solidFill>
              </a:rPr>
              <a:t>WIPO ARBITRATION AND MEDIATION CENTER</a:t>
            </a:r>
          </a:p>
        </p:txBody>
      </p:sp>
      <p:sp>
        <p:nvSpPr>
          <p:cNvPr id="4099" name="Rectangle 3"/>
          <p:cNvSpPr>
            <a:spLocks noGrp="1" noChangeArrowheads="1"/>
          </p:cNvSpPr>
          <p:nvPr>
            <p:ph type="body" idx="1"/>
          </p:nvPr>
        </p:nvSpPr>
        <p:spPr>
          <a:xfrm>
            <a:off x="179512" y="1340768"/>
            <a:ext cx="8640959" cy="5040559"/>
          </a:xfrm>
        </p:spPr>
        <p:txBody>
          <a:bodyPr/>
          <a:lstStyle/>
          <a:p>
            <a:pPr marL="715963" indent="-715963">
              <a:lnSpc>
                <a:spcPct val="90000"/>
              </a:lnSpc>
            </a:pPr>
            <a:endParaRPr lang="en-US" altLang="en-US" sz="1800" dirty="0" smtClean="0"/>
          </a:p>
          <a:p>
            <a:pPr marL="715963" indent="-715963">
              <a:lnSpc>
                <a:spcPct val="90000"/>
              </a:lnSpc>
            </a:pPr>
            <a:r>
              <a:rPr lang="en-US" altLang="en-US" sz="1800" dirty="0" smtClean="0"/>
              <a:t>ADR of IP Disputes requires a specialized, neutral and cost efficient provider</a:t>
            </a:r>
          </a:p>
          <a:p>
            <a:pPr marL="715963" indent="-715963">
              <a:lnSpc>
                <a:spcPct val="90000"/>
              </a:lnSpc>
            </a:pPr>
            <a:endParaRPr lang="fr-CH" altLang="en-US" sz="1800" dirty="0" smtClean="0"/>
          </a:p>
          <a:p>
            <a:pPr marL="1181100" lvl="1">
              <a:lnSpc>
                <a:spcPct val="150000"/>
              </a:lnSpc>
              <a:buFont typeface="Wingdings" panose="05000000000000000000" pitchFamily="2" charset="2"/>
              <a:buChar char="Ø"/>
            </a:pPr>
            <a:r>
              <a:rPr lang="en-US" altLang="en-US" sz="1400" dirty="0" smtClean="0"/>
              <a:t>WIPO panel members experienced in IP and technology - able to deliver informed results efficiently</a:t>
            </a:r>
          </a:p>
          <a:p>
            <a:pPr marL="1181100" lvl="1">
              <a:lnSpc>
                <a:spcPct val="150000"/>
              </a:lnSpc>
              <a:buFont typeface="Wingdings" panose="05000000000000000000" pitchFamily="2" charset="2"/>
              <a:buChar char="Ø"/>
            </a:pPr>
            <a:r>
              <a:rPr lang="en-US" altLang="en-US" sz="1400" dirty="0" smtClean="0"/>
              <a:t>Very competitive WIPO fee structure</a:t>
            </a:r>
          </a:p>
          <a:p>
            <a:pPr marL="1181100" lvl="1">
              <a:lnSpc>
                <a:spcPct val="150000"/>
              </a:lnSpc>
              <a:buFont typeface="Wingdings" panose="05000000000000000000" pitchFamily="2" charset="2"/>
              <a:buChar char="Ø"/>
            </a:pPr>
            <a:r>
              <a:rPr lang="en-US" altLang="en-US" sz="1400" dirty="0" smtClean="0"/>
              <a:t>Status as international agency</a:t>
            </a:r>
          </a:p>
          <a:p>
            <a:pPr marL="1181100" lvl="1">
              <a:lnSpc>
                <a:spcPct val="90000"/>
              </a:lnSpc>
              <a:buFont typeface="Wingdings" panose="05000000000000000000" pitchFamily="2" charset="2"/>
              <a:buChar char="Ø"/>
            </a:pPr>
            <a:endParaRPr lang="fr-CH" altLang="en-US" sz="1800" dirty="0" smtClean="0"/>
          </a:p>
          <a:p>
            <a:pPr marL="895350" lvl="1" indent="0">
              <a:lnSpc>
                <a:spcPct val="90000"/>
              </a:lnSpc>
              <a:buNone/>
            </a:pPr>
            <a:endParaRPr lang="en-US" altLang="en-US" sz="1800" dirty="0" smtClean="0"/>
          </a:p>
          <a:p>
            <a:pPr marL="715963" indent="-715963">
              <a:lnSpc>
                <a:spcPct val="90000"/>
              </a:lnSpc>
            </a:pPr>
            <a:r>
              <a:rPr lang="en-US" altLang="en-US" sz="1800" dirty="0" smtClean="0"/>
              <a:t>Services include mediation, (expedited) arbitration, expert determination</a:t>
            </a:r>
          </a:p>
          <a:p>
            <a:pPr marL="715963" indent="-715963">
              <a:lnSpc>
                <a:spcPct val="90000"/>
              </a:lnSpc>
            </a:pPr>
            <a:endParaRPr lang="fr-CH" altLang="en-US" sz="2000" dirty="0" smtClean="0"/>
          </a:p>
          <a:p>
            <a:pPr marL="1181100" lvl="1">
              <a:lnSpc>
                <a:spcPct val="150000"/>
              </a:lnSpc>
              <a:buFont typeface="Wingdings" panose="05000000000000000000" pitchFamily="2" charset="2"/>
              <a:buChar char="Ø"/>
            </a:pPr>
            <a:r>
              <a:rPr lang="en-US" altLang="en-US" sz="1400" dirty="0" smtClean="0"/>
              <a:t>Parties can shape the process with the help of WIPO Rules, contract clauses</a:t>
            </a:r>
          </a:p>
          <a:p>
            <a:pPr marL="1181100" lvl="1">
              <a:lnSpc>
                <a:spcPct val="150000"/>
              </a:lnSpc>
              <a:buFont typeface="Wingdings" panose="05000000000000000000" pitchFamily="2" charset="2"/>
              <a:buChar char="Ø"/>
            </a:pPr>
            <a:r>
              <a:rPr lang="en-US" altLang="en-US" sz="1400" dirty="0" smtClean="0"/>
              <a:t>Active case management: time and cost</a:t>
            </a:r>
          </a:p>
          <a:p>
            <a:pPr marL="1181100" lvl="1">
              <a:lnSpc>
                <a:spcPct val="150000"/>
              </a:lnSpc>
              <a:buFont typeface="Wingdings" panose="05000000000000000000" pitchFamily="2" charset="2"/>
              <a:buChar char="Ø"/>
            </a:pPr>
            <a:r>
              <a:rPr lang="en-US" altLang="en-US" sz="1400" dirty="0" smtClean="0"/>
              <a:t>WIPO ECAF (online case management)</a:t>
            </a:r>
          </a:p>
          <a:p>
            <a:pPr marL="1181100" lvl="1">
              <a:lnSpc>
                <a:spcPct val="150000"/>
              </a:lnSpc>
              <a:buFont typeface="Wingdings" panose="05000000000000000000" pitchFamily="2" charset="2"/>
              <a:buChar char="Ø"/>
            </a:pPr>
            <a:r>
              <a:rPr lang="en-US" altLang="en-US" sz="1400" dirty="0" smtClean="0"/>
              <a:t>Procedural guidance, training programs </a:t>
            </a:r>
          </a:p>
        </p:txBody>
      </p:sp>
    </p:spTree>
    <p:extLst>
      <p:ext uri="{BB962C8B-B14F-4D97-AF65-F5344CB8AC3E}">
        <p14:creationId xmlns:p14="http://schemas.microsoft.com/office/powerpoint/2010/main" val="3216039561"/>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55" y="116632"/>
            <a:ext cx="8229600" cy="1143000"/>
          </a:xfrm>
        </p:spPr>
        <p:txBody>
          <a:bodyPr/>
          <a:lstStyle/>
          <a:p>
            <a:pPr algn="ctr"/>
            <a:r>
              <a:rPr lang="en-US" sz="3000" dirty="0" smtClean="0">
                <a:solidFill>
                  <a:srgbClr val="002060"/>
                </a:solidFill>
              </a:rPr>
              <a:t>WIPO ADR OPTIONS </a:t>
            </a:r>
            <a:endParaRPr lang="en-US" sz="3000" dirty="0">
              <a:solidFill>
                <a:srgbClr val="002060"/>
              </a:solidFill>
            </a:endParaRPr>
          </a:p>
        </p:txBody>
      </p:sp>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0" y="1430630"/>
            <a:ext cx="9160430" cy="509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2769569" y="2204864"/>
            <a:ext cx="2420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WIPO Contract Clause/ Submission Agreement</a:t>
            </a:r>
          </a:p>
        </p:txBody>
      </p:sp>
      <p:sp>
        <p:nvSpPr>
          <p:cNvPr id="7" name="Text Box 11"/>
          <p:cNvSpPr txBox="1">
            <a:spLocks noChangeArrowheads="1"/>
          </p:cNvSpPr>
          <p:nvPr/>
        </p:nvSpPr>
        <p:spPr bwMode="auto">
          <a:xfrm>
            <a:off x="2769569" y="3133228"/>
            <a:ext cx="2420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(Negotiation)</a:t>
            </a:r>
          </a:p>
        </p:txBody>
      </p:sp>
      <p:cxnSp>
        <p:nvCxnSpPr>
          <p:cNvPr id="8" name="AutoShape 18"/>
          <p:cNvCxnSpPr>
            <a:cxnSpLocks noChangeShapeType="1"/>
          </p:cNvCxnSpPr>
          <p:nvPr/>
        </p:nvCxnSpPr>
        <p:spPr bwMode="auto">
          <a:xfrm>
            <a:off x="3923928" y="2803028"/>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2"/>
          <p:cNvSpPr txBox="1">
            <a:spLocks noChangeArrowheads="1"/>
          </p:cNvSpPr>
          <p:nvPr/>
        </p:nvSpPr>
        <p:spPr bwMode="auto">
          <a:xfrm>
            <a:off x="2769569" y="3806079"/>
            <a:ext cx="242093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Mediation</a:t>
            </a:r>
          </a:p>
        </p:txBody>
      </p:sp>
      <p:cxnSp>
        <p:nvCxnSpPr>
          <p:cNvPr id="10" name="AutoShape 18"/>
          <p:cNvCxnSpPr>
            <a:cxnSpLocks noChangeShapeType="1"/>
          </p:cNvCxnSpPr>
          <p:nvPr/>
        </p:nvCxnSpPr>
        <p:spPr bwMode="auto">
          <a:xfrm>
            <a:off x="3915273" y="3502025"/>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4"/>
          <p:cNvCxnSpPr>
            <a:cxnSpLocks noChangeShapeType="1"/>
          </p:cNvCxnSpPr>
          <p:nvPr/>
        </p:nvCxnSpPr>
        <p:spPr bwMode="auto">
          <a:xfrm>
            <a:off x="5190506" y="3315493"/>
            <a:ext cx="1370013"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p:cNvSpPr txBox="1">
            <a:spLocks noChangeArrowheads="1"/>
          </p:cNvSpPr>
          <p:nvPr/>
        </p:nvSpPr>
        <p:spPr bwMode="auto">
          <a:xfrm>
            <a:off x="5440016"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Expedited Arbitration</a:t>
            </a:r>
          </a:p>
        </p:txBody>
      </p:sp>
      <p:sp>
        <p:nvSpPr>
          <p:cNvPr id="15" name="Text Box 7"/>
          <p:cNvSpPr txBox="1">
            <a:spLocks noChangeArrowheads="1"/>
          </p:cNvSpPr>
          <p:nvPr/>
        </p:nvSpPr>
        <p:spPr bwMode="auto">
          <a:xfrm>
            <a:off x="6444208"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Arbitration</a:t>
            </a:r>
          </a:p>
          <a:p>
            <a:pPr eaLnBrk="1" hangingPunct="1">
              <a:spcBef>
                <a:spcPct val="0"/>
              </a:spcBef>
            </a:pPr>
            <a:endParaRPr kumimoji="1" lang="en-US" dirty="0">
              <a:solidFill>
                <a:srgbClr val="000000"/>
              </a:solidFill>
              <a:ea typeface="ＭＳ Ｐゴシック" charset="0"/>
            </a:endParaRPr>
          </a:p>
        </p:txBody>
      </p:sp>
      <p:cxnSp>
        <p:nvCxnSpPr>
          <p:cNvPr id="16" name="AutoShape 21"/>
          <p:cNvCxnSpPr>
            <a:cxnSpLocks noChangeShapeType="1"/>
          </p:cNvCxnSpPr>
          <p:nvPr/>
        </p:nvCxnSpPr>
        <p:spPr bwMode="auto">
          <a:xfrm>
            <a:off x="5190505" y="3963193"/>
            <a:ext cx="1370013"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9"/>
          <p:cNvSpPr txBox="1">
            <a:spLocks noChangeArrowheads="1"/>
          </p:cNvSpPr>
          <p:nvPr/>
        </p:nvSpPr>
        <p:spPr bwMode="auto">
          <a:xfrm>
            <a:off x="591791" y="4304519"/>
            <a:ext cx="1658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Expert Determination</a:t>
            </a:r>
          </a:p>
        </p:txBody>
      </p:sp>
      <p:cxnSp>
        <p:nvCxnSpPr>
          <p:cNvPr id="18" name="AutoShape 25"/>
          <p:cNvCxnSpPr>
            <a:cxnSpLocks noChangeShapeType="1"/>
          </p:cNvCxnSpPr>
          <p:nvPr/>
        </p:nvCxnSpPr>
        <p:spPr bwMode="auto">
          <a:xfrm>
            <a:off x="2250728" y="4637881"/>
            <a:ext cx="318928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0"/>
          <p:cNvCxnSpPr>
            <a:cxnSpLocks noChangeShapeType="1"/>
          </p:cNvCxnSpPr>
          <p:nvPr/>
        </p:nvCxnSpPr>
        <p:spPr bwMode="auto">
          <a:xfrm rot="10800000" flipV="1">
            <a:off x="1323699" y="3293316"/>
            <a:ext cx="1452563"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9"/>
          <p:cNvCxnSpPr>
            <a:cxnSpLocks noChangeShapeType="1"/>
          </p:cNvCxnSpPr>
          <p:nvPr/>
        </p:nvCxnSpPr>
        <p:spPr bwMode="auto">
          <a:xfrm rot="10800000" flipV="1">
            <a:off x="1323699" y="3941016"/>
            <a:ext cx="1452563"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0"/>
          <p:cNvSpPr txBox="1">
            <a:spLocks noChangeArrowheads="1"/>
          </p:cNvSpPr>
          <p:nvPr/>
        </p:nvSpPr>
        <p:spPr bwMode="auto">
          <a:xfrm>
            <a:off x="494230" y="5877453"/>
            <a:ext cx="1658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Determination</a:t>
            </a:r>
          </a:p>
        </p:txBody>
      </p:sp>
      <p:sp>
        <p:nvSpPr>
          <p:cNvPr id="25" name="Text Box 29"/>
          <p:cNvSpPr txBox="1">
            <a:spLocks noChangeArrowheads="1"/>
          </p:cNvSpPr>
          <p:nvPr/>
        </p:nvSpPr>
        <p:spPr bwMode="auto">
          <a:xfrm>
            <a:off x="3015109" y="5919686"/>
            <a:ext cx="1660525"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Settlement</a:t>
            </a:r>
          </a:p>
        </p:txBody>
      </p:sp>
      <p:sp>
        <p:nvSpPr>
          <p:cNvPr id="26" name="Text Box 13"/>
          <p:cNvSpPr txBox="1">
            <a:spLocks noChangeArrowheads="1"/>
          </p:cNvSpPr>
          <p:nvPr/>
        </p:nvSpPr>
        <p:spPr bwMode="auto">
          <a:xfrm>
            <a:off x="5697712" y="5911165"/>
            <a:ext cx="1725613"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Award</a:t>
            </a:r>
          </a:p>
        </p:txBody>
      </p:sp>
      <p:cxnSp>
        <p:nvCxnSpPr>
          <p:cNvPr id="32" name="AutoShape 23"/>
          <p:cNvCxnSpPr>
            <a:cxnSpLocks noChangeShapeType="1"/>
          </p:cNvCxnSpPr>
          <p:nvPr/>
        </p:nvCxnSpPr>
        <p:spPr bwMode="auto">
          <a:xfrm rot="16200000" flipH="1">
            <a:off x="2014984" y="4334220"/>
            <a:ext cx="935038" cy="2122488"/>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24"/>
          <p:cNvCxnSpPr>
            <a:cxnSpLocks noChangeShapeType="1"/>
          </p:cNvCxnSpPr>
          <p:nvPr/>
        </p:nvCxnSpPr>
        <p:spPr bwMode="auto">
          <a:xfrm flipH="1">
            <a:off x="6558929" y="4983060"/>
            <a:ext cx="1588"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2"/>
          <p:cNvCxnSpPr>
            <a:cxnSpLocks noChangeShapeType="1"/>
          </p:cNvCxnSpPr>
          <p:nvPr/>
        </p:nvCxnSpPr>
        <p:spPr bwMode="auto">
          <a:xfrm rot="5400000">
            <a:off x="5072237" y="4431404"/>
            <a:ext cx="936625" cy="2039938"/>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6"/>
          <p:cNvCxnSpPr>
            <a:cxnSpLocks noChangeShapeType="1"/>
          </p:cNvCxnSpPr>
          <p:nvPr/>
        </p:nvCxnSpPr>
        <p:spPr bwMode="auto">
          <a:xfrm flipH="1">
            <a:off x="3923928" y="4161626"/>
            <a:ext cx="1587"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30"/>
          <p:cNvSpPr txBox="1">
            <a:spLocks noChangeArrowheads="1"/>
          </p:cNvSpPr>
          <p:nvPr/>
        </p:nvSpPr>
        <p:spPr bwMode="auto">
          <a:xfrm>
            <a:off x="7884368" y="2041254"/>
            <a:ext cx="1691515"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Party Agreement</a:t>
            </a:r>
          </a:p>
        </p:txBody>
      </p:sp>
      <p:sp>
        <p:nvSpPr>
          <p:cNvPr id="38" name="Text Box 39"/>
          <p:cNvSpPr txBox="1">
            <a:spLocks noChangeArrowheads="1"/>
          </p:cNvSpPr>
          <p:nvPr/>
        </p:nvSpPr>
        <p:spPr bwMode="auto">
          <a:xfrm>
            <a:off x="8007866" y="2664529"/>
            <a:ext cx="1181933"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First Step</a:t>
            </a:r>
          </a:p>
        </p:txBody>
      </p:sp>
      <p:sp>
        <p:nvSpPr>
          <p:cNvPr id="39" name="Text Box 38"/>
          <p:cNvSpPr txBox="1">
            <a:spLocks noChangeArrowheads="1"/>
          </p:cNvSpPr>
          <p:nvPr/>
        </p:nvSpPr>
        <p:spPr bwMode="auto">
          <a:xfrm>
            <a:off x="8003351" y="3755788"/>
            <a:ext cx="986729"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Procedure</a:t>
            </a:r>
          </a:p>
        </p:txBody>
      </p:sp>
      <p:sp>
        <p:nvSpPr>
          <p:cNvPr id="40" name="Text Box 35"/>
          <p:cNvSpPr txBox="1">
            <a:spLocks noChangeArrowheads="1"/>
          </p:cNvSpPr>
          <p:nvPr/>
        </p:nvSpPr>
        <p:spPr bwMode="auto">
          <a:xfrm>
            <a:off x="8003351" y="5256965"/>
            <a:ext cx="1084331"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Outcome</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660" y="1608665"/>
            <a:ext cx="127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7761289" y="2502054"/>
            <a:ext cx="1326394"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4" name="Line 46"/>
          <p:cNvSpPr>
            <a:spLocks noChangeShapeType="1"/>
          </p:cNvSpPr>
          <p:nvPr/>
        </p:nvSpPr>
        <p:spPr bwMode="auto">
          <a:xfrm>
            <a:off x="7799660" y="3131640"/>
            <a:ext cx="1288023"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5" name="Line 46"/>
          <p:cNvSpPr>
            <a:spLocks noChangeShapeType="1"/>
          </p:cNvSpPr>
          <p:nvPr/>
        </p:nvSpPr>
        <p:spPr bwMode="auto">
          <a:xfrm>
            <a:off x="7756455" y="4786732"/>
            <a:ext cx="1387545"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395990236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260648"/>
            <a:ext cx="9073008" cy="792088"/>
          </a:xfrm>
        </p:spPr>
        <p:txBody>
          <a:bodyPr/>
          <a:lstStyle/>
          <a:p>
            <a:r>
              <a:rPr lang="en-US" sz="2600" dirty="0" smtClean="0">
                <a:latin typeface="Arial" charset="0"/>
                <a:cs typeface="Arial" charset="0"/>
              </a:rPr>
              <a:t>   </a:t>
            </a:r>
            <a:r>
              <a:rPr lang="en-US" sz="2600" dirty="0" smtClean="0">
                <a:solidFill>
                  <a:srgbClr val="002060"/>
                </a:solidFill>
                <a:latin typeface="Arial" charset="0"/>
                <a:cs typeface="Arial" charset="0"/>
              </a:rPr>
              <a:t>THE STANDING COMMITTEE ON LAW OF PATENTS </a:t>
            </a:r>
            <a:br>
              <a:rPr lang="en-US" sz="2600" dirty="0" smtClean="0">
                <a:solidFill>
                  <a:srgbClr val="002060"/>
                </a:solidFill>
                <a:latin typeface="Arial" charset="0"/>
                <a:cs typeface="Arial" charset="0"/>
              </a:rPr>
            </a:br>
            <a:r>
              <a:rPr lang="en-US" sz="2600" dirty="0" smtClean="0">
                <a:solidFill>
                  <a:srgbClr val="002060"/>
                </a:solidFill>
                <a:latin typeface="Arial" charset="0"/>
                <a:cs typeface="Arial" charset="0"/>
              </a:rPr>
              <a:t>			       PART II </a:t>
            </a:r>
            <a:endParaRPr lang="en-US" sz="2600" dirty="0">
              <a:solidFill>
                <a:srgbClr val="002060"/>
              </a:solidFill>
              <a:latin typeface="Arial" charset="0"/>
              <a:cs typeface="Arial" charset="0"/>
            </a:endParaRPr>
          </a:p>
        </p:txBody>
      </p:sp>
      <p:sp>
        <p:nvSpPr>
          <p:cNvPr id="3" name="Espace réservé du contenu 2"/>
          <p:cNvSpPr>
            <a:spLocks noGrp="1"/>
          </p:cNvSpPr>
          <p:nvPr>
            <p:ph idx="1"/>
          </p:nvPr>
        </p:nvSpPr>
        <p:spPr>
          <a:xfrm>
            <a:off x="264846" y="1412776"/>
            <a:ext cx="8856984" cy="5112568"/>
          </a:xfrm>
        </p:spPr>
        <p:txBody>
          <a:bodyPr/>
          <a:lstStyle/>
          <a:p>
            <a:pPr algn="just">
              <a:lnSpc>
                <a:spcPct val="110000"/>
              </a:lnSpc>
              <a:buFont typeface="Wingdings" panose="05000000000000000000" pitchFamily="2" charset="2"/>
              <a:buChar char="§"/>
            </a:pPr>
            <a:r>
              <a:rPr lang="en-US" sz="1800" dirty="0" smtClean="0">
                <a:latin typeface="Arial" charset="0"/>
                <a:cs typeface="Arial" charset="0"/>
              </a:rPr>
              <a:t>Twentieth Session of the SCP took place from January </a:t>
            </a:r>
            <a:r>
              <a:rPr lang="fr-CH" sz="1800" dirty="0" smtClean="0">
                <a:latin typeface="Arial" charset="0"/>
                <a:cs typeface="Arial" charset="0"/>
              </a:rPr>
              <a:t>27 to 31, 2014 </a:t>
            </a:r>
          </a:p>
          <a:p>
            <a:pPr marL="0" indent="0" algn="just">
              <a:lnSpc>
                <a:spcPct val="110000"/>
              </a:lnSpc>
              <a:buNone/>
            </a:pPr>
            <a:endParaRPr lang="fr-CH" sz="1600" dirty="0" smtClean="0">
              <a:latin typeface="Arial" charset="0"/>
              <a:cs typeface="Arial" charset="0"/>
            </a:endParaRPr>
          </a:p>
          <a:p>
            <a:pPr marL="0" indent="0" algn="just">
              <a:lnSpc>
                <a:spcPct val="110000"/>
              </a:lnSpc>
              <a:buFontTx/>
              <a:buNone/>
            </a:pPr>
            <a:endParaRPr lang="en-US" sz="1600" dirty="0" smtClean="0">
              <a:latin typeface="Arial" charset="0"/>
              <a:cs typeface="Arial" charset="0"/>
            </a:endParaRPr>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a:p>
          <a:p>
            <a:pPr lvl="2">
              <a:buFont typeface="Wingdings" panose="05000000000000000000" pitchFamily="2" charset="2"/>
              <a:buChar char="Ø"/>
            </a:pPr>
            <a:r>
              <a:rPr lang="en-US" sz="16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600" dirty="0" smtClean="0"/>
          </a:p>
          <a:p>
            <a:pPr lvl="2">
              <a:buFont typeface="Wingdings" panose="05000000000000000000" pitchFamily="2" charset="2"/>
              <a:buChar char="Ø"/>
            </a:pPr>
            <a:r>
              <a:rPr lang="en-US" sz="1600" dirty="0" smtClean="0"/>
              <a:t>A study on sufficiency on of disclosure containing the enabling disclosure requirement, support requirement and written description requirement</a:t>
            </a:r>
          </a:p>
          <a:p>
            <a:pPr marL="914400" lvl="2" indent="0">
              <a:buNone/>
            </a:pPr>
            <a:endParaRPr lang="en-US" sz="1800" dirty="0" smtClean="0"/>
          </a:p>
        </p:txBody>
      </p:sp>
    </p:spTree>
    <p:extLst>
      <p:ext uri="{BB962C8B-B14F-4D97-AF65-F5344CB8AC3E}">
        <p14:creationId xmlns:p14="http://schemas.microsoft.com/office/powerpoint/2010/main" val="1103528840"/>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188640"/>
            <a:ext cx="8229600" cy="1143000"/>
          </a:xfrm>
        </p:spPr>
        <p:txBody>
          <a:bodyPr/>
          <a:lstStyle/>
          <a:p>
            <a:pPr algn="ctr"/>
            <a:r>
              <a:rPr lang="fr-CH" altLang="en-US" sz="2800" dirty="0" smtClean="0">
                <a:solidFill>
                  <a:srgbClr val="002060"/>
                </a:solidFill>
              </a:rPr>
              <a:t>WIPO SURVEY: INTERNATIONAL DIMENSION OF TECHNOLOGY DISPUTES</a:t>
            </a:r>
            <a:endParaRPr lang="en-US" altLang="en-US" sz="2800" dirty="0" smtClean="0">
              <a:solidFill>
                <a:srgbClr val="002060"/>
              </a:solidFill>
            </a:endParaRPr>
          </a:p>
        </p:txBody>
      </p:sp>
      <p:sp>
        <p:nvSpPr>
          <p:cNvPr id="8195" name="Rectangle 3"/>
          <p:cNvSpPr>
            <a:spLocks noGrp="1" noChangeArrowheads="1"/>
          </p:cNvSpPr>
          <p:nvPr>
            <p:ph type="body" idx="1"/>
          </p:nvPr>
        </p:nvSpPr>
        <p:spPr>
          <a:xfrm>
            <a:off x="323528" y="2060848"/>
            <a:ext cx="8820472" cy="4065910"/>
          </a:xfrm>
        </p:spPr>
        <p:txBody>
          <a:bodyPr/>
          <a:lstStyle/>
          <a:p>
            <a:pPr>
              <a:lnSpc>
                <a:spcPct val="80000"/>
              </a:lnSpc>
            </a:pPr>
            <a:endParaRPr lang="en-US" altLang="en-US" sz="1800" dirty="0" smtClean="0"/>
          </a:p>
          <a:p>
            <a:pPr>
              <a:lnSpc>
                <a:spcPct val="80000"/>
              </a:lnSpc>
            </a:pPr>
            <a:endParaRPr lang="en-US" altLang="en-US" sz="1800" dirty="0"/>
          </a:p>
          <a:p>
            <a:pPr>
              <a:lnSpc>
                <a:spcPct val="80000"/>
              </a:lnSpc>
            </a:pPr>
            <a:r>
              <a:rPr lang="en-US" altLang="en-US" sz="1800" dirty="0" smtClean="0"/>
              <a:t>91% of respondents conclude agreements with </a:t>
            </a:r>
            <a:r>
              <a:rPr lang="en-US" altLang="en-US" sz="1800" b="1" dirty="0" smtClean="0"/>
              <a:t>parties</a:t>
            </a:r>
            <a:r>
              <a:rPr lang="en-US" altLang="en-US" sz="1800" dirty="0" smtClean="0"/>
              <a:t> </a:t>
            </a:r>
            <a:r>
              <a:rPr lang="en-US" altLang="en-US" sz="1800" b="1" dirty="0" smtClean="0"/>
              <a:t>from other jurisdictions</a:t>
            </a:r>
          </a:p>
          <a:p>
            <a:pPr>
              <a:lnSpc>
                <a:spcPct val="80000"/>
              </a:lnSpc>
            </a:pPr>
            <a:endParaRPr lang="fr-CH" altLang="en-US" sz="1800" b="1" dirty="0" smtClean="0"/>
          </a:p>
          <a:p>
            <a:pPr>
              <a:lnSpc>
                <a:spcPct val="80000"/>
              </a:lnSpc>
            </a:pPr>
            <a:endParaRPr lang="fr-CH" altLang="en-US" sz="1800" b="1" dirty="0"/>
          </a:p>
          <a:p>
            <a:pPr>
              <a:lnSpc>
                <a:spcPct val="80000"/>
              </a:lnSpc>
            </a:pPr>
            <a:endParaRPr lang="fr-CH" altLang="en-US" sz="1800" b="1" dirty="0" smtClean="0"/>
          </a:p>
          <a:p>
            <a:pPr>
              <a:lnSpc>
                <a:spcPct val="80000"/>
              </a:lnSpc>
            </a:pPr>
            <a:endParaRPr lang="fr-CH" altLang="en-US" sz="1800" b="1" dirty="0"/>
          </a:p>
          <a:p>
            <a:pPr>
              <a:lnSpc>
                <a:spcPct val="80000"/>
              </a:lnSpc>
            </a:pPr>
            <a:endParaRPr lang="fr-CH" altLang="en-US" sz="1800" b="1" dirty="0" smtClean="0"/>
          </a:p>
          <a:p>
            <a:pPr marL="0" indent="0">
              <a:lnSpc>
                <a:spcPct val="80000"/>
              </a:lnSpc>
              <a:buNone/>
            </a:pPr>
            <a:endParaRPr lang="en-US" altLang="en-US" sz="1800" b="1" dirty="0"/>
          </a:p>
          <a:p>
            <a:pPr marL="0" indent="0">
              <a:lnSpc>
                <a:spcPct val="80000"/>
              </a:lnSpc>
              <a:buNone/>
            </a:pPr>
            <a:endParaRPr lang="en-US" altLang="en-US" sz="1800" b="1" dirty="0" smtClean="0"/>
          </a:p>
          <a:p>
            <a:pPr>
              <a:lnSpc>
                <a:spcPct val="80000"/>
              </a:lnSpc>
            </a:pPr>
            <a:endParaRPr lang="en-US" altLang="en-US" sz="1800" b="1" dirty="0" smtClean="0"/>
          </a:p>
          <a:p>
            <a:pPr>
              <a:lnSpc>
                <a:spcPct val="80000"/>
              </a:lnSpc>
            </a:pPr>
            <a:r>
              <a:rPr lang="en-US" altLang="en-US" sz="1800" dirty="0"/>
              <a:t>+75% of respondents conclude agreements relating to technology protected </a:t>
            </a:r>
            <a:r>
              <a:rPr lang="en-US" altLang="en-US" sz="1800" b="1" dirty="0"/>
              <a:t>by patents in several countries</a:t>
            </a:r>
          </a:p>
          <a:p>
            <a:pPr marL="0" indent="0">
              <a:lnSpc>
                <a:spcPct val="80000"/>
              </a:lnSpc>
              <a:buNone/>
            </a:pPr>
            <a:endParaRPr lang="en-US" altLang="en-US" sz="2000" b="1" dirty="0" smtClean="0"/>
          </a:p>
          <a:p>
            <a:pPr marL="0" indent="0">
              <a:lnSpc>
                <a:spcPct val="80000"/>
              </a:lnSpc>
              <a:buNone/>
            </a:pPr>
            <a:endParaRPr lang="en-US" altLang="en-US" sz="1800" b="1" dirty="0" smtClean="0"/>
          </a:p>
          <a:p>
            <a:pPr>
              <a:lnSpc>
                <a:spcPct val="80000"/>
              </a:lnSpc>
              <a:buFontTx/>
              <a:buNone/>
            </a:pPr>
            <a:endParaRPr lang="en-US" altLang="en-US" sz="1800" dirty="0" smtClean="0"/>
          </a:p>
        </p:txBody>
      </p:sp>
    </p:spTree>
    <p:extLst>
      <p:ext uri="{BB962C8B-B14F-4D97-AF65-F5344CB8AC3E}">
        <p14:creationId xmlns:p14="http://schemas.microsoft.com/office/powerpoint/2010/main" val="4140823230"/>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rgbClr val="002060"/>
                </a:solidFill>
              </a:rPr>
              <a:t>HOW ARE TECHNOLOGY DISPUTES RESOLVED ? </a:t>
            </a:r>
            <a:endParaRPr lang="en-US" sz="2800" dirty="0">
              <a:solidFill>
                <a:srgbClr val="002060"/>
              </a:solidFill>
            </a:endParaRPr>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195299"/>
            <a:ext cx="8229600" cy="35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755649"/>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143000"/>
          </a:xfrm>
        </p:spPr>
        <p:txBody>
          <a:bodyPr/>
          <a:lstStyle/>
          <a:p>
            <a:pPr algn="ctr"/>
            <a:r>
              <a:rPr lang="en-US" sz="2800" dirty="0" smtClean="0">
                <a:solidFill>
                  <a:srgbClr val="002060"/>
                </a:solidFill>
              </a:rPr>
              <a:t>RELATIVE TIME &amp; COST OF TECHNOLOGY DISPUTE RESOLUTION </a:t>
            </a:r>
            <a:endParaRPr lang="en-US" sz="2800" dirty="0">
              <a:solidFill>
                <a:srgbClr val="002060"/>
              </a:solidFill>
            </a:endParaRPr>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04864"/>
            <a:ext cx="8804982" cy="33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381076"/>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536" y="260648"/>
            <a:ext cx="8229600" cy="908050"/>
          </a:xfrm>
        </p:spPr>
        <p:txBody>
          <a:bodyPr/>
          <a:lstStyle/>
          <a:p>
            <a:pPr algn="ctr"/>
            <a:r>
              <a:rPr lang="en-US" altLang="en-US" sz="3000" dirty="0" smtClean="0">
                <a:solidFill>
                  <a:srgbClr val="002060"/>
                </a:solidFill>
              </a:rPr>
              <a:t>AREAS OF WIPO CASES</a:t>
            </a:r>
          </a:p>
        </p:txBody>
      </p:sp>
      <p:sp>
        <p:nvSpPr>
          <p:cNvPr id="8195" name="Rectangle 3"/>
          <p:cNvSpPr>
            <a:spLocks noGrp="1" noChangeArrowheads="1"/>
          </p:cNvSpPr>
          <p:nvPr>
            <p:ph type="body" idx="4294967295"/>
          </p:nvPr>
        </p:nvSpPr>
        <p:spPr>
          <a:xfrm>
            <a:off x="358086" y="1772816"/>
            <a:ext cx="8785914" cy="4509245"/>
          </a:xfrm>
        </p:spPr>
        <p:txBody>
          <a:bodyPr/>
          <a:lstStyle/>
          <a:p>
            <a:pPr>
              <a:defRPr/>
            </a:pPr>
            <a:r>
              <a:rPr lang="fr-CH" altLang="en-US" sz="1800" dirty="0" smtClean="0"/>
              <a:t>IP disputes and commercial disputes</a:t>
            </a:r>
          </a:p>
          <a:p>
            <a:pPr>
              <a:defRPr/>
            </a:pPr>
            <a:endParaRPr lang="fr-CH" altLang="en-US" sz="1800" dirty="0" smtClean="0"/>
          </a:p>
          <a:p>
            <a:pPr marL="0" indent="0">
              <a:buNone/>
              <a:defRPr/>
            </a:pPr>
            <a:endParaRPr lang="fr-CH" altLang="en-US" sz="1800" dirty="0" smtClean="0"/>
          </a:p>
          <a:p>
            <a:pPr>
              <a:defRPr/>
            </a:pPr>
            <a:r>
              <a:rPr lang="en-US" altLang="en-US" sz="1800" u="sng" dirty="0" smtClean="0"/>
              <a:t>Contractual</a:t>
            </a:r>
            <a:r>
              <a:rPr lang="en-US" altLang="en-US" sz="1800" dirty="0" smtClean="0"/>
              <a:t>: </a:t>
            </a:r>
            <a:r>
              <a:rPr lang="en-US" altLang="en-US" sz="1600" dirty="0" smtClean="0"/>
              <a:t>patent licenses, software/IT, research and development agreements, patent pools, distribution agreements, joint ventures, copyright collecting societies, trademark coexistence agreements, settlement agreements</a:t>
            </a:r>
          </a:p>
          <a:p>
            <a:pPr marL="0" indent="0">
              <a:buFontTx/>
              <a:buNone/>
              <a:defRPr/>
            </a:pPr>
            <a:endParaRPr lang="fr-CH" altLang="en-US" sz="1800" dirty="0" smtClean="0"/>
          </a:p>
          <a:p>
            <a:pPr marL="0" indent="0">
              <a:buFontTx/>
              <a:buNone/>
              <a:defRPr/>
            </a:pPr>
            <a:endParaRPr lang="en-US" altLang="en-US" sz="1800" dirty="0" smtClean="0"/>
          </a:p>
          <a:p>
            <a:pPr>
              <a:defRPr/>
            </a:pPr>
            <a:r>
              <a:rPr lang="en-US" altLang="en-US" sz="1800" u="sng" dirty="0" smtClean="0"/>
              <a:t>Non-contractual</a:t>
            </a:r>
            <a:r>
              <a:rPr lang="en-US" altLang="en-US" sz="1800" dirty="0" smtClean="0"/>
              <a:t> (infringement of IP rights)</a:t>
            </a:r>
          </a:p>
          <a:p>
            <a:pPr marL="0" indent="0">
              <a:buNone/>
              <a:defRPr/>
            </a:pPr>
            <a:endParaRPr lang="en-US" altLang="en-US" sz="1800" dirty="0" smtClean="0"/>
          </a:p>
          <a:p>
            <a:pPr marL="0" indent="0">
              <a:buNone/>
              <a:defRPr/>
            </a:pPr>
            <a:endParaRPr lang="fr-CH" altLang="en-US" sz="1800" u="sng" dirty="0" smtClean="0"/>
          </a:p>
          <a:p>
            <a:pPr>
              <a:defRPr/>
            </a:pPr>
            <a:r>
              <a:rPr lang="en-US" altLang="en-US" sz="1800" dirty="0" smtClean="0"/>
              <a:t>Domestic </a:t>
            </a:r>
            <a:r>
              <a:rPr lang="fr-CH" altLang="en-US" sz="1800" dirty="0" smtClean="0"/>
              <a:t>and international disputes</a:t>
            </a:r>
          </a:p>
          <a:p>
            <a:pPr marL="0" indent="0">
              <a:buFontTx/>
              <a:buNone/>
              <a:defRPr/>
            </a:pPr>
            <a:endParaRPr lang="fr-CH" altLang="en-US" dirty="0" smtClean="0"/>
          </a:p>
        </p:txBody>
      </p:sp>
    </p:spTree>
    <p:extLst>
      <p:ext uri="{BB962C8B-B14F-4D97-AF65-F5344CB8AC3E}">
        <p14:creationId xmlns:p14="http://schemas.microsoft.com/office/powerpoint/2010/main" val="1868168615"/>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32BC7EC5-8F6B-4B05-8B4F-0EBD51396DC5}" type="slidenum">
              <a:rPr lang="en-US" altLang="en-US" sz="1400" smtClean="0"/>
              <a:pPr algn="r" eaLnBrk="1" hangingPunct="1">
                <a:spcBef>
                  <a:spcPct val="0"/>
                </a:spcBef>
                <a:buFontTx/>
                <a:buNone/>
              </a:pPr>
              <a:t>154</a:t>
            </a:fld>
            <a:endParaRPr lang="en-US" altLang="en-US" sz="1400" smtClean="0"/>
          </a:p>
        </p:txBody>
      </p:sp>
      <p:sp>
        <p:nvSpPr>
          <p:cNvPr id="12291" name="Rectangle 2"/>
          <p:cNvSpPr>
            <a:spLocks noGrp="1" noChangeArrowheads="1"/>
          </p:cNvSpPr>
          <p:nvPr>
            <p:ph type="title"/>
          </p:nvPr>
        </p:nvSpPr>
        <p:spPr>
          <a:xfrm>
            <a:off x="457200" y="188913"/>
            <a:ext cx="8229600" cy="1143000"/>
          </a:xfrm>
        </p:spPr>
        <p:txBody>
          <a:bodyPr/>
          <a:lstStyle/>
          <a:p>
            <a:pPr algn="ctr" eaLnBrk="1" hangingPunct="1"/>
            <a:r>
              <a:rPr lang="fr-CH" altLang="en-US" sz="3000" dirty="0" smtClean="0">
                <a:solidFill>
                  <a:srgbClr val="002060"/>
                </a:solidFill>
              </a:rPr>
              <a:t>WIPO CASES: TYPES OF PROCEDURE</a:t>
            </a:r>
            <a:endParaRPr lang="en-US" altLang="en-US" sz="3000" dirty="0" smtClean="0">
              <a:solidFill>
                <a:srgbClr val="002060"/>
              </a:solidFill>
            </a:endParaRP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16832"/>
            <a:ext cx="6761995" cy="388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474667"/>
      </p:ext>
    </p:extLst>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5FC5D86F-5BA0-48D6-915C-E379F59D761A}" type="slidenum">
              <a:rPr lang="en-US" altLang="en-US" sz="1400" smtClean="0"/>
              <a:pPr algn="r" eaLnBrk="1" hangingPunct="1">
                <a:spcBef>
                  <a:spcPct val="0"/>
                </a:spcBef>
                <a:buFontTx/>
                <a:buNone/>
              </a:pPr>
              <a:t>155</a:t>
            </a:fld>
            <a:endParaRPr lang="en-US" altLang="en-US" sz="1400" smtClean="0"/>
          </a:p>
        </p:txBody>
      </p:sp>
      <p:sp>
        <p:nvSpPr>
          <p:cNvPr id="13315" name="Rectangle 2"/>
          <p:cNvSpPr>
            <a:spLocks noGrp="1" noChangeArrowheads="1"/>
          </p:cNvSpPr>
          <p:nvPr>
            <p:ph type="title"/>
          </p:nvPr>
        </p:nvSpPr>
        <p:spPr>
          <a:xfrm>
            <a:off x="467544" y="116632"/>
            <a:ext cx="8229600" cy="1143000"/>
          </a:xfrm>
        </p:spPr>
        <p:txBody>
          <a:bodyPr/>
          <a:lstStyle/>
          <a:p>
            <a:pPr algn="ctr" eaLnBrk="1" hangingPunct="1"/>
            <a:r>
              <a:rPr lang="fr-CH" altLang="en-US" sz="3000" dirty="0" smtClean="0">
                <a:solidFill>
                  <a:srgbClr val="002060"/>
                </a:solidFill>
              </a:rPr>
              <a:t>WIPO CASES: SUBJECT MATTER</a:t>
            </a:r>
            <a:endParaRPr lang="en-US" altLang="en-US" sz="3000" dirty="0" smtClean="0">
              <a:solidFill>
                <a:srgbClr val="002060"/>
              </a:solidFill>
            </a:endParaRP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00808"/>
            <a:ext cx="5616624" cy="433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082045"/>
      </p:ext>
    </p:extLst>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6EFB890C-0EDB-4E19-BFEB-D8AF47335314}" type="slidenum">
              <a:rPr lang="en-US" altLang="en-US" sz="1400" smtClean="0"/>
              <a:pPr algn="r" eaLnBrk="1" hangingPunct="1">
                <a:spcBef>
                  <a:spcPct val="0"/>
                </a:spcBef>
                <a:buFontTx/>
                <a:buNone/>
              </a:pPr>
              <a:t>156</a:t>
            </a:fld>
            <a:endParaRPr lang="en-US" altLang="en-US" sz="1400" smtClean="0"/>
          </a:p>
        </p:txBody>
      </p:sp>
      <p:sp>
        <p:nvSpPr>
          <p:cNvPr id="14339" name="Title 3"/>
          <p:cNvSpPr>
            <a:spLocks noGrp="1"/>
          </p:cNvSpPr>
          <p:nvPr>
            <p:ph type="title"/>
          </p:nvPr>
        </p:nvSpPr>
        <p:spPr>
          <a:xfrm>
            <a:off x="539552" y="188640"/>
            <a:ext cx="8229600" cy="1143000"/>
          </a:xfrm>
        </p:spPr>
        <p:txBody>
          <a:bodyPr/>
          <a:lstStyle/>
          <a:p>
            <a:pPr algn="ctr"/>
            <a:r>
              <a:rPr lang="fr-CH" altLang="en-US" sz="3000" dirty="0" smtClean="0">
                <a:solidFill>
                  <a:srgbClr val="002060"/>
                </a:solidFill>
              </a:rPr>
              <a:t>WIPO CASES: BUSINESS AREAS</a:t>
            </a:r>
            <a:endParaRPr lang="en-US" altLang="en-US" sz="3000" dirty="0" smtClean="0">
              <a:solidFill>
                <a:srgbClr val="002060"/>
              </a:solidFill>
            </a:endParaRP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50" y="1680195"/>
            <a:ext cx="6552728" cy="421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839743"/>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536" y="260648"/>
            <a:ext cx="8575431" cy="719138"/>
          </a:xfrm>
        </p:spPr>
        <p:txBody>
          <a:bodyPr/>
          <a:lstStyle/>
          <a:p>
            <a:pPr algn="ctr"/>
            <a:r>
              <a:rPr lang="en-US" altLang="en-US" sz="2800" dirty="0" smtClean="0">
                <a:solidFill>
                  <a:srgbClr val="002060"/>
                </a:solidFill>
              </a:rPr>
              <a:t>DURATION OF MEDIATION AND ARBITRATION</a:t>
            </a:r>
          </a:p>
        </p:txBody>
      </p:sp>
      <p:sp>
        <p:nvSpPr>
          <p:cNvPr id="15363" name="Rectangle 3"/>
          <p:cNvSpPr>
            <a:spLocks noGrp="1" noChangeArrowheads="1"/>
          </p:cNvSpPr>
          <p:nvPr>
            <p:ph type="body" idx="1"/>
          </p:nvPr>
        </p:nvSpPr>
        <p:spPr>
          <a:xfrm>
            <a:off x="467544" y="1340769"/>
            <a:ext cx="8496944" cy="4625056"/>
          </a:xfrm>
        </p:spPr>
        <p:txBody>
          <a:bodyPr/>
          <a:lstStyle/>
          <a:p>
            <a:r>
              <a:rPr lang="fr-CH" altLang="en-US" sz="1800" dirty="0" smtClean="0"/>
              <a:t>MEDIATION</a:t>
            </a:r>
          </a:p>
          <a:p>
            <a:pPr lvl="1">
              <a:lnSpc>
                <a:spcPct val="150000"/>
              </a:lnSpc>
              <a:buFont typeface="Wingdings" panose="05000000000000000000" pitchFamily="2" charset="2"/>
              <a:buChar char="Ø"/>
            </a:pPr>
            <a:r>
              <a:rPr lang="en-US" altLang="en-US" sz="1500" dirty="0" smtClean="0"/>
              <a:t>Average duration: 8 months (46% of respondents: 1-6 months)</a:t>
            </a:r>
          </a:p>
          <a:p>
            <a:pPr lvl="1">
              <a:lnSpc>
                <a:spcPct val="150000"/>
              </a:lnSpc>
              <a:buFont typeface="Wingdings" panose="05000000000000000000" pitchFamily="2" charset="2"/>
              <a:buChar char="Ø"/>
            </a:pPr>
            <a:r>
              <a:rPr lang="en-US" altLang="en-US" sz="1500" dirty="0" smtClean="0"/>
              <a:t>WIPO cases: 5 months</a:t>
            </a:r>
          </a:p>
          <a:p>
            <a:pPr marL="457200" lvl="1" indent="0">
              <a:lnSpc>
                <a:spcPct val="150000"/>
              </a:lnSpc>
              <a:buNone/>
            </a:pPr>
            <a:endParaRPr lang="fr-CH" altLang="en-US" sz="800" dirty="0" smtClean="0"/>
          </a:p>
          <a:p>
            <a:pPr marL="457200" lvl="1" indent="0">
              <a:lnSpc>
                <a:spcPct val="150000"/>
              </a:lnSpc>
              <a:buNone/>
            </a:pPr>
            <a:endParaRPr lang="fr-CH" altLang="en-US" sz="800" dirty="0" smtClean="0"/>
          </a:p>
          <a:p>
            <a:pPr marL="457200" lvl="1" indent="0">
              <a:lnSpc>
                <a:spcPct val="150000"/>
              </a:lnSpc>
              <a:buNone/>
            </a:pPr>
            <a:endParaRPr lang="en-US" altLang="en-US" sz="800" dirty="0" smtClean="0"/>
          </a:p>
          <a:p>
            <a:r>
              <a:rPr lang="en-US" altLang="en-US" sz="1800" dirty="0" smtClean="0"/>
              <a:t>ARBITRATION</a:t>
            </a:r>
          </a:p>
          <a:p>
            <a:pPr lvl="1">
              <a:buFont typeface="Wingdings" panose="05000000000000000000" pitchFamily="2" charset="2"/>
              <a:buChar char="Ø"/>
            </a:pPr>
            <a:r>
              <a:rPr lang="en-US" altLang="en-US" sz="1500" dirty="0" smtClean="0"/>
              <a:t>6-12 months typically (61% of Respondents) </a:t>
            </a:r>
          </a:p>
          <a:p>
            <a:pPr marL="457200" lvl="1" indent="0">
              <a:buNone/>
            </a:pPr>
            <a:endParaRPr lang="fr-CH" altLang="en-US" sz="2000" dirty="0" smtClean="0"/>
          </a:p>
          <a:p>
            <a:pPr marL="457200" lvl="1" indent="0">
              <a:buNone/>
            </a:pPr>
            <a:endParaRPr lang="en-US" altLang="en-US" sz="2000" dirty="0" smtClean="0"/>
          </a:p>
          <a:p>
            <a:r>
              <a:rPr lang="en-US" altLang="en-US" sz="1800" dirty="0" smtClean="0"/>
              <a:t>EXPEDITED ARBITRATION</a:t>
            </a:r>
            <a:endParaRPr lang="en-US" altLang="en-US" sz="1500" dirty="0" smtClean="0"/>
          </a:p>
          <a:p>
            <a:pPr lvl="1">
              <a:lnSpc>
                <a:spcPct val="150000"/>
              </a:lnSpc>
              <a:buFont typeface="Wingdings" panose="05000000000000000000" pitchFamily="2" charset="2"/>
              <a:buChar char="Ø"/>
            </a:pPr>
            <a:r>
              <a:rPr lang="en-US" altLang="en-US" sz="1500" dirty="0" smtClean="0"/>
              <a:t>9 months on average </a:t>
            </a:r>
          </a:p>
          <a:p>
            <a:pPr lvl="1">
              <a:lnSpc>
                <a:spcPct val="150000"/>
              </a:lnSpc>
              <a:buFont typeface="Wingdings" panose="05000000000000000000" pitchFamily="2" charset="2"/>
              <a:buChar char="Ø"/>
            </a:pPr>
            <a:r>
              <a:rPr lang="en-US" altLang="en-US" sz="1500" dirty="0" smtClean="0"/>
              <a:t>WIPO cases: expedited arbitration 7 months</a:t>
            </a:r>
          </a:p>
          <a:p>
            <a:pPr marL="0" indent="0">
              <a:buNone/>
            </a:pPr>
            <a:endParaRPr lang="fr-CH" altLang="en-US" dirty="0" smtClean="0"/>
          </a:p>
          <a:p>
            <a:endParaRPr lang="fr-CH" altLang="en-US" dirty="0" smtClean="0"/>
          </a:p>
          <a:p>
            <a:endParaRPr lang="en-US" altLang="en-US" sz="2000" dirty="0" smtClean="0"/>
          </a:p>
        </p:txBody>
      </p:sp>
      <p:sp>
        <p:nvSpPr>
          <p:cNvPr id="4" name="Rectangle 3"/>
          <p:cNvSpPr/>
          <p:nvPr/>
        </p:nvSpPr>
        <p:spPr>
          <a:xfrm>
            <a:off x="536720" y="6190984"/>
            <a:ext cx="6336704" cy="400110"/>
          </a:xfrm>
          <a:prstGeom prst="rect">
            <a:avLst/>
          </a:prstGeom>
        </p:spPr>
        <p:txBody>
          <a:bodyPr wrap="square">
            <a:spAutoFit/>
          </a:bodyPr>
          <a:lstStyle/>
          <a:p>
            <a:pPr algn="l">
              <a:defRPr/>
            </a:pPr>
            <a:r>
              <a:rPr lang="en-US" sz="1000" kern="0" dirty="0" smtClean="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536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5932D0C6-DCE5-4492-A74B-784E8113ABA3}" type="slidenum">
              <a:rPr lang="en-US" altLang="en-US" sz="1400" smtClean="0"/>
              <a:pPr algn="r" eaLnBrk="1" hangingPunct="1">
                <a:spcBef>
                  <a:spcPct val="0"/>
                </a:spcBef>
                <a:buFontTx/>
                <a:buNone/>
              </a:pPr>
              <a:t>157</a:t>
            </a:fld>
            <a:endParaRPr lang="en-US" altLang="en-US" sz="1400" smtClean="0"/>
          </a:p>
        </p:txBody>
      </p:sp>
    </p:spTree>
    <p:extLst>
      <p:ext uri="{BB962C8B-B14F-4D97-AF65-F5344CB8AC3E}">
        <p14:creationId xmlns:p14="http://schemas.microsoft.com/office/powerpoint/2010/main" val="1695827885"/>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9552" y="260648"/>
            <a:ext cx="8229600" cy="777875"/>
          </a:xfrm>
        </p:spPr>
        <p:txBody>
          <a:bodyPr/>
          <a:lstStyle/>
          <a:p>
            <a:pPr algn="ctr"/>
            <a:r>
              <a:rPr lang="en-US" altLang="en-US" sz="2800" dirty="0" smtClean="0">
                <a:solidFill>
                  <a:srgbClr val="002060"/>
                </a:solidFill>
              </a:rPr>
              <a:t>COSTS OF MEDIATION AND ARBITRATION</a:t>
            </a:r>
          </a:p>
        </p:txBody>
      </p:sp>
      <p:sp>
        <p:nvSpPr>
          <p:cNvPr id="16387" name="Rectangle 3"/>
          <p:cNvSpPr>
            <a:spLocks noGrp="1" noChangeArrowheads="1"/>
          </p:cNvSpPr>
          <p:nvPr>
            <p:ph type="body" idx="1"/>
          </p:nvPr>
        </p:nvSpPr>
        <p:spPr>
          <a:xfrm>
            <a:off x="482269" y="1412776"/>
            <a:ext cx="8013576" cy="4352925"/>
          </a:xfrm>
        </p:spPr>
        <p:txBody>
          <a:bodyPr/>
          <a:lstStyle/>
          <a:p>
            <a:r>
              <a:rPr lang="fr-CH" altLang="en-US" sz="1800" dirty="0" smtClean="0"/>
              <a:t>MEDIATION</a:t>
            </a:r>
          </a:p>
          <a:p>
            <a:pPr lvl="1">
              <a:buFont typeface="Wingdings" panose="05000000000000000000" pitchFamily="2" charset="2"/>
              <a:buChar char="Ø"/>
            </a:pPr>
            <a:r>
              <a:rPr lang="en-US" altLang="en-US" sz="1500" dirty="0" smtClean="0"/>
              <a:t>Costs below USD 100,000 (91% of Respondents)</a:t>
            </a:r>
          </a:p>
          <a:p>
            <a:pPr lvl="1">
              <a:buFont typeface="Wingdings" panose="05000000000000000000" pitchFamily="2" charset="2"/>
              <a:buChar char="Ø"/>
            </a:pPr>
            <a:r>
              <a:rPr lang="en-US" altLang="en-US" sz="1500" dirty="0" smtClean="0"/>
              <a:t>WIPO cases: average USD 21,000 </a:t>
            </a:r>
          </a:p>
          <a:p>
            <a:pPr marL="457200" lvl="1" indent="0">
              <a:buNone/>
            </a:pPr>
            <a:endParaRPr lang="fr-CH" altLang="en-US" sz="2800" dirty="0" smtClean="0"/>
          </a:p>
          <a:p>
            <a:r>
              <a:rPr lang="fr-CH" altLang="en-US" sz="1800" dirty="0" smtClean="0"/>
              <a:t>ARBITRATION</a:t>
            </a:r>
          </a:p>
          <a:p>
            <a:pPr lvl="1">
              <a:buFont typeface="Wingdings" panose="05000000000000000000" pitchFamily="2" charset="2"/>
              <a:buChar char="Ø"/>
            </a:pPr>
            <a:r>
              <a:rPr lang="en-US" altLang="en-US" sz="1500" dirty="0" smtClean="0"/>
              <a:t>Average costs:  USD 400,000 – USD 425,000 </a:t>
            </a:r>
          </a:p>
          <a:p>
            <a:pPr marL="457200" lvl="1" indent="0">
              <a:buNone/>
            </a:pPr>
            <a:endParaRPr lang="fr-CH" altLang="en-US" sz="2000" dirty="0" smtClean="0"/>
          </a:p>
          <a:p>
            <a:pPr marL="457200" lvl="1" indent="0">
              <a:buNone/>
            </a:pPr>
            <a:endParaRPr lang="en-US" altLang="en-US" sz="2000" dirty="0" smtClean="0"/>
          </a:p>
          <a:p>
            <a:r>
              <a:rPr lang="fr-CH" altLang="en-US" sz="1800" dirty="0" smtClean="0"/>
              <a:t>EXPEDITED ARBITRATION</a:t>
            </a:r>
          </a:p>
          <a:p>
            <a:pPr lvl="1">
              <a:buFont typeface="Wingdings" panose="05000000000000000000" pitchFamily="2" charset="2"/>
              <a:buChar char="Ø"/>
            </a:pPr>
            <a:r>
              <a:rPr lang="en-US" altLang="en-US" sz="1500" dirty="0" smtClean="0"/>
              <a:t>typically not more than USD 50,000</a:t>
            </a:r>
          </a:p>
          <a:p>
            <a:pPr marL="457200" lvl="1" indent="0">
              <a:buNone/>
            </a:pPr>
            <a:endParaRPr lang="fr-CH" altLang="en-US" sz="2000" dirty="0" smtClean="0"/>
          </a:p>
          <a:p>
            <a:pPr marL="457200" lvl="1" indent="0">
              <a:buNone/>
            </a:pPr>
            <a:endParaRPr lang="en-US" altLang="en-US" sz="2000" dirty="0" smtClean="0"/>
          </a:p>
          <a:p>
            <a:r>
              <a:rPr lang="fr-CH" altLang="en-US" sz="1800" dirty="0" smtClean="0"/>
              <a:t>WIPO CASES: AVERAGE COSTS 165,000</a:t>
            </a:r>
          </a:p>
          <a:p>
            <a:endParaRPr lang="fr-CH" altLang="en-US" dirty="0" smtClean="0"/>
          </a:p>
          <a:p>
            <a:endParaRPr lang="fr-CH" altLang="en-US" dirty="0" smtClean="0"/>
          </a:p>
          <a:p>
            <a:endParaRPr lang="fr-CH" altLang="en-US" dirty="0" smtClean="0"/>
          </a:p>
          <a:p>
            <a:endParaRPr lang="fr-CH" altLang="en-US" sz="2000" dirty="0" smtClean="0"/>
          </a:p>
          <a:p>
            <a:endParaRPr lang="en-US" altLang="en-US" sz="2000" dirty="0" smtClean="0"/>
          </a:p>
        </p:txBody>
      </p:sp>
      <p:sp>
        <p:nvSpPr>
          <p:cNvPr id="4" name="Rectangle 3"/>
          <p:cNvSpPr/>
          <p:nvPr/>
        </p:nvSpPr>
        <p:spPr>
          <a:xfrm>
            <a:off x="467544" y="6251006"/>
            <a:ext cx="6915150" cy="400110"/>
          </a:xfrm>
          <a:prstGeom prst="rect">
            <a:avLst/>
          </a:prstGeom>
        </p:spPr>
        <p:txBody>
          <a:bodyPr>
            <a:spAutoFit/>
          </a:bodyPr>
          <a:lstStyle/>
          <a:p>
            <a:pPr algn="l">
              <a:defRPr/>
            </a:pPr>
            <a:r>
              <a:rPr lang="en-US" sz="1000" kern="0" dirty="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638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B2CCAF1B-8851-4418-B79E-6706263C89FA}" type="slidenum">
              <a:rPr lang="en-US" altLang="en-US" sz="1400" smtClean="0"/>
              <a:pPr algn="r" eaLnBrk="1" hangingPunct="1">
                <a:spcBef>
                  <a:spcPct val="0"/>
                </a:spcBef>
                <a:buFontTx/>
                <a:buNone/>
              </a:pPr>
              <a:t>158</a:t>
            </a:fld>
            <a:endParaRPr lang="en-US" altLang="en-US" sz="1400" smtClean="0"/>
          </a:p>
        </p:txBody>
      </p:sp>
    </p:spTree>
    <p:extLst>
      <p:ext uri="{BB962C8B-B14F-4D97-AF65-F5344CB8AC3E}">
        <p14:creationId xmlns:p14="http://schemas.microsoft.com/office/powerpoint/2010/main" val="1012098102"/>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154C8C93-D4BA-4130-ACE4-41DCA397DD6E}" type="slidenum">
              <a:rPr lang="en-US" altLang="en-US" sz="1400" smtClean="0"/>
              <a:pPr algn="r" eaLnBrk="1" hangingPunct="1">
                <a:spcBef>
                  <a:spcPct val="0"/>
                </a:spcBef>
                <a:buFontTx/>
                <a:buNone/>
              </a:pPr>
              <a:t>159</a:t>
            </a:fld>
            <a:endParaRPr lang="en-US" altLang="en-US" sz="1400" smtClean="0"/>
          </a:p>
        </p:txBody>
      </p:sp>
      <p:sp>
        <p:nvSpPr>
          <p:cNvPr id="17411" name="Rectangle 2"/>
          <p:cNvSpPr>
            <a:spLocks noGrp="1" noChangeArrowheads="1"/>
          </p:cNvSpPr>
          <p:nvPr>
            <p:ph type="title"/>
          </p:nvPr>
        </p:nvSpPr>
        <p:spPr>
          <a:xfrm>
            <a:off x="274540" y="188640"/>
            <a:ext cx="8424936" cy="1143000"/>
          </a:xfrm>
        </p:spPr>
        <p:txBody>
          <a:bodyPr/>
          <a:lstStyle/>
          <a:p>
            <a:pPr algn="ctr" eaLnBrk="1" hangingPunct="1"/>
            <a:r>
              <a:rPr lang="en-US" altLang="en-US" sz="2800" dirty="0" smtClean="0">
                <a:solidFill>
                  <a:srgbClr val="002060"/>
                </a:solidFill>
              </a:rPr>
              <a:t>SETTLEMENT IN WIPO-ADMINISTERED CASES</a:t>
            </a:r>
          </a:p>
        </p:txBody>
      </p:sp>
      <p:graphicFrame>
        <p:nvGraphicFramePr>
          <p:cNvPr id="115715"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3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6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174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30975"/>
            <a:ext cx="3770434"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601" y="2161113"/>
            <a:ext cx="3927231" cy="307340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52504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 y="404664"/>
            <a:ext cx="9140871" cy="1368152"/>
          </a:xfrm>
        </p:spPr>
        <p:txBody>
          <a:bodyPr/>
          <a:lstStyle/>
          <a:p>
            <a:pPr algn="ctr"/>
            <a:r>
              <a:rPr lang="en-US" sz="2600" dirty="0" smtClean="0">
                <a:solidFill>
                  <a:srgbClr val="002060"/>
                </a:solidFill>
                <a:latin typeface="Arial" charset="0"/>
                <a:cs typeface="Arial" charset="0"/>
              </a:rPr>
              <a:t>THE STANDING COMMITTEE ON LAW OF PATENTS </a:t>
            </a:r>
            <a:br>
              <a:rPr lang="en-US" sz="2600" dirty="0" smtClean="0">
                <a:solidFill>
                  <a:srgbClr val="002060"/>
                </a:solidFill>
                <a:latin typeface="Arial" charset="0"/>
                <a:cs typeface="Arial" charset="0"/>
              </a:rPr>
            </a:br>
            <a:r>
              <a:rPr lang="en-US" sz="2600" dirty="0" smtClean="0">
                <a:solidFill>
                  <a:srgbClr val="002060"/>
                </a:solidFill>
                <a:latin typeface="Arial" charset="0"/>
                <a:cs typeface="Arial" charset="0"/>
              </a:rPr>
              <a:t>PART III</a:t>
            </a:r>
            <a:r>
              <a:rPr lang="en-US" sz="2800" dirty="0">
                <a:latin typeface="Arial" charset="0"/>
                <a:cs typeface="Arial" charset="0"/>
              </a:rPr>
              <a:t/>
            </a:r>
            <a:br>
              <a:rPr lang="en-US" sz="2800" dirty="0">
                <a:latin typeface="Arial" charset="0"/>
                <a:cs typeface="Arial" charset="0"/>
              </a:rPr>
            </a:br>
            <a:r>
              <a:rPr lang="en-US" sz="2800" dirty="0">
                <a:latin typeface="Arial" charset="0"/>
                <a:cs typeface="Arial" charset="0"/>
              </a:rPr>
              <a:t>			     </a:t>
            </a:r>
            <a:endParaRPr lang="en-US" sz="2800" dirty="0"/>
          </a:p>
        </p:txBody>
      </p:sp>
      <p:sp>
        <p:nvSpPr>
          <p:cNvPr id="3" name="Content Placeholder 2"/>
          <p:cNvSpPr>
            <a:spLocks noGrp="1"/>
          </p:cNvSpPr>
          <p:nvPr>
            <p:ph idx="1"/>
          </p:nvPr>
        </p:nvSpPr>
        <p:spPr>
          <a:xfrm>
            <a:off x="251520" y="2276872"/>
            <a:ext cx="8712968" cy="3849291"/>
          </a:xfrm>
        </p:spPr>
        <p:txBody>
          <a:bodyPr/>
          <a:lstStyle/>
          <a:p>
            <a:pPr lvl="0"/>
            <a:r>
              <a:rPr lang="en-US" sz="1800" dirty="0"/>
              <a:t>The Secretariat will prepare a document on how </a:t>
            </a:r>
            <a:r>
              <a:rPr lang="en-US" sz="1800" dirty="0" smtClean="0"/>
              <a:t>exceptions </a:t>
            </a:r>
            <a:r>
              <a:rPr lang="en-US" sz="1800" dirty="0"/>
              <a:t>and limitations are implemented in Member States, without evaluating the effectiveness of those exceptions and limitations </a:t>
            </a:r>
          </a:p>
          <a:p>
            <a:pPr marL="0" lvl="0" indent="0">
              <a:buNone/>
            </a:pPr>
            <a:r>
              <a:rPr lang="en-US" sz="1800" dirty="0"/>
              <a:t> </a:t>
            </a:r>
            <a:endParaRPr lang="en-US" sz="1800" dirty="0" smtClean="0"/>
          </a:p>
          <a:p>
            <a:pPr marL="0" lvl="0" indent="0">
              <a:buNone/>
            </a:pPr>
            <a:endParaRPr lang="en-US" sz="1800" dirty="0"/>
          </a:p>
          <a:p>
            <a:pPr lvl="0"/>
            <a:r>
              <a:rPr lang="en-US" sz="1800" dirty="0"/>
              <a:t> </a:t>
            </a:r>
            <a:r>
              <a:rPr lang="en-US" sz="1800" dirty="0" smtClean="0"/>
              <a:t>The Secretariat will collect more practical examples and experiences on patent-related and impediments to transfer of technology from members and observers of the Committee</a:t>
            </a:r>
          </a:p>
          <a:p>
            <a:pPr marL="0" lvl="0" indent="0">
              <a:buNone/>
            </a:pPr>
            <a:endParaRPr lang="fr-CH" sz="1800" dirty="0" smtClean="0"/>
          </a:p>
          <a:p>
            <a:pPr marL="0" lvl="0" indent="0">
              <a:buNone/>
            </a:pPr>
            <a:endParaRPr lang="en-US" sz="1800" dirty="0" smtClean="0"/>
          </a:p>
          <a:p>
            <a:pPr lvl="0"/>
            <a:r>
              <a:rPr lang="en-US" sz="1800" dirty="0" smtClean="0">
                <a:latin typeface="Arial" charset="0"/>
                <a:cs typeface="Arial" charset="0"/>
              </a:rPr>
              <a:t>The Twenty-First session would be held from November 3 to 7, 2014 </a:t>
            </a:r>
          </a:p>
          <a:p>
            <a:endParaRPr lang="en-US" dirty="0"/>
          </a:p>
        </p:txBody>
      </p:sp>
    </p:spTree>
    <p:extLst>
      <p:ext uri="{BB962C8B-B14F-4D97-AF65-F5344CB8AC3E}">
        <p14:creationId xmlns:p14="http://schemas.microsoft.com/office/powerpoint/2010/main" val="169442692"/>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105400" y="5013325"/>
            <a:ext cx="4038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nSpc>
                <a:spcPct val="70000"/>
              </a:lnSpc>
              <a:spcBef>
                <a:spcPct val="0"/>
              </a:spcBef>
              <a:spcAft>
                <a:spcPct val="25000"/>
              </a:spcAft>
              <a:buFontTx/>
              <a:buChar char="•"/>
            </a:pPr>
            <a:r>
              <a:rPr kumimoji="1" lang="en-US" altLang="en-US" sz="1400" dirty="0" smtClean="0">
                <a:solidFill>
                  <a:srgbClr val="000000"/>
                </a:solidFill>
              </a:rPr>
              <a:t>One Exchange of Pleadings</a:t>
            </a:r>
          </a:p>
          <a:p>
            <a:pPr>
              <a:lnSpc>
                <a:spcPct val="70000"/>
              </a:lnSpc>
              <a:spcBef>
                <a:spcPct val="0"/>
              </a:spcBef>
              <a:spcAft>
                <a:spcPct val="25000"/>
              </a:spcAft>
              <a:buFontTx/>
              <a:buChar char="•"/>
            </a:pPr>
            <a:r>
              <a:rPr kumimoji="1" lang="fr-CH" altLang="en-US" sz="1400" dirty="0" err="1" smtClean="0">
                <a:solidFill>
                  <a:srgbClr val="000000"/>
                </a:solidFill>
              </a:rPr>
              <a:t>Shorter</a:t>
            </a:r>
            <a:r>
              <a:rPr kumimoji="1" lang="fr-CH" altLang="en-US" sz="1400" dirty="0" smtClean="0">
                <a:solidFill>
                  <a:srgbClr val="000000"/>
                </a:solidFill>
              </a:rPr>
              <a:t> Time </a:t>
            </a:r>
            <a:r>
              <a:rPr kumimoji="1" lang="fr-CH" altLang="en-US" sz="1400" dirty="0" err="1" smtClean="0">
                <a:solidFill>
                  <a:srgbClr val="000000"/>
                </a:solidFill>
              </a:rPr>
              <a:t>Limits</a:t>
            </a:r>
            <a:endParaRPr kumimoji="1" lang="fr-CH" altLang="en-US" sz="1400" dirty="0" smtClean="0">
              <a:solidFill>
                <a:srgbClr val="000000"/>
              </a:solidFill>
            </a:endParaRPr>
          </a:p>
          <a:p>
            <a:pPr>
              <a:lnSpc>
                <a:spcPct val="70000"/>
              </a:lnSpc>
              <a:spcBef>
                <a:spcPct val="0"/>
              </a:spcBef>
              <a:spcAft>
                <a:spcPct val="25000"/>
              </a:spcAft>
              <a:buFontTx/>
              <a:buChar char="•"/>
            </a:pPr>
            <a:r>
              <a:rPr kumimoji="1" lang="fr-CH" altLang="en-US" sz="1400" dirty="0" smtClean="0">
                <a:solidFill>
                  <a:srgbClr val="000000"/>
                </a:solidFill>
              </a:rPr>
              <a:t>Sole </a:t>
            </a:r>
            <a:r>
              <a:rPr kumimoji="1" lang="fr-CH" altLang="en-US" sz="1400" dirty="0" err="1" smtClean="0">
                <a:solidFill>
                  <a:srgbClr val="000000"/>
                </a:solidFill>
              </a:rPr>
              <a:t>Arbitrator</a:t>
            </a:r>
            <a:endParaRPr kumimoji="1" lang="fr-CH" altLang="en-US" sz="1400" dirty="0" smtClean="0">
              <a:solidFill>
                <a:srgbClr val="000000"/>
              </a:solidFill>
            </a:endParaRPr>
          </a:p>
          <a:p>
            <a:pPr>
              <a:lnSpc>
                <a:spcPct val="70000"/>
              </a:lnSpc>
              <a:spcBef>
                <a:spcPct val="0"/>
              </a:spcBef>
              <a:spcAft>
                <a:spcPct val="25000"/>
              </a:spcAft>
              <a:buFontTx/>
              <a:buChar char="•"/>
            </a:pPr>
            <a:r>
              <a:rPr kumimoji="1" lang="fr-CH" altLang="en-US" sz="1400" dirty="0" err="1" smtClean="0">
                <a:solidFill>
                  <a:srgbClr val="000000"/>
                </a:solidFill>
              </a:rPr>
              <a:t>Shorter</a:t>
            </a:r>
            <a:r>
              <a:rPr kumimoji="1" lang="fr-CH" altLang="en-US" sz="1400" dirty="0" smtClean="0">
                <a:solidFill>
                  <a:srgbClr val="000000"/>
                </a:solidFill>
              </a:rPr>
              <a:t> </a:t>
            </a:r>
            <a:r>
              <a:rPr kumimoji="1" lang="fr-CH" altLang="en-US" sz="1400" dirty="0" err="1" smtClean="0">
                <a:solidFill>
                  <a:srgbClr val="000000"/>
                </a:solidFill>
              </a:rPr>
              <a:t>Hearings</a:t>
            </a:r>
            <a:r>
              <a:rPr kumimoji="1" lang="fr-CH" altLang="en-US" sz="1400" dirty="0" smtClean="0">
                <a:solidFill>
                  <a:srgbClr val="000000"/>
                </a:solidFill>
              </a:rPr>
              <a:t> </a:t>
            </a:r>
          </a:p>
          <a:p>
            <a:pPr>
              <a:lnSpc>
                <a:spcPct val="70000"/>
              </a:lnSpc>
              <a:spcBef>
                <a:spcPct val="0"/>
              </a:spcBef>
              <a:buFontTx/>
              <a:buChar char="•"/>
            </a:pPr>
            <a:r>
              <a:rPr kumimoji="1" lang="en-US" altLang="en-US" sz="1400" dirty="0" smtClean="0">
                <a:solidFill>
                  <a:srgbClr val="000000"/>
                </a:solidFill>
              </a:rPr>
              <a:t>Fixed </a:t>
            </a:r>
            <a:r>
              <a:rPr kumimoji="1" lang="fr-CH" altLang="en-US" sz="1400" dirty="0" err="1" smtClean="0">
                <a:solidFill>
                  <a:srgbClr val="000000"/>
                </a:solidFill>
              </a:rPr>
              <a:t>Fees</a:t>
            </a:r>
            <a:endParaRPr kumimoji="1" lang="en-US" altLang="en-US" sz="1400" dirty="0" smtClean="0">
              <a:solidFill>
                <a:srgbClr val="000000"/>
              </a:solidFill>
            </a:endParaRPr>
          </a:p>
        </p:txBody>
      </p:sp>
      <p:graphicFrame>
        <p:nvGraphicFramePr>
          <p:cNvPr id="18435" name="Object 3"/>
          <p:cNvGraphicFramePr>
            <a:graphicFrameLocks noChangeAspect="1"/>
          </p:cNvGraphicFramePr>
          <p:nvPr/>
        </p:nvGraphicFramePr>
        <p:xfrm>
          <a:off x="684336" y="333375"/>
          <a:ext cx="2836985" cy="6337300"/>
        </p:xfrm>
        <a:graphic>
          <a:graphicData uri="http://schemas.openxmlformats.org/presentationml/2006/ole">
            <mc:AlternateContent xmlns:mc="http://schemas.openxmlformats.org/markup-compatibility/2006">
              <mc:Choice xmlns:v="urn:schemas-microsoft-com:vml" Requires="v">
                <p:oleObj spid="_x0000_s6198" name="Visio" r:id="rId5" imgW="2815742" imgH="6909816" progId="Visio.Drawing.11">
                  <p:embed/>
                </p:oleObj>
              </mc:Choice>
              <mc:Fallback>
                <p:oleObj name="Visio" r:id="rId5" imgW="2815742" imgH="690981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36" y="333375"/>
                        <a:ext cx="283698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4500197" y="333375"/>
          <a:ext cx="3579934" cy="4464050"/>
        </p:xfrm>
        <a:graphic>
          <a:graphicData uri="http://schemas.openxmlformats.org/presentationml/2006/ole">
            <mc:AlternateContent xmlns:mc="http://schemas.openxmlformats.org/markup-compatibility/2006">
              <mc:Choice xmlns:v="urn:schemas-microsoft-com:vml" Requires="v">
                <p:oleObj spid="_x0000_s6199" name="Visio" r:id="rId7" imgW="3635350" imgH="4723486" progId="Visio.Drawing.11">
                  <p:embed/>
                </p:oleObj>
              </mc:Choice>
              <mc:Fallback>
                <p:oleObj name="Visio" r:id="rId7" imgW="3635350" imgH="472348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197" y="333375"/>
                        <a:ext cx="3579934"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42888204"/>
      </p:ext>
    </p:extLst>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E957E88E-3514-4D6C-87FF-1787CB3C2415}" type="slidenum">
              <a:rPr lang="en-US" altLang="en-US" sz="1400" smtClean="0"/>
              <a:pPr algn="r" eaLnBrk="1" hangingPunct="1">
                <a:spcBef>
                  <a:spcPct val="0"/>
                </a:spcBef>
                <a:buFontTx/>
                <a:buNone/>
              </a:pPr>
              <a:t>161</a:t>
            </a:fld>
            <a:endParaRPr lang="en-US" altLang="en-US" sz="1400" smtClean="0"/>
          </a:p>
        </p:txBody>
      </p:sp>
      <p:sp>
        <p:nvSpPr>
          <p:cNvPr id="19459" name="Rectangle 2"/>
          <p:cNvSpPr>
            <a:spLocks noGrp="1" noChangeArrowheads="1"/>
          </p:cNvSpPr>
          <p:nvPr>
            <p:ph type="title"/>
          </p:nvPr>
        </p:nvSpPr>
        <p:spPr>
          <a:xfrm>
            <a:off x="395536" y="116632"/>
            <a:ext cx="8229600" cy="1143000"/>
          </a:xfrm>
        </p:spPr>
        <p:txBody>
          <a:bodyPr/>
          <a:lstStyle/>
          <a:p>
            <a:pPr algn="ctr" eaLnBrk="1" hangingPunct="1"/>
            <a:r>
              <a:rPr lang="en-US" altLang="en-US" sz="2800" dirty="0" smtClean="0">
                <a:solidFill>
                  <a:srgbClr val="002060"/>
                </a:solidFill>
              </a:rPr>
              <a:t>WIPO MODEL CLAUSE – </a:t>
            </a:r>
            <a:br>
              <a:rPr lang="en-US" altLang="en-US" sz="2800" dirty="0" smtClean="0">
                <a:solidFill>
                  <a:srgbClr val="002060"/>
                </a:solidFill>
              </a:rPr>
            </a:br>
            <a:r>
              <a:rPr lang="en-US" altLang="en-US" sz="2800" dirty="0" smtClean="0">
                <a:solidFill>
                  <a:srgbClr val="002060"/>
                </a:solidFill>
              </a:rPr>
              <a:t>MEDIATION FOLLOWED BY ARBITRATION</a:t>
            </a:r>
          </a:p>
        </p:txBody>
      </p:sp>
      <p:sp>
        <p:nvSpPr>
          <p:cNvPr id="19460" name="Rectangle 3"/>
          <p:cNvSpPr>
            <a:spLocks noGrp="1" noChangeArrowheads="1"/>
          </p:cNvSpPr>
          <p:nvPr>
            <p:ph type="body" sz="half" idx="1"/>
          </p:nvPr>
        </p:nvSpPr>
        <p:spPr>
          <a:xfrm>
            <a:off x="323528" y="1700808"/>
            <a:ext cx="3744380" cy="4568949"/>
          </a:xfrm>
        </p:spPr>
        <p:txBody>
          <a:bodyPr/>
          <a:lstStyle/>
          <a:p>
            <a:pPr lvl="0" eaLnBrk="1" hangingPunct="1">
              <a:spcAft>
                <a:spcPct val="40000"/>
              </a:spcAft>
            </a:pPr>
            <a:endParaRPr lang="en-US" altLang="en-US" sz="2000" b="1" dirty="0" smtClean="0">
              <a:solidFill>
                <a:srgbClr val="000000"/>
              </a:solidFill>
            </a:endParaRPr>
          </a:p>
          <a:p>
            <a:pPr lvl="0" eaLnBrk="1" hangingPunct="1">
              <a:spcAft>
                <a:spcPct val="40000"/>
              </a:spcAft>
            </a:pPr>
            <a:r>
              <a:rPr lang="en-US" altLang="en-US" sz="1800" b="1" dirty="0" smtClean="0">
                <a:solidFill>
                  <a:srgbClr val="000000"/>
                </a:solidFill>
              </a:rPr>
              <a:t>Try </a:t>
            </a:r>
            <a:r>
              <a:rPr lang="en-US" altLang="en-US" sz="1800" b="1" dirty="0">
                <a:solidFill>
                  <a:srgbClr val="000000"/>
                </a:solidFill>
              </a:rPr>
              <a:t>mediation before arbitration, at least </a:t>
            </a:r>
            <a:r>
              <a:rPr lang="en-US" altLang="en-US" sz="1800" b="1" dirty="0" smtClean="0">
                <a:solidFill>
                  <a:srgbClr val="000000"/>
                </a:solidFill>
              </a:rPr>
              <a:t>until</a:t>
            </a:r>
          </a:p>
          <a:p>
            <a:pPr lvl="1" eaLnBrk="1" hangingPunct="1">
              <a:spcAft>
                <a:spcPct val="40000"/>
              </a:spcAft>
              <a:buFont typeface="Wingdings" panose="05000000000000000000" pitchFamily="2" charset="2"/>
              <a:buChar char="Ø"/>
            </a:pPr>
            <a:r>
              <a:rPr lang="en-US" altLang="en-US" sz="1500" dirty="0"/>
              <a:t>lapse of time period</a:t>
            </a:r>
          </a:p>
          <a:p>
            <a:pPr lvl="1" eaLnBrk="1" hangingPunct="1">
              <a:spcAft>
                <a:spcPct val="40000"/>
              </a:spcAft>
              <a:buFont typeface="Wingdings" panose="05000000000000000000" pitchFamily="2" charset="2"/>
              <a:buChar char="Ø"/>
            </a:pPr>
            <a:r>
              <a:rPr lang="en-US" altLang="en-US" sz="1500" dirty="0" smtClean="0"/>
              <a:t>Termination</a:t>
            </a:r>
          </a:p>
          <a:p>
            <a:pPr marL="457200" lvl="1" indent="0" eaLnBrk="1" hangingPunct="1">
              <a:spcAft>
                <a:spcPct val="40000"/>
              </a:spcAft>
              <a:buNone/>
            </a:pPr>
            <a:endParaRPr lang="fr-CH" altLang="en-US" sz="1800" dirty="0" smtClean="0"/>
          </a:p>
          <a:p>
            <a:pPr marL="457200" lvl="1" indent="0" eaLnBrk="1" hangingPunct="1">
              <a:spcAft>
                <a:spcPct val="40000"/>
              </a:spcAft>
              <a:buNone/>
            </a:pPr>
            <a:endParaRPr lang="en-US" altLang="en-US" sz="1800" dirty="0" smtClean="0"/>
          </a:p>
          <a:p>
            <a:pPr eaLnBrk="1" hangingPunct="1">
              <a:spcAft>
                <a:spcPct val="40000"/>
              </a:spcAft>
            </a:pPr>
            <a:r>
              <a:rPr lang="en-US" altLang="en-US" sz="1800" b="1" dirty="0" smtClean="0"/>
              <a:t>Combining the benefits</a:t>
            </a:r>
          </a:p>
          <a:p>
            <a:pPr lvl="1" eaLnBrk="1" hangingPunct="1">
              <a:spcAft>
                <a:spcPct val="40000"/>
              </a:spcAft>
              <a:buFont typeface="Wingdings" panose="05000000000000000000" pitchFamily="2" charset="2"/>
              <a:buChar char="Ø"/>
            </a:pPr>
            <a:r>
              <a:rPr lang="en-US" altLang="en-US" sz="1500" dirty="0">
                <a:solidFill>
                  <a:srgbClr val="000000"/>
                </a:solidFill>
              </a:rPr>
              <a:t>arbitration </a:t>
            </a:r>
            <a:r>
              <a:rPr lang="en-US" altLang="en-US" sz="1500" dirty="0" smtClean="0">
                <a:solidFill>
                  <a:srgbClr val="000000"/>
                </a:solidFill>
              </a:rPr>
              <a:t>well-prepared</a:t>
            </a:r>
            <a:endParaRPr lang="en-US" altLang="en-US" sz="1500" b="1" dirty="0" smtClean="0"/>
          </a:p>
          <a:p>
            <a:pPr eaLnBrk="1" hangingPunct="1">
              <a:spcAft>
                <a:spcPct val="40000"/>
              </a:spcAft>
            </a:pPr>
            <a:endParaRPr lang="en-US" altLang="en-US" sz="2000" b="1" dirty="0" smtClean="0"/>
          </a:p>
          <a:p>
            <a:pPr eaLnBrk="1" hangingPunct="1">
              <a:spcAft>
                <a:spcPct val="40000"/>
              </a:spcAft>
            </a:pPr>
            <a:endParaRPr lang="en-US" altLang="en-US" sz="2000" b="1" dirty="0" smtClean="0"/>
          </a:p>
          <a:p>
            <a:pPr eaLnBrk="1" hangingPunct="1"/>
            <a:endParaRPr lang="en-US" altLang="en-US" dirty="0" smtClean="0"/>
          </a:p>
        </p:txBody>
      </p:sp>
      <p:sp>
        <p:nvSpPr>
          <p:cNvPr id="19461" name="Rectangle 4"/>
          <p:cNvSpPr>
            <a:spLocks noGrp="1" noChangeArrowheads="1"/>
          </p:cNvSpPr>
          <p:nvPr>
            <p:ph sz="half" idx="2"/>
          </p:nvPr>
        </p:nvSpPr>
        <p:spPr>
          <a:xfrm>
            <a:off x="4067908" y="1700214"/>
            <a:ext cx="4825512" cy="1582737"/>
          </a:xfrm>
          <a:solidFill>
            <a:srgbClr val="D4DBE3"/>
          </a:solidFill>
          <a:ln>
            <a:solidFill>
              <a:schemeClr val="tx1"/>
            </a:solidFill>
            <a:miter lim="800000"/>
            <a:headEnd/>
            <a:tailEnd/>
          </a:ln>
        </p:spPr>
        <p:txBody>
          <a:bodyPr/>
          <a:lstStyle/>
          <a:p>
            <a:pPr marL="0" indent="0" eaLnBrk="1" hangingPunct="1">
              <a:buFontTx/>
              <a:buNone/>
            </a:pPr>
            <a:r>
              <a:rPr lang="en-US" altLang="en-US" sz="1200" b="1" dirty="0" smtClean="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WIPO Mediation Rules. The place of mediation shall be [ ]. The language to be used in the mediation shall be [English]”</a:t>
            </a:r>
            <a:r>
              <a:rPr lang="en-US" altLang="en-US" sz="1200" dirty="0" smtClean="0"/>
              <a:t> </a:t>
            </a:r>
          </a:p>
        </p:txBody>
      </p:sp>
      <p:sp>
        <p:nvSpPr>
          <p:cNvPr id="19462" name="Rectangle 5"/>
          <p:cNvSpPr>
            <a:spLocks noChangeArrowheads="1"/>
          </p:cNvSpPr>
          <p:nvPr/>
        </p:nvSpPr>
        <p:spPr bwMode="auto">
          <a:xfrm>
            <a:off x="4067908" y="3429000"/>
            <a:ext cx="4897315" cy="2592388"/>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buFontTx/>
              <a:buNone/>
            </a:pPr>
            <a:r>
              <a:rPr lang="en-US" altLang="en-US" sz="1200" b="1" dirty="0"/>
              <a:t>If, and to the extent that, any such dispute, controversy or claim has not been settled pursuant to the mediation within [60][90] days of the commencement of the mediation,</a:t>
            </a:r>
            <a:r>
              <a:rPr lang="en-US" altLang="en-US" sz="1200" dirty="0"/>
              <a:t> it shall, upon the filing of a Request for Arbitration by either party, be referred to and finally determined by arbitration in accordance with the WIPO Arbitration Rules. Alternatively, </a:t>
            </a:r>
            <a:r>
              <a:rPr lang="en-US" altLang="en-US" sz="1200" b="1" dirty="0"/>
              <a:t>if, before the expiration of the said period of [60][90] days, either party fails to participate or to continue to participate in the mediation,</a:t>
            </a:r>
            <a:r>
              <a:rPr lang="en-US" altLang="en-US" sz="1200" dirty="0"/>
              <a:t> the dispute, controversy or claim shall, upon the filing of a Request for Arbitration by the other party, be referred to and finally determined by arbitration in accordance with the WIPO Arbitration Rules. The arbitral tribunal shall consist of [a sole arbitrator/three arbitrators]. The place of arbitration shall be [ ]. The language to be used in the arbitral proceedings shall be [English]. The dispute, controversy or claim referred to arbitration shall be decided in accordance with [ ] law."</a:t>
            </a:r>
          </a:p>
        </p:txBody>
      </p:sp>
    </p:spTree>
    <p:extLst>
      <p:ext uri="{BB962C8B-B14F-4D97-AF65-F5344CB8AC3E}">
        <p14:creationId xmlns:p14="http://schemas.microsoft.com/office/powerpoint/2010/main" val="1931943555"/>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455"/>
            <a:ext cx="8229600" cy="1143000"/>
          </a:xfrm>
        </p:spPr>
        <p:txBody>
          <a:bodyPr/>
          <a:lstStyle/>
          <a:p>
            <a:pPr algn="ctr"/>
            <a:r>
              <a:rPr lang="en-US" altLang="en-US" sz="2400" dirty="0">
                <a:solidFill>
                  <a:srgbClr val="002060"/>
                </a:solidFill>
              </a:rPr>
              <a:t>PATENT INFRINGEMENT DISPUTE SUBMITTED TO WIPO ARBITRATION </a:t>
            </a:r>
            <a:endParaRPr lang="en-US" sz="2400" dirty="0">
              <a:solidFill>
                <a:srgbClr val="002060"/>
              </a:solidFill>
            </a:endParaRPr>
          </a:p>
        </p:txBody>
      </p:sp>
      <p:sp>
        <p:nvSpPr>
          <p:cNvPr id="3" name="Content Placeholder 2"/>
          <p:cNvSpPr>
            <a:spLocks noGrp="1"/>
          </p:cNvSpPr>
          <p:nvPr>
            <p:ph idx="1"/>
          </p:nvPr>
        </p:nvSpPr>
        <p:spPr>
          <a:xfrm>
            <a:off x="251520" y="1268760"/>
            <a:ext cx="8640960" cy="4248472"/>
          </a:xfrm>
        </p:spPr>
        <p:txBody>
          <a:bodyPr/>
          <a:lstStyle/>
          <a:p>
            <a:pPr marL="536575" indent="-536575"/>
            <a:r>
              <a:rPr lang="en-US" altLang="en-US" sz="1800" dirty="0"/>
              <a:t>Two U.S. companies, litigation in several </a:t>
            </a:r>
            <a:r>
              <a:rPr lang="en-US" altLang="en-US" sz="1800" dirty="0" smtClean="0"/>
              <a:t>jurisdictions</a:t>
            </a:r>
          </a:p>
          <a:p>
            <a:pPr marL="0" indent="0">
              <a:buNone/>
            </a:pPr>
            <a:endParaRPr lang="en-US" altLang="en-US" sz="1800" dirty="0"/>
          </a:p>
          <a:p>
            <a:pPr marL="536575" indent="-536575"/>
            <a:r>
              <a:rPr lang="en-US" altLang="en-US" sz="1800" dirty="0"/>
              <a:t>Submission Agreement to WIPO Arbitration: </a:t>
            </a:r>
            <a:endParaRPr lang="en-US" altLang="en-US" sz="1800" dirty="0" smtClean="0"/>
          </a:p>
          <a:p>
            <a:pPr marL="0" indent="0">
              <a:buNone/>
            </a:pPr>
            <a:endParaRPr lang="en-US" altLang="en-US" sz="2000" dirty="0"/>
          </a:p>
          <a:p>
            <a:pPr marL="1260475" lvl="1" indent="-544513">
              <a:buFont typeface="Wingdings" panose="05000000000000000000" pitchFamily="2" charset="2"/>
              <a:buChar char="Ø"/>
            </a:pPr>
            <a:r>
              <a:rPr lang="en-US" altLang="en-US" sz="1600" dirty="0"/>
              <a:t>Patent infringement dispute related to a European patent in the area of consumer goods </a:t>
            </a:r>
          </a:p>
          <a:p>
            <a:pPr marL="1260475" lvl="1" indent="-544513">
              <a:buFont typeface="Wingdings" panose="05000000000000000000" pitchFamily="2" charset="2"/>
              <a:buChar char="Ø"/>
            </a:pPr>
            <a:r>
              <a:rPr lang="en-US" altLang="en-US" sz="1600" dirty="0"/>
              <a:t>Patent law of a particular European country applicable</a:t>
            </a:r>
          </a:p>
          <a:p>
            <a:pPr marL="1260475" lvl="1" indent="-544513">
              <a:buFont typeface="Wingdings" panose="05000000000000000000" pitchFamily="2" charset="2"/>
              <a:buChar char="Ø"/>
            </a:pPr>
            <a:r>
              <a:rPr lang="en-US" altLang="en-US" sz="1600" dirty="0"/>
              <a:t>Three-member arbitral tribunal </a:t>
            </a:r>
            <a:endParaRPr lang="en-US" altLang="en-US" sz="1600" dirty="0" smtClean="0"/>
          </a:p>
          <a:p>
            <a:pPr marL="715962" lvl="1" indent="0">
              <a:buNone/>
            </a:pPr>
            <a:endParaRPr lang="en-US" altLang="en-US" sz="1800" dirty="0"/>
          </a:p>
          <a:p>
            <a:pPr marL="536575" indent="-536575"/>
            <a:r>
              <a:rPr lang="en-US" altLang="en-US" sz="1800" dirty="0"/>
              <a:t>WIPO Center suggested three arbitrators with expertise in the relevant national patent </a:t>
            </a:r>
            <a:r>
              <a:rPr lang="en-US" altLang="en-US" sz="1800" dirty="0" smtClean="0"/>
              <a:t>law</a:t>
            </a:r>
          </a:p>
          <a:p>
            <a:pPr marL="0" indent="0">
              <a:buNone/>
            </a:pPr>
            <a:endParaRPr lang="en-US" altLang="en-US" sz="1800" dirty="0"/>
          </a:p>
          <a:p>
            <a:pPr marL="536575" indent="-536575"/>
            <a:r>
              <a:rPr lang="en-US" altLang="en-US" sz="1800" dirty="0"/>
              <a:t>One-day hearing including witness </a:t>
            </a:r>
            <a:r>
              <a:rPr lang="en-US" altLang="en-US" sz="1800" dirty="0" smtClean="0"/>
              <a:t>statements</a:t>
            </a:r>
          </a:p>
          <a:p>
            <a:pPr marL="0" indent="0">
              <a:buNone/>
            </a:pPr>
            <a:endParaRPr lang="en-US" altLang="en-US" sz="1800" dirty="0"/>
          </a:p>
          <a:p>
            <a:pPr marL="536575" indent="-536575"/>
            <a:r>
              <a:rPr lang="en-US" altLang="en-US" sz="1800" dirty="0"/>
              <a:t>Final award rendered within five months of the commencement of the arbitration</a:t>
            </a:r>
          </a:p>
          <a:p>
            <a:endParaRPr lang="en-US" dirty="0"/>
          </a:p>
        </p:txBody>
      </p:sp>
      <p:sp>
        <p:nvSpPr>
          <p:cNvPr id="4" name="Slide Number Placeholder 3"/>
          <p:cNvSpPr>
            <a:spLocks noGrp="1"/>
          </p:cNvSpPr>
          <p:nvPr>
            <p:ph type="sldNum" sz="quarter" idx="10"/>
          </p:nvPr>
        </p:nvSpPr>
        <p:spPr/>
        <p:txBody>
          <a:bodyPr/>
          <a:lstStyle/>
          <a:p>
            <a:pPr>
              <a:defRPr/>
            </a:pPr>
            <a:fld id="{842B31B0-6FBF-4BB5-894E-3E940712AF80}" type="slidenum">
              <a:rPr lang="en-US" altLang="en-US" smtClean="0">
                <a:solidFill>
                  <a:srgbClr val="000000"/>
                </a:solidFill>
              </a:rPr>
              <a:pPr>
                <a:defRPr/>
              </a:pPr>
              <a:t>162</a:t>
            </a:fld>
            <a:endParaRPr lang="en-US" altLang="en-US">
              <a:solidFill>
                <a:srgbClr val="000000"/>
              </a:solidFill>
            </a:endParaRPr>
          </a:p>
        </p:txBody>
      </p:sp>
    </p:spTree>
    <p:extLst>
      <p:ext uri="{BB962C8B-B14F-4D97-AF65-F5344CB8AC3E}">
        <p14:creationId xmlns:p14="http://schemas.microsoft.com/office/powerpoint/2010/main" val="2571486437"/>
      </p:ext>
    </p:extLst>
  </p:cSld>
  <p:clrMapOvr>
    <a:masterClrMapping/>
  </p:clrMapOvr>
  <p:transition spd="slow">
    <p:wip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z="3000" dirty="0" smtClean="0">
                <a:solidFill>
                  <a:srgbClr val="002060"/>
                </a:solidFill>
              </a:rPr>
              <a:t>ACTIVE WIPO CASE MANAGEMENT </a:t>
            </a:r>
            <a:endParaRPr lang="en-US" sz="3000" dirty="0">
              <a:solidFill>
                <a:srgbClr val="002060"/>
              </a:solidFill>
            </a:endParaRPr>
          </a:p>
        </p:txBody>
      </p:sp>
      <p:sp>
        <p:nvSpPr>
          <p:cNvPr id="3" name="Content Placeholder 2"/>
          <p:cNvSpPr>
            <a:spLocks noGrp="1"/>
          </p:cNvSpPr>
          <p:nvPr>
            <p:ph idx="1"/>
          </p:nvPr>
        </p:nvSpPr>
        <p:spPr>
          <a:xfrm>
            <a:off x="251520" y="1412776"/>
            <a:ext cx="8784976" cy="4496941"/>
          </a:xfrm>
        </p:spPr>
        <p:txBody>
          <a:bodyPr/>
          <a:lstStyle/>
          <a:p>
            <a:r>
              <a:rPr lang="en-US" sz="1600" dirty="0"/>
              <a:t>General procedural information, training programs</a:t>
            </a:r>
          </a:p>
          <a:p>
            <a:pPr marL="0" indent="0">
              <a:buNone/>
            </a:pPr>
            <a:endParaRPr lang="en-US" sz="1600" dirty="0"/>
          </a:p>
          <a:p>
            <a:r>
              <a:rPr lang="en-US" sz="1600" dirty="0"/>
              <a:t>Initiation of procedure and subsequent case communication (option of WIPO Electronic Case Facility)</a:t>
            </a:r>
          </a:p>
          <a:p>
            <a:endParaRPr lang="en-US" sz="1600" dirty="0"/>
          </a:p>
          <a:p>
            <a:r>
              <a:rPr lang="en-US" sz="1600" dirty="0"/>
              <a:t>Neutral appointment process</a:t>
            </a:r>
          </a:p>
          <a:p>
            <a:endParaRPr lang="en-US" sz="1600" dirty="0"/>
          </a:p>
          <a:p>
            <a:pPr lvl="1" algn="just">
              <a:buFont typeface="Wingdings" pitchFamily="2" charset="2"/>
              <a:buChar char="Ø"/>
            </a:pPr>
            <a:r>
              <a:rPr lang="en-US" sz="1400" dirty="0"/>
              <a:t>Over 1,500 specialized neutrals</a:t>
            </a:r>
          </a:p>
          <a:p>
            <a:pPr lvl="1" algn="just">
              <a:buFont typeface="Wingdings" pitchFamily="2" charset="2"/>
              <a:buChar char="Ø"/>
            </a:pPr>
            <a:r>
              <a:rPr lang="en-US" sz="1400" dirty="0"/>
              <a:t>100 nationalities</a:t>
            </a:r>
          </a:p>
          <a:p>
            <a:pPr lvl="1" algn="just">
              <a:buFont typeface="Wingdings" pitchFamily="2" charset="2"/>
              <a:buChar char="Ø"/>
            </a:pPr>
            <a:r>
              <a:rPr lang="en-US" sz="1400" dirty="0"/>
              <a:t>Mediators, arbitrators, technical experts</a:t>
            </a:r>
          </a:p>
          <a:p>
            <a:pPr lvl="1" algn="just">
              <a:buFont typeface="Wingdings" pitchFamily="2" charset="2"/>
              <a:buChar char="Ø"/>
            </a:pPr>
            <a:r>
              <a:rPr lang="en-US" sz="1400" dirty="0"/>
              <a:t>All areas of IP/IT</a:t>
            </a:r>
          </a:p>
          <a:p>
            <a:pPr lvl="1" algn="just">
              <a:buFont typeface="Wingdings" pitchFamily="2" charset="2"/>
              <a:buChar char="Ø"/>
            </a:pPr>
            <a:r>
              <a:rPr lang="en-US" sz="1400" dirty="0"/>
              <a:t>New neutrals added in function of specific case needs</a:t>
            </a:r>
          </a:p>
          <a:p>
            <a:endParaRPr lang="en-US" sz="1600" dirty="0"/>
          </a:p>
          <a:p>
            <a:r>
              <a:rPr lang="en-US" sz="1600" dirty="0"/>
              <a:t>Setting fees, financial management</a:t>
            </a:r>
          </a:p>
          <a:p>
            <a:endParaRPr lang="en-US" sz="1600" dirty="0"/>
          </a:p>
          <a:p>
            <a:r>
              <a:rPr lang="en-US" sz="1600" dirty="0"/>
              <a:t>Availability of procedural guidance to neutral/ At request, hearing/meeting logistical assistance</a:t>
            </a:r>
          </a:p>
          <a:p>
            <a:endParaRPr lang="en-US" sz="1600" dirty="0"/>
          </a:p>
        </p:txBody>
      </p:sp>
    </p:spTree>
    <p:extLst>
      <p:ext uri="{BB962C8B-B14F-4D97-AF65-F5344CB8AC3E}">
        <p14:creationId xmlns:p14="http://schemas.microsoft.com/office/powerpoint/2010/main" val="4005417720"/>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solidFill>
                  <a:srgbClr val="002060"/>
                </a:solidFill>
              </a:rPr>
              <a:t>WIPO ELECTRONIC CASE FACILITY (ECAF) </a:t>
            </a:r>
            <a:endParaRPr lang="en-US" sz="3000" dirty="0">
              <a:solidFill>
                <a:srgbClr val="002060"/>
              </a:solidFill>
            </a:endParaRPr>
          </a:p>
        </p:txBody>
      </p:sp>
      <p:sp>
        <p:nvSpPr>
          <p:cNvPr id="3" name="Content Placeholder 2"/>
          <p:cNvSpPr>
            <a:spLocks noGrp="1"/>
          </p:cNvSpPr>
          <p:nvPr>
            <p:ph idx="1"/>
          </p:nvPr>
        </p:nvSpPr>
        <p:spPr/>
        <p:txBody>
          <a:bodyPr/>
          <a:lstStyle/>
          <a:p>
            <a:r>
              <a:rPr lang="en-US" sz="1600" dirty="0"/>
              <a:t>Easy; instant; centralized; location-independent; secure; available at parties’ option</a:t>
            </a:r>
          </a:p>
          <a:p>
            <a:endParaRPr lang="en-US" dirty="0"/>
          </a:p>
        </p:txBody>
      </p:sp>
      <p:pic>
        <p:nvPicPr>
          <p:cNvPr id="921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2420887"/>
            <a:ext cx="6388078" cy="38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285945"/>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1143000"/>
          </a:xfrm>
        </p:spPr>
        <p:txBody>
          <a:bodyPr/>
          <a:lstStyle/>
          <a:p>
            <a:pPr algn="ctr"/>
            <a:r>
              <a:rPr lang="fr-CH" sz="2800" dirty="0" smtClean="0">
                <a:solidFill>
                  <a:srgbClr val="002060"/>
                </a:solidFill>
              </a:rPr>
              <a:t>WIPO ADR SERVICES FOR SPECIFIC SECTORS</a:t>
            </a:r>
            <a:endParaRPr lang="en-US" sz="2800" dirty="0">
              <a:solidFill>
                <a:srgbClr val="002060"/>
              </a:solidFill>
            </a:endParaRPr>
          </a:p>
        </p:txBody>
      </p:sp>
      <p:sp>
        <p:nvSpPr>
          <p:cNvPr id="3" name="Content Placeholder 2"/>
          <p:cNvSpPr>
            <a:spLocks noGrp="1"/>
          </p:cNvSpPr>
          <p:nvPr>
            <p:ph idx="1"/>
          </p:nvPr>
        </p:nvSpPr>
        <p:spPr>
          <a:xfrm>
            <a:off x="395536" y="1556792"/>
            <a:ext cx="8496944" cy="4712965"/>
          </a:xfrm>
        </p:spPr>
        <p:txBody>
          <a:bodyPr/>
          <a:lstStyle/>
          <a:p>
            <a:r>
              <a:rPr lang="en-US" sz="1800" dirty="0" smtClean="0"/>
              <a:t>Domain Names (40,000+ cases since 1999)</a:t>
            </a:r>
          </a:p>
          <a:p>
            <a:pPr marL="0" indent="0">
              <a:buNone/>
            </a:pPr>
            <a:endParaRPr lang="en-US" sz="1800" dirty="0" smtClean="0"/>
          </a:p>
          <a:p>
            <a:r>
              <a:rPr lang="en-US" sz="1800" dirty="0" smtClean="0"/>
              <a:t>Research </a:t>
            </a:r>
            <a:r>
              <a:rPr lang="en-US" sz="1800" dirty="0"/>
              <a:t>and Development/Technology </a:t>
            </a:r>
            <a:r>
              <a:rPr lang="en-US" sz="1800" dirty="0" smtClean="0"/>
              <a:t>Transfer</a:t>
            </a:r>
          </a:p>
          <a:p>
            <a:pPr marL="0" indent="0">
              <a:buNone/>
            </a:pPr>
            <a:endParaRPr lang="en-US" sz="1800" dirty="0" smtClean="0"/>
          </a:p>
          <a:p>
            <a:r>
              <a:rPr lang="fr-CH" sz="1800" dirty="0" smtClean="0"/>
              <a:t>ICT ( WIPO Arbitration for FRAND Disputes) </a:t>
            </a:r>
            <a:endParaRPr lang="en-US" sz="1800" dirty="0"/>
          </a:p>
          <a:p>
            <a:pPr marL="0" indent="0">
              <a:buNone/>
            </a:pPr>
            <a:endParaRPr lang="en-US" sz="1800" dirty="0" smtClean="0"/>
          </a:p>
          <a:p>
            <a:r>
              <a:rPr lang="en-US" sz="1800" dirty="0" smtClean="0"/>
              <a:t>Intellectual Property Offices : </a:t>
            </a:r>
          </a:p>
          <a:p>
            <a:pPr marL="0" indent="0">
              <a:buNone/>
            </a:pPr>
            <a:endParaRPr lang="en-US" sz="1800" dirty="0" smtClean="0"/>
          </a:p>
          <a:p>
            <a:pPr lvl="1">
              <a:lnSpc>
                <a:spcPct val="150000"/>
              </a:lnSpc>
              <a:buFont typeface="Wingdings" panose="05000000000000000000" pitchFamily="2" charset="2"/>
              <a:buChar char="Ø"/>
            </a:pPr>
            <a:r>
              <a:rPr lang="en-US" sz="1600" dirty="0" smtClean="0"/>
              <a:t>IPO Singapore </a:t>
            </a:r>
          </a:p>
          <a:p>
            <a:pPr lvl="1">
              <a:lnSpc>
                <a:spcPct val="150000"/>
              </a:lnSpc>
              <a:buFont typeface="Wingdings" panose="05000000000000000000" pitchFamily="2" charset="2"/>
              <a:buChar char="Ø"/>
            </a:pPr>
            <a:r>
              <a:rPr lang="en-US" sz="1600" dirty="0" smtClean="0"/>
              <a:t> INPI Brazil</a:t>
            </a:r>
          </a:p>
          <a:p>
            <a:pPr marL="0" indent="0">
              <a:buNone/>
            </a:pPr>
            <a:endParaRPr lang="en-US" sz="1800" dirty="0" smtClean="0"/>
          </a:p>
          <a:p>
            <a:r>
              <a:rPr lang="en-US" sz="1600" dirty="0" smtClean="0">
                <a:hlinkClick r:id="rId2"/>
              </a:rPr>
              <a:t>http://www.wipo.int/amc/en/center/specific-sectors/</a:t>
            </a:r>
            <a:endParaRPr lang="en-US" sz="1600" dirty="0" smtClean="0"/>
          </a:p>
          <a:p>
            <a:pPr marL="0" indent="0">
              <a:buNone/>
            </a:pPr>
            <a:endParaRPr lang="en-US" sz="18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428759189"/>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sz="3000" dirty="0" smtClean="0">
                <a:solidFill>
                  <a:srgbClr val="002060"/>
                </a:solidFill>
              </a:rPr>
              <a:t>ADDITIONAL INFORMATION </a:t>
            </a:r>
            <a:endParaRPr lang="en-US" sz="3000" dirty="0">
              <a:solidFill>
                <a:srgbClr val="002060"/>
              </a:solidFill>
            </a:endParaRPr>
          </a:p>
        </p:txBody>
      </p:sp>
      <p:sp>
        <p:nvSpPr>
          <p:cNvPr id="3" name="Content Placeholder 2"/>
          <p:cNvSpPr>
            <a:spLocks noGrp="1"/>
          </p:cNvSpPr>
          <p:nvPr>
            <p:ph idx="1"/>
          </p:nvPr>
        </p:nvSpPr>
        <p:spPr>
          <a:xfrm>
            <a:off x="107504" y="1484784"/>
            <a:ext cx="8579296" cy="4569371"/>
          </a:xfrm>
        </p:spPr>
        <p:txBody>
          <a:bodyPr/>
          <a:lstStyle/>
          <a:p>
            <a:r>
              <a:rPr lang="en-US" sz="1800" dirty="0" smtClean="0"/>
              <a:t>Download more model clauses : </a:t>
            </a:r>
            <a:r>
              <a:rPr lang="en-US" sz="1400" dirty="0" smtClean="0">
                <a:hlinkClick r:id="rId2"/>
              </a:rPr>
              <a:t>http://www.wipo.int/amc/en/clauses/</a:t>
            </a:r>
            <a:endParaRPr lang="en-US" sz="1400" dirty="0" smtClean="0"/>
          </a:p>
          <a:p>
            <a:pPr marL="0" indent="0">
              <a:buNone/>
            </a:pPr>
            <a:endParaRPr lang="en-US" sz="1800" dirty="0" smtClean="0"/>
          </a:p>
          <a:p>
            <a:r>
              <a:rPr lang="en-US" sz="1800" dirty="0"/>
              <a:t>I</a:t>
            </a:r>
            <a:r>
              <a:rPr lang="en-US" sz="1800" dirty="0" smtClean="0"/>
              <a:t>nformation on WIPO Rules, procedures, cases examples: </a:t>
            </a:r>
          </a:p>
          <a:p>
            <a:pPr marL="0" indent="0">
              <a:buNone/>
            </a:pPr>
            <a:endParaRPr lang="en-US" sz="1800" dirty="0" smtClean="0"/>
          </a:p>
          <a:p>
            <a:pPr marL="742950" lvl="2" indent="-342900">
              <a:buFont typeface="Wingdings" pitchFamily="2" charset="2"/>
              <a:buChar char="Ø"/>
            </a:pPr>
            <a:r>
              <a:rPr lang="en-US" sz="1400" i="1" dirty="0">
                <a:hlinkClick r:id="rId3"/>
              </a:rPr>
              <a:t>http://www.wipo.int/amc/en</a:t>
            </a:r>
            <a:r>
              <a:rPr lang="en-US" sz="1400" i="1" dirty="0" smtClean="0">
                <a:hlinkClick r:id="rId3"/>
              </a:rPr>
              <a:t>/</a:t>
            </a:r>
            <a:endParaRPr lang="en-US" sz="1400" i="1" dirty="0"/>
          </a:p>
          <a:p>
            <a:pPr marL="400050" lvl="2" indent="0">
              <a:buNone/>
            </a:pPr>
            <a:endParaRPr lang="en-US" sz="1800" i="1" dirty="0" smtClean="0"/>
          </a:p>
          <a:p>
            <a:pPr eaLnBrk="1" hangingPunct="1">
              <a:defRPr/>
            </a:pPr>
            <a:r>
              <a:rPr lang="en-US" sz="1800" dirty="0" smtClean="0"/>
              <a:t>Contact information: </a:t>
            </a:r>
          </a:p>
          <a:p>
            <a:pPr marL="0" indent="0" eaLnBrk="1" hangingPunct="1">
              <a:buFontTx/>
              <a:buNone/>
              <a:defRPr/>
            </a:pPr>
            <a:endParaRPr lang="en-US" sz="1400" i="1" dirty="0" smtClean="0"/>
          </a:p>
          <a:p>
            <a:pPr lvl="1" algn="just" eaLnBrk="1" hangingPunct="1">
              <a:buFont typeface="Wingdings" pitchFamily="2" charset="2"/>
              <a:buChar char="Ø"/>
              <a:defRPr/>
            </a:pPr>
            <a:r>
              <a:rPr lang="en-US" sz="1400" dirty="0" smtClean="0"/>
              <a:t>WIPO Center Office in Geneva</a:t>
            </a:r>
            <a:r>
              <a:rPr lang="en-US" sz="1400" i="1" dirty="0" smtClean="0"/>
              <a:t> </a:t>
            </a:r>
          </a:p>
          <a:p>
            <a:pPr marL="457200" lvl="1" indent="0" algn="just" eaLnBrk="1" hangingPunct="1">
              <a:buFontTx/>
              <a:buNone/>
              <a:defRPr/>
            </a:pPr>
            <a:r>
              <a:rPr lang="en-US" sz="1400" i="1" dirty="0" smtClean="0"/>
              <a:t>      </a:t>
            </a:r>
            <a:r>
              <a:rPr lang="en-US" sz="1400" dirty="0" smtClean="0"/>
              <a:t>WIPO Headquarters </a:t>
            </a:r>
          </a:p>
          <a:p>
            <a:pPr algn="just" eaLnBrk="1" hangingPunct="1">
              <a:buFontTx/>
              <a:buNone/>
              <a:defRPr/>
            </a:pPr>
            <a:r>
              <a:rPr lang="en-US" sz="1400" dirty="0" smtClean="0"/>
              <a:t>	       +41 22 338 8247 </a:t>
            </a:r>
          </a:p>
          <a:p>
            <a:pPr eaLnBrk="1" hangingPunct="1">
              <a:buFontTx/>
              <a:buNone/>
              <a:defRPr/>
            </a:pPr>
            <a:endParaRPr lang="en-US" sz="1400" dirty="0" smtClean="0"/>
          </a:p>
          <a:p>
            <a:pPr lvl="1" eaLnBrk="1" hangingPunct="1">
              <a:buFont typeface="Wingdings" pitchFamily="2" charset="2"/>
              <a:buChar char="Ø"/>
              <a:defRPr/>
            </a:pPr>
            <a:r>
              <a:rPr lang="en-US" sz="1400" dirty="0" smtClean="0"/>
              <a:t>WIPO Center Office in Singapore                                                                                                   Maxwell Chambers</a:t>
            </a:r>
          </a:p>
          <a:p>
            <a:pPr eaLnBrk="1" hangingPunct="1">
              <a:buFontTx/>
              <a:buNone/>
              <a:defRPr/>
            </a:pPr>
            <a:r>
              <a:rPr lang="en-US" sz="1400" dirty="0" smtClean="0"/>
              <a:t>               +65 6225 2129</a:t>
            </a:r>
          </a:p>
          <a:p>
            <a:pPr eaLnBrk="1" hangingPunct="1">
              <a:buFontTx/>
              <a:buNone/>
              <a:defRPr/>
            </a:pPr>
            <a:endParaRPr lang="en-US" sz="1400" dirty="0" smtClean="0"/>
          </a:p>
          <a:p>
            <a:pPr marL="742950" lvl="2" indent="-342900" eaLnBrk="1" hangingPunct="1">
              <a:buFont typeface="Wingdings" pitchFamily="2" charset="2"/>
              <a:buChar char="Ø"/>
              <a:defRPr/>
            </a:pPr>
            <a:r>
              <a:rPr lang="en-US" sz="1400" i="1" dirty="0" smtClean="0"/>
              <a:t>arbiter.mail@wipo.int</a:t>
            </a:r>
          </a:p>
          <a:p>
            <a:endParaRPr lang="en-US" sz="1800" dirty="0" smtClean="0"/>
          </a:p>
          <a:p>
            <a:endParaRPr lang="en-US" dirty="0"/>
          </a:p>
        </p:txBody>
      </p:sp>
      <p:pic>
        <p:nvPicPr>
          <p:cNvPr id="9318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1689559"/>
            <a:ext cx="1584223" cy="44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88224" y="4437112"/>
            <a:ext cx="2362434" cy="29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649926"/>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idx="4294967295"/>
          </p:nvPr>
        </p:nvSpPr>
        <p:spPr>
          <a:xfrm>
            <a:off x="179388" y="274638"/>
            <a:ext cx="8856662"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smtClean="0">
                <a:solidFill>
                  <a:srgbClr val="00408C"/>
                </a:solidFill>
              </a:rPr>
              <a:t>GLOBAL DATABASES FOR IP PLATFORMS AND</a:t>
            </a:r>
            <a:br>
              <a:rPr lang="en-US" altLang="en-US" dirty="0" smtClean="0">
                <a:solidFill>
                  <a:srgbClr val="00408C"/>
                </a:solidFill>
              </a:rPr>
            </a:br>
            <a:r>
              <a:rPr lang="en-US" altLang="en-US" dirty="0" smtClean="0">
                <a:solidFill>
                  <a:srgbClr val="00408C"/>
                </a:solidFill>
              </a:rPr>
              <a:t>TOOLS FOR THE CONNECTED KNOWLEDGE ECONOMY </a:t>
            </a:r>
          </a:p>
        </p:txBody>
      </p:sp>
      <p:sp>
        <p:nvSpPr>
          <p:cNvPr id="3075"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222000"/>
              <a:buFont typeface="Times New Roman" pitchFamily="16" charset="0"/>
              <a:buBlip>
                <a:blip r:embed="rId4"/>
              </a:buBlip>
            </a:pPr>
            <a:r>
              <a:rPr lang="en-US" altLang="en-US" sz="1200" u="sng" smtClean="0">
                <a:solidFill>
                  <a:srgbClr val="000000"/>
                </a:solidFill>
              </a:rPr>
              <a:t>Speaker</a:t>
            </a:r>
            <a:r>
              <a:rPr lang="en-US" altLang="en-US" sz="1200" smtClean="0">
                <a:solidFill>
                  <a:srgbClr val="000000"/>
                </a:solidFill>
              </a:rPr>
              <a:t>: Glenn MacStravic, Head, Brand Database Section, Global Infrastructure Sector</a:t>
            </a:r>
          </a:p>
        </p:txBody>
      </p:sp>
      <p:pic>
        <p:nvPicPr>
          <p:cNvPr id="30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64188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idx="4294967295"/>
          </p:nvPr>
        </p:nvSpPr>
        <p:spPr>
          <a:xfrm>
            <a:off x="180753" y="332656"/>
            <a:ext cx="8784082"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600" dirty="0" smtClean="0">
                <a:solidFill>
                  <a:srgbClr val="00408C"/>
                </a:solidFill>
              </a:rPr>
              <a:t>STRATEGIC GOALS OF GLOBAL DATABASES AND TOOLS </a:t>
            </a:r>
          </a:p>
        </p:txBody>
      </p:sp>
      <p:sp>
        <p:nvSpPr>
          <p:cNvPr id="4099"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2 related goals:</a:t>
            </a:r>
          </a:p>
          <a:p>
            <a:pPr defTabSz="449263" eaLnBrk="1" fontAlgn="base">
              <a:spcBef>
                <a:spcPts val="488"/>
              </a:spcBef>
              <a:spcAft>
                <a:spcPct val="0"/>
              </a:spcAft>
              <a:buSzPct val="100000"/>
            </a:pPr>
            <a:endParaRPr lang="fr-CH" altLang="en-US" sz="2400" dirty="0" smtClean="0">
              <a:solidFill>
                <a:srgbClr val="000000"/>
              </a:solidFill>
            </a:endParaRPr>
          </a:p>
          <a:p>
            <a:pPr defTabSz="449263" eaLnBrk="1" fontAlgn="base">
              <a:spcBef>
                <a:spcPts val="488"/>
              </a:spcBef>
              <a:spcAft>
                <a:spcPct val="0"/>
              </a:spcAft>
              <a:buSzPct val="100000"/>
            </a:pPr>
            <a:endParaRPr lang="en-US" altLang="en-US" sz="2400"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sz="2000" dirty="0" smtClean="0">
                <a:solidFill>
                  <a:srgbClr val="000000"/>
                </a:solidFill>
              </a:rPr>
              <a:t>“</a:t>
            </a:r>
            <a:r>
              <a:rPr lang="en-US" altLang="en-US" dirty="0" smtClean="0">
                <a:solidFill>
                  <a:srgbClr val="000000"/>
                </a:solidFill>
              </a:rPr>
              <a:t>Coordination and Development of Global IP Infrastructure”</a:t>
            </a:r>
          </a:p>
          <a:p>
            <a:pPr defTabSz="449263" eaLnBrk="1" fontAlgn="base">
              <a:spcBef>
                <a:spcPct val="0"/>
              </a:spcBef>
              <a:spcAft>
                <a:spcPts val="1425"/>
              </a:spcAft>
              <a:buSzPct val="100000"/>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“World Reference Source for IP Information and Analysis”</a:t>
            </a:r>
          </a:p>
          <a:p>
            <a:pPr defTabSz="449263" eaLnBrk="1" fontAlgn="base">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2214305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idx="4294967295"/>
          </p:nvPr>
        </p:nvSpPr>
        <p:spPr>
          <a:xfrm>
            <a:off x="215899" y="476672"/>
            <a:ext cx="8785225"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BENEFITS TO STAKEHOLDERS </a:t>
            </a:r>
          </a:p>
        </p:txBody>
      </p:sp>
      <p:sp>
        <p:nvSpPr>
          <p:cNvPr id="5123"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33000"/>
              <a:buFont typeface="Times New Roman" pitchFamily="16" charset="0"/>
              <a:buBlip>
                <a:blip r:embed="rId4"/>
              </a:buBlip>
            </a:pPr>
            <a:r>
              <a:rPr lang="en-US" altLang="en-US" sz="2000" dirty="0" smtClean="0">
                <a:solidFill>
                  <a:srgbClr val="000000"/>
                </a:solidFill>
              </a:rPr>
              <a:t>For Business/Research: </a:t>
            </a:r>
          </a:p>
          <a:p>
            <a:pPr defTabSz="449263" eaLnBrk="1" fontAlgn="base" hangingPunct="0">
              <a:spcBef>
                <a:spcPts val="488"/>
              </a:spcBef>
              <a:spcAft>
                <a:spcPct val="0"/>
              </a:spcAft>
              <a:buSzPct val="100000"/>
            </a:pPr>
            <a:endParaRPr lang="en-US" altLang="en-US" sz="2000" dirty="0" smtClean="0">
              <a:solidFill>
                <a:srgbClr val="000000"/>
              </a:solidFill>
            </a:endParaRP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Providing search facilities for IP collections (patents, trademarks, industrial designs)</a:t>
            </a: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Simplifying application procedures to multiple IP authorities</a:t>
            </a: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Providing IP related matchmaking services</a:t>
            </a: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33000"/>
              <a:buFont typeface="StarSymbol" charset="0"/>
              <a:buBlip>
                <a:blip r:embed="rId4"/>
              </a:buBlip>
            </a:pPr>
            <a:r>
              <a:rPr lang="en-US" altLang="en-US" sz="2000" dirty="0" smtClean="0">
                <a:solidFill>
                  <a:srgbClr val="000000"/>
                </a:solidFill>
              </a:rPr>
              <a:t>For IP offices: </a:t>
            </a:r>
          </a:p>
          <a:p>
            <a:pPr defTabSz="449263" eaLnBrk="1" fontAlgn="base" hangingPunct="0">
              <a:spcBef>
                <a:spcPts val="488"/>
              </a:spcBef>
              <a:spcAft>
                <a:spcPct val="0"/>
              </a:spcAft>
              <a:buSzPct val="100000"/>
            </a:pPr>
            <a:endParaRPr lang="en-US" altLang="en-US" sz="2000" dirty="0" smtClean="0">
              <a:solidFill>
                <a:srgbClr val="000000"/>
              </a:solidFill>
            </a:endParaRPr>
          </a:p>
          <a:p>
            <a:pPr lvl="1" defTabSz="449263" eaLnBrk="1" fontAlgn="base" hangingPunct="0">
              <a:spcBef>
                <a:spcPts val="488"/>
              </a:spcBef>
              <a:spcAft>
                <a:spcPct val="0"/>
              </a:spcAft>
              <a:buClr>
                <a:srgbClr val="000000"/>
              </a:buClr>
              <a:buSzPct val="75000"/>
              <a:buFont typeface="Wingdings" charset="2"/>
              <a:buChar char=""/>
            </a:pPr>
            <a:r>
              <a:rPr lang="en-US" altLang="en-US" sz="1700" dirty="0" smtClean="0">
                <a:solidFill>
                  <a:srgbClr val="000000"/>
                </a:solidFill>
              </a:rPr>
              <a:t>Assisting automation, IP information dissemination to the public, and exchange of IP documents with other offices</a:t>
            </a:r>
          </a:p>
          <a:p>
            <a:pPr defTabSz="449263" eaLnBrk="1" fontAlgn="base" hangingPunct="0">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30804503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dirty="0" smtClean="0">
                <a:ea typeface="ＭＳ Ｐゴシック" pitchFamily="34" charset="-128"/>
              </a:rPr>
              <a:t>	           </a:t>
            </a:r>
            <a:br>
              <a:rPr lang="en-US" dirty="0" smtClean="0">
                <a:ea typeface="ＭＳ Ｐゴシック" pitchFamily="34" charset="-128"/>
              </a:rPr>
            </a:br>
            <a:r>
              <a:rPr lang="en-US" dirty="0" smtClean="0">
                <a:ea typeface="ＭＳ Ｐゴシック" pitchFamily="34" charset="-128"/>
              </a:rPr>
              <a:t>		         </a:t>
            </a:r>
            <a:r>
              <a:rPr lang="en-US" sz="2600" dirty="0" smtClean="0">
                <a:solidFill>
                  <a:srgbClr val="002060"/>
                </a:solidFill>
                <a:ea typeface="ＭＳ Ｐゴシック" pitchFamily="34" charset="-128"/>
              </a:rPr>
              <a:t>NORM SETTING : </a:t>
            </a:r>
            <a:br>
              <a:rPr lang="en-US" sz="2600" dirty="0" smtClean="0">
                <a:solidFill>
                  <a:srgbClr val="002060"/>
                </a:solidFill>
                <a:ea typeface="ＭＳ Ｐゴシック" pitchFamily="34" charset="-128"/>
              </a:rPr>
            </a:br>
            <a:r>
              <a:rPr lang="en-US" sz="2600" dirty="0" smtClean="0">
                <a:solidFill>
                  <a:srgbClr val="002060"/>
                </a:solidFill>
                <a:ea typeface="ＭＳ Ｐゴシック" pitchFamily="34" charset="-128"/>
              </a:rPr>
              <a:t>		         INDUSTRIAL DESIGNS</a:t>
            </a:r>
          </a:p>
        </p:txBody>
      </p:sp>
      <p:sp>
        <p:nvSpPr>
          <p:cNvPr id="3" name="Espace réservé du contenu 2"/>
          <p:cNvSpPr>
            <a:spLocks noGrp="1"/>
          </p:cNvSpPr>
          <p:nvPr>
            <p:ph idx="1"/>
          </p:nvPr>
        </p:nvSpPr>
        <p:spPr>
          <a:xfrm>
            <a:off x="0" y="1700808"/>
            <a:ext cx="8964613" cy="4699993"/>
          </a:xfrm>
        </p:spPr>
        <p:txBody>
          <a:bodyPr/>
          <a:lstStyle/>
          <a:p>
            <a:pPr algn="just"/>
            <a:r>
              <a:rPr lang="en-US" sz="1800" b="1" dirty="0" smtClean="0">
                <a:solidFill>
                  <a:srgbClr val="000080"/>
                </a:solidFill>
                <a:ea typeface="ＭＳ Ｐゴシック" pitchFamily="34" charset="-128"/>
              </a:rPr>
              <a:t>THE STANDING COMMITTEE ON THE LAW OF TRADEMARKS, INDUSTRIAL DESIGNS AND GEOGRAPHICAL INDICATIONS (SCT</a:t>
            </a:r>
            <a:r>
              <a:rPr lang="en-US" sz="1700" b="1" dirty="0" smtClean="0">
                <a:solidFill>
                  <a:srgbClr val="000080"/>
                </a:solidFill>
                <a:ea typeface="ＭＳ Ｐゴシック" pitchFamily="34" charset="-128"/>
              </a:rPr>
              <a:t>)</a:t>
            </a:r>
          </a:p>
          <a:p>
            <a:pPr algn="just">
              <a:buFontTx/>
              <a:buNone/>
            </a:pPr>
            <a:endParaRPr lang="en-US" sz="1500" dirty="0" smtClean="0">
              <a:ea typeface="ＭＳ Ｐゴシック" pitchFamily="34" charset="-128"/>
            </a:endParaRPr>
          </a:p>
          <a:p>
            <a:pPr algn="just">
              <a:buFontTx/>
              <a:buNone/>
            </a:pPr>
            <a:endParaRPr lang="en-US" sz="1500" dirty="0">
              <a:ea typeface="ＭＳ Ｐゴシック" pitchFamily="34" charset="-128"/>
            </a:endParaRPr>
          </a:p>
          <a:p>
            <a:pPr algn="just">
              <a:buFontTx/>
              <a:buNone/>
            </a:pPr>
            <a:endParaRPr lang="en-US" sz="1500" dirty="0" smtClean="0">
              <a:ea typeface="ＭＳ Ｐゴシック" pitchFamily="34" charset="-128"/>
            </a:endParaRPr>
          </a:p>
          <a:p>
            <a:pPr lvl="1" algn="just">
              <a:lnSpc>
                <a:spcPct val="120000"/>
              </a:lnSpc>
              <a:buFont typeface="Wingdings" pitchFamily="2" charset="2"/>
              <a:buChar char="Ø"/>
            </a:pPr>
            <a:r>
              <a:rPr lang="en-US" sz="1800" dirty="0" smtClean="0"/>
              <a:t>The SCT has substantially advanced work on the draft of a design law treaty</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The idea would be to have a design law treaty similar to the Patent Law Treaty and the Singapore Treaty </a:t>
            </a:r>
          </a:p>
          <a:p>
            <a:pPr lvl="1" algn="just">
              <a:lnSpc>
                <a:spcPct val="120000"/>
              </a:lnSpc>
              <a:buFontTx/>
              <a:buNone/>
            </a:pPr>
            <a:endParaRPr lang="en-US" sz="1800" dirty="0" smtClean="0"/>
          </a:p>
          <a:p>
            <a:pPr lvl="1" algn="just">
              <a:lnSpc>
                <a:spcPct val="120000"/>
              </a:lnSpc>
              <a:buFont typeface="Wingdings" pitchFamily="2" charset="2"/>
              <a:buChar char="Ø"/>
            </a:pPr>
            <a:r>
              <a:rPr lang="en-US" sz="1800" dirty="0" smtClean="0"/>
              <a:t> A </a:t>
            </a:r>
            <a:r>
              <a:rPr lang="en-US" sz="1800" i="1" dirty="0" smtClean="0"/>
              <a:t>business simplification treaty </a:t>
            </a:r>
            <a:r>
              <a:rPr lang="en-US" sz="1800" dirty="0" smtClean="0"/>
              <a:t>will </a:t>
            </a:r>
            <a:r>
              <a:rPr lang="en-US" sz="1800" dirty="0" smtClean="0">
                <a:solidFill>
                  <a:srgbClr val="000000"/>
                </a:solidFill>
                <a:ea typeface="ＭＳ Ｐゴシック" pitchFamily="34" charset="-128"/>
              </a:rPr>
              <a:t>simplify and standardize the registration and ancillary procedures applied </a:t>
            </a:r>
            <a:r>
              <a:rPr lang="en-US" sz="1800" dirty="0" smtClean="0"/>
              <a:t>to industrial designs in different countries </a:t>
            </a:r>
          </a:p>
          <a:p>
            <a:pPr marL="457200" lvl="1" indent="0" algn="just">
              <a:lnSpc>
                <a:spcPct val="120000"/>
              </a:lnSpc>
              <a:buNone/>
            </a:pPr>
            <a:endParaRPr lang="en-US" sz="1800" dirty="0" smtClean="0"/>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971287689"/>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454899" y="188640"/>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PLATFORMS FOR IP BUSINESS (FREE) </a:t>
            </a:r>
          </a:p>
        </p:txBody>
      </p:sp>
      <p:sp>
        <p:nvSpPr>
          <p:cNvPr id="6147" name="Text Box 2"/>
          <p:cNvSpPr txBox="1">
            <a:spLocks noChangeArrowheads="1"/>
          </p:cNvSpPr>
          <p:nvPr/>
        </p:nvSpPr>
        <p:spPr bwMode="auto">
          <a:xfrm>
            <a:off x="539552" y="1772816"/>
            <a:ext cx="8288552"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IPAS, WIPO DAS</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marL="1588" indent="0" defTabSz="449263" eaLnBrk="1" fontAlgn="base" hangingPunct="0">
              <a:spcBef>
                <a:spcPts val="488"/>
              </a:spcBef>
              <a:spcAft>
                <a:spcPct val="0"/>
              </a:spcAft>
              <a:buClr>
                <a:srgbClr val="000000"/>
              </a:buClr>
              <a:buSzPct val="95000"/>
              <a:buFont typeface="Times New Roman" pitchFamily="16" charset="0"/>
              <a:buNone/>
            </a:pPr>
            <a:endParaRPr lang="en-US" altLang="en-US" dirty="0" smtClean="0">
              <a:solidFill>
                <a:srgbClr val="000000"/>
              </a:solidFill>
            </a:endParaRPr>
          </a:p>
          <a:p>
            <a:pPr defTabSz="449263" eaLnBrk="1" fontAlgn="base" hangingPunct="0">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hangingPunct="0">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647726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395536" y="458213"/>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PATENTSCOPE</a:t>
            </a:r>
          </a:p>
        </p:txBody>
      </p:sp>
      <p:sp>
        <p:nvSpPr>
          <p:cNvPr id="7171" name="Text Box 2"/>
          <p:cNvSpPr txBox="1">
            <a:spLocks noChangeArrowheads="1"/>
          </p:cNvSpPr>
          <p:nvPr/>
        </p:nvSpPr>
        <p:spPr bwMode="auto">
          <a:xfrm>
            <a:off x="467544" y="1628775"/>
            <a:ext cx="8676456"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2.4 million PCT data (first publish every week, high quality full text)</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35 million records from 36 countries or regions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Full text data from 18 countries or regions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15,000 pageviews per hour</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Analyze results by graphs and charts</a:t>
            </a:r>
          </a:p>
          <a:p>
            <a:pPr defTabSz="449263" eaLnBrk="1" fontAlgn="base" hangingPunct="0">
              <a:lnSpc>
                <a:spcPct val="15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Search and read in your language</a:t>
            </a:r>
          </a:p>
          <a:p>
            <a:pPr marL="1588" indent="0" defTabSz="449263" eaLnBrk="1" fontAlgn="base" hangingPunct="0">
              <a:lnSpc>
                <a:spcPct val="150000"/>
              </a:lnSpc>
              <a:spcBef>
                <a:spcPts val="488"/>
              </a:spcBef>
              <a:spcAft>
                <a:spcPct val="0"/>
              </a:spcAft>
              <a:buClr>
                <a:srgbClr val="000000"/>
              </a:buClr>
              <a:buSzPct val="95000"/>
              <a:buFont typeface="Times New Roman" pitchFamily="16" charset="0"/>
              <a:buNone/>
            </a:pPr>
            <a:endParaRPr lang="en-US" altLang="en-US" sz="2000" dirty="0" smtClean="0">
              <a:solidFill>
                <a:srgbClr val="000000"/>
              </a:solidFill>
            </a:endParaRP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SzPct val="100000"/>
            </a:pPr>
            <a:r>
              <a:rPr lang="en-US" altLang="en-US" sz="2200" dirty="0" smtClean="0">
                <a:solidFill>
                  <a:srgbClr val="000000"/>
                </a:solidFill>
              </a:rPr>
              <a:t>How to use it?</a:t>
            </a:r>
          </a:p>
        </p:txBody>
      </p:sp>
    </p:spTree>
    <p:extLst>
      <p:ext uri="{BB962C8B-B14F-4D97-AF65-F5344CB8AC3E}">
        <p14:creationId xmlns:p14="http://schemas.microsoft.com/office/powerpoint/2010/main" val="5621205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195"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196"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8197" name="AutoShape 4"/>
          <p:cNvSpPr>
            <a:spLocks noChangeArrowheads="1"/>
          </p:cNvSpPr>
          <p:nvPr/>
        </p:nvSpPr>
        <p:spPr bwMode="auto">
          <a:xfrm>
            <a:off x="3268663" y="491490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8198"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2139242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921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AutoShape 4"/>
          <p:cNvSpPr>
            <a:spLocks noChangeArrowheads="1"/>
          </p:cNvSpPr>
          <p:nvPr/>
        </p:nvSpPr>
        <p:spPr bwMode="auto">
          <a:xfrm rot="10800000">
            <a:off x="2790825" y="2686050"/>
            <a:ext cx="647700" cy="360363"/>
          </a:xfrm>
          <a:prstGeom prst="rightArrow">
            <a:avLst>
              <a:gd name="adj1" fmla="val 50000"/>
              <a:gd name="adj2" fmla="val 4493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7391112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53861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1268"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4279499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AutoShape 3"/>
          <p:cNvSpPr>
            <a:spLocks noChangeArrowheads="1"/>
          </p:cNvSpPr>
          <p:nvPr/>
        </p:nvSpPr>
        <p:spPr bwMode="auto">
          <a:xfrm rot="-1440000">
            <a:off x="608013"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3"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400" smtClean="0">
                <a:solidFill>
                  <a:srgbClr val="000000"/>
                </a:solidFill>
              </a:rPr>
              <a:t>Electric car  - only 16,000 hits</a:t>
            </a:r>
          </a:p>
          <a:p>
            <a:pPr defTabSz="449263" eaLnBrk="1" fontAlgn="base">
              <a:spcBef>
                <a:spcPts val="900"/>
              </a:spcBef>
              <a:spcAft>
                <a:spcPct val="0"/>
              </a:spcAft>
              <a:buSzPct val="100000"/>
            </a:pPr>
            <a:endParaRPr lang="fr-FR" altLang="en-US" sz="1200" smtClean="0">
              <a:solidFill>
                <a:srgbClr val="000000"/>
              </a:solidFill>
            </a:endParaRPr>
          </a:p>
          <a:p>
            <a:pPr defTabSz="449263" eaLnBrk="1" fontAlgn="base">
              <a:spcBef>
                <a:spcPts val="900"/>
              </a:spcBef>
              <a:spcAft>
                <a:spcPct val="0"/>
              </a:spcAft>
              <a:buSzPct val="100000"/>
            </a:pPr>
            <a:endParaRPr lang="fr-FR" altLang="en-US" sz="1200" smtClean="0">
              <a:solidFill>
                <a:srgbClr val="000000"/>
              </a:solidFill>
            </a:endParaRPr>
          </a:p>
        </p:txBody>
      </p:sp>
      <p:sp>
        <p:nvSpPr>
          <p:cNvPr id="12294" name="AutoShape 5"/>
          <p:cNvSpPr>
            <a:spLocks/>
          </p:cNvSpPr>
          <p:nvPr/>
        </p:nvSpPr>
        <p:spPr bwMode="auto">
          <a:xfrm>
            <a:off x="1403350" y="1773238"/>
            <a:ext cx="611188" cy="3095625"/>
          </a:xfrm>
          <a:prstGeom prst="leftBrace">
            <a:avLst>
              <a:gd name="adj1" fmla="val 42208"/>
              <a:gd name="adj2" fmla="val 50000"/>
            </a:avLst>
          </a:prstGeom>
          <a:noFill/>
          <a:ln w="381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5" name="Rectangle 6"/>
          <p:cNvSpPr>
            <a:spLocks noChangeArrowheads="1"/>
          </p:cNvSpPr>
          <p:nvPr/>
        </p:nvSpPr>
        <p:spPr bwMode="auto">
          <a:xfrm>
            <a:off x="179388" y="3059113"/>
            <a:ext cx="13462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400" smtClean="0">
                <a:solidFill>
                  <a:srgbClr val="000000"/>
                </a:solidFill>
              </a:rPr>
              <a:t>Search Query </a:t>
            </a:r>
          </a:p>
          <a:p>
            <a:pPr defTabSz="449263" eaLnBrk="1" fontAlgn="base">
              <a:spcBef>
                <a:spcPts val="900"/>
              </a:spcBef>
              <a:spcAft>
                <a:spcPct val="0"/>
              </a:spcAft>
              <a:buSzPct val="100000"/>
            </a:pPr>
            <a:r>
              <a:rPr lang="fr-FR" altLang="en-US" sz="1400" smtClean="0">
                <a:solidFill>
                  <a:srgbClr val="000000"/>
                </a:solidFill>
              </a:rPr>
              <a:t>(synonyms &amp; technologically related terms)</a:t>
            </a:r>
          </a:p>
        </p:txBody>
      </p:sp>
      <p:sp>
        <p:nvSpPr>
          <p:cNvPr id="12296"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2297" name="AutoShape 8"/>
          <p:cNvSpPr>
            <a:spLocks noChangeArrowheads="1"/>
          </p:cNvSpPr>
          <p:nvPr/>
        </p:nvSpPr>
        <p:spPr bwMode="auto">
          <a:xfrm>
            <a:off x="1331913" y="1069975"/>
            <a:ext cx="1965325" cy="468313"/>
          </a:xfrm>
          <a:prstGeom prst="curvedDownArrow">
            <a:avLst>
              <a:gd name="adj1" fmla="val 83932"/>
              <a:gd name="adj2" fmla="val 167864"/>
              <a:gd name="adj3" fmla="val 3333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1784226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3317"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9505904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2"/>
          <p:cNvSpPr>
            <a:spLocks noChangeArrowheads="1"/>
          </p:cNvSpPr>
          <p:nvPr/>
        </p:nvSpPr>
        <p:spPr bwMode="auto">
          <a:xfrm>
            <a:off x="6948488" y="1268413"/>
            <a:ext cx="431800" cy="360362"/>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4340" name="AutoShape 3"/>
          <p:cNvSpPr>
            <a:spLocks/>
          </p:cNvSpPr>
          <p:nvPr/>
        </p:nvSpPr>
        <p:spPr bwMode="auto">
          <a:xfrm>
            <a:off x="7613650" y="2205038"/>
            <a:ext cx="528638" cy="4319587"/>
          </a:xfrm>
          <a:prstGeom prst="rightBrace">
            <a:avLst>
              <a:gd name="adj1" fmla="val 315233"/>
              <a:gd name="adj2" fmla="val 238653"/>
            </a:avLst>
          </a:prstGeom>
          <a:noFill/>
          <a:ln w="381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143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1588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Rectangle 5"/>
          <p:cNvSpPr>
            <a:spLocks noChangeArrowheads="1"/>
          </p:cNvSpPr>
          <p:nvPr/>
        </p:nvSpPr>
        <p:spPr bwMode="auto">
          <a:xfrm>
            <a:off x="7896225" y="3638550"/>
            <a:ext cx="113982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4000" smtClean="0">
                <a:solidFill>
                  <a:srgbClr val="FF0000"/>
                </a:solidFill>
              </a:rPr>
              <a:t>???</a:t>
            </a:r>
          </a:p>
        </p:txBody>
      </p:sp>
    </p:spTree>
    <p:extLst>
      <p:ext uri="{BB962C8B-B14F-4D97-AF65-F5344CB8AC3E}">
        <p14:creationId xmlns:p14="http://schemas.microsoft.com/office/powerpoint/2010/main" val="3148296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15365"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1486172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260648" y="188640"/>
            <a:ext cx="11305256" cy="576064"/>
          </a:xfrm>
        </p:spPr>
        <p:txBody>
          <a:bodyPr/>
          <a:lstStyle/>
          <a:p>
            <a:pPr algn="ctr"/>
            <a:r>
              <a:rPr lang="en-US" dirty="0" smtClean="0">
                <a:ea typeface="ＭＳ Ｐゴシック" pitchFamily="34" charset="-128"/>
              </a:rPr>
              <a:t>        </a:t>
            </a:r>
            <a:r>
              <a:rPr lang="en-US" sz="2600" dirty="0" smtClean="0">
                <a:solidFill>
                  <a:srgbClr val="002060"/>
                </a:solidFill>
                <a:ea typeface="ＭＳ Ｐゴシック" pitchFamily="34" charset="-128"/>
              </a:rPr>
              <a:t>LATEST SCT SESSION (MARCH 2014) </a:t>
            </a:r>
          </a:p>
        </p:txBody>
      </p:sp>
      <p:sp>
        <p:nvSpPr>
          <p:cNvPr id="49155" name="Rectangle 3"/>
          <p:cNvSpPr>
            <a:spLocks noGrp="1" noChangeArrowheads="1"/>
          </p:cNvSpPr>
          <p:nvPr>
            <p:ph type="body" idx="4294967295"/>
          </p:nvPr>
        </p:nvSpPr>
        <p:spPr>
          <a:xfrm>
            <a:off x="107503" y="1052736"/>
            <a:ext cx="8924461" cy="5544616"/>
          </a:xfrm>
        </p:spPr>
        <p:txBody>
          <a:bodyPr/>
          <a:lstStyle/>
          <a:p>
            <a:pPr algn="just"/>
            <a:r>
              <a:rPr lang="en-US" sz="1500" dirty="0" smtClean="0">
                <a:ea typeface="ＭＳ Ｐゴシック" pitchFamily="34" charset="-128"/>
              </a:rPr>
              <a:t>During the last session and with regard to technical assistance and capacity building, all delegations stated that progress was made. </a:t>
            </a:r>
          </a:p>
          <a:p>
            <a:pPr marL="0" indent="0" algn="just">
              <a:buNone/>
            </a:pPr>
            <a:endParaRPr lang="en-US" sz="18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For  number of delegations technical assistance provisions have to be in the form of an article </a:t>
            </a:r>
          </a:p>
          <a:p>
            <a:pPr marL="1257300" lvl="2" indent="-342900" algn="just">
              <a:buFont typeface="+mj-lt"/>
              <a:buAutoNum type="arabicPeriod"/>
            </a:pPr>
            <a:endParaRPr lang="en-US" sz="1400" dirty="0" smtClean="0">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Other delegations either stated that they were flexible or that they would consider this option</a:t>
            </a:r>
          </a:p>
          <a:p>
            <a:pPr marL="914400" lvl="2" indent="0" algn="just">
              <a:buNone/>
            </a:pPr>
            <a:endParaRPr lang="en-US" sz="1400" dirty="0" smtClean="0">
              <a:ea typeface="ＭＳ Ｐゴシック" pitchFamily="34" charset="-128"/>
            </a:endParaRPr>
          </a:p>
          <a:p>
            <a:pPr lvl="1" algn="just">
              <a:buFont typeface="Wingdings" pitchFamily="2" charset="2"/>
              <a:buChar char="Ø"/>
            </a:pPr>
            <a:r>
              <a:rPr lang="fr-CH" sz="1400" b="1" u="sng" dirty="0" smtClean="0">
                <a:solidFill>
                  <a:srgbClr val="0066FF"/>
                </a:solidFill>
                <a:ea typeface="ＭＳ Ｐゴシック" pitchFamily="34" charset="-128"/>
              </a:rPr>
              <a:t>Convening a diplomatic conference for the adoption of a  Design Law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solidFill>
                  <a:srgbClr val="000000"/>
                </a:solidFill>
                <a:ea typeface="ＭＳ Ｐゴシック" pitchFamily="34" charset="-128"/>
              </a:rPr>
              <a:t>Some delegations expressed the view that an agreement upon the existence of the article regarding technical assistance and capacity building had to be reached prior convening a diplomatic conference</a:t>
            </a:r>
          </a:p>
          <a:p>
            <a:pPr marL="914400" lvl="2" indent="0" algn="just">
              <a:buNone/>
            </a:pPr>
            <a:endParaRPr lang="en-US" sz="1400" dirty="0" smtClean="0">
              <a:solidFill>
                <a:srgbClr val="000000"/>
              </a:solidFill>
              <a:ea typeface="ＭＳ Ｐゴシック" pitchFamily="34" charset="-128"/>
            </a:endParaRPr>
          </a:p>
          <a:p>
            <a:pPr marL="1257300" lvl="2" indent="-342900" algn="just">
              <a:buFont typeface="+mj-lt"/>
              <a:buAutoNum type="arabicPeriod"/>
            </a:pPr>
            <a:r>
              <a:rPr lang="en-US" sz="1400" dirty="0" smtClean="0">
                <a:solidFill>
                  <a:srgbClr val="000000"/>
                </a:solidFill>
                <a:ea typeface="ＭＳ Ｐゴシック" pitchFamily="34" charset="-128"/>
              </a:rPr>
              <a:t>Other delegations stated that the treaty is mature enough to convene the Diplomatic Conference. </a:t>
            </a:r>
          </a:p>
          <a:p>
            <a:pPr marL="914400" lvl="2" indent="0" algn="just">
              <a:buNone/>
            </a:pPr>
            <a:endParaRPr lang="en-US" sz="1400" dirty="0" smtClean="0">
              <a:solidFill>
                <a:srgbClr val="000000"/>
              </a:solidFill>
              <a:ea typeface="ＭＳ Ｐゴシック" pitchFamily="34" charset="-128"/>
            </a:endParaRPr>
          </a:p>
          <a:p>
            <a:pPr lvl="0" algn="just"/>
            <a:r>
              <a:rPr lang="en-US" sz="1500" dirty="0" smtClean="0">
                <a:solidFill>
                  <a:srgbClr val="000000"/>
                </a:solidFill>
                <a:ea typeface="ＭＳ Ｐゴシック" pitchFamily="34" charset="-128"/>
              </a:rPr>
              <a:t>The extraordinary session of the GA in May 2014 will decide whether to convene a Diplomatic Conference. </a:t>
            </a:r>
            <a:endParaRPr lang="en-US" sz="1800" dirty="0" smtClean="0">
              <a:ea typeface="ＭＳ Ｐゴシック" pitchFamily="34" charset="-128"/>
            </a:endParaRPr>
          </a:p>
          <a:p>
            <a:pPr marL="0" indent="0" algn="just">
              <a:buNone/>
            </a:pPr>
            <a:endParaRPr lang="en-US" sz="15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651906839"/>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775" y="134938"/>
            <a:ext cx="7820025"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AutoShape 2"/>
          <p:cNvSpPr>
            <a:spLocks noChangeArrowheads="1"/>
          </p:cNvSpPr>
          <p:nvPr/>
        </p:nvSpPr>
        <p:spPr bwMode="auto">
          <a:xfrm>
            <a:off x="427038" y="25654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278690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1763713" y="1123950"/>
            <a:ext cx="7005637"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SzPct val="100000"/>
            </a:pPr>
            <a:r>
              <a:rPr lang="en-US" altLang="en-US" sz="2400" smtClean="0">
                <a:solidFill>
                  <a:srgbClr val="000000"/>
                </a:solidFill>
              </a:rPr>
              <a:t>What if you do not know a term in English?</a:t>
            </a:r>
          </a:p>
          <a:p>
            <a:pPr defTabSz="449263" eaLnBrk="1" fontAlgn="base" hangingPunct="0">
              <a:spcBef>
                <a:spcPts val="488"/>
              </a:spcBef>
              <a:spcAft>
                <a:spcPct val="0"/>
              </a:spcAft>
              <a:buSzPct val="100000"/>
            </a:pPr>
            <a:endParaRPr lang="en-US" altLang="en-US" sz="2400" smtClean="0">
              <a:solidFill>
                <a:srgbClr val="000000"/>
              </a:solidFill>
            </a:endParaRPr>
          </a:p>
          <a:p>
            <a:pPr defTabSz="449263" eaLnBrk="1" fontAlgn="base" hangingPunct="0">
              <a:spcBef>
                <a:spcPts val="488"/>
              </a:spcBef>
              <a:spcAft>
                <a:spcPct val="0"/>
              </a:spcAft>
              <a:buSzPct val="100000"/>
            </a:pPr>
            <a:endParaRPr lang="en-US" altLang="en-US" sz="2400" smtClean="0">
              <a:solidFill>
                <a:srgbClr val="000000"/>
              </a:solidFill>
            </a:endParaRPr>
          </a:p>
        </p:txBody>
      </p:sp>
      <p:pic>
        <p:nvPicPr>
          <p:cNvPr id="174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2708275"/>
            <a:ext cx="1631950" cy="181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133600"/>
            <a:ext cx="5327650" cy="3567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7434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4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20713"/>
            <a:ext cx="77724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AutoShape 3"/>
          <p:cNvSpPr>
            <a:spLocks noChangeArrowheads="1"/>
          </p:cNvSpPr>
          <p:nvPr/>
        </p:nvSpPr>
        <p:spPr bwMode="auto">
          <a:xfrm>
            <a:off x="684213" y="4759325"/>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4774839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grpId="0" nodeType="withEffect">
                                  <p:stCondLst>
                                    <p:cond delay="0"/>
                                  </p:stCondLst>
                                  <p:childTnLst>
                                    <p:set>
                                      <p:cBhvr additive="repl">
                                        <p:cTn id="6" dur="1" fill="hold">
                                          <p:stCondLst>
                                            <p:cond delay="0"/>
                                          </p:stCondLst>
                                        </p:cTn>
                                        <p:tgtEl>
                                          <p:spTgt spid="194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738" y="908050"/>
            <a:ext cx="78295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3"/>
          <p:cNvSpPr>
            <a:spLocks noChangeArrowheads="1"/>
          </p:cNvSpPr>
          <p:nvPr/>
        </p:nvSpPr>
        <p:spPr bwMode="auto">
          <a:xfrm>
            <a:off x="533400" y="4584700"/>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33598779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15888"/>
            <a:ext cx="6556375" cy="665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33449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688" y="549275"/>
            <a:ext cx="7800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871214"/>
      </p:ext>
    </p:extLst>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692150"/>
            <a:ext cx="78009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63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a:endParaRPr lang="en-US" altLang="en-US" smtClean="0"/>
          </a:p>
        </p:txBody>
      </p:sp>
      <p:pic>
        <p:nvPicPr>
          <p:cNvPr id="235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981075"/>
            <a:ext cx="7915275" cy="3800475"/>
          </a:xfrm>
        </p:spPr>
      </p:pic>
    </p:spTree>
    <p:extLst>
      <p:ext uri="{BB962C8B-B14F-4D97-AF65-F5344CB8AC3E}">
        <p14:creationId xmlns:p14="http://schemas.microsoft.com/office/powerpoint/2010/main" val="8079744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925" y="1187450"/>
            <a:ext cx="7810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a:off x="220663" y="501015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0210730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4813"/>
            <a:ext cx="7658100" cy="558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AutoShape 2"/>
          <p:cNvSpPr>
            <a:spLocks noChangeArrowheads="1"/>
          </p:cNvSpPr>
          <p:nvPr/>
        </p:nvSpPr>
        <p:spPr bwMode="auto">
          <a:xfrm>
            <a:off x="107950" y="4005263"/>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1895324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2060"/>
                </a:solidFill>
                <a:ea typeface="ＭＳ Ｐゴシック" pitchFamily="34" charset="-128"/>
              </a:rPr>
              <a:t>BEYOND THE SCT</a:t>
            </a:r>
            <a:endParaRPr lang="en-US" dirty="0">
              <a:solidFill>
                <a:srgbClr val="002060"/>
              </a:solidFill>
            </a:endParaRPr>
          </a:p>
        </p:txBody>
      </p:sp>
      <p:sp>
        <p:nvSpPr>
          <p:cNvPr id="3" name="Content Placeholder 2"/>
          <p:cNvSpPr>
            <a:spLocks noGrp="1"/>
          </p:cNvSpPr>
          <p:nvPr>
            <p:ph idx="1"/>
          </p:nvPr>
        </p:nvSpPr>
        <p:spPr>
          <a:xfrm>
            <a:off x="179512" y="2348880"/>
            <a:ext cx="8784976" cy="3489251"/>
          </a:xfrm>
        </p:spPr>
        <p:txBody>
          <a:bodyPr/>
          <a:lstStyle/>
          <a:p>
            <a:pPr algn="just">
              <a:lnSpc>
                <a:spcPct val="150000"/>
              </a:lnSpc>
            </a:pPr>
            <a:r>
              <a:rPr lang="en-US" sz="2000" i="1" dirty="0">
                <a:ea typeface="ＭＳ Ｐゴシック" pitchFamily="34" charset="-128"/>
              </a:rPr>
              <a:t>Beyond SCT</a:t>
            </a:r>
            <a:r>
              <a:rPr lang="en-US" sz="2000" dirty="0">
                <a:ea typeface="ＭＳ Ｐゴシック" pitchFamily="34" charset="-128"/>
              </a:rPr>
              <a:t>: </a:t>
            </a:r>
            <a:r>
              <a:rPr lang="en-US" sz="2000" dirty="0" smtClean="0">
                <a:ea typeface="ＭＳ Ｐゴシック" pitchFamily="34" charset="-128"/>
              </a:rPr>
              <a:t>Lisbon Union Assembly in September </a:t>
            </a:r>
            <a:r>
              <a:rPr lang="en-US" sz="2000" dirty="0">
                <a:ea typeface="ＭＳ Ｐゴシック" pitchFamily="34" charset="-128"/>
              </a:rPr>
              <a:t>2013 decided on the </a:t>
            </a:r>
            <a:r>
              <a:rPr lang="en-US" sz="2000" dirty="0"/>
              <a:t>convening of a Diplomatic Conference  for the adoption of a </a:t>
            </a:r>
            <a:r>
              <a:rPr lang="en-US" sz="2000" i="1" dirty="0"/>
              <a:t>Revised Lisbon Agreement </a:t>
            </a:r>
            <a:r>
              <a:rPr lang="en-US" sz="2000" dirty="0"/>
              <a:t>on Appellations of Origin and Geographical Indications in 2015. </a:t>
            </a:r>
            <a:endParaRPr lang="en-US" sz="2000" dirty="0">
              <a:ea typeface="ＭＳ Ｐゴシック" pitchFamily="34" charset="-128"/>
            </a:endParaRPr>
          </a:p>
        </p:txBody>
      </p:sp>
    </p:spTree>
    <p:extLst>
      <p:ext uri="{BB962C8B-B14F-4D97-AF65-F5344CB8AC3E}">
        <p14:creationId xmlns:p14="http://schemas.microsoft.com/office/powerpoint/2010/main" val="2788757165"/>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280988"/>
            <a:ext cx="7762875" cy="629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4885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TAPTA</a:t>
            </a:r>
          </a:p>
        </p:txBody>
      </p:sp>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2038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2266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7107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idx="4294967295"/>
          </p:nvPr>
        </p:nvSpPr>
        <p:spPr>
          <a:xfrm>
            <a:off x="2555875" y="5715000"/>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Survey in 2013</a:t>
            </a:r>
          </a:p>
        </p:txBody>
      </p:sp>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70092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Who are using PATENTSCOPE ? </a:t>
            </a:r>
          </a:p>
        </p:txBody>
      </p:sp>
      <p:pic>
        <p:nvPicPr>
          <p:cNvPr id="317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825625"/>
            <a:ext cx="6278562"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2900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ppt_x"/>
                                          </p:val>
                                        </p:tav>
                                        <p:tav>
                                          <p:val>
                                            <p:strVal val="#ppt_x"/>
                                          </p:val>
                                        </p:tav>
                                      </p:tavLst>
                                    </p:anim>
                                    <p:anim calcmode="lin" valueType="num">
                                      <p:cBhvr additive="repl">
                                        <p:cTn id="8" dur="500" fill="hold"/>
                                        <p:tgtEl>
                                          <p:spTgt spid="2"/>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327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3600" b="1" smtClean="0">
                <a:solidFill>
                  <a:srgbClr val="000000"/>
                </a:solidFill>
              </a:rPr>
              <a:t>71% : interface is good</a:t>
            </a:r>
          </a:p>
        </p:txBody>
      </p:sp>
    </p:spTree>
    <p:extLst>
      <p:ext uri="{BB962C8B-B14F-4D97-AF65-F5344CB8AC3E}">
        <p14:creationId xmlns:p14="http://schemas.microsoft.com/office/powerpoint/2010/main" val="15041855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500" fill="hold"/>
                                        <p:tgtEl>
                                          <p:spTgt spid="2"/>
                                        </p:tgtEl>
                                        <p:attrNameLst>
                                          <p:attrName>ppt_x</p:attrName>
                                        </p:attrNameLst>
                                      </p:cBhvr>
                                      <p:tavLst>
                                        <p:tav tm="100000">
                                          <p:val>
                                            <p:strVal val="#ppt_x"/>
                                          </p:val>
                                        </p:tav>
                                        <p:tav>
                                          <p:val>
                                            <p:strVal val="#ppt_x"/>
                                          </p:val>
                                        </p:tav>
                                      </p:tavLst>
                                    </p:anim>
                                    <p:anim calcmode="lin" valueType="num">
                                      <p:cBhvr additive="repl">
                                        <p:cTn id="8" dur="500" fill="hold"/>
                                        <p:tgtEl>
                                          <p:spTgt spid="2"/>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Monthly webinar</a:t>
            </a:r>
          </a:p>
        </p:txBody>
      </p:sp>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552954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DATABASES, TOOLS, AND PLATFORMS FOR IP BUSINESS (FREE) </a:t>
            </a:r>
          </a:p>
        </p:txBody>
      </p:sp>
      <p:sp>
        <p:nvSpPr>
          <p:cNvPr id="34819" name="Text Box 2"/>
          <p:cNvSpPr txBox="1">
            <a:spLocks noChangeArrowheads="1"/>
          </p:cNvSpPr>
          <p:nvPr/>
        </p:nvSpPr>
        <p:spPr bwMode="auto">
          <a:xfrm>
            <a:off x="395536" y="1802516"/>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Global Brand Database</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IPAS, WIPO DAS</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hangingPunct="0">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13406575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idx="4294967295"/>
          </p:nvPr>
        </p:nvSpPr>
        <p:spPr>
          <a:xfrm>
            <a:off x="323528" y="34178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GLOBAL BRANDS DATABASE </a:t>
            </a:r>
          </a:p>
        </p:txBody>
      </p:sp>
      <p:sp>
        <p:nvSpPr>
          <p:cNvPr id="35843" name="Text Box 2"/>
          <p:cNvSpPr txBox="1">
            <a:spLocks noChangeArrowheads="1"/>
          </p:cNvSpPr>
          <p:nvPr/>
        </p:nvSpPr>
        <p:spPr bwMode="auto">
          <a:xfrm>
            <a:off x="258161" y="1484784"/>
            <a:ext cx="864096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marL="741363" indent="-28257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Over 12 million records relating to internationally-protected trademarks, etc.</a:t>
            </a:r>
          </a:p>
          <a:p>
            <a:pPr algn="just" defTabSz="449263" eaLnBrk="1" fontAlgn="base">
              <a:spcBef>
                <a:spcPts val="488"/>
              </a:spcBef>
              <a:spcAft>
                <a:spcPct val="0"/>
              </a:spcAft>
              <a:buSzPct val="100000"/>
            </a:pPr>
            <a:endParaRPr lang="en-US" altLang="en-US" sz="2000" dirty="0" smtClean="0">
              <a:solidFill>
                <a:srgbClr val="000000"/>
              </a:solidFill>
            </a:endParaRPr>
          </a:p>
          <a:p>
            <a:pPr algn="just" defTabSz="449263" eaLnBrk="1" fontAlgn="base">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Free of charge simultaneous brand-related searches across multiple collections, including:</a:t>
            </a:r>
          </a:p>
          <a:p>
            <a:pPr algn="just" defTabSz="449263" eaLnBrk="1" fontAlgn="base">
              <a:spcBef>
                <a:spcPts val="488"/>
              </a:spcBef>
              <a:spcAft>
                <a:spcPct val="0"/>
              </a:spcAft>
              <a:buSzPct val="100000"/>
            </a:pPr>
            <a:endParaRPr lang="en-US" altLang="en-US" sz="2400"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Trademarks registered under Madrid System</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Appellations of Origin registered under Lisbon System</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Emblems protected under the Paris Convention 6ter </a:t>
            </a:r>
          </a:p>
          <a:p>
            <a:pPr marL="458788" lvl="1" indent="0" defTabSz="449263" eaLnBrk="1" fontAlgn="base">
              <a:spcBef>
                <a:spcPts val="488"/>
              </a:spcBef>
              <a:spcAft>
                <a:spcPct val="0"/>
              </a:spcAft>
              <a:buClr>
                <a:srgbClr val="000000"/>
              </a:buClr>
              <a:buSzPct val="75000"/>
              <a:buFont typeface="Times New Roman" pitchFamily="16" charset="0"/>
              <a:buNone/>
            </a:pPr>
            <a:endParaRPr lang="en-US" altLang="en-US" dirty="0" smtClean="0">
              <a:solidFill>
                <a:srgbClr val="000000"/>
              </a:solidFill>
            </a:endParaRPr>
          </a:p>
          <a:p>
            <a:pPr lvl="1" defTabSz="449263" eaLnBrk="1" fontAlgn="base">
              <a:spcBef>
                <a:spcPts val="488"/>
              </a:spcBef>
              <a:spcAft>
                <a:spcPct val="0"/>
              </a:spcAft>
              <a:buClr>
                <a:srgbClr val="000000"/>
              </a:buClr>
              <a:buSzPct val="75000"/>
              <a:buFont typeface="Wingdings" charset="2"/>
              <a:buChar char=""/>
            </a:pPr>
            <a:r>
              <a:rPr lang="en-US" altLang="en-US" dirty="0" smtClean="0">
                <a:solidFill>
                  <a:srgbClr val="000000"/>
                </a:solidFill>
              </a:rPr>
              <a:t>Algeria, Australia, Canada, Egypt, Estonia, Israel, Morocco, Singapore, Switzerland, UAE, US</a:t>
            </a:r>
          </a:p>
          <a:p>
            <a:pPr defTabSz="449263" eaLnBrk="1" fontAlgn="base">
              <a:spcBef>
                <a:spcPts val="488"/>
              </a:spcBef>
              <a:spcAft>
                <a:spcPct val="0"/>
              </a:spcAft>
              <a:buSzPct val="100000"/>
            </a:pPr>
            <a:endParaRPr lang="en-US" altLang="en-US" sz="2400" dirty="0" smtClean="0">
              <a:solidFill>
                <a:srgbClr val="000000"/>
              </a:solidFill>
            </a:endParaRPr>
          </a:p>
        </p:txBody>
      </p:sp>
    </p:spTree>
    <p:extLst>
      <p:ext uri="{BB962C8B-B14F-4D97-AF65-F5344CB8AC3E}">
        <p14:creationId xmlns:p14="http://schemas.microsoft.com/office/powerpoint/2010/main" val="12183733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Mr. V</a:t>
            </a:r>
            <a:r>
              <a:rPr lang="en-US" sz="1100" dirty="0" smtClean="0"/>
              <a:t>ictor Vazquez Lopez</a:t>
            </a:r>
            <a:r>
              <a:rPr lang="en-US" sz="1200" dirty="0" smtClean="0"/>
              <a:t>, Section for Coordination of Developed Countries, Department for Transition and Developed Countries (TDC), WIPO</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8496944" cy="195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0778888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dirty="0" smtClean="0">
                <a:latin typeface="Arial" charset="0"/>
                <a:cs typeface="Times New Roman" charset="0"/>
              </a:rPr>
              <a:t>  </a:t>
            </a:r>
            <a:br>
              <a:rPr lang="en-US" sz="2600" dirty="0" smtClean="0">
                <a:latin typeface="Arial" charset="0"/>
                <a:cs typeface="Times New Roman" charset="0"/>
              </a:rPr>
            </a:br>
            <a:r>
              <a:rPr lang="en-US" sz="2600" dirty="0" smtClean="0">
                <a:latin typeface="Arial" charset="0"/>
                <a:cs typeface="Times New Roman" charset="0"/>
              </a:rPr>
              <a:t>       </a:t>
            </a:r>
            <a:r>
              <a:rPr lang="en-US" dirty="0" smtClean="0">
                <a:solidFill>
                  <a:srgbClr val="002060"/>
                </a:solidFill>
                <a:cs typeface="Times New Roman"/>
              </a:rPr>
              <a:t>BEIJING TREATY ON AUDIOVISUAL   	</a:t>
            </a:r>
            <a:br>
              <a:rPr lang="en-US" dirty="0" smtClean="0">
                <a:solidFill>
                  <a:srgbClr val="002060"/>
                </a:solidFill>
                <a:cs typeface="Times New Roman"/>
              </a:rPr>
            </a:br>
            <a:r>
              <a:rPr lang="en-US" dirty="0" smtClean="0">
                <a:solidFill>
                  <a:srgbClr val="002060"/>
                </a:solidFill>
                <a:cs typeface="Times New Roman"/>
              </a:rPr>
              <a:t>       PERFORMANCES JUNE, 26 2012  </a:t>
            </a:r>
            <a:endParaRPr lang="en-US" dirty="0">
              <a:solidFill>
                <a:srgbClr val="002060"/>
              </a:solidFill>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4036943920"/>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6867"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868"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6869" name="AutoShape 4"/>
          <p:cNvSpPr>
            <a:spLocks noChangeArrowheads="1"/>
          </p:cNvSpPr>
          <p:nvPr/>
        </p:nvSpPr>
        <p:spPr bwMode="auto">
          <a:xfrm>
            <a:off x="3278188" y="539115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6870"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18827814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3789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330273"/>
      </p:ext>
    </p:extLst>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0"/>
            <a:ext cx="887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rrowheads="1"/>
          </p:cNvSpPr>
          <p:nvPr/>
        </p:nvSpPr>
        <p:spPr bwMode="auto">
          <a:xfrm rot="5400000">
            <a:off x="5399882" y="1267618"/>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38916" name="AutoShape 4"/>
          <p:cNvSpPr>
            <a:spLocks noChangeArrowheads="1"/>
          </p:cNvSpPr>
          <p:nvPr/>
        </p:nvSpPr>
        <p:spPr bwMode="auto">
          <a:xfrm rot="5400000">
            <a:off x="3599657" y="3523456"/>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41739996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grpId="0" nodeType="clickEffect">
                                  <p:stCondLst>
                                    <p:cond delay="0"/>
                                  </p:stCondLst>
                                  <p:childTnLst>
                                    <p:set>
                                      <p:cBhvr additive="repl">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fill="hold" grpId="1" nodeType="clickEffect">
                                  <p:stCondLst>
                                    <p:cond delay="0"/>
                                  </p:stCondLst>
                                  <p:childTnLst>
                                    <p:set>
                                      <p:cBhvr additive="repl">
                                        <p:cTn id="18" dur="1" fill="hold">
                                          <p:stCondLst>
                                            <p:cond delay="0"/>
                                          </p:stCondLst>
                                        </p:cTn>
                                        <p:tgtEl>
                                          <p:spTgt spid="389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8916" grpId="0" animBg="1"/>
      <p:bldP spid="38916"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62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205433"/>
      </p:ext>
    </p:extLst>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19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71146"/>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404813"/>
            <a:ext cx="87836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48556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40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88" y="0"/>
            <a:ext cx="886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647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0"/>
            <a:ext cx="887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4"/>
          <p:cNvSpPr>
            <a:spLocks noChangeArrowheads="1"/>
          </p:cNvSpPr>
          <p:nvPr/>
        </p:nvSpPr>
        <p:spPr bwMode="auto">
          <a:xfrm rot="5400000">
            <a:off x="2015332" y="3523456"/>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Tree>
    <p:extLst>
      <p:ext uri="{BB962C8B-B14F-4D97-AF65-F5344CB8AC3E}">
        <p14:creationId xmlns:p14="http://schemas.microsoft.com/office/powerpoint/2010/main" val="22036332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389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6"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0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84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dirty="0" smtClean="0">
                <a:latin typeface="Times New Roman" charset="0"/>
                <a:cs typeface="Times New Roman" charset="0"/>
              </a:rPr>
              <a:t> </a:t>
            </a:r>
            <a:r>
              <a:rPr lang="en-US" dirty="0" smtClean="0">
                <a:solidFill>
                  <a:srgbClr val="002060"/>
                </a:solidFill>
                <a:latin typeface="Arial" charset="0"/>
                <a:cs typeface="Times New Roman" charset="0"/>
              </a:rPr>
              <a:t>BEIJING TREATY  </a:t>
            </a:r>
            <a:r>
              <a:rPr lang="en-US" dirty="0" smtClean="0">
                <a:latin typeface="Arial" charset="0"/>
                <a:cs typeface="Times New Roman" charset="0"/>
              </a:rPr>
              <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dirty="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dirty="0" smtClean="0">
              <a:latin typeface="Arial" charset="0"/>
              <a:cs typeface="Times New Roman" charset="0"/>
            </a:endParaRPr>
          </a:p>
          <a:p>
            <a:pPr algn="just">
              <a:lnSpc>
                <a:spcPct val="110000"/>
              </a:lnSpc>
            </a:pPr>
            <a:r>
              <a:rPr lang="en-US" sz="1800" dirty="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dirty="0" smtClean="0">
              <a:latin typeface="Arial" charset="0"/>
              <a:cs typeface="Times New Roman" charset="0"/>
            </a:endParaRPr>
          </a:p>
          <a:p>
            <a:pPr algn="just">
              <a:lnSpc>
                <a:spcPct val="110000"/>
              </a:lnSpc>
            </a:pPr>
            <a:r>
              <a:rPr lang="en-US" sz="1700" i="1" dirty="0" smtClean="0">
                <a:latin typeface="Arial" charset="0"/>
                <a:cs typeface="Times New Roman" charset="0"/>
              </a:rPr>
              <a:t>« The conclusion of the Beijing Treaty is an important milestone toward closing the gap in the international rights system for audiovisual performers » </a:t>
            </a:r>
            <a:r>
              <a:rPr lang="en-US" sz="1800" dirty="0" smtClean="0">
                <a:latin typeface="Arial" charset="0"/>
                <a:cs typeface="Times New Roman" charset="0"/>
              </a:rPr>
              <a:t>WIPO Director General, Francis Gurry</a:t>
            </a:r>
            <a:endParaRPr lang="en-US" sz="1800" dirty="0" smtClean="0">
              <a:latin typeface="Arial" charset="0"/>
              <a:cs typeface="Arial" charset="0"/>
            </a:endParaRPr>
          </a:p>
          <a:p>
            <a:pPr algn="just"/>
            <a:endParaRPr lang="en-US" sz="16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263008864"/>
      </p:ext>
    </p:extLst>
  </p:cSld>
  <p:clrMapOvr>
    <a:masterClrMapping/>
  </p:clrMapOvr>
  <p:transition spd="slow">
    <p:wip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DATABSES, TOOLS, AND PLATFORM FOR IP BUSINESS (FREE) </a:t>
            </a:r>
          </a:p>
        </p:txBody>
      </p:sp>
      <p:sp>
        <p:nvSpPr>
          <p:cNvPr id="47107" name="Text Box 2"/>
          <p:cNvSpPr txBox="1">
            <a:spLocks noChangeArrowheads="1"/>
          </p:cNvSpPr>
          <p:nvPr/>
        </p:nvSpPr>
        <p:spPr bwMode="auto">
          <a:xfrm>
            <a:off x="1331913" y="191770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PATENTSCOPE </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Global Brand Database</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2300DC"/>
                </a:solidFill>
              </a:rPr>
              <a:t>WIPO Lex</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IPAS, WIPO DAS</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CASE</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RE:SEARCH</a:t>
            </a:r>
          </a:p>
          <a:p>
            <a:pPr defTabSz="449263" eaLnBrk="1" fontAlgn="base">
              <a:spcBef>
                <a:spcPts val="488"/>
              </a:spcBef>
              <a:spcAft>
                <a:spcPct val="0"/>
              </a:spcAft>
              <a:buClr>
                <a:srgbClr val="000000"/>
              </a:buClr>
              <a:buSzPct val="95000"/>
              <a:buFont typeface="Times New Roman" pitchFamily="16" charset="0"/>
              <a:buBlip>
                <a:blip r:embed="rId4"/>
              </a:buBlip>
            </a:pPr>
            <a:r>
              <a:rPr lang="en-US" altLang="en-US" sz="2800" smtClean="0">
                <a:solidFill>
                  <a:srgbClr val="000000"/>
                </a:solidFill>
              </a:rPr>
              <a:t>WIPO GREEN</a:t>
            </a:r>
          </a:p>
          <a:p>
            <a:pPr defTabSz="449263" eaLnBrk="1" fontAlgn="base">
              <a:spcBef>
                <a:spcPts val="488"/>
              </a:spcBef>
              <a:spcAft>
                <a:spcPct val="0"/>
              </a:spcAft>
              <a:buSzPct val="100000"/>
            </a:pPr>
            <a:endParaRPr lang="en-US" altLang="en-US" sz="2800" smtClean="0">
              <a:solidFill>
                <a:srgbClr val="000000"/>
              </a:solidFill>
            </a:endParaRPr>
          </a:p>
        </p:txBody>
      </p:sp>
    </p:spTree>
    <p:extLst>
      <p:ext uri="{BB962C8B-B14F-4D97-AF65-F5344CB8AC3E}">
        <p14:creationId xmlns:p14="http://schemas.microsoft.com/office/powerpoint/2010/main" val="15859792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8131"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8132" name="Oval 3"/>
          <p:cNvSpPr>
            <a:spLocks noChangeArrowheads="1"/>
          </p:cNvSpPr>
          <p:nvPr/>
        </p:nvSpPr>
        <p:spPr bwMode="auto">
          <a:xfrm>
            <a:off x="931863" y="5076825"/>
            <a:ext cx="4679950" cy="1771650"/>
          </a:xfrm>
          <a:prstGeom prst="ellipse">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48133" name="AutoShape 4"/>
          <p:cNvSpPr>
            <a:spLocks noChangeArrowheads="1"/>
          </p:cNvSpPr>
          <p:nvPr/>
        </p:nvSpPr>
        <p:spPr bwMode="auto">
          <a:xfrm rot="-3000000">
            <a:off x="2683669" y="6407944"/>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48134"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FF00"/>
                </a:solidFill>
              </a:rPr>
              <a:t>www.wipo.int</a:t>
            </a:r>
          </a:p>
        </p:txBody>
      </p:sp>
    </p:spTree>
    <p:extLst>
      <p:ext uri="{BB962C8B-B14F-4D97-AF65-F5344CB8AC3E}">
        <p14:creationId xmlns:p14="http://schemas.microsoft.com/office/powerpoint/2010/main" val="42105296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49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42593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5017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8483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60350"/>
            <a:ext cx="8640762" cy="557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6040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8569325" cy="543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25585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53251"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532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47328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63" y="0"/>
            <a:ext cx="890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00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1"/>
          <p:cNvSpPr>
            <a:spLocks noGrp="1" noChangeArrowheads="1"/>
          </p:cNvSpPr>
          <p:nvPr>
            <p:ph type="title" idx="4294967295"/>
          </p:nvPr>
        </p:nvSpPr>
        <p:spPr>
          <a:xfrm>
            <a:off x="611560" y="274638"/>
            <a:ext cx="807524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PLATFORMS FOR IP BUSINESS (FREE) </a:t>
            </a:r>
          </a:p>
        </p:txBody>
      </p:sp>
      <p:sp>
        <p:nvSpPr>
          <p:cNvPr id="55299" name="Text Box 2"/>
          <p:cNvSpPr txBox="1">
            <a:spLocks noChangeArrowheads="1"/>
          </p:cNvSpPr>
          <p:nvPr/>
        </p:nvSpPr>
        <p:spPr bwMode="auto">
          <a:xfrm>
            <a:off x="467544" y="1772817"/>
            <a:ext cx="8229600" cy="4424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855089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IPAS AND DAS </a:t>
            </a:r>
          </a:p>
        </p:txBody>
      </p:sp>
      <p:sp>
        <p:nvSpPr>
          <p:cNvPr id="56323" name="Text Box 2"/>
          <p:cNvSpPr txBox="1">
            <a:spLocks noChangeArrowheads="1"/>
          </p:cNvSpPr>
          <p:nvPr/>
        </p:nvSpPr>
        <p:spPr bwMode="auto">
          <a:xfrm>
            <a:off x="251520" y="1773238"/>
            <a:ext cx="871296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IPAS (IP Office Administration System) used by 60 IPOs</a:t>
            </a: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45000"/>
              <a:buFont typeface="Wingdings" charset="2"/>
              <a:buChar char=""/>
            </a:pPr>
            <a:r>
              <a:rPr lang="en-US" altLang="en-US" sz="1600" dirty="0" smtClean="0">
                <a:solidFill>
                  <a:srgbClr val="000000"/>
                </a:solidFill>
              </a:rPr>
              <a:t>A WIPO software enabling small IPOs to electronically process patent, trademark, design applications</a:t>
            </a:r>
          </a:p>
          <a:p>
            <a:pPr defTabSz="449263" eaLnBrk="1" fontAlgn="base">
              <a:spcBef>
                <a:spcPts val="488"/>
              </a:spcBef>
              <a:spcAft>
                <a:spcPct val="0"/>
              </a:spcAft>
              <a:buSzPct val="100000"/>
            </a:pPr>
            <a:endParaRPr lang="fr-CH" altLang="en-US" sz="2400" dirty="0" smtClean="0">
              <a:solidFill>
                <a:srgbClr val="000000"/>
              </a:solidFill>
            </a:endParaRP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Wingdings" charset="2"/>
              <a:buBlip>
                <a:blip r:embed="rId4"/>
              </a:buBlip>
            </a:pPr>
            <a:r>
              <a:rPr lang="en-US" altLang="en-US" dirty="0" smtClean="0">
                <a:solidFill>
                  <a:srgbClr val="000000"/>
                </a:solidFill>
              </a:rPr>
              <a:t>DAS (Digital Access System) used by 11 IPOs</a:t>
            </a:r>
          </a:p>
          <a:p>
            <a:pPr defTabSz="449263" eaLnBrk="1" fontAlgn="base">
              <a:spcBef>
                <a:spcPts val="488"/>
              </a:spcBef>
              <a:spcAft>
                <a:spcPct val="0"/>
              </a:spcAft>
              <a:buSzPct val="100000"/>
            </a:pPr>
            <a:endParaRPr lang="en-US" altLang="en-US" sz="2400" dirty="0" smtClean="0">
              <a:solidFill>
                <a:srgbClr val="000000"/>
              </a:solidFill>
            </a:endParaRPr>
          </a:p>
          <a:p>
            <a:pPr defTabSz="449263" eaLnBrk="1" fontAlgn="base">
              <a:spcBef>
                <a:spcPts val="488"/>
              </a:spcBef>
              <a:spcAft>
                <a:spcPct val="0"/>
              </a:spcAft>
              <a:buClr>
                <a:srgbClr val="000000"/>
              </a:buClr>
              <a:buSzPct val="45000"/>
              <a:buFont typeface="Wingdings" charset="2"/>
              <a:buChar char=""/>
            </a:pPr>
            <a:r>
              <a:rPr lang="en-US" altLang="en-US" sz="1600" dirty="0" smtClean="0">
                <a:solidFill>
                  <a:srgbClr val="000000"/>
                </a:solidFill>
              </a:rPr>
              <a:t> A System that allows IPOs and applicants to securely exchange or submit a digital copy of priority documents to multiple IPOs  </a:t>
            </a:r>
          </a:p>
          <a:p>
            <a:pPr defTabSz="449263" eaLnBrk="1" fontAlgn="base">
              <a:spcBef>
                <a:spcPts val="488"/>
              </a:spcBef>
              <a:spcAft>
                <a:spcPct val="0"/>
              </a:spcAft>
              <a:buSzPct val="100000"/>
            </a:pPr>
            <a:endParaRPr lang="en-US" altLang="en-US" sz="2400" dirty="0" smtClean="0">
              <a:solidFill>
                <a:srgbClr val="000000"/>
              </a:solidFill>
            </a:endParaRPr>
          </a:p>
        </p:txBody>
      </p:sp>
    </p:spTree>
    <p:extLst>
      <p:ext uri="{BB962C8B-B14F-4D97-AF65-F5344CB8AC3E}">
        <p14:creationId xmlns:p14="http://schemas.microsoft.com/office/powerpoint/2010/main" val="40318283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000" dirty="0" smtClean="0">
                <a:solidFill>
                  <a:srgbClr val="002060"/>
                </a:solidFill>
                <a:latin typeface="+mn-lt"/>
                <a:ea typeface="+mj-ea"/>
                <a:cs typeface="Times New Roman"/>
              </a:rPr>
              <a:t>MARRAKESH TREATY TO FACILITATE ACCESS TO PUBLISHED WORKS FOR PERSONS WHO ARE BLIND, </a:t>
            </a:r>
            <a:br>
              <a:rPr lang="en-US" sz="2000" dirty="0" smtClean="0">
                <a:solidFill>
                  <a:srgbClr val="002060"/>
                </a:solidFill>
                <a:latin typeface="+mn-lt"/>
                <a:ea typeface="+mj-ea"/>
                <a:cs typeface="Times New Roman"/>
              </a:rPr>
            </a:br>
            <a:r>
              <a:rPr lang="en-US" sz="2000" dirty="0" smtClean="0">
                <a:solidFill>
                  <a:srgbClr val="002060"/>
                </a:solidFill>
                <a:latin typeface="+mn-lt"/>
                <a:ea typeface="+mj-ea"/>
                <a:cs typeface="Times New Roman"/>
              </a:rPr>
              <a:t>VISUALLY IMPAIRED OR OTHERWISE PRINT DISABLED </a:t>
            </a:r>
            <a:endParaRPr lang="en-US" sz="2000" dirty="0">
              <a:solidFill>
                <a:srgbClr val="002060"/>
              </a:solidFill>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979939520"/>
      </p:ext>
    </p:extLst>
  </p:cSld>
  <p:clrMapOvr>
    <a:masterClrMapping/>
  </p:clrMapOvr>
  <p:transition spd="slow">
    <p:wip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DATABASES, TOOLS, AND PLATFORM FOR IP BUSINESS (FREE) </a:t>
            </a:r>
          </a:p>
        </p:txBody>
      </p:sp>
      <p:sp>
        <p:nvSpPr>
          <p:cNvPr id="57347" name="Text Box 2"/>
          <p:cNvSpPr txBox="1">
            <a:spLocks noChangeArrowheads="1"/>
          </p:cNvSpPr>
          <p:nvPr/>
        </p:nvSpPr>
        <p:spPr bwMode="auto">
          <a:xfrm>
            <a:off x="144070" y="1733549"/>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2300DC"/>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dirty="0" smtClean="0">
                <a:solidFill>
                  <a:srgbClr val="000000"/>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3817612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1"/>
          <p:cNvSpPr>
            <a:spLocks noGrp="1" noChangeArrowheads="1"/>
          </p:cNvSpPr>
          <p:nvPr>
            <p:ph type="title" idx="4294967295"/>
          </p:nvPr>
        </p:nvSpPr>
        <p:spPr>
          <a:xfrm>
            <a:off x="179512" y="4046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WIPO CASE </a:t>
            </a:r>
          </a:p>
        </p:txBody>
      </p:sp>
      <p:sp>
        <p:nvSpPr>
          <p:cNvPr id="58371"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“Centralized Access to Search and Examination Reports”</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Started with an initiative of IP Australia and the Vancouver Group (AU, CA, UK) </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Online patent work-sharing platform for patent examiners worldwide—secure sharing search and examination documentation</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IPOs can enhance quality and efficiency of patent examination</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CASE will be linked to Open Portal Dossier of IP5 to become the Global Portal Dossier</a:t>
            </a:r>
          </a:p>
          <a:p>
            <a:pPr defTabSz="449263" eaLnBrk="1" fontAlgn="base" hangingPunct="0">
              <a:spcBef>
                <a:spcPts val="488"/>
              </a:spcBef>
              <a:spcAft>
                <a:spcPct val="0"/>
              </a:spcAft>
              <a:buSzPct val="100000"/>
            </a:pPr>
            <a:endParaRPr lang="en-US" altLang="en-US" smtClean="0">
              <a:solidFill>
                <a:srgbClr val="000000"/>
              </a:solidFill>
            </a:endParaRPr>
          </a:p>
          <a:p>
            <a:pPr defTabSz="449263" eaLnBrk="1" fontAlgn="base" hangingPunct="0">
              <a:spcBef>
                <a:spcPts val="488"/>
              </a:spcBef>
              <a:spcAft>
                <a:spcPct val="0"/>
              </a:spcAft>
              <a:buClr>
                <a:srgbClr val="000000"/>
              </a:buClr>
              <a:buSzPct val="148000"/>
              <a:buFont typeface="Times New Roman" pitchFamily="16" charset="0"/>
              <a:buBlip>
                <a:blip r:embed="rId4"/>
              </a:buBlip>
            </a:pPr>
            <a:r>
              <a:rPr lang="en-US" altLang="en-US" smtClean="0">
                <a:solidFill>
                  <a:srgbClr val="000000"/>
                </a:solidFill>
              </a:rPr>
              <a:t>How will it work?</a:t>
            </a:r>
          </a:p>
          <a:p>
            <a:pPr defTabSz="449263" eaLnBrk="1" fontAlgn="base" hangingPunct="0">
              <a:spcBef>
                <a:spcPts val="488"/>
              </a:spcBef>
              <a:spcAft>
                <a:spcPct val="0"/>
              </a:spcAft>
              <a:buSzPct val="100000"/>
            </a:pPr>
            <a:endParaRPr lang="en-US" altLang="en-US" smtClean="0">
              <a:solidFill>
                <a:srgbClr val="000000"/>
              </a:solidFill>
            </a:endParaRPr>
          </a:p>
        </p:txBody>
      </p:sp>
    </p:spTree>
    <p:extLst>
      <p:ext uri="{BB962C8B-B14F-4D97-AF65-F5344CB8AC3E}">
        <p14:creationId xmlns:p14="http://schemas.microsoft.com/office/powerpoint/2010/main" val="29852229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Rectangle 1"/>
          <p:cNvSpPr>
            <a:spLocks noGrp="1" noChangeArrowheads="1"/>
          </p:cNvSpPr>
          <p:nvPr>
            <p:ph type="title" idx="4294967295"/>
          </p:nvPr>
        </p:nvSpPr>
        <p:spPr>
          <a:xfrm>
            <a:off x="457200" y="404664"/>
            <a:ext cx="7859216"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CASE (CONTINUED) </a:t>
            </a:r>
          </a:p>
        </p:txBody>
      </p:sp>
      <p:sp>
        <p:nvSpPr>
          <p:cNvPr id="59395"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marL="741363" indent="-2825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488"/>
              </a:spcBef>
              <a:spcAft>
                <a:spcPct val="0"/>
              </a:spcAft>
              <a:buSzPct val="100000"/>
            </a:pPr>
            <a:r>
              <a:rPr lang="en-US" altLang="en-US" smtClean="0">
                <a:solidFill>
                  <a:srgbClr val="000000"/>
                </a:solidFill>
              </a:rPr>
              <a:t>The System functions to: </a:t>
            </a:r>
          </a:p>
          <a:p>
            <a:pPr defTabSz="449263" eaLnBrk="1" fontAlgn="base">
              <a:spcBef>
                <a:spcPts val="488"/>
              </a:spcBef>
              <a:spcAft>
                <a:spcPct val="0"/>
              </a:spcAft>
              <a:buSzPct val="100000"/>
            </a:pPr>
            <a:endParaRPr lang="en-US" altLang="en-US" smtClean="0">
              <a:solidFill>
                <a:srgbClr val="000000"/>
              </a:solidFill>
            </a:endParaRP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search by patent number and retrieve simple results or a list of patent family members.</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view bibliographic data, citation data (if available) and lists of documents available for each patent record.</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view and/or download the available documents.</a:t>
            </a:r>
          </a:p>
          <a:p>
            <a:pPr lvl="1" algn="just" defTabSz="449263" eaLnBrk="1" fontAlgn="base">
              <a:lnSpc>
                <a:spcPct val="150000"/>
              </a:lnSpc>
              <a:spcBef>
                <a:spcPts val="488"/>
              </a:spcBef>
              <a:spcAft>
                <a:spcPct val="0"/>
              </a:spcAft>
              <a:buClr>
                <a:srgbClr val="000000"/>
              </a:buClr>
              <a:buSzPct val="75000"/>
              <a:buFont typeface="Wingdings" charset="2"/>
              <a:buChar char=""/>
            </a:pPr>
            <a:r>
              <a:rPr lang="en-US" altLang="en-US" sz="1600" smtClean="0">
                <a:solidFill>
                  <a:srgbClr val="000000"/>
                </a:solidFill>
              </a:rPr>
              <a:t>subscribe to notifications of updates to a given patent record.</a:t>
            </a: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ct val="0"/>
              </a:spcBef>
              <a:spcAft>
                <a:spcPts val="1425"/>
              </a:spcAft>
              <a:buSzPct val="100000"/>
            </a:pPr>
            <a:r>
              <a:rPr lang="en-US" altLang="en-US" smtClean="0">
                <a:solidFill>
                  <a:srgbClr val="000000"/>
                </a:solidFill>
              </a:rPr>
              <a:t>Will be linked to OPD of IP5 -&gt; “Global Dossier”</a:t>
            </a: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ts val="488"/>
              </a:spcBef>
              <a:spcAft>
                <a:spcPct val="0"/>
              </a:spcAft>
              <a:buSzPct val="100000"/>
            </a:pPr>
            <a:endParaRPr lang="en-US" altLang="en-US" smtClean="0">
              <a:solidFill>
                <a:srgbClr val="000000"/>
              </a:solidFill>
            </a:endParaRPr>
          </a:p>
          <a:p>
            <a:pPr defTabSz="449263" eaLnBrk="1" fontAlgn="base">
              <a:lnSpc>
                <a:spcPct val="150000"/>
              </a:lnSpc>
              <a:spcBef>
                <a:spcPct val="0"/>
              </a:spcBef>
              <a:spcAft>
                <a:spcPts val="1425"/>
              </a:spcAft>
              <a:buSzPct val="100000"/>
            </a:pPr>
            <a:endParaRPr lang="en-US" altLang="en-US" smtClean="0">
              <a:solidFill>
                <a:srgbClr val="000000"/>
              </a:solidFill>
            </a:endParaRPr>
          </a:p>
          <a:p>
            <a:pPr defTabSz="449263" eaLnBrk="1" fontAlgn="base">
              <a:lnSpc>
                <a:spcPct val="150000"/>
              </a:lnSpc>
              <a:spcBef>
                <a:spcPts val="488"/>
              </a:spcBef>
              <a:spcAft>
                <a:spcPct val="0"/>
              </a:spcAft>
              <a:buSzPct val="100000"/>
            </a:pPr>
            <a:endParaRPr lang="en-US" altLang="en-US" smtClean="0">
              <a:solidFill>
                <a:srgbClr val="000000"/>
              </a:solidFill>
            </a:endParaRPr>
          </a:p>
        </p:txBody>
      </p:sp>
    </p:spTree>
    <p:extLst>
      <p:ext uri="{BB962C8B-B14F-4D97-AF65-F5344CB8AC3E}">
        <p14:creationId xmlns:p14="http://schemas.microsoft.com/office/powerpoint/2010/main" val="2178546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6041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12275" cy="7659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23135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GLOBAL DOSSIER PLATFORM (WIPO-CASE, OPD AND PATENTSCOPE) </a:t>
            </a:r>
          </a:p>
        </p:txBody>
      </p:sp>
      <p:pic>
        <p:nvPicPr>
          <p:cNvPr id="614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5"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000000"/>
                </a:solidFill>
                <a:ea typeface="MS PGothic" charset="-128"/>
              </a:rPr>
              <a:t> </a:t>
            </a:r>
            <a:r>
              <a:rPr lang="fr-FR" altLang="en-US" sz="1400" smtClean="0">
                <a:solidFill>
                  <a:srgbClr val="000000"/>
                </a:solidFill>
                <a:ea typeface="MS PGothic" charset="-128"/>
              </a:rPr>
              <a:t>Public Users</a:t>
            </a:r>
          </a:p>
          <a:p>
            <a:pPr defTabSz="449263" eaLnBrk="1" fontAlgn="base">
              <a:spcBef>
                <a:spcPts val="900"/>
              </a:spcBef>
              <a:spcAft>
                <a:spcPct val="0"/>
              </a:spcAft>
              <a:buSzPct val="100000"/>
            </a:pPr>
            <a:r>
              <a:rPr lang="fr-FR" altLang="en-US" sz="1400" smtClean="0">
                <a:solidFill>
                  <a:srgbClr val="000000"/>
                </a:solidFill>
                <a:ea typeface="MS PGothic" charset="-128"/>
              </a:rPr>
              <a:t>(including IP office users)</a:t>
            </a:r>
          </a:p>
        </p:txBody>
      </p:sp>
      <p:pic>
        <p:nvPicPr>
          <p:cNvPr id="614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7" name="Line 6"/>
          <p:cNvSpPr>
            <a:spLocks noChangeShapeType="1"/>
          </p:cNvSpPr>
          <p:nvPr/>
        </p:nvSpPr>
        <p:spPr bwMode="auto">
          <a:xfrm>
            <a:off x="5334000" y="2492375"/>
            <a:ext cx="533400" cy="1588"/>
          </a:xfrm>
          <a:prstGeom prst="line">
            <a:avLst/>
          </a:prstGeom>
          <a:noFill/>
          <a:ln w="1908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sp>
        <p:nvSpPr>
          <p:cNvPr id="61448"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Feed dossier  information that OPD/CASE Offices agree to publish</a:t>
            </a:r>
          </a:p>
        </p:txBody>
      </p:sp>
      <p:sp>
        <p:nvSpPr>
          <p:cNvPr id="61449" name="AutoShape 8"/>
          <p:cNvSpPr>
            <a:spLocks noChangeArrowheads="1"/>
          </p:cNvSpPr>
          <p:nvPr/>
        </p:nvSpPr>
        <p:spPr bwMode="auto">
          <a:xfrm>
            <a:off x="3810000" y="3860800"/>
            <a:ext cx="1524000" cy="685800"/>
          </a:xfrm>
          <a:prstGeom prst="flowChartAlternateProcess">
            <a:avLst/>
          </a:prstGeom>
          <a:solidFill>
            <a:srgbClr val="FF99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2000" smtClean="0">
                <a:solidFill>
                  <a:srgbClr val="000000"/>
                </a:solidFill>
                <a:ea typeface="MS PGothic" charset="-128"/>
              </a:rPr>
              <a:t>WIPO CASE</a:t>
            </a:r>
          </a:p>
        </p:txBody>
      </p:sp>
      <p:pic>
        <p:nvPicPr>
          <p:cNvPr id="6145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5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2"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Public Domain</a:t>
            </a:r>
          </a:p>
        </p:txBody>
      </p:sp>
      <p:sp>
        <p:nvSpPr>
          <p:cNvPr id="61453"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Not accessible to the public and for PTO official use only</a:t>
            </a:r>
          </a:p>
        </p:txBody>
      </p:sp>
      <p:sp>
        <p:nvSpPr>
          <p:cNvPr id="61454" name="AutoShape 13"/>
          <p:cNvSpPr>
            <a:spLocks noChangeArrowheads="1"/>
          </p:cNvSpPr>
          <p:nvPr/>
        </p:nvSpPr>
        <p:spPr bwMode="auto">
          <a:xfrm>
            <a:off x="6078538" y="3600450"/>
            <a:ext cx="279400" cy="219075"/>
          </a:xfrm>
          <a:prstGeom prst="upArrow">
            <a:avLst>
              <a:gd name="adj1" fmla="val -362963"/>
              <a:gd name="adj2" fmla="val 231481"/>
            </a:avLst>
          </a:prstGeom>
          <a:solidFill>
            <a:srgbClr val="BBE0E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61455" name="AutoShape 14"/>
          <p:cNvSpPr>
            <a:spLocks noChangeArrowheads="1"/>
          </p:cNvSpPr>
          <p:nvPr/>
        </p:nvSpPr>
        <p:spPr bwMode="auto">
          <a:xfrm>
            <a:off x="6076950" y="3860800"/>
            <a:ext cx="277813" cy="238125"/>
          </a:xfrm>
          <a:prstGeom prst="downArrow">
            <a:avLst>
              <a:gd name="adj1" fmla="val -362963"/>
              <a:gd name="adj2" fmla="val -131481"/>
            </a:avLst>
          </a:prstGeom>
          <a:solidFill>
            <a:srgbClr val="BBE0E3"/>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145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7" name="Rectangle 16"/>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CASE participating office</a:t>
            </a:r>
          </a:p>
        </p:txBody>
      </p:sp>
      <p:sp>
        <p:nvSpPr>
          <p:cNvPr id="61458" name="Oval 17"/>
          <p:cNvSpPr>
            <a:spLocks noChangeArrowheads="1"/>
          </p:cNvSpPr>
          <p:nvPr/>
        </p:nvSpPr>
        <p:spPr bwMode="auto">
          <a:xfrm>
            <a:off x="4171950" y="5230813"/>
            <a:ext cx="1625600" cy="80645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z="1400" smtClean="0">
                <a:solidFill>
                  <a:srgbClr val="000000"/>
                </a:solidFill>
                <a:ea typeface="MS PGothic" charset="-128"/>
              </a:rPr>
              <a:t>CASE depositary </a:t>
            </a:r>
          </a:p>
          <a:p>
            <a:pPr algn="ctr" defTabSz="449263" eaLnBrk="1" fontAlgn="base">
              <a:spcBef>
                <a:spcPts val="900"/>
              </a:spcBef>
              <a:spcAft>
                <a:spcPct val="0"/>
              </a:spcAft>
              <a:buSzPct val="100000"/>
            </a:pPr>
            <a:r>
              <a:rPr lang="fr-FR" altLang="en-US" sz="1400" smtClean="0">
                <a:solidFill>
                  <a:srgbClr val="000000"/>
                </a:solidFill>
                <a:ea typeface="MS PGothic" charset="-128"/>
              </a:rPr>
              <a:t>System</a:t>
            </a:r>
          </a:p>
        </p:txBody>
      </p:sp>
      <p:sp>
        <p:nvSpPr>
          <p:cNvPr id="61459" name="Oval 18"/>
          <p:cNvSpPr>
            <a:spLocks noChangeArrowheads="1"/>
          </p:cNvSpPr>
          <p:nvPr/>
        </p:nvSpPr>
        <p:spPr bwMode="auto">
          <a:xfrm>
            <a:off x="2416175" y="5291138"/>
            <a:ext cx="1371600" cy="68580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IPAS+</a:t>
            </a:r>
          </a:p>
        </p:txBody>
      </p:sp>
      <p:cxnSp>
        <p:nvCxnSpPr>
          <p:cNvPr id="61460" name="AutoShape 19"/>
          <p:cNvCxnSpPr>
            <a:cxnSpLocks noChangeShapeType="1"/>
          </p:cNvCxnSpPr>
          <p:nvPr/>
        </p:nvCxnSpPr>
        <p:spPr bwMode="auto">
          <a:xfrm flipH="1" flipV="1">
            <a:off x="5378450" y="4546600"/>
            <a:ext cx="1330325" cy="609600"/>
          </a:xfrm>
          <a:prstGeom prst="bentConnector3">
            <a:avLst>
              <a:gd name="adj1" fmla="val 50000"/>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1" name="AutoShape 20"/>
          <p:cNvCxnSpPr>
            <a:cxnSpLocks noChangeShapeType="1"/>
          </p:cNvCxnSpPr>
          <p:nvPr/>
        </p:nvCxnSpPr>
        <p:spPr bwMode="auto">
          <a:xfrm>
            <a:off x="5346700" y="4449763"/>
            <a:ext cx="1319213" cy="598487"/>
          </a:xfrm>
          <a:prstGeom prst="bentConnector3">
            <a:avLst>
              <a:gd name="adj1" fmla="val 50000"/>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1462" name="Rectangle 21"/>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CASE depositary Office using own EDMS</a:t>
            </a:r>
          </a:p>
          <a:p>
            <a:pPr defTabSz="449263" eaLnBrk="1" fontAlgn="base">
              <a:spcBef>
                <a:spcPts val="900"/>
              </a:spcBef>
              <a:spcAft>
                <a:spcPct val="0"/>
              </a:spcAft>
              <a:buSzPct val="100000"/>
            </a:pPr>
            <a:r>
              <a:rPr lang="fr-FR" altLang="en-US" sz="1200" smtClean="0">
                <a:solidFill>
                  <a:srgbClr val="000000"/>
                </a:solidFill>
                <a:ea typeface="MS PGothic" charset="-128"/>
              </a:rPr>
              <a:t>E.g. Australia</a:t>
            </a:r>
          </a:p>
        </p:txBody>
      </p:sp>
      <p:sp>
        <p:nvSpPr>
          <p:cNvPr id="61463" name="Rectangle 22"/>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CASE depositary Office using IPAS</a:t>
            </a:r>
          </a:p>
        </p:txBody>
      </p:sp>
      <p:cxnSp>
        <p:nvCxnSpPr>
          <p:cNvPr id="61464" name="AutoShape 23"/>
          <p:cNvCxnSpPr>
            <a:cxnSpLocks noChangeShapeType="1"/>
          </p:cNvCxnSpPr>
          <p:nvPr/>
        </p:nvCxnSpPr>
        <p:spPr bwMode="auto">
          <a:xfrm flipH="1">
            <a:off x="3114675" y="4597400"/>
            <a:ext cx="806450" cy="671513"/>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5" name="AutoShape 24"/>
          <p:cNvCxnSpPr>
            <a:cxnSpLocks noChangeShapeType="1"/>
          </p:cNvCxnSpPr>
          <p:nvPr/>
        </p:nvCxnSpPr>
        <p:spPr bwMode="auto">
          <a:xfrm flipV="1">
            <a:off x="3419475" y="4597400"/>
            <a:ext cx="752475" cy="669925"/>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6" name="AutoShape 25"/>
          <p:cNvCxnSpPr>
            <a:cxnSpLocks noChangeShapeType="1"/>
          </p:cNvCxnSpPr>
          <p:nvPr/>
        </p:nvCxnSpPr>
        <p:spPr bwMode="auto">
          <a:xfrm>
            <a:off x="4708525" y="4597400"/>
            <a:ext cx="277813" cy="633413"/>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67" name="AutoShape 26"/>
          <p:cNvCxnSpPr>
            <a:cxnSpLocks noChangeShapeType="1"/>
          </p:cNvCxnSpPr>
          <p:nvPr/>
        </p:nvCxnSpPr>
        <p:spPr bwMode="auto">
          <a:xfrm flipH="1" flipV="1">
            <a:off x="5043488" y="4583113"/>
            <a:ext cx="290512" cy="684212"/>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1468" name="Picture 2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9" name="Rectangle 28"/>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IP5 Office participating in WPO/CASE </a:t>
            </a:r>
          </a:p>
        </p:txBody>
      </p:sp>
      <p:pic>
        <p:nvPicPr>
          <p:cNvPr id="61470"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1" name="Rectangle 30"/>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z="1200" smtClean="0">
                <a:solidFill>
                  <a:srgbClr val="000000"/>
                </a:solidFill>
                <a:ea typeface="MS PGothic" charset="-128"/>
              </a:rPr>
              <a:t>Examiner of IP5 Office not participating in WPO/CASE </a:t>
            </a:r>
          </a:p>
        </p:txBody>
      </p:sp>
      <p:sp>
        <p:nvSpPr>
          <p:cNvPr id="61472" name="Oval 31"/>
          <p:cNvSpPr>
            <a:spLocks noChangeArrowheads="1"/>
          </p:cNvSpPr>
          <p:nvPr/>
        </p:nvSpPr>
        <p:spPr bwMode="auto">
          <a:xfrm>
            <a:off x="1249363" y="2576513"/>
            <a:ext cx="982662" cy="557212"/>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OPD</a:t>
            </a:r>
          </a:p>
        </p:txBody>
      </p:sp>
      <p:sp>
        <p:nvSpPr>
          <p:cNvPr id="61473" name="Oval 32"/>
          <p:cNvSpPr>
            <a:spLocks noChangeArrowheads="1"/>
          </p:cNvSpPr>
          <p:nvPr/>
        </p:nvSpPr>
        <p:spPr bwMode="auto">
          <a:xfrm>
            <a:off x="1457325" y="3600450"/>
            <a:ext cx="1371600" cy="685800"/>
          </a:xfrm>
          <a:prstGeom prst="ellipse">
            <a:avLst/>
          </a:prstGeom>
          <a:solidFill>
            <a:srgbClr val="66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900"/>
              </a:spcBef>
              <a:spcAft>
                <a:spcPct val="0"/>
              </a:spcAft>
              <a:buSzPct val="100000"/>
            </a:pPr>
            <a:r>
              <a:rPr lang="fr-FR" altLang="en-US" smtClean="0">
                <a:solidFill>
                  <a:srgbClr val="000000"/>
                </a:solidFill>
                <a:ea typeface="MS PGothic" charset="-128"/>
              </a:rPr>
              <a:t>OPD</a:t>
            </a:r>
          </a:p>
        </p:txBody>
      </p:sp>
      <p:cxnSp>
        <p:nvCxnSpPr>
          <p:cNvPr id="61474" name="AutoShape 33"/>
          <p:cNvCxnSpPr>
            <a:cxnSpLocks noChangeShapeType="1"/>
          </p:cNvCxnSpPr>
          <p:nvPr/>
        </p:nvCxnSpPr>
        <p:spPr bwMode="auto">
          <a:xfrm flipH="1" flipV="1">
            <a:off x="2828925" y="3943350"/>
            <a:ext cx="981075" cy="195263"/>
          </a:xfrm>
          <a:prstGeom prst="bentConnector3">
            <a:avLst>
              <a:gd name="adj1" fmla="val 50000"/>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147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6" name="Line 35"/>
          <p:cNvSpPr>
            <a:spLocks noChangeShapeType="1"/>
          </p:cNvSpPr>
          <p:nvPr/>
        </p:nvSpPr>
        <p:spPr bwMode="auto">
          <a:xfrm flipH="1">
            <a:off x="1065213" y="4114800"/>
            <a:ext cx="693737" cy="736600"/>
          </a:xfrm>
          <a:prstGeom prst="line">
            <a:avLst/>
          </a:prstGeom>
          <a:noFill/>
          <a:ln w="1908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sp>
        <p:nvSpPr>
          <p:cNvPr id="61477" name="Line 36"/>
          <p:cNvSpPr>
            <a:spLocks noChangeShapeType="1"/>
          </p:cNvSpPr>
          <p:nvPr/>
        </p:nvSpPr>
        <p:spPr bwMode="auto">
          <a:xfrm flipH="1">
            <a:off x="1306513" y="4316413"/>
            <a:ext cx="600075" cy="617537"/>
          </a:xfrm>
          <a:prstGeom prst="line">
            <a:avLst/>
          </a:prstGeom>
          <a:noFill/>
          <a:ln w="190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smtClean="0">
              <a:solidFill>
                <a:srgbClr val="FFFFFF"/>
              </a:solidFill>
            </a:endParaRPr>
          </a:p>
        </p:txBody>
      </p:sp>
      <p:cxnSp>
        <p:nvCxnSpPr>
          <p:cNvPr id="61478" name="AutoShape 37"/>
          <p:cNvCxnSpPr>
            <a:cxnSpLocks noChangeShapeType="1"/>
          </p:cNvCxnSpPr>
          <p:nvPr/>
        </p:nvCxnSpPr>
        <p:spPr bwMode="auto">
          <a:xfrm>
            <a:off x="1677988" y="3170238"/>
            <a:ext cx="150812" cy="487362"/>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479" name="AutoShape 38"/>
          <p:cNvCxnSpPr>
            <a:cxnSpLocks noChangeShapeType="1"/>
          </p:cNvCxnSpPr>
          <p:nvPr/>
        </p:nvCxnSpPr>
        <p:spPr bwMode="auto">
          <a:xfrm flipH="1" flipV="1">
            <a:off x="1901825" y="3124200"/>
            <a:ext cx="182563" cy="546100"/>
          </a:xfrm>
          <a:prstGeom prst="bentConnector3">
            <a:avLst>
              <a:gd name="adj1" fmla="val 50000"/>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084415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idx="4294967295"/>
          </p:nvPr>
        </p:nvSpPr>
        <p:spPr>
          <a:xfrm>
            <a:off x="457200" y="274638"/>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smtClean="0">
                <a:solidFill>
                  <a:srgbClr val="00408C"/>
                </a:solidFill>
              </a:rPr>
              <a:t>GLOBAL DATABASES, TOOLS, AND PLATFORMS FOR IP BUSINESS (FREE) </a:t>
            </a:r>
          </a:p>
        </p:txBody>
      </p:sp>
      <p:sp>
        <p:nvSpPr>
          <p:cNvPr id="62467" name="Text Box 2"/>
          <p:cNvSpPr txBox="1">
            <a:spLocks noChangeArrowheads="1"/>
          </p:cNvSpPr>
          <p:nvPr/>
        </p:nvSpPr>
        <p:spPr bwMode="auto">
          <a:xfrm>
            <a:off x="323528" y="170080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PATENTSCOPE </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Global Brand Database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Lex</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IPAS, WIPO DAS</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000000"/>
                </a:solidFill>
              </a:rPr>
              <a:t>WIPO CASE</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2300DC"/>
                </a:solidFill>
              </a:rPr>
              <a:t>WIPO RE:SEARCH</a:t>
            </a:r>
          </a:p>
          <a:p>
            <a:pPr defTabSz="449263" eaLnBrk="1" fontAlgn="base">
              <a:lnSpc>
                <a:spcPct val="200000"/>
              </a:lnSpc>
              <a:spcBef>
                <a:spcPts val="488"/>
              </a:spcBef>
              <a:spcAft>
                <a:spcPct val="0"/>
              </a:spcAft>
              <a:buClr>
                <a:srgbClr val="000000"/>
              </a:buClr>
              <a:buSzPct val="95000"/>
              <a:buFont typeface="Times New Roman" pitchFamily="16" charset="0"/>
              <a:buBlip>
                <a:blip r:embed="rId4"/>
              </a:buBlip>
            </a:pPr>
            <a:r>
              <a:rPr lang="en-US" altLang="en-US" sz="2000" dirty="0" smtClean="0">
                <a:solidFill>
                  <a:srgbClr val="2300DC"/>
                </a:solidFill>
              </a:rPr>
              <a:t>WIPO GREEN</a:t>
            </a:r>
          </a:p>
          <a:p>
            <a:pPr defTabSz="449263" eaLnBrk="1" fontAlgn="base">
              <a:spcBef>
                <a:spcPts val="488"/>
              </a:spcBef>
              <a:spcAft>
                <a:spcPct val="0"/>
              </a:spcAft>
              <a:buSzPct val="100000"/>
            </a:pPr>
            <a:endParaRPr lang="en-US" altLang="en-US" sz="2800" dirty="0" smtClean="0">
              <a:solidFill>
                <a:srgbClr val="000000"/>
              </a:solidFill>
            </a:endParaRPr>
          </a:p>
          <a:p>
            <a:pPr defTabSz="449263" eaLnBrk="1" fontAlgn="base">
              <a:spcBef>
                <a:spcPts val="488"/>
              </a:spcBef>
              <a:spcAft>
                <a:spcPct val="0"/>
              </a:spcAft>
              <a:buSzPct val="100000"/>
            </a:pPr>
            <a:endParaRPr lang="en-US" altLang="en-US" sz="2800" dirty="0" smtClean="0">
              <a:solidFill>
                <a:srgbClr val="000000"/>
              </a:solidFill>
            </a:endParaRPr>
          </a:p>
        </p:txBody>
      </p:sp>
    </p:spTree>
    <p:extLst>
      <p:ext uri="{BB962C8B-B14F-4D97-AF65-F5344CB8AC3E}">
        <p14:creationId xmlns:p14="http://schemas.microsoft.com/office/powerpoint/2010/main" val="9483954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327828" y="1844824"/>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marL="741363" indent="-2825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488"/>
              </a:spcBef>
              <a:spcAft>
                <a:spcPct val="0"/>
              </a:spcAft>
              <a:buSzPct val="100000"/>
            </a:pPr>
            <a:endParaRPr lang="en-US" altLang="en-US" sz="1600" dirty="0" smtClean="0">
              <a:solidFill>
                <a:srgbClr val="000000"/>
              </a:solidFill>
              <a:ea typeface="MS PGothic" charset="-128"/>
            </a:endParaRPr>
          </a:p>
          <a:p>
            <a:pPr defTabSz="449263" eaLnBrk="1" fontAlgn="base">
              <a:spcBef>
                <a:spcPts val="488"/>
              </a:spcBef>
              <a:spcAft>
                <a:spcPct val="0"/>
              </a:spcAft>
              <a:buSzPct val="100000"/>
            </a:pPr>
            <a:r>
              <a:rPr lang="en-US" altLang="en-US" sz="2000" dirty="0" smtClean="0">
                <a:solidFill>
                  <a:srgbClr val="000000"/>
                </a:solidFill>
                <a:ea typeface="MS PGothic" charset="-128"/>
              </a:rPr>
              <a:t>Partnership platforms designed to facilitate collaboration and the sharing of technologies to address major challenges</a:t>
            </a:r>
          </a:p>
          <a:p>
            <a:pPr defTabSz="449263" eaLnBrk="1" fontAlgn="base">
              <a:spcBef>
                <a:spcPts val="488"/>
              </a:spcBef>
              <a:spcAft>
                <a:spcPct val="0"/>
              </a:spcAft>
              <a:buSzPct val="100000"/>
            </a:pPr>
            <a:endParaRPr lang="en-US" altLang="en-US" sz="2000" dirty="0" smtClean="0">
              <a:solidFill>
                <a:srgbClr val="000000"/>
              </a:solidFill>
              <a:ea typeface="MS PGothic" charset="-128"/>
            </a:endParaRPr>
          </a:p>
          <a:p>
            <a:pPr defTabSz="449263" eaLnBrk="1" fontAlgn="base">
              <a:spcBef>
                <a:spcPts val="488"/>
              </a:spcBef>
              <a:spcAft>
                <a:spcPct val="0"/>
              </a:spcAft>
              <a:buSzPct val="100000"/>
            </a:pPr>
            <a:endParaRPr lang="en-US" altLang="en-US" sz="2000" dirty="0" smtClean="0">
              <a:solidFill>
                <a:srgbClr val="000000"/>
              </a:solidFill>
              <a:ea typeface="MS PGothic" charset="-128"/>
            </a:endParaRPr>
          </a:p>
          <a:p>
            <a:pPr defTabSz="449263" eaLnBrk="1" fontAlgn="base">
              <a:spcBef>
                <a:spcPts val="488"/>
              </a:spcBef>
              <a:spcAft>
                <a:spcPct val="0"/>
              </a:spcAft>
              <a:buSzPct val="100000"/>
            </a:pPr>
            <a:r>
              <a:rPr lang="en-US" altLang="en-US" sz="2000" dirty="0" smtClean="0">
                <a:solidFill>
                  <a:srgbClr val="000000"/>
                </a:solidFill>
                <a:ea typeface="MS PGothic" charset="-128"/>
              </a:rPr>
              <a:t>Broad aims:</a:t>
            </a:r>
          </a:p>
          <a:p>
            <a:pPr defTabSz="449263" eaLnBrk="1" fontAlgn="base">
              <a:spcBef>
                <a:spcPts val="488"/>
              </a:spcBef>
              <a:spcAft>
                <a:spcPct val="0"/>
              </a:spcAft>
              <a:buSzPct val="100000"/>
            </a:pPr>
            <a:endParaRPr lang="en-US" altLang="en-US" sz="2400" dirty="0" smtClean="0">
              <a:solidFill>
                <a:srgbClr val="000000"/>
              </a:solidFill>
              <a:ea typeface="MS PGothic" charset="-128"/>
            </a:endParaRP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Match-making for technology transfer and collaborations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Reduce transaction costs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Develop multi-stakeholder approaches</a:t>
            </a:r>
          </a:p>
          <a:p>
            <a:pPr lvl="1" defTabSz="449263" eaLnBrk="1" fontAlgn="base">
              <a:spcBef>
                <a:spcPts val="488"/>
              </a:spcBef>
              <a:spcAft>
                <a:spcPct val="0"/>
              </a:spcAft>
              <a:buClr>
                <a:srgbClr val="000000"/>
              </a:buClr>
              <a:buSzPct val="75000"/>
              <a:buFont typeface="StarSymbol" charset="0"/>
              <a:buChar char="-"/>
            </a:pPr>
            <a:r>
              <a:rPr lang="en-US" altLang="en-US" dirty="0" smtClean="0">
                <a:solidFill>
                  <a:srgbClr val="000000"/>
                </a:solidFill>
                <a:ea typeface="MS PGothic" charset="-128"/>
              </a:rPr>
              <a:t>Demonstrate practical means for the global policy issues</a:t>
            </a:r>
          </a:p>
          <a:p>
            <a:pPr defTabSz="449263" eaLnBrk="1" fontAlgn="base">
              <a:spcBef>
                <a:spcPct val="0"/>
              </a:spcBef>
              <a:spcAft>
                <a:spcPts val="1425"/>
              </a:spcAft>
              <a:buSzPct val="100000"/>
            </a:pPr>
            <a:endParaRPr lang="en-US" altLang="en-US" sz="2000" dirty="0" smtClean="0">
              <a:solidFill>
                <a:srgbClr val="000000"/>
              </a:solidFill>
              <a:ea typeface="MS PGothic" charset="-128"/>
            </a:endParaRPr>
          </a:p>
        </p:txBody>
      </p:sp>
      <p:pic>
        <p:nvPicPr>
          <p:cNvPr id="63491" name="Picture 2"/>
          <p:cNvPicPr>
            <a:picLocks noChangeAspect="1" noChangeArrowheads="1"/>
          </p:cNvPicPr>
          <p:nvPr/>
        </p:nvPicPr>
        <p:blipFill>
          <a:blip r:embed="rId4">
            <a:extLst>
              <a:ext uri="{28A0092B-C50C-407E-A947-70E740481C1C}">
                <a14:useLocalDpi xmlns:a14="http://schemas.microsoft.com/office/drawing/2010/main" val="0"/>
              </a:ext>
            </a:extLst>
          </a:blip>
          <a:srcRect t="62755" b="22150"/>
          <a:stretch>
            <a:fillRect/>
          </a:stretch>
        </p:blipFill>
        <p:spPr bwMode="auto">
          <a:xfrm>
            <a:off x="4644008" y="802556"/>
            <a:ext cx="4383087" cy="508000"/>
          </a:xfrm>
          <a:prstGeom prst="rect">
            <a:avLst/>
          </a:prstGeom>
          <a:noFill/>
          <a:ln>
            <a:noFill/>
          </a:ln>
          <a:effectLst/>
          <a:extLst>
            <a:ext uri="{909E8E84-426E-40DD-AFC4-6F175D3DCCD1}">
              <a14:hiddenFill xmlns:a14="http://schemas.microsoft.com/office/drawing/2010/main">
                <a:blipFill dpi="0" rotWithShape="0">
                  <a:blip/>
                  <a:srcRect t="62755" b="2215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3"/>
          <p:cNvPicPr>
            <a:picLocks noChangeAspect="1" noChangeArrowheads="1"/>
          </p:cNvPicPr>
          <p:nvPr/>
        </p:nvPicPr>
        <p:blipFill>
          <a:blip r:embed="rId5">
            <a:extLst>
              <a:ext uri="{28A0092B-C50C-407E-A947-70E740481C1C}">
                <a14:useLocalDpi xmlns:a14="http://schemas.microsoft.com/office/drawing/2010/main" val="0"/>
              </a:ext>
            </a:extLst>
          </a:blip>
          <a:srcRect t="58362" b="27592"/>
          <a:stretch>
            <a:fillRect/>
          </a:stretch>
        </p:blipFill>
        <p:spPr bwMode="auto">
          <a:xfrm>
            <a:off x="349609" y="476672"/>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8821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Rectangle 1"/>
          <p:cNvSpPr>
            <a:spLocks noGrp="1" noChangeArrowheads="1"/>
          </p:cNvSpPr>
          <p:nvPr>
            <p:ph type="title" idx="4294967295"/>
          </p:nvPr>
        </p:nvSpPr>
        <p:spPr>
          <a:xfrm>
            <a:off x="354290" y="4872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RE: SEARCH </a:t>
            </a:r>
          </a:p>
        </p:txBody>
      </p:sp>
      <p:sp>
        <p:nvSpPr>
          <p:cNvPr id="64515" name="Text Box 2"/>
          <p:cNvSpPr txBox="1">
            <a:spLocks noChangeArrowheads="1"/>
          </p:cNvSpPr>
          <p:nvPr/>
        </p:nvSpPr>
        <p:spPr bwMode="auto">
          <a:xfrm>
            <a:off x="354290" y="1641236"/>
            <a:ext cx="8424936"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A Global Database and Platform to bridge partners to use IP (including know-how and data) to facilitate R&amp;D  on neglected tropical diseases, tuberculosis, and malaria</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Royalty-free for R&amp;D, manufacture and sale in LDCs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Over 60 partners (pharmaceutical industry, research institutes such as NIH, Universities)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dirty="0" smtClean="0">
                <a:solidFill>
                  <a:srgbClr val="000000"/>
                </a:solidFill>
              </a:rPr>
              <a:t>As of January 2014, 44 collaborations</a:t>
            </a:r>
          </a:p>
          <a:p>
            <a:pPr defTabSz="449263" eaLnBrk="1" fontAlgn="base">
              <a:lnSpc>
                <a:spcPct val="150000"/>
              </a:lnSpc>
              <a:spcBef>
                <a:spcPts val="488"/>
              </a:spcBef>
              <a:spcAft>
                <a:spcPct val="0"/>
              </a:spcAft>
              <a:buSzPct val="100000"/>
            </a:pPr>
            <a:endParaRPr lang="en-US" altLang="en-US" sz="2000" dirty="0" smtClean="0">
              <a:solidFill>
                <a:srgbClr val="000000"/>
              </a:solidFill>
            </a:endParaRPr>
          </a:p>
        </p:txBody>
      </p:sp>
    </p:spTree>
    <p:extLst>
      <p:ext uri="{BB962C8B-B14F-4D97-AF65-F5344CB8AC3E}">
        <p14:creationId xmlns:p14="http://schemas.microsoft.com/office/powerpoint/2010/main" val="1691746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Rectangle 3"/>
          <p:cNvSpPr>
            <a:spLocks noChangeArrowheads="1"/>
          </p:cNvSpPr>
          <p:nvPr/>
        </p:nvSpPr>
        <p:spPr bwMode="auto">
          <a:xfrm>
            <a:off x="4284663" y="692150"/>
            <a:ext cx="3887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FF0000"/>
                </a:solidFill>
              </a:rPr>
              <a:t>www.wipo.int/research</a:t>
            </a:r>
          </a:p>
        </p:txBody>
      </p:sp>
    </p:spTree>
    <p:extLst>
      <p:ext uri="{BB962C8B-B14F-4D97-AF65-F5344CB8AC3E}">
        <p14:creationId xmlns:p14="http://schemas.microsoft.com/office/powerpoint/2010/main" val="3035281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66563"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8262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524056"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sz="3000" dirty="0" smtClean="0">
                <a:solidFill>
                  <a:srgbClr val="002060"/>
                </a:solidFill>
                <a:latin typeface="Arial" charset="0"/>
                <a:cs typeface="Times New Roman" charset="0"/>
              </a:rPr>
              <a:t>MARRAKESH TREATY</a:t>
            </a:r>
            <a:r>
              <a:rPr lang="en-US" sz="3000" dirty="0" smtClean="0">
                <a:latin typeface="Arial" charset="0"/>
                <a:cs typeface="Times New Roman" charset="0"/>
              </a:rPr>
              <a:t/>
            </a:r>
            <a:br>
              <a:rPr lang="en-US" sz="30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1066801"/>
          </a:xfrm>
          <a:prstGeom prst="rect">
            <a:avLst/>
          </a:prstGeom>
          <a:ln>
            <a:noFill/>
          </a:ln>
          <a:effectLst>
            <a:softEdge rad="112500"/>
          </a:effectLst>
        </p:spPr>
      </p:pic>
    </p:spTree>
    <p:extLst>
      <p:ext uri="{BB962C8B-B14F-4D97-AF65-F5344CB8AC3E}">
        <p14:creationId xmlns:p14="http://schemas.microsoft.com/office/powerpoint/2010/main" val="2864705344"/>
      </p:ext>
    </p:extLst>
  </p:cSld>
  <p:clrMapOvr>
    <a:masterClrMapping/>
  </p:clrMapOvr>
  <p:transition spd="slow">
    <p:wip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Rectangle 1"/>
          <p:cNvSpPr>
            <a:spLocks noGrp="1" noChangeArrowheads="1"/>
          </p:cNvSpPr>
          <p:nvPr>
            <p:ph type="title" idx="4294967295"/>
          </p:nvPr>
        </p:nvSpPr>
        <p:spPr>
          <a:xfrm>
            <a:off x="468313" y="260350"/>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smtClean="0">
                <a:solidFill>
                  <a:srgbClr val="00408C"/>
                </a:solidFill>
              </a:rPr>
              <a:t>WIPO RE:SEARCH</a:t>
            </a:r>
            <a:br>
              <a:rPr lang="en-US" altLang="en-US" sz="3600" smtClean="0">
                <a:solidFill>
                  <a:srgbClr val="00408C"/>
                </a:solidFill>
              </a:rPr>
            </a:br>
            <a:r>
              <a:rPr lang="en-US" altLang="en-US" sz="2000" smtClean="0">
                <a:solidFill>
                  <a:srgbClr val="00408C"/>
                </a:solidFill>
              </a:rPr>
              <a:t>Sharing Innovation in the Fight Against Neglected Tropical Diseases</a:t>
            </a:r>
          </a:p>
        </p:txBody>
      </p:sp>
      <p:sp>
        <p:nvSpPr>
          <p:cNvPr id="67587"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9725"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1pPr>
            <a:lvl2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2pPr>
            <a:lvl3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3pPr>
            <a:lvl4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4pPr>
            <a:lvl5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SzPct val="100000"/>
            </a:pPr>
            <a:r>
              <a:rPr lang="en-US" altLang="en-US" sz="2000" dirty="0" smtClean="0">
                <a:solidFill>
                  <a:srgbClr val="3C8C93"/>
                </a:solidFill>
              </a:rPr>
              <a:t>Get involved</a:t>
            </a:r>
            <a:r>
              <a:rPr lang="en-US" altLang="en-US" sz="2000" dirty="0" smtClean="0">
                <a:solidFill>
                  <a:srgbClr val="000000"/>
                </a:solidFill>
              </a:rPr>
              <a:t>:</a:t>
            </a: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user</a:t>
            </a: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provider</a:t>
            </a: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1700" dirty="0" smtClean="0">
                <a:solidFill>
                  <a:srgbClr val="000000"/>
                </a:solidFill>
              </a:rPr>
              <a:t>As a supporter</a:t>
            </a:r>
          </a:p>
          <a:p>
            <a:pPr defTabSz="449263" eaLnBrk="1" fontAlgn="base" hangingPunct="0">
              <a:spcBef>
                <a:spcPts val="488"/>
              </a:spcBef>
              <a:spcAft>
                <a:spcPct val="0"/>
              </a:spcAft>
              <a:buSzPct val="100000"/>
            </a:pPr>
            <a:endParaRPr lang="en-US" altLang="en-US" dirty="0" smtClean="0">
              <a:solidFill>
                <a:srgbClr val="000000"/>
              </a:solidFill>
            </a:endParaRPr>
          </a:p>
          <a:p>
            <a:pPr defTabSz="449263" eaLnBrk="1" fontAlgn="base" hangingPunct="0">
              <a:spcBef>
                <a:spcPts val="488"/>
              </a:spcBef>
              <a:spcAft>
                <a:spcPct val="0"/>
              </a:spcAft>
              <a:buSzPct val="100000"/>
            </a:pPr>
            <a:r>
              <a:rPr lang="en-US" altLang="en-US" sz="1600" dirty="0" smtClean="0">
                <a:solidFill>
                  <a:srgbClr val="000000"/>
                </a:solidFill>
              </a:rPr>
              <a:t>(Adhere to Guiding principles, contact email: re_search@wipo.int)</a:t>
            </a:r>
          </a:p>
        </p:txBody>
      </p:sp>
      <p:pic>
        <p:nvPicPr>
          <p:cNvPr id="675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6"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8"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9"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600"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67601"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760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603"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smtClean="0">
                <a:solidFill>
                  <a:srgbClr val="000000"/>
                </a:solidFill>
              </a:rPr>
              <a:t>…</a:t>
            </a:r>
          </a:p>
        </p:txBody>
      </p:sp>
    </p:spTree>
    <p:extLst>
      <p:ext uri="{BB962C8B-B14F-4D97-AF65-F5344CB8AC3E}">
        <p14:creationId xmlns:p14="http://schemas.microsoft.com/office/powerpoint/2010/main" val="2717079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610" name="Rectangle 1"/>
          <p:cNvSpPr>
            <a:spLocks noGrp="1" noChangeArrowheads="1"/>
          </p:cNvSpPr>
          <p:nvPr>
            <p:ph type="title" idx="4294967295"/>
          </p:nvPr>
        </p:nvSpPr>
        <p:spPr>
          <a:xfrm>
            <a:off x="395536" y="188640"/>
            <a:ext cx="7931224"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smtClean="0">
                <a:solidFill>
                  <a:srgbClr val="00408C"/>
                </a:solidFill>
              </a:rPr>
              <a:t>WIPO GREEN </a:t>
            </a:r>
          </a:p>
        </p:txBody>
      </p:sp>
      <p:sp>
        <p:nvSpPr>
          <p:cNvPr id="68611" name="Text Box 2"/>
          <p:cNvSpPr txBox="1">
            <a:spLocks noChangeArrowheads="1"/>
          </p:cNvSpPr>
          <p:nvPr/>
        </p:nvSpPr>
        <p:spPr bwMode="auto">
          <a:xfrm>
            <a:off x="208827" y="98072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A global database allowing users to make green technologies available for licensing or partnership, enter technology needs, search for technologies and needs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Started a pilot with Japan Intellectual Property Association in 2011</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Launched in November 2013</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as of January 2014, over 800 offers</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Green tech providing companies in Germany, Japan, US etc.</a:t>
            </a:r>
          </a:p>
          <a:p>
            <a:pPr marL="1588" indent="0" algn="just" defTabSz="449263" eaLnBrk="1" fontAlgn="base">
              <a:lnSpc>
                <a:spcPct val="150000"/>
              </a:lnSpc>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algn="just" defTabSz="449263" eaLnBrk="1" fontAlgn="base">
              <a:lnSpc>
                <a:spcPct val="150000"/>
              </a:lnSpc>
              <a:spcBef>
                <a:spcPts val="488"/>
              </a:spcBef>
              <a:spcAft>
                <a:spcPct val="0"/>
              </a:spcAft>
              <a:buClr>
                <a:srgbClr val="000000"/>
              </a:buClr>
              <a:buSzPct val="133000"/>
              <a:buFont typeface="Times New Roman" pitchFamily="16" charset="0"/>
              <a:buBlip>
                <a:blip r:embed="rId4"/>
              </a:buBlip>
            </a:pPr>
            <a:r>
              <a:rPr lang="en-US" altLang="en-US" sz="1600" dirty="0" smtClean="0">
                <a:solidFill>
                  <a:srgbClr val="000000"/>
                </a:solidFill>
              </a:rPr>
              <a:t>Partners include companies, universities, UN agencies, governments, IPOs, NGOs, etc.</a:t>
            </a:r>
          </a:p>
          <a:p>
            <a:pPr defTabSz="449263" eaLnBrk="1" fontAlgn="base">
              <a:lnSpc>
                <a:spcPct val="150000"/>
              </a:lnSpc>
              <a:spcBef>
                <a:spcPts val="488"/>
              </a:spcBef>
              <a:spcAft>
                <a:spcPct val="0"/>
              </a:spcAft>
              <a:buSzPct val="100000"/>
            </a:pPr>
            <a:endParaRPr lang="en-US" altLang="en-US" sz="1600" dirty="0" smtClean="0">
              <a:solidFill>
                <a:srgbClr val="000000"/>
              </a:solidFill>
            </a:endParaRPr>
          </a:p>
        </p:txBody>
      </p:sp>
    </p:spTree>
    <p:extLst>
      <p:ext uri="{BB962C8B-B14F-4D97-AF65-F5344CB8AC3E}">
        <p14:creationId xmlns:p14="http://schemas.microsoft.com/office/powerpoint/2010/main" val="286426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5" name="Picture 2"/>
          <p:cNvPicPr>
            <a:picLocks noChangeAspect="1" noChangeArrowheads="1"/>
          </p:cNvPicPr>
          <p:nvPr/>
        </p:nvPicPr>
        <p:blipFill>
          <a:blip r:embed="rId5">
            <a:extLst>
              <a:ext uri="{28A0092B-C50C-407E-A947-70E740481C1C}">
                <a14:useLocalDpi xmlns:a14="http://schemas.microsoft.com/office/drawing/2010/main" val="0"/>
              </a:ext>
            </a:extLst>
          </a:blip>
          <a:srcRect r="65007"/>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500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3"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4"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5"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6"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7"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8"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49" name="Picture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0" name="Picture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1" name="Picture 1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2" name="Picture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3" name="Picture 2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4" name="Picture 2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5" name="Picture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6" name="Picture 2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7" name="Picture 2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8" name="Picture 2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59" name="Picture 2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0" name="Picture 2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1" name="Picture 2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2" name="Picture 2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3" name="Picture 3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664" name="Group 31"/>
          <p:cNvGrpSpPr>
            <a:grpSpLocks/>
          </p:cNvGrpSpPr>
          <p:nvPr/>
        </p:nvGrpSpPr>
        <p:grpSpPr bwMode="auto">
          <a:xfrm>
            <a:off x="7518400" y="1130300"/>
            <a:ext cx="1373188" cy="1006475"/>
            <a:chOff x="4736" y="712"/>
            <a:chExt cx="865" cy="634"/>
          </a:xfrm>
        </p:grpSpPr>
        <p:pic>
          <p:nvPicPr>
            <p:cNvPr id="69671" name="Picture 3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36" y="712"/>
              <a:ext cx="865" cy="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72" name="Picture 3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744" y="1192"/>
              <a:ext cx="774" cy="1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9665" name="Picture 3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66"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69667" name="Picture 36"/>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8" name="Picture 3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69" name="Picture 38"/>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70" name="Rectangle 39"/>
          <p:cNvSpPr>
            <a:spLocks noChangeArrowheads="1"/>
          </p:cNvSpPr>
          <p:nvPr/>
        </p:nvSpPr>
        <p:spPr bwMode="auto">
          <a:xfrm>
            <a:off x="431079" y="26294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ct val="0"/>
              </a:spcBef>
              <a:spcAft>
                <a:spcPct val="0"/>
              </a:spcAft>
              <a:buSzPct val="100000"/>
            </a:pPr>
            <a:r>
              <a:rPr lang="fr-FR" altLang="en-US" sz="3000" dirty="0" smtClean="0">
                <a:solidFill>
                  <a:srgbClr val="00408C"/>
                </a:solidFill>
              </a:rPr>
              <a:t>PARTNERS OF WIPO GREEN</a:t>
            </a:r>
          </a:p>
        </p:txBody>
      </p:sp>
    </p:spTree>
    <p:extLst>
      <p:ext uri="{BB962C8B-B14F-4D97-AF65-F5344CB8AC3E}">
        <p14:creationId xmlns:p14="http://schemas.microsoft.com/office/powerpoint/2010/main" val="3191589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Rectangle 1"/>
          <p:cNvSpPr>
            <a:spLocks noGrp="1" noChangeArrowheads="1"/>
          </p:cNvSpPr>
          <p:nvPr>
            <p:ph type="title" idx="4294967295"/>
          </p:nvPr>
        </p:nvSpPr>
        <p:spPr>
          <a:xfrm>
            <a:off x="457200" y="274638"/>
            <a:ext cx="8229600" cy="1143000"/>
          </a:xfrm>
        </p:spPr>
        <p:txBody>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smtClean="0"/>
          </a:p>
        </p:txBody>
      </p:sp>
      <p:sp>
        <p:nvSpPr>
          <p:cNvPr id="70659"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pic>
        <p:nvPicPr>
          <p:cNvPr id="706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1"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900"/>
              </a:spcBef>
              <a:spcAft>
                <a:spcPct val="0"/>
              </a:spcAft>
              <a:buSzPct val="100000"/>
            </a:pPr>
            <a:r>
              <a:rPr lang="fr-FR" altLang="en-US" u="sng" smtClean="0">
                <a:solidFill>
                  <a:srgbClr val="CCCCFF"/>
                </a:solidFill>
                <a:hlinkClick r:id="rId5"/>
              </a:rPr>
              <a:t>www.wipo.int/green</a:t>
            </a:r>
          </a:p>
        </p:txBody>
      </p:sp>
    </p:spTree>
    <p:extLst>
      <p:ext uri="{BB962C8B-B14F-4D97-AF65-F5344CB8AC3E}">
        <p14:creationId xmlns:p14="http://schemas.microsoft.com/office/powerpoint/2010/main" val="6466833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1200"/>
              </a:spcBef>
              <a:spcAft>
                <a:spcPct val="0"/>
              </a:spcAft>
              <a:buSzPct val="100000"/>
            </a:pPr>
            <a:r>
              <a:rPr lang="fr-FR" altLang="en-US" sz="2600" b="1" dirty="0" smtClean="0">
                <a:solidFill>
                  <a:srgbClr val="008000"/>
                </a:solidFill>
                <a:ea typeface="MS PGothic" charset="-128"/>
              </a:rPr>
              <a:t>SIX AREAS OF GREEN TECHNOLOGY MARKETS</a:t>
            </a:r>
          </a:p>
        </p:txBody>
      </p:sp>
    </p:spTree>
    <p:extLst>
      <p:ext uri="{BB962C8B-B14F-4D97-AF65-F5344CB8AC3E}">
        <p14:creationId xmlns:p14="http://schemas.microsoft.com/office/powerpoint/2010/main" val="28396560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6" name="Rectangle 1"/>
          <p:cNvSpPr>
            <a:spLocks noGrp="1" noChangeArrowheads="1"/>
          </p:cNvSpPr>
          <p:nvPr>
            <p:ph type="title" idx="4294967295"/>
          </p:nvPr>
        </p:nvSpPr>
        <p:spPr>
          <a:xfrm>
            <a:off x="616888" y="188640"/>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b="1" dirty="0" smtClean="0">
                <a:solidFill>
                  <a:srgbClr val="008000"/>
                </a:solidFill>
              </a:rPr>
              <a:t>THE CHALLENGE</a:t>
            </a:r>
          </a:p>
        </p:txBody>
      </p:sp>
      <p:sp>
        <p:nvSpPr>
          <p:cNvPr id="72707"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72708"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en-US" altLang="en-US" smtClean="0">
              <a:solidFill>
                <a:srgbClr val="FFFFFF"/>
              </a:solidFill>
            </a:endParaRPr>
          </a:p>
        </p:txBody>
      </p:sp>
      <p:sp>
        <p:nvSpPr>
          <p:cNvPr id="72709"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ts val="1200"/>
              </a:spcBef>
              <a:spcAft>
                <a:spcPct val="0"/>
              </a:spcAft>
              <a:buSzPct val="100000"/>
            </a:pPr>
            <a:r>
              <a:rPr lang="fr-FR" altLang="en-US" sz="1200" smtClean="0">
                <a:solidFill>
                  <a:srgbClr val="000000"/>
                </a:solidFill>
                <a:ea typeface="MS PGothic" charset="-128"/>
              </a:rPr>
              <a:t>International Transfer of wind power technology, 1988-2007, </a:t>
            </a:r>
          </a:p>
          <a:p>
            <a:pPr defTabSz="449263" eaLnBrk="1" fontAlgn="base">
              <a:spcBef>
                <a:spcPts val="1200"/>
              </a:spcBef>
              <a:spcAft>
                <a:spcPct val="0"/>
              </a:spcAft>
              <a:buSzPct val="100000"/>
            </a:pPr>
            <a:r>
              <a:rPr lang="fr-FR" altLang="en-US" sz="1200" smtClean="0">
                <a:solidFill>
                  <a:srgbClr val="000000"/>
                </a:solidFill>
                <a:ea typeface="MS PGothic" charset="-128"/>
              </a:rPr>
              <a:t>OECD 2010</a:t>
            </a:r>
          </a:p>
        </p:txBody>
      </p:sp>
      <p:pic>
        <p:nvPicPr>
          <p:cNvPr id="727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68485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6084888" y="1349375"/>
            <a:ext cx="2655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defTabSz="449263" eaLnBrk="1" fontAlgn="base">
              <a:spcBef>
                <a:spcPct val="0"/>
              </a:spcBef>
              <a:spcAft>
                <a:spcPct val="0"/>
              </a:spcAft>
              <a:buSzPct val="100000"/>
            </a:pPr>
            <a:r>
              <a:rPr lang="fr-FR" altLang="en-US" sz="2400" b="1" smtClean="0">
                <a:solidFill>
                  <a:srgbClr val="FF0000"/>
                </a:solidFill>
              </a:rPr>
              <a:t>TEIJIN Limited (Japan) </a:t>
            </a:r>
          </a:p>
        </p:txBody>
      </p:sp>
      <p:pic>
        <p:nvPicPr>
          <p:cNvPr id="73731" name="Picture 2"/>
          <p:cNvPicPr>
            <a:picLocks noChangeAspect="1" noChangeArrowheads="1"/>
          </p:cNvPicPr>
          <p:nvPr/>
        </p:nvPicPr>
        <p:blipFill>
          <a:blip r:embed="rId4">
            <a:extLst>
              <a:ext uri="{28A0092B-C50C-407E-A947-70E740481C1C}">
                <a14:useLocalDpi xmlns:a14="http://schemas.microsoft.com/office/drawing/2010/main" val="0"/>
              </a:ext>
            </a:extLst>
          </a:blip>
          <a:srcRect l="2647" t="32976" r="3717" b="6058"/>
          <a:stretch>
            <a:fillRect/>
          </a:stretch>
        </p:blipFill>
        <p:spPr bwMode="auto">
          <a:xfrm>
            <a:off x="0" y="1828800"/>
            <a:ext cx="9144000" cy="3721100"/>
          </a:xfrm>
          <a:prstGeom prst="rect">
            <a:avLst/>
          </a:prstGeom>
          <a:noFill/>
          <a:ln>
            <a:noFill/>
          </a:ln>
          <a:effectLst/>
          <a:extLst>
            <a:ext uri="{909E8E84-426E-40DD-AFC4-6F175D3DCCD1}">
              <a14:hiddenFill xmlns:a14="http://schemas.microsoft.com/office/drawing/2010/main">
                <a:blipFill dpi="0" rotWithShape="0">
                  <a:blip/>
                  <a:srcRect l="2647" t="32976" r="3717" b="605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3"/>
          <p:cNvPicPr>
            <a:picLocks noChangeAspect="1" noChangeArrowheads="1"/>
          </p:cNvPicPr>
          <p:nvPr/>
        </p:nvPicPr>
        <p:blipFill>
          <a:blip r:embed="rId5">
            <a:extLst>
              <a:ext uri="{28A0092B-C50C-407E-A947-70E740481C1C}">
                <a14:useLocalDpi xmlns:a14="http://schemas.microsoft.com/office/drawing/2010/main" val="0"/>
              </a:ext>
            </a:extLst>
          </a:blip>
          <a:srcRect l="41974" t="43962" r="41856" b="38356"/>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blipFill dpi="0" rotWithShape="0">
                  <a:blip/>
                  <a:srcRect l="41974" t="43962" r="41856" b="3835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1185863"/>
            <a:ext cx="836613" cy="64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4" name="Rectangle 5"/>
          <p:cNvSpPr>
            <a:spLocks noGrp="1" noChangeArrowheads="1"/>
          </p:cNvSpPr>
          <p:nvPr>
            <p:ph type="title" idx="4294967295"/>
          </p:nvPr>
        </p:nvSpPr>
        <p:spPr>
          <a:xfrm>
            <a:off x="457200" y="274638"/>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EXAMPLE: PRODUCT TO LICENSE OR SELL</a:t>
            </a:r>
          </a:p>
        </p:txBody>
      </p:sp>
    </p:spTree>
    <p:extLst>
      <p:ext uri="{BB962C8B-B14F-4D97-AF65-F5344CB8AC3E}">
        <p14:creationId xmlns:p14="http://schemas.microsoft.com/office/powerpoint/2010/main" val="20471662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defTabSz="449263" eaLnBrk="1" fontAlgn="base">
              <a:spcBef>
                <a:spcPts val="1200"/>
              </a:spcBef>
              <a:spcAft>
                <a:spcPct val="0"/>
              </a:spcAft>
              <a:buSzPct val="100000"/>
            </a:pPr>
            <a:r>
              <a:rPr lang="fr-FR" altLang="en-US" sz="2800" b="1" dirty="0" smtClean="0">
                <a:solidFill>
                  <a:srgbClr val="008000"/>
                </a:solidFill>
                <a:ea typeface="MS PGothic" charset="-128"/>
              </a:rPr>
              <a:t>GET INVOLVED</a:t>
            </a:r>
          </a:p>
        </p:txBody>
      </p:sp>
      <p:sp>
        <p:nvSpPr>
          <p:cNvPr id="74755" name="Rectangle 2"/>
          <p:cNvSpPr>
            <a:spLocks noChangeArrowheads="1"/>
          </p:cNvSpPr>
          <p:nvPr/>
        </p:nvSpPr>
        <p:spPr bwMode="auto">
          <a:xfrm>
            <a:off x="611560" y="1340768"/>
            <a:ext cx="799288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marL="74136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a:spcBef>
                <a:spcPts val="488"/>
              </a:spcBef>
              <a:spcAft>
                <a:spcPct val="0"/>
              </a:spcAft>
              <a:buClr>
                <a:srgbClr val="000000"/>
              </a:buClr>
              <a:buSzPct val="111000"/>
              <a:buFont typeface="Times New Roman" pitchFamily="16" charset="0"/>
              <a:buBlip>
                <a:blip r:embed="rId4"/>
              </a:buBlip>
            </a:pPr>
            <a:endParaRPr lang="en-US" altLang="en-US"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Become a Partner and shape the further development of WIPO GREEN</a:t>
            </a:r>
            <a:r>
              <a:rPr lang="en-US" altLang="en-US" sz="2400" dirty="0" smtClean="0">
                <a:solidFill>
                  <a:srgbClr val="000000"/>
                </a:solidFill>
              </a:rPr>
              <a:t/>
            </a:r>
            <a:br>
              <a:rPr lang="en-US" altLang="en-US" sz="2400" dirty="0" smtClean="0">
                <a:solidFill>
                  <a:srgbClr val="000000"/>
                </a:solidFill>
              </a:rPr>
            </a:b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endParaRPr lang="fr-CH" altLang="en-US" sz="2400" dirty="0" smtClean="0">
              <a:solidFill>
                <a:srgbClr val="000000"/>
              </a:solidFill>
            </a:endParaRPr>
          </a:p>
          <a:p>
            <a:pPr marL="1588" indent="0" defTabSz="449263" eaLnBrk="1" fontAlgn="base">
              <a:spcBef>
                <a:spcPts val="488"/>
              </a:spcBef>
              <a:spcAft>
                <a:spcPct val="0"/>
              </a:spcAft>
              <a:buClr>
                <a:srgbClr val="000000"/>
              </a:buClr>
              <a:buSzPct val="111000"/>
              <a:buFont typeface="Times New Roman" pitchFamily="16" charset="0"/>
              <a:buNone/>
            </a:pPr>
            <a:endParaRPr lang="en-US" altLang="en-US" sz="2400" dirty="0" smtClean="0">
              <a:solidFill>
                <a:srgbClr val="000000"/>
              </a:solidFill>
            </a:endParaRPr>
          </a:p>
          <a:p>
            <a:pPr defTabSz="449263" eaLnBrk="1" fontAlgn="base">
              <a:spcBef>
                <a:spcPts val="488"/>
              </a:spcBef>
              <a:spcAft>
                <a:spcPct val="0"/>
              </a:spcAft>
              <a:buClr>
                <a:srgbClr val="000000"/>
              </a:buClr>
              <a:buSzPct val="111000"/>
              <a:buFont typeface="Times New Roman" pitchFamily="16" charset="0"/>
              <a:buBlip>
                <a:blip r:embed="rId4"/>
              </a:buBlip>
            </a:pPr>
            <a:r>
              <a:rPr lang="en-US" altLang="en-US" dirty="0" smtClean="0">
                <a:solidFill>
                  <a:srgbClr val="000000"/>
                </a:solidFill>
              </a:rPr>
              <a:t>Register to: </a:t>
            </a:r>
          </a:p>
          <a:p>
            <a:pPr marL="1588" indent="0" defTabSz="449263" eaLnBrk="1" fontAlgn="base">
              <a:spcBef>
                <a:spcPts val="488"/>
              </a:spcBef>
              <a:spcAft>
                <a:spcPct val="0"/>
              </a:spcAft>
              <a:buClr>
                <a:srgbClr val="000000"/>
              </a:buClr>
              <a:buSzPct val="111000"/>
              <a:buFont typeface="Times New Roman" pitchFamily="16" charset="0"/>
              <a:buNone/>
            </a:pPr>
            <a:endParaRPr lang="en-US" altLang="en-US"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communicate your green innovation and technology needs</a:t>
            </a:r>
          </a:p>
          <a:p>
            <a:pPr marL="401638" lvl="2" indent="0" defTabSz="449263" eaLnBrk="1" fontAlgn="base">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advertise your inventions, technologies, products and services</a:t>
            </a:r>
          </a:p>
          <a:p>
            <a:pPr marL="401638" lvl="2" indent="0" defTabSz="449263" eaLnBrk="1" fontAlgn="base">
              <a:spcBef>
                <a:spcPts val="488"/>
              </a:spcBef>
              <a:spcAft>
                <a:spcPct val="0"/>
              </a:spcAft>
              <a:buClr>
                <a:srgbClr val="000000"/>
              </a:buClr>
              <a:buSzPct val="133000"/>
              <a:buFont typeface="Times New Roman" pitchFamily="16" charset="0"/>
              <a:buNone/>
            </a:pPr>
            <a:endParaRPr lang="en-US" altLang="en-US" sz="1600" dirty="0" smtClean="0">
              <a:solidFill>
                <a:srgbClr val="000000"/>
              </a:solidFill>
            </a:endParaRPr>
          </a:p>
          <a:p>
            <a:pPr lvl="2" defTabSz="449263" eaLnBrk="1" fontAlgn="base">
              <a:spcBef>
                <a:spcPts val="488"/>
              </a:spcBef>
              <a:spcAft>
                <a:spcPct val="0"/>
              </a:spcAft>
              <a:buClr>
                <a:srgbClr val="000000"/>
              </a:buClr>
              <a:buSzPct val="133000"/>
              <a:buFont typeface="Wingdings" panose="05000000000000000000" pitchFamily="2" charset="2"/>
              <a:buChar char="Ø"/>
            </a:pPr>
            <a:r>
              <a:rPr lang="en-US" altLang="en-US" sz="1600" dirty="0" smtClean="0">
                <a:solidFill>
                  <a:srgbClr val="000000"/>
                </a:solidFill>
              </a:rPr>
              <a:t>connect with the innovation and business communities globally</a:t>
            </a:r>
          </a:p>
          <a:p>
            <a:pPr defTabSz="449263" eaLnBrk="1" fontAlgn="base">
              <a:spcBef>
                <a:spcPts val="488"/>
              </a:spcBef>
              <a:spcAft>
                <a:spcPct val="0"/>
              </a:spcAft>
              <a:buSzPct val="100000"/>
            </a:pPr>
            <a:endParaRPr lang="en-US" altLang="en-US" sz="2000" dirty="0" smtClean="0">
              <a:solidFill>
                <a:srgbClr val="000000"/>
              </a:solidFill>
            </a:endParaRPr>
          </a:p>
          <a:p>
            <a:pPr defTabSz="449263" eaLnBrk="1" fontAlgn="base">
              <a:spcBef>
                <a:spcPts val="488"/>
              </a:spcBef>
              <a:spcAft>
                <a:spcPct val="0"/>
              </a:spcAft>
              <a:buSzPct val="100000"/>
            </a:pPr>
            <a:endParaRPr lang="fr-FR" altLang="en-US" sz="20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a:p>
            <a:pPr defTabSz="449263" eaLnBrk="1" fontAlgn="base">
              <a:spcBef>
                <a:spcPts val="488"/>
              </a:spcBef>
              <a:spcAft>
                <a:spcPct val="0"/>
              </a:spcAft>
              <a:buSzPct val="100000"/>
            </a:pPr>
            <a:endParaRPr lang="fr-FR" altLang="en-US" sz="2800" dirty="0" smtClean="0">
              <a:solidFill>
                <a:srgbClr val="000000"/>
              </a:solidFill>
            </a:endParaRPr>
          </a:p>
        </p:txBody>
      </p:sp>
    </p:spTree>
    <p:extLst>
      <p:ext uri="{BB962C8B-B14F-4D97-AF65-F5344CB8AC3E}">
        <p14:creationId xmlns:p14="http://schemas.microsoft.com/office/powerpoint/2010/main" val="26657197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1"/>
          <p:cNvSpPr>
            <a:spLocks noGrp="1" noChangeArrowheads="1"/>
          </p:cNvSpPr>
          <p:nvPr>
            <p:ph type="title" idx="4294967295"/>
          </p:nvPr>
        </p:nvSpPr>
        <p:spPr>
          <a:xfrm>
            <a:off x="323528" y="404664"/>
            <a:ext cx="8229600" cy="1143000"/>
          </a:xfrm>
        </p:spPr>
        <p:txBody>
          <a:bodyPr/>
          <a:lstStyle/>
          <a:p>
            <a:pPr algn="ct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smtClean="0">
                <a:solidFill>
                  <a:srgbClr val="00408C"/>
                </a:solidFill>
              </a:rPr>
              <a:t>CONCLUSION </a:t>
            </a:r>
          </a:p>
        </p:txBody>
      </p:sp>
      <p:sp>
        <p:nvSpPr>
          <p:cNvPr id="75779" name="Text Box 2"/>
          <p:cNvSpPr txBox="1">
            <a:spLocks noChangeArrowheads="1"/>
          </p:cNvSpPr>
          <p:nvPr/>
        </p:nvSpPr>
        <p:spPr bwMode="auto">
          <a:xfrm>
            <a:off x="457200" y="198884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122"/>
              </a:defRPr>
            </a:lvl9pPr>
          </a:lstStyle>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WIPO Global Databases and Platforms will promote global partnerships among multiple stakeholders</a:t>
            </a: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fr-CH" altLang="en-US" sz="2000" dirty="0" smtClean="0">
              <a:solidFill>
                <a:srgbClr val="000000"/>
              </a:solidFill>
            </a:endParaRPr>
          </a:p>
          <a:p>
            <a:pPr marL="1588" indent="0" defTabSz="449263" eaLnBrk="1" fontAlgn="base" hangingPunct="0">
              <a:spcBef>
                <a:spcPts val="488"/>
              </a:spcBef>
              <a:spcAft>
                <a:spcPct val="0"/>
              </a:spcAft>
              <a:buClr>
                <a:srgbClr val="000000"/>
              </a:buClr>
              <a:buSzPct val="111000"/>
              <a:buFont typeface="Times New Roman" pitchFamily="16" charset="0"/>
              <a:buNone/>
            </a:pPr>
            <a:endParaRPr lang="en-US" altLang="en-US" sz="2000" dirty="0" smtClean="0">
              <a:solidFill>
                <a:srgbClr val="000000"/>
              </a:solidFill>
            </a:endParaRPr>
          </a:p>
          <a:p>
            <a:pPr defTabSz="449263" eaLnBrk="1" fontAlgn="base" hangingPunct="0">
              <a:spcBef>
                <a:spcPts val="488"/>
              </a:spcBef>
              <a:spcAft>
                <a:spcPct val="0"/>
              </a:spcAft>
              <a:buSzPct val="100000"/>
            </a:pPr>
            <a:endParaRPr lang="en-US" altLang="en-US" sz="2000" dirty="0" smtClean="0">
              <a:solidFill>
                <a:srgbClr val="000000"/>
              </a:solidFill>
            </a:endParaRPr>
          </a:p>
          <a:p>
            <a:pPr defTabSz="449263" eaLnBrk="1" fontAlgn="base" hangingPunct="0">
              <a:spcBef>
                <a:spcPts val="488"/>
              </a:spcBef>
              <a:spcAft>
                <a:spcPct val="0"/>
              </a:spcAft>
              <a:buClr>
                <a:srgbClr val="000000"/>
              </a:buClr>
              <a:buSzPct val="111000"/>
              <a:buFont typeface="Times New Roman" pitchFamily="16" charset="0"/>
              <a:buBlip>
                <a:blip r:embed="rId4"/>
              </a:buBlip>
            </a:pPr>
            <a:r>
              <a:rPr lang="en-US" altLang="en-US" sz="2000" dirty="0" smtClean="0">
                <a:solidFill>
                  <a:srgbClr val="000000"/>
                </a:solidFill>
              </a:rPr>
              <a:t>DB, Tools, Platforms need to be easy to search, most updated, interactive/dynamic, multilingual, and robust </a:t>
            </a:r>
          </a:p>
        </p:txBody>
      </p:sp>
    </p:spTree>
    <p:extLst>
      <p:ext uri="{BB962C8B-B14F-4D97-AF65-F5344CB8AC3E}">
        <p14:creationId xmlns:p14="http://schemas.microsoft.com/office/powerpoint/2010/main" val="991262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pPr algn="ctr"/>
            <a:r>
              <a:rPr lang="en-US" dirty="0" smtClean="0">
                <a:latin typeface="Arial" charset="0"/>
                <a:cs typeface="Arial" charset="0"/>
              </a:rPr>
              <a:t>      </a:t>
            </a:r>
            <a:r>
              <a:rPr lang="en-US" sz="3000" dirty="0" smtClean="0">
                <a:solidFill>
                  <a:srgbClr val="002060"/>
                </a:solidFill>
                <a:latin typeface="Arial" charset="0"/>
                <a:cs typeface="Arial" charset="0"/>
              </a:rPr>
              <a:t>MAJOR ECONOMIC STUDIES ON IP</a:t>
            </a:r>
            <a:endParaRPr lang="en-US" sz="3000" dirty="0">
              <a:solidFill>
                <a:srgbClr val="002060"/>
              </a:solidFill>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217579004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48488"/>
            <a:ext cx="8077200" cy="553998"/>
          </a:xfrm>
        </p:spPr>
        <p:txBody>
          <a:bodyPr>
            <a:spAutoFit/>
          </a:bodyPr>
          <a:lstStyle/>
          <a:p>
            <a:pPr algn="ctr"/>
            <a:r>
              <a:rPr lang="en-US" sz="3000" dirty="0" smtClean="0">
                <a:solidFill>
                  <a:srgbClr val="002060"/>
                </a:solidFill>
              </a:rPr>
              <a:t>STRATEGIC REALIGNMENT WITHIN WIPO</a:t>
            </a:r>
            <a:endParaRPr lang="en-US" sz="3000" dirty="0">
              <a:solidFill>
                <a:srgbClr val="002060"/>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and Statistics Division</a:t>
            </a:r>
          </a:p>
          <a:p>
            <a:pPr algn="ctr" eaLnBrk="0" fontAlgn="base" hangingPunct="0">
              <a:spcBef>
                <a:spcPct val="0"/>
              </a:spcBef>
              <a:spcAft>
                <a:spcPct val="0"/>
              </a:spcAft>
            </a:pPr>
            <a:r>
              <a:rPr lang="en-US" sz="2400" i="1" dirty="0">
                <a:solidFill>
                  <a:srgbClr val="000000"/>
                </a:solidFill>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IP Statistics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Economics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a:solidFill>
                  <a:srgbClr val="000000"/>
                </a:solidFill>
                <a:latin typeface="Charcoal" charset="0"/>
              </a:rPr>
              <a:t>Data Development </a:t>
            </a:r>
            <a:br>
              <a:rPr lang="en-US" sz="2400" dirty="0">
                <a:solidFill>
                  <a:srgbClr val="000000"/>
                </a:solidFill>
                <a:latin typeface="Charcoal" charset="0"/>
              </a:rPr>
            </a:br>
            <a:r>
              <a:rPr lang="en-US" sz="2400" dirty="0">
                <a:solidFill>
                  <a:srgbClr val="000000"/>
                </a:solidFill>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45676683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dirty="0" smtClean="0">
                <a:latin typeface="Arial" charset="0"/>
                <a:cs typeface="Arial" charset="0"/>
              </a:rPr>
              <a:t>  </a:t>
            </a:r>
            <a:r>
              <a:rPr lang="en-US" sz="3000" dirty="0" smtClean="0">
                <a:solidFill>
                  <a:srgbClr val="002060"/>
                </a:solidFill>
                <a:latin typeface="+mn-lt"/>
              </a:rPr>
              <a:t>TREND IN HAGUE FILINGS (DESIGNS)</a:t>
            </a:r>
            <a:endParaRPr lang="en-US" sz="3000" dirty="0">
              <a:solidFill>
                <a:srgbClr val="002060"/>
              </a:solidFill>
              <a:latin typeface="+mn-lt"/>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418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9512" y="304324"/>
            <a:ext cx="8951912" cy="553998"/>
          </a:xfrm>
        </p:spPr>
        <p:txBody>
          <a:bodyPr wrap="square">
            <a:spAutoFit/>
          </a:bodyPr>
          <a:lstStyle/>
          <a:p>
            <a:pPr algn="ctr"/>
            <a:r>
              <a:rPr lang="en-US" sz="3000" dirty="0" smtClean="0">
                <a:solidFill>
                  <a:srgbClr val="002060"/>
                </a:solidFill>
              </a:rPr>
              <a:t>DEMAND FOR IP RIGHTS HAS GROWN</a:t>
            </a:r>
            <a:endParaRPr lang="en-US" sz="3000" dirty="0">
              <a:solidFill>
                <a:srgbClr val="002060"/>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1494" y="188640"/>
            <a:ext cx="8964488" cy="1015663"/>
          </a:xfrm>
        </p:spPr>
        <p:txBody>
          <a:bodyPr wrap="square">
            <a:spAutoFit/>
          </a:bodyPr>
          <a:lstStyle/>
          <a:p>
            <a:pPr algn="ctr"/>
            <a:r>
              <a:rPr lang="en-US" sz="3000" dirty="0" smtClean="0">
                <a:solidFill>
                  <a:srgbClr val="002060"/>
                </a:solidFill>
              </a:rPr>
              <a:t>MORE INVENTIONS AND GREATER 	INTERNATIONALIZATION</a:t>
            </a:r>
            <a:endParaRPr lang="en-US" sz="3000" dirty="0">
              <a:solidFill>
                <a:srgbClr val="002060"/>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62910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8064896" cy="1143000"/>
          </a:xfrm>
        </p:spPr>
        <p:txBody>
          <a:bodyPr/>
          <a:lstStyle/>
          <a:p>
            <a:pPr algn="ctr"/>
            <a:r>
              <a:rPr lang="en-US" dirty="0" smtClean="0"/>
              <a:t>	   </a:t>
            </a:r>
            <a:r>
              <a:rPr lang="en-US" sz="3000" dirty="0" smtClean="0">
                <a:solidFill>
                  <a:srgbClr val="002060"/>
                </a:solidFill>
              </a:rPr>
              <a:t>STUDIES AND REPORTS </a:t>
            </a:r>
            <a:endParaRPr lang="en-US" sz="3000" dirty="0">
              <a:solidFill>
                <a:srgbClr val="002060"/>
              </a:solidFill>
            </a:endParaRPr>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3289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z="3000" dirty="0" smtClean="0">
                <a:solidFill>
                  <a:srgbClr val="002060"/>
                </a:solidFill>
              </a:rPr>
              <a:t>STUDIES AND REPORTS</a:t>
            </a:r>
            <a:br>
              <a:rPr lang="en-US" sz="3000" dirty="0" smtClean="0">
                <a:solidFill>
                  <a:srgbClr val="002060"/>
                </a:solidFill>
              </a:rPr>
            </a:br>
            <a:r>
              <a:rPr lang="en-US" sz="3000" dirty="0" smtClean="0">
                <a:solidFill>
                  <a:srgbClr val="002060"/>
                </a:solidFill>
              </a:rPr>
              <a:t>II </a:t>
            </a:r>
            <a:endParaRPr lang="en-US" sz="3000" dirty="0">
              <a:solidFill>
                <a:srgbClr val="002060"/>
              </a:solidFill>
            </a:endParaRPr>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lgn="ctr">
              <a:defRPr/>
            </a:pPr>
            <a:r>
              <a:rPr lang="en-US" dirty="0" smtClean="0">
                <a:latin typeface="+mn-lt"/>
                <a:ea typeface="+mj-ea"/>
                <a:cs typeface="Times New Roman"/>
              </a:rPr>
              <a:t> </a:t>
            </a:r>
            <a:r>
              <a:rPr lang="en-US" sz="3000" dirty="0" smtClean="0">
                <a:solidFill>
                  <a:srgbClr val="002060"/>
                </a:solidFill>
                <a:latin typeface="+mn-lt"/>
                <a:ea typeface="+mj-ea"/>
                <a:cs typeface="Times New Roman"/>
              </a:rPr>
              <a:t>THE GLOBAL INNOVATION INDEX 2013 </a:t>
            </a:r>
            <a:endParaRPr lang="en-US" sz="3000" dirty="0">
              <a:solidFill>
                <a:srgbClr val="002060"/>
              </a:solidFill>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313547534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pPr algn="ctr"/>
            <a:r>
              <a:rPr lang="en-US" dirty="0" smtClean="0">
                <a:latin typeface="Arial" charset="0"/>
                <a:cs typeface="Arial" charset="0"/>
              </a:rPr>
              <a:t> </a:t>
            </a:r>
            <a:r>
              <a:rPr lang="en-US" sz="3000" dirty="0" smtClean="0">
                <a:solidFill>
                  <a:srgbClr val="002060"/>
                </a:solidFill>
                <a:latin typeface="Arial" charset="0"/>
                <a:cs typeface="Arial" charset="0"/>
              </a:rPr>
              <a:t>THE GLOBAL INNOVATION INDEX 2013 </a:t>
            </a:r>
            <a:endParaRPr lang="en-US" sz="3000" dirty="0">
              <a:solidFill>
                <a:srgbClr val="002060"/>
              </a:solidFill>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183156272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467544" y="188640"/>
            <a:ext cx="8136904" cy="1189038"/>
          </a:xfrm>
        </p:spPr>
        <p:txBody>
          <a:bodyPr/>
          <a:lstStyle/>
          <a:p>
            <a:pPr algn="ctr"/>
            <a:r>
              <a:rPr lang="en-US" dirty="0" smtClean="0">
                <a:latin typeface="Times New Roman" charset="0"/>
                <a:cs typeface="Times New Roman" charset="0"/>
              </a:rPr>
              <a:t>	</a:t>
            </a:r>
            <a:r>
              <a:rPr lang="en-US" sz="3000" dirty="0" smtClean="0">
                <a:solidFill>
                  <a:srgbClr val="002060"/>
                </a:solidFill>
                <a:latin typeface="Arial" charset="0"/>
                <a:cs typeface="Times New Roman" charset="0"/>
              </a:rPr>
              <a:t>GLOBAL INNOVATION INDEX FRAMEWORK</a:t>
            </a:r>
            <a:endParaRPr lang="en-US" sz="3000" dirty="0">
              <a:solidFill>
                <a:srgbClr val="002060"/>
              </a:solidFill>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417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31257" y="-99392"/>
            <a:ext cx="8761223" cy="1027101"/>
          </a:xfrm>
        </p:spPr>
        <p:txBody>
          <a:bodyPr/>
          <a:lstStyle/>
          <a:p>
            <a:pPr algn="ctr"/>
            <a:r>
              <a:rPr lang="fr-FR" dirty="0" smtClean="0">
                <a:latin typeface="Arial" charset="0"/>
                <a:cs typeface="Times New Roman" charset="0"/>
              </a:rPr>
              <a:t> </a:t>
            </a:r>
            <a:r>
              <a:rPr lang="fr-FR" sz="3000" dirty="0" smtClean="0">
                <a:solidFill>
                  <a:srgbClr val="002060"/>
                </a:solidFill>
                <a:latin typeface="Arial" charset="0"/>
                <a:cs typeface="Times New Roman" charset="0"/>
              </a:rPr>
              <a:t>PORTUGAL PROFILE </a:t>
            </a:r>
            <a:endParaRPr lang="fr-FR" sz="3000" dirty="0">
              <a:solidFill>
                <a:srgbClr val="002060"/>
              </a:solidFill>
              <a:latin typeface="Arial" charset="0"/>
              <a:cs typeface="Times New Roman" charset="0"/>
            </a:endParaRPr>
          </a:p>
        </p:txBody>
      </p:sp>
      <p:sp>
        <p:nvSpPr>
          <p:cNvPr id="2" name="TextBox 1"/>
          <p:cNvSpPr txBox="1"/>
          <p:nvPr/>
        </p:nvSpPr>
        <p:spPr>
          <a:xfrm>
            <a:off x="543350" y="6162822"/>
            <a:ext cx="5040560" cy="230832"/>
          </a:xfrm>
          <a:prstGeom prst="rect">
            <a:avLst/>
          </a:prstGeom>
          <a:noFill/>
        </p:spPr>
        <p:txBody>
          <a:bodyPr wrap="square" rtlCol="0">
            <a:spAutoFit/>
          </a:bodyPr>
          <a:lstStyle/>
          <a:p>
            <a:pPr fontAlgn="base">
              <a:spcBef>
                <a:spcPct val="50000"/>
              </a:spcBef>
              <a:spcAft>
                <a:spcPct val="0"/>
              </a:spcAft>
            </a:pPr>
            <a:r>
              <a:rPr lang="fr-CH" sz="900" dirty="0" smtClean="0">
                <a:solidFill>
                  <a:srgbClr val="000000"/>
                </a:solidFill>
              </a:rPr>
              <a:t>VODAPHONE HEADQUARTERS BY </a:t>
            </a:r>
            <a:r>
              <a:rPr lang="fr-CH" sz="900" dirty="0">
                <a:solidFill>
                  <a:srgbClr val="000000"/>
                </a:solidFill>
              </a:rPr>
              <a:t>BARBOSA </a:t>
            </a:r>
            <a:r>
              <a:rPr lang="fr-CH" sz="900" dirty="0" smtClean="0">
                <a:solidFill>
                  <a:srgbClr val="000000"/>
                </a:solidFill>
              </a:rPr>
              <a:t>GUIMARÃES, PORTO, PORTUGAL </a:t>
            </a:r>
            <a:endParaRPr lang="en-US" sz="900" dirty="0">
              <a:solidFill>
                <a:srgbClr val="000000"/>
              </a:solidFill>
            </a:endParaRPr>
          </a:p>
        </p:txBody>
      </p:sp>
      <p:pic>
        <p:nvPicPr>
          <p:cNvPr id="2050" name="Picture 2" descr="http://www.thecoolist.com/wp-content/uploads/2010/12/vodafone-headquarters-building-porto-portugal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80" y="745045"/>
            <a:ext cx="8126664" cy="5417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3680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8308032" cy="792162"/>
          </a:xfrm>
        </p:spPr>
        <p:txBody>
          <a:bodyPr/>
          <a:lstStyle/>
          <a:p>
            <a:pPr algn="ctr"/>
            <a:r>
              <a:rPr lang="fr-FR" dirty="0" smtClean="0">
                <a:latin typeface="Arial" charset="0"/>
                <a:cs typeface="Times New Roman" charset="0"/>
              </a:rPr>
              <a:t>     </a:t>
            </a:r>
            <a:r>
              <a:rPr lang="fr-FR" sz="3000" dirty="0" smtClean="0">
                <a:solidFill>
                  <a:srgbClr val="002060"/>
                </a:solidFill>
                <a:latin typeface="Arial" charset="0"/>
                <a:cs typeface="Times New Roman" charset="0"/>
              </a:rPr>
              <a:t>THE </a:t>
            </a:r>
            <a:r>
              <a:rPr lang="fr-FR" sz="3000" dirty="0">
                <a:solidFill>
                  <a:srgbClr val="002060"/>
                </a:solidFill>
                <a:latin typeface="Arial" charset="0"/>
                <a:cs typeface="Times New Roman" charset="0"/>
              </a:rPr>
              <a:t>GLOBAL INNOVATION </a:t>
            </a:r>
            <a:r>
              <a:rPr lang="fr-FR" sz="3000" dirty="0" smtClean="0">
                <a:solidFill>
                  <a:srgbClr val="002060"/>
                </a:solidFill>
                <a:latin typeface="Arial" charset="0"/>
                <a:cs typeface="Times New Roman" charset="0"/>
              </a:rPr>
              <a:t>INDEX</a:t>
            </a:r>
            <a:endParaRPr lang="fr-FR" sz="3000" dirty="0">
              <a:solidFill>
                <a:srgbClr val="002060"/>
              </a:solidFill>
              <a:latin typeface="Arial" charset="0"/>
              <a:cs typeface="Arial" charset="0"/>
            </a:endParaRPr>
          </a:p>
        </p:txBody>
      </p:sp>
      <p:sp>
        <p:nvSpPr>
          <p:cNvPr id="4" name="Espace réservé du contenu 3"/>
          <p:cNvSpPr>
            <a:spLocks noGrp="1"/>
          </p:cNvSpPr>
          <p:nvPr>
            <p:ph sz="half" idx="2"/>
          </p:nvPr>
        </p:nvSpPr>
        <p:spPr>
          <a:xfrm>
            <a:off x="971600" y="2492896"/>
            <a:ext cx="3506788" cy="2880320"/>
          </a:xfrm>
        </p:spPr>
        <p:txBody>
          <a:bodyPr/>
          <a:lstStyle/>
          <a:p>
            <a:pPr algn="just">
              <a:defRPr/>
            </a:pPr>
            <a:r>
              <a:rPr lang="fr-FR" sz="2000" dirty="0">
                <a:ea typeface="+mn-ea"/>
                <a:cs typeface="Times New Roman"/>
              </a:rPr>
              <a:t>1. </a:t>
            </a:r>
            <a:r>
              <a:rPr lang="fr-FR" sz="2000" dirty="0" smtClean="0">
                <a:ea typeface="+mn-ea"/>
                <a:cs typeface="Times New Roman"/>
              </a:rPr>
              <a:t>SWITZERLAND</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 SWEDEN </a:t>
            </a:r>
            <a:endParaRPr lang="fr-FR" sz="2000" dirty="0" smtClean="0">
              <a:ea typeface="+mn-ea"/>
              <a:cs typeface="Times New Roman"/>
            </a:endParaRPr>
          </a:p>
          <a:p>
            <a:pPr marL="0" indent="0" algn="just">
              <a:buFontTx/>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SINGAPORE</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34. </a:t>
            </a:r>
            <a:r>
              <a:rPr lang="fr-FR" sz="2000" b="1" u="sng" dirty="0" smtClean="0">
                <a:solidFill>
                  <a:srgbClr val="00B0F0"/>
                </a:solidFill>
                <a:ea typeface="+mn-ea"/>
                <a:cs typeface="Times New Roman"/>
              </a:rPr>
              <a:t>PORTUGAL </a:t>
            </a:r>
            <a:r>
              <a:rPr lang="fr-FR" sz="2000" dirty="0">
                <a:ea typeface="+mn-ea"/>
                <a:cs typeface="Times New Roman"/>
              </a:rPr>
              <a:t>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p:txBody>
      </p:sp>
      <p:sp>
        <p:nvSpPr>
          <p:cNvPr id="32772" name="Espace réservé du texte 4"/>
          <p:cNvSpPr>
            <a:spLocks noGrp="1"/>
          </p:cNvSpPr>
          <p:nvPr>
            <p:ph type="body" sz="quarter" idx="3"/>
          </p:nvPr>
        </p:nvSpPr>
        <p:spPr>
          <a:xfrm>
            <a:off x="5004048" y="1556792"/>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364088" y="2492896"/>
            <a:ext cx="3600400" cy="4896544"/>
          </a:xfrm>
        </p:spPr>
        <p:txBody>
          <a:bodyPr/>
          <a:lstStyle/>
          <a:p>
            <a:pPr algn="just">
              <a:defRPr/>
            </a:pPr>
            <a:r>
              <a:rPr lang="fr-FR" sz="2000" dirty="0">
                <a:ea typeface="+mn-ea"/>
                <a:cs typeface="Times New Roman"/>
              </a:rPr>
              <a:t>1. </a:t>
            </a:r>
            <a:r>
              <a:rPr lang="fr-FR" sz="2000" dirty="0" smtClean="0">
                <a:ea typeface="+mn-ea"/>
                <a:cs typeface="Times New Roman"/>
              </a:rPr>
              <a:t>SWITZERLAND</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a:t>
            </a:r>
            <a:r>
              <a:rPr lang="fr-FR" sz="2000" dirty="0" smtClean="0">
                <a:ea typeface="+mn-ea"/>
                <a:cs typeface="Times New Roman"/>
              </a:rPr>
              <a:t>. SWEDEN</a:t>
            </a:r>
          </a:p>
          <a:p>
            <a:pPr marL="0" indent="0" algn="just">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UNITED KINGDOM</a:t>
            </a:r>
          </a:p>
          <a:p>
            <a:pPr marL="0" indent="0" algn="just">
              <a:buNone/>
              <a:defRPr/>
            </a:pPr>
            <a:endParaRPr lang="fr-FR" sz="2000" dirty="0" smtClean="0">
              <a:ea typeface="+mn-ea"/>
              <a:cs typeface="Times New Roman"/>
            </a:endParaRPr>
          </a:p>
          <a:p>
            <a:pPr algn="just">
              <a:defRPr/>
            </a:pPr>
            <a:r>
              <a:rPr lang="fr-FR" sz="2000" b="1" dirty="0">
                <a:solidFill>
                  <a:srgbClr val="00B0F0"/>
                </a:solidFill>
                <a:ea typeface="+mn-ea"/>
                <a:cs typeface="Times New Roman"/>
              </a:rPr>
              <a:t>3</a:t>
            </a:r>
            <a:r>
              <a:rPr lang="fr-FR" sz="2000" b="1" dirty="0" smtClean="0">
                <a:solidFill>
                  <a:srgbClr val="00B0F0"/>
                </a:solidFill>
                <a:ea typeface="+mn-ea"/>
                <a:cs typeface="Times New Roman"/>
              </a:rPr>
              <a:t>5. </a:t>
            </a:r>
            <a:r>
              <a:rPr lang="fr-FR" sz="2000" b="1" u="sng" dirty="0" smtClean="0">
                <a:solidFill>
                  <a:srgbClr val="00B0F0"/>
                </a:solidFill>
                <a:ea typeface="+mn-ea"/>
                <a:cs typeface="Times New Roman"/>
              </a:rPr>
              <a:t>PORTUGAL  </a:t>
            </a:r>
          </a:p>
          <a:p>
            <a:pPr marL="0" indent="0" algn="just">
              <a:buFontTx/>
              <a:buNone/>
              <a:defRPr/>
            </a:pPr>
            <a:r>
              <a:rPr lang="fr-FR" sz="2000" dirty="0">
                <a:ea typeface="+mn-ea"/>
                <a:cs typeface="Times New Roman"/>
              </a:rPr>
              <a:t>		</a:t>
            </a:r>
          </a:p>
          <a:p>
            <a:pPr marL="0" indent="0">
              <a:buNone/>
              <a:defRPr/>
            </a:pPr>
            <a:endParaRPr lang="fr-FR" dirty="0">
              <a:ea typeface="+mn-ea"/>
            </a:endParaRPr>
          </a:p>
        </p:txBody>
      </p:sp>
      <p:sp>
        <p:nvSpPr>
          <p:cNvPr id="32774" name="Espace réservé du texte 6"/>
          <p:cNvSpPr>
            <a:spLocks noGrp="1"/>
          </p:cNvSpPr>
          <p:nvPr>
            <p:ph type="body" idx="1"/>
          </p:nvPr>
        </p:nvSpPr>
        <p:spPr>
          <a:xfrm>
            <a:off x="467544" y="1484784"/>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
        <p:nvSpPr>
          <p:cNvPr id="7" name="Espace réservé du contenu 3"/>
          <p:cNvSpPr txBox="1">
            <a:spLocks/>
          </p:cNvSpPr>
          <p:nvPr/>
        </p:nvSpPr>
        <p:spPr bwMode="auto">
          <a:xfrm>
            <a:off x="107504" y="5301207"/>
            <a:ext cx="6048672" cy="103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18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1600">
                <a:solidFill>
                  <a:schemeClr val="tx1"/>
                </a:solidFill>
                <a:latin typeface="+mn-lt"/>
                <a:cs typeface="+mn-cs"/>
              </a:defRPr>
            </a:lvl6pPr>
            <a:lvl7pPr marL="2971800" indent="-228600" algn="l" rtl="0" fontAlgn="base">
              <a:spcBef>
                <a:spcPct val="20000"/>
              </a:spcBef>
              <a:spcAft>
                <a:spcPct val="0"/>
              </a:spcAft>
              <a:buBlip>
                <a:blip r:embed="rId2"/>
              </a:buBlip>
              <a:defRPr sz="1600">
                <a:solidFill>
                  <a:schemeClr val="tx1"/>
                </a:solidFill>
                <a:latin typeface="+mn-lt"/>
                <a:cs typeface="+mn-cs"/>
              </a:defRPr>
            </a:lvl7pPr>
            <a:lvl8pPr marL="3429000" indent="-228600" algn="l" rtl="0" fontAlgn="base">
              <a:spcBef>
                <a:spcPct val="20000"/>
              </a:spcBef>
              <a:spcAft>
                <a:spcPct val="0"/>
              </a:spcAft>
              <a:buBlip>
                <a:blip r:embed="rId2"/>
              </a:buBlip>
              <a:defRPr sz="1600">
                <a:solidFill>
                  <a:schemeClr val="tx1"/>
                </a:solidFill>
                <a:latin typeface="+mn-lt"/>
                <a:cs typeface="+mn-cs"/>
              </a:defRPr>
            </a:lvl8pPr>
            <a:lvl9pPr marL="3886200" indent="-228600" algn="l" rtl="0" fontAlgn="base">
              <a:spcBef>
                <a:spcPct val="20000"/>
              </a:spcBef>
              <a:spcAft>
                <a:spcPct val="0"/>
              </a:spcAft>
              <a:buBlip>
                <a:blip r:embed="rId2"/>
              </a:buBlip>
              <a:defRPr sz="1600">
                <a:solidFill>
                  <a:schemeClr val="tx1"/>
                </a:solidFill>
                <a:latin typeface="+mn-lt"/>
                <a:cs typeface="+mn-cs"/>
              </a:defRPr>
            </a:lvl9pPr>
          </a:lstStyle>
          <a:p>
            <a:pPr marL="0" indent="0" algn="ctr">
              <a:buNone/>
              <a:defRPr/>
            </a:pPr>
            <a:r>
              <a:rPr lang="fr-FR" sz="2000" kern="0" dirty="0" smtClean="0">
                <a:ea typeface="+mn-ea"/>
                <a:cs typeface="Times New Roman"/>
              </a:rPr>
              <a:t>	</a:t>
            </a:r>
          </a:p>
          <a:p>
            <a:pPr marL="0" indent="0" algn="ctr">
              <a:buFontTx/>
              <a:buNone/>
              <a:defRPr/>
            </a:pPr>
            <a:endParaRPr lang="fr-FR" sz="900" kern="0" dirty="0" smtClean="0">
              <a:ea typeface="+mn-ea"/>
              <a:cs typeface="Times New Roman"/>
            </a:endParaRPr>
          </a:p>
          <a:p>
            <a:pPr marL="0" indent="0" algn="ctr">
              <a:buFontTx/>
              <a:buNone/>
              <a:defRPr/>
            </a:pPr>
            <a:endParaRPr lang="fr-FR" sz="900" kern="0" dirty="0" smtClean="0">
              <a:solidFill>
                <a:srgbClr val="002060"/>
              </a:solidFill>
              <a:effectLst>
                <a:outerShdw blurRad="38100" dist="38100" dir="2700000" algn="tl">
                  <a:srgbClr val="000000">
                    <a:alpha val="43137"/>
                  </a:srgbClr>
                </a:outerShdw>
              </a:effectLst>
              <a:ea typeface="+mn-ea"/>
              <a:cs typeface="Times New Roman"/>
            </a:endParaRPr>
          </a:p>
          <a:p>
            <a:pPr marL="0" indent="0" algn="ctr">
              <a:buFontTx/>
              <a:buNone/>
              <a:defRPr/>
            </a:pPr>
            <a:endParaRPr lang="fr-FR" sz="1700" b="1" kern="0" dirty="0">
              <a:solidFill>
                <a:srgbClr val="002060"/>
              </a:solidFill>
              <a:effectLst>
                <a:outerShdw blurRad="38100" dist="38100" dir="2700000" algn="tl">
                  <a:srgbClr val="000000">
                    <a:alpha val="43137"/>
                  </a:srgbClr>
                </a:outerShdw>
              </a:effectLst>
              <a:ea typeface="+mn-ea"/>
            </a:endParaRPr>
          </a:p>
        </p:txBody>
      </p:sp>
    </p:spTree>
    <p:extLst>
      <p:ext uri="{BB962C8B-B14F-4D97-AF65-F5344CB8AC3E}">
        <p14:creationId xmlns:p14="http://schemas.microsoft.com/office/powerpoint/2010/main" val="286359467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791007" y="260648"/>
            <a:ext cx="6589305" cy="868362"/>
          </a:xfrm>
        </p:spPr>
        <p:txBody>
          <a:bodyPr/>
          <a:lstStyle/>
          <a:p>
            <a:pPr algn="ctr"/>
            <a:r>
              <a:rPr lang="fr-FR" sz="2800" dirty="0">
                <a:latin typeface="Arial" charset="0"/>
                <a:cs typeface="Arial" charset="0"/>
              </a:rPr>
              <a:t> </a:t>
            </a:r>
            <a:r>
              <a:rPr lang="fr-FR" sz="3000" dirty="0" smtClean="0">
                <a:solidFill>
                  <a:srgbClr val="002060"/>
                </a:solidFill>
                <a:latin typeface="Arial" charset="0"/>
                <a:cs typeface="Arial" charset="0"/>
              </a:rPr>
              <a:t>PORTUGAL  STRENGTHS</a:t>
            </a:r>
            <a:endParaRPr lang="fr-FR" sz="3000" dirty="0">
              <a:solidFill>
                <a:srgbClr val="002060"/>
              </a:solidFill>
              <a:latin typeface="Arial" charset="0"/>
              <a:cs typeface="Arial" charset="0"/>
            </a:endParaRPr>
          </a:p>
        </p:txBody>
      </p:sp>
      <p:sp>
        <p:nvSpPr>
          <p:cNvPr id="3" name="Espace réservé du contenu 2"/>
          <p:cNvSpPr>
            <a:spLocks noGrp="1"/>
          </p:cNvSpPr>
          <p:nvPr>
            <p:ph idx="1"/>
          </p:nvPr>
        </p:nvSpPr>
        <p:spPr>
          <a:xfrm>
            <a:off x="0" y="980728"/>
            <a:ext cx="9144000" cy="6578221"/>
          </a:xfrm>
        </p:spPr>
        <p:txBody>
          <a:bodyPr/>
          <a:lstStyle/>
          <a:p>
            <a:pPr marL="457200" lvl="1" indent="0" algn="just">
              <a:lnSpc>
                <a:spcPct val="110000"/>
              </a:lnSpc>
              <a:buNone/>
            </a:pPr>
            <a:endParaRPr lang="fr-CH" sz="1800" dirty="0" smtClean="0">
              <a:latin typeface="Arial" charset="0"/>
              <a:ea typeface="ＭＳ Ｐゴシック" charset="0"/>
              <a:cs typeface="Times New Roman" charset="0"/>
            </a:endParaRPr>
          </a:p>
          <a:p>
            <a:pPr marL="457200" lvl="1" indent="0" algn="just">
              <a:lnSpc>
                <a:spcPct val="110000"/>
              </a:lnSpc>
              <a:buNone/>
            </a:pPr>
            <a:endParaRPr lang="en-US" sz="1800" dirty="0" smtClean="0">
              <a:latin typeface="Arial" charset="0"/>
              <a:ea typeface="ＭＳ Ｐゴシック" charset="0"/>
              <a:cs typeface="Times New Roman" charset="0"/>
            </a:endParaRPr>
          </a:p>
          <a:p>
            <a:pPr lvl="1" algn="just">
              <a:lnSpc>
                <a:spcPct val="110000"/>
              </a:lnSpc>
            </a:pPr>
            <a:r>
              <a:rPr lang="en-US" sz="1800" dirty="0" smtClean="0">
                <a:latin typeface="Arial" charset="0"/>
                <a:ea typeface="ＭＳ Ｐゴシック" charset="0"/>
                <a:cs typeface="Times New Roman" charset="0"/>
              </a:rPr>
              <a:t>Portugal’s strengths are drawn mostly from Human Capital &amp; Research : </a:t>
            </a:r>
            <a:endParaRPr lang="fr-CH" sz="1800" dirty="0">
              <a:solidFill>
                <a:srgbClr val="002060"/>
              </a:solidFill>
              <a:latin typeface="Arial" charset="0"/>
              <a:ea typeface="ＭＳ Ｐゴシック" charset="0"/>
              <a:cs typeface="Times New Roman" charset="0"/>
            </a:endParaRPr>
          </a:p>
          <a:p>
            <a:pPr marL="914400" lvl="2" indent="0" algn="just">
              <a:lnSpc>
                <a:spcPct val="110000"/>
              </a:lnSpc>
              <a:buNone/>
            </a:pPr>
            <a:endParaRPr lang="en-US" sz="1700" dirty="0" smtClean="0">
              <a:latin typeface="Arial" charset="0"/>
              <a:ea typeface="ＭＳ Ｐゴシック" charset="0"/>
              <a:cs typeface="Times New Roman" charset="0"/>
            </a:endParaRPr>
          </a:p>
          <a:p>
            <a:pPr lvl="3" algn="just">
              <a:lnSpc>
                <a:spcPct val="110000"/>
              </a:lnSpc>
              <a:buFont typeface="Wingdings" panose="05000000000000000000" pitchFamily="2" charset="2"/>
              <a:buChar char="Ø"/>
            </a:pPr>
            <a:r>
              <a:rPr lang="en-US" sz="1700" dirty="0" smtClean="0">
                <a:latin typeface="Arial" charset="0"/>
                <a:ea typeface="ＭＳ Ｐゴシック" charset="0"/>
                <a:cs typeface="Times New Roman" charset="0"/>
              </a:rPr>
              <a:t>Portugal is ranked 22</a:t>
            </a:r>
            <a:r>
              <a:rPr lang="en-US" sz="1700" baseline="30000" dirty="0" smtClean="0">
                <a:latin typeface="Arial" charset="0"/>
                <a:ea typeface="ＭＳ Ｐゴシック" charset="0"/>
                <a:cs typeface="Times New Roman" charset="0"/>
              </a:rPr>
              <a:t>nd</a:t>
            </a:r>
            <a:r>
              <a:rPr lang="en-US" sz="1700" dirty="0" smtClean="0">
                <a:latin typeface="Arial" charset="0"/>
                <a:ea typeface="ＭＳ Ｐゴシック" charset="0"/>
                <a:cs typeface="Times New Roman" charset="0"/>
              </a:rPr>
              <a:t> in Human Capital &amp; Research </a:t>
            </a:r>
          </a:p>
          <a:p>
            <a:pPr marL="1371600" lvl="3" indent="0" algn="just">
              <a:lnSpc>
                <a:spcPct val="110000"/>
              </a:lnSpc>
              <a:buNone/>
            </a:pPr>
            <a:endParaRPr lang="en-US" sz="1700" dirty="0" smtClean="0">
              <a:latin typeface="Arial" charset="0"/>
              <a:ea typeface="ＭＳ Ｐゴシック" charset="0"/>
              <a:cs typeface="Times New Roman" charset="0"/>
            </a:endParaRPr>
          </a:p>
          <a:p>
            <a:pPr lvl="4" algn="just">
              <a:lnSpc>
                <a:spcPct val="110000"/>
              </a:lnSpc>
              <a:buFont typeface="Wingdings" panose="05000000000000000000" pitchFamily="2" charset="2"/>
              <a:buChar char="q"/>
            </a:pPr>
            <a:r>
              <a:rPr lang="en-US" sz="1700" dirty="0">
                <a:latin typeface="Arial" charset="0"/>
                <a:ea typeface="ＭＳ Ｐゴシック" charset="0"/>
                <a:cs typeface="Times New Roman" charset="0"/>
              </a:rPr>
              <a:t>Portugal is ranked 19</a:t>
            </a:r>
            <a:r>
              <a:rPr lang="en-US" sz="1700" baseline="30000" dirty="0">
                <a:latin typeface="Arial" charset="0"/>
                <a:ea typeface="ＭＳ Ｐゴシック" charset="0"/>
                <a:cs typeface="Times New Roman" charset="0"/>
              </a:rPr>
              <a:t>th</a:t>
            </a:r>
            <a:r>
              <a:rPr lang="en-US" sz="1700" dirty="0">
                <a:latin typeface="Arial" charset="0"/>
                <a:ea typeface="ＭＳ Ｐゴシック" charset="0"/>
                <a:cs typeface="Times New Roman" charset="0"/>
              </a:rPr>
              <a:t>  within Education: </a:t>
            </a:r>
            <a:endParaRPr lang="en-US" sz="1700" dirty="0" smtClean="0">
              <a:latin typeface="Arial" charset="0"/>
              <a:ea typeface="ＭＳ Ｐゴシック" charset="0"/>
              <a:cs typeface="Times New Roman" charset="0"/>
            </a:endParaRPr>
          </a:p>
          <a:p>
            <a:pPr marL="1828800" lvl="4" indent="0" algn="just">
              <a:lnSpc>
                <a:spcPct val="110000"/>
              </a:lnSpc>
              <a:buNone/>
            </a:pPr>
            <a:endParaRPr lang="en-US" sz="1500" dirty="0">
              <a:latin typeface="Arial" charset="0"/>
              <a:ea typeface="ＭＳ Ｐゴシック" charset="0"/>
              <a:cs typeface="Times New Roman" charset="0"/>
            </a:endParaRPr>
          </a:p>
          <a:p>
            <a:pPr lvl="5" algn="just">
              <a:lnSpc>
                <a:spcPct val="150000"/>
              </a:lnSpc>
              <a:buFont typeface="Wingdings" panose="05000000000000000000" pitchFamily="2" charset="2"/>
              <a:buChar char="§"/>
            </a:pPr>
            <a:r>
              <a:rPr lang="en-US" sz="1700" dirty="0">
                <a:ea typeface="ＭＳ Ｐゴシック" charset="0"/>
                <a:cs typeface="Times New Roman" charset="0"/>
              </a:rPr>
              <a:t>Current expenditure on education, % GNI </a:t>
            </a:r>
          </a:p>
          <a:p>
            <a:pPr lvl="5" algn="just">
              <a:lnSpc>
                <a:spcPct val="150000"/>
              </a:lnSpc>
              <a:buFont typeface="Wingdings" panose="05000000000000000000" pitchFamily="2" charset="2"/>
              <a:buChar char="§"/>
            </a:pPr>
            <a:r>
              <a:rPr lang="en-US" sz="1700" dirty="0">
                <a:ea typeface="ＭＳ Ｐゴシック" charset="0"/>
                <a:cs typeface="Times New Roman" charset="0"/>
              </a:rPr>
              <a:t>Public expenditure/pupil, % GDP/cap (ranked 11</a:t>
            </a:r>
            <a:r>
              <a:rPr lang="en-US" sz="1700" baseline="30000" dirty="0">
                <a:ea typeface="ＭＳ Ｐゴシック" charset="0"/>
                <a:cs typeface="Times New Roman" charset="0"/>
              </a:rPr>
              <a:t>th</a:t>
            </a:r>
            <a:r>
              <a:rPr lang="en-US" sz="1700" dirty="0">
                <a:ea typeface="ＭＳ Ｐゴシック" charset="0"/>
                <a:cs typeface="Times New Roman" charset="0"/>
              </a:rPr>
              <a:t>)</a:t>
            </a:r>
          </a:p>
          <a:p>
            <a:pPr lvl="5" algn="just">
              <a:lnSpc>
                <a:spcPct val="150000"/>
              </a:lnSpc>
              <a:buFont typeface="Wingdings" panose="05000000000000000000" pitchFamily="2" charset="2"/>
              <a:buChar char="§"/>
            </a:pPr>
            <a:r>
              <a:rPr lang="en-US" sz="1700" dirty="0">
                <a:ea typeface="ＭＳ Ｐゴシック" charset="0"/>
                <a:cs typeface="Times New Roman" charset="0"/>
              </a:rPr>
              <a:t>School life expectancy, years</a:t>
            </a:r>
          </a:p>
          <a:p>
            <a:pPr lvl="5" algn="just">
              <a:lnSpc>
                <a:spcPct val="150000"/>
              </a:lnSpc>
              <a:buFont typeface="Wingdings" panose="05000000000000000000" pitchFamily="2" charset="2"/>
              <a:buChar char="§"/>
            </a:pPr>
            <a:r>
              <a:rPr lang="en-US" sz="1700" dirty="0">
                <a:ea typeface="ＭＳ Ｐゴシック" charset="0"/>
                <a:cs typeface="Times New Roman" charset="0"/>
              </a:rPr>
              <a:t>PISA scales in reading, maths &amp; science</a:t>
            </a:r>
          </a:p>
          <a:p>
            <a:pPr lvl="5" algn="just">
              <a:lnSpc>
                <a:spcPct val="150000"/>
              </a:lnSpc>
              <a:buFont typeface="Wingdings" panose="05000000000000000000" pitchFamily="2" charset="2"/>
              <a:buChar char="§"/>
            </a:pPr>
            <a:r>
              <a:rPr lang="en-US" sz="1700" dirty="0">
                <a:ea typeface="ＭＳ Ｐゴシック" charset="0"/>
                <a:cs typeface="Times New Roman" charset="0"/>
              </a:rPr>
              <a:t>Pupil-teacher ratio, secondary (ranked 4</a:t>
            </a:r>
            <a:r>
              <a:rPr lang="en-US" sz="1700" baseline="30000" dirty="0">
                <a:ea typeface="ＭＳ Ｐゴシック" charset="0"/>
                <a:cs typeface="Times New Roman" charset="0"/>
              </a:rPr>
              <a:t>th</a:t>
            </a:r>
            <a:r>
              <a:rPr lang="en-US" sz="1700" dirty="0">
                <a:ea typeface="ＭＳ Ｐゴシック" charset="0"/>
                <a:cs typeface="Times New Roman" charset="0"/>
              </a:rPr>
              <a:t>) </a:t>
            </a:r>
          </a:p>
          <a:p>
            <a:pPr lvl="3" algn="just">
              <a:lnSpc>
                <a:spcPct val="110000"/>
              </a:lnSpc>
              <a:buFont typeface="Wingdings" panose="05000000000000000000" pitchFamily="2" charset="2"/>
              <a:buChar char="q"/>
            </a:pPr>
            <a:endParaRPr lang="en-US" sz="1500" dirty="0" smtClean="0">
              <a:latin typeface="Arial" charset="0"/>
              <a:ea typeface="ＭＳ Ｐゴシック" charset="0"/>
              <a:cs typeface="Times New Roman" charset="0"/>
            </a:endParaRPr>
          </a:p>
          <a:p>
            <a:pPr marL="1371600" lvl="3" indent="0" algn="just">
              <a:lnSpc>
                <a:spcPct val="110000"/>
              </a:lnSpc>
              <a:buNone/>
            </a:pPr>
            <a:endParaRPr lang="en-US" sz="1500" dirty="0" smtClean="0">
              <a:latin typeface="Arial" charset="0"/>
              <a:ea typeface="ＭＳ Ｐゴシック" charset="0"/>
              <a:cs typeface="Times New Roman" charset="0"/>
            </a:endParaRPr>
          </a:p>
          <a:p>
            <a:pPr marL="1371600" lvl="3" indent="0" algn="just">
              <a:lnSpc>
                <a:spcPct val="110000"/>
              </a:lnSpc>
              <a:buNone/>
            </a:pPr>
            <a:endParaRPr lang="fr-CH" sz="1500" dirty="0" smtClean="0">
              <a:latin typeface="Arial" charset="0"/>
              <a:ea typeface="ＭＳ Ｐゴシック" charset="0"/>
              <a:cs typeface="Times New Roman" charset="0"/>
            </a:endParaRPr>
          </a:p>
          <a:p>
            <a:pPr marL="1371600" lvl="3" indent="0" algn="just">
              <a:lnSpc>
                <a:spcPct val="110000"/>
              </a:lnSpc>
              <a:buNone/>
            </a:pPr>
            <a:endParaRPr lang="en-US" sz="1500" dirty="0" smtClean="0">
              <a:latin typeface="Arial" charset="0"/>
              <a:ea typeface="ＭＳ Ｐゴシック" charset="0"/>
              <a:cs typeface="Times New Roman" charset="0"/>
            </a:endParaRPr>
          </a:p>
          <a:p>
            <a:endParaRPr lang="fr-FR" dirty="0">
              <a:latin typeface="Arial" charset="0"/>
              <a:cs typeface="Arial" charset="0"/>
            </a:endParaRPr>
          </a:p>
        </p:txBody>
      </p:sp>
      <p:pic>
        <p:nvPicPr>
          <p:cNvPr id="4101" name="Picture 5" descr="D:\Users\gesto\Desktop\portugal_map_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8614"/>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gesto\Desktop\porto-bridge_172197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725" y="146563"/>
            <a:ext cx="2221643" cy="1390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84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500" decel="50000" fill="hold">
                                          <p:stCondLst>
                                            <p:cond delay="0"/>
                                          </p:stCondLst>
                                        </p:cTn>
                                        <p:tgtEl>
                                          <p:spTgt spid="3">
                                            <p:txEl>
                                              <p:pRg st="9" end="9"/>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9" end="9"/>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9" end="9"/>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9" end="9"/>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9" end="9"/>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9" end="9"/>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p:cTn id="67" dur="500" decel="50000" fill="hold">
                                          <p:stCondLst>
                                            <p:cond delay="0"/>
                                          </p:stCondLst>
                                        </p:cTn>
                                        <p:tgtEl>
                                          <p:spTgt spid="3">
                                            <p:txEl>
                                              <p:pRg st="10" end="10"/>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10" end="10"/>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10" end="10"/>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10" end="10"/>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10" end="10"/>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10" end="10"/>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 calcmode="lin" valueType="num">
                                      <p:cBhvr>
                                        <p:cTn id="79" dur="500" decel="50000" fill="hold">
                                          <p:stCondLst>
                                            <p:cond delay="0"/>
                                          </p:stCondLst>
                                        </p:cTn>
                                        <p:tgtEl>
                                          <p:spTgt spid="3">
                                            <p:txEl>
                                              <p:pRg st="11" end="11"/>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
                                            <p:txEl>
                                              <p:pRg st="11" end="11"/>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
                                            <p:txEl>
                                              <p:pRg st="11" end="11"/>
                                            </p:txEl>
                                          </p:spTgt>
                                        </p:tgtEl>
                                        <p:attrNameLst>
                                          <p:attrName>ppt_w</p:attrName>
                                        </p:attrNameLst>
                                      </p:cBhvr>
                                      <p:tavLst>
                                        <p:tav tm="0">
                                          <p:val>
                                            <p:strVal val="#ppt_w*.05"/>
                                          </p:val>
                                        </p:tav>
                                        <p:tav tm="100000">
                                          <p:val>
                                            <p:strVal val="#ppt_w"/>
                                          </p:val>
                                        </p:tav>
                                      </p:tavLst>
                                    </p:anim>
                                    <p:anim calcmode="lin" valueType="num">
                                      <p:cBhvr>
                                        <p:cTn id="82" dur="1000" fill="hold"/>
                                        <p:tgtEl>
                                          <p:spTgt spid="3">
                                            <p:txEl>
                                              <p:pRg st="11" end="11"/>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
                                            <p:txEl>
                                              <p:pRg st="11" end="11"/>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
                                            <p:txEl>
                                              <p:pRg st="11" end="11"/>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
                                            <p:txEl>
                                              <p:pRg st="11" end="11"/>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 calcmode="lin" valueType="num">
                                      <p:cBhvr>
                                        <p:cTn id="91" dur="500" decel="50000" fill="hold">
                                          <p:stCondLst>
                                            <p:cond delay="0"/>
                                          </p:stCondLst>
                                        </p:cTn>
                                        <p:tgtEl>
                                          <p:spTgt spid="3">
                                            <p:txEl>
                                              <p:pRg st="12" end="12"/>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
                                            <p:txEl>
                                              <p:pRg st="12" end="12"/>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
                                            <p:txEl>
                                              <p:pRg st="12" end="12"/>
                                            </p:txEl>
                                          </p:spTgt>
                                        </p:tgtEl>
                                        <p:attrNameLst>
                                          <p:attrName>ppt_w</p:attrName>
                                        </p:attrNameLst>
                                      </p:cBhvr>
                                      <p:tavLst>
                                        <p:tav tm="0">
                                          <p:val>
                                            <p:strVal val="#ppt_w*.05"/>
                                          </p:val>
                                        </p:tav>
                                        <p:tav tm="100000">
                                          <p:val>
                                            <p:strVal val="#ppt_w"/>
                                          </p:val>
                                        </p:tav>
                                      </p:tavLst>
                                    </p:anim>
                                    <p:anim calcmode="lin" valueType="num">
                                      <p:cBhvr>
                                        <p:cTn id="94" dur="1000" fill="hold"/>
                                        <p:tgtEl>
                                          <p:spTgt spid="3">
                                            <p:txEl>
                                              <p:pRg st="12" end="12"/>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
                                            <p:txEl>
                                              <p:pRg st="12" end="12"/>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
                                            <p:txEl>
                                              <p:pRg st="12" end="12"/>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
                                            <p:txEl>
                                              <p:pRg st="12" end="12"/>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490066"/>
          </a:xfrm>
        </p:spPr>
        <p:txBody>
          <a:bodyPr/>
          <a:lstStyle/>
          <a:p>
            <a:pPr algn="ctr"/>
            <a:r>
              <a:rPr lang="fr-CH" sz="3000" dirty="0" smtClean="0">
                <a:solidFill>
                  <a:srgbClr val="002060"/>
                </a:solidFill>
              </a:rPr>
              <a:t>SOME DEFINITIONS </a:t>
            </a:r>
            <a:endParaRPr lang="en-US" sz="3000" dirty="0">
              <a:solidFill>
                <a:srgbClr val="002060"/>
              </a:solidFill>
            </a:endParaRPr>
          </a:p>
        </p:txBody>
      </p:sp>
      <p:sp>
        <p:nvSpPr>
          <p:cNvPr id="3" name="Content Placeholder 2"/>
          <p:cNvSpPr>
            <a:spLocks noGrp="1"/>
          </p:cNvSpPr>
          <p:nvPr>
            <p:ph idx="1"/>
          </p:nvPr>
        </p:nvSpPr>
        <p:spPr>
          <a:xfrm>
            <a:off x="251520" y="1340768"/>
            <a:ext cx="8712968" cy="5256584"/>
          </a:xfrm>
        </p:spPr>
        <p:txBody>
          <a:bodyPr/>
          <a:lstStyle/>
          <a:p>
            <a:pPr algn="just">
              <a:lnSpc>
                <a:spcPct val="150000"/>
              </a:lnSpc>
            </a:pPr>
            <a:r>
              <a:rPr lang="en-US" sz="1800" dirty="0" smtClean="0">
                <a:ea typeface="ＭＳ Ｐゴシック" charset="0"/>
                <a:cs typeface="Times New Roman" charset="0"/>
              </a:rPr>
              <a:t>Current </a:t>
            </a:r>
            <a:r>
              <a:rPr lang="en-US" sz="1800" dirty="0">
                <a:ea typeface="ＭＳ Ｐゴシック" charset="0"/>
                <a:cs typeface="Times New Roman" charset="0"/>
              </a:rPr>
              <a:t>expenditure on education, % </a:t>
            </a:r>
            <a:r>
              <a:rPr lang="en-US" sz="1800" dirty="0" smtClean="0">
                <a:ea typeface="ＭＳ Ｐゴシック" charset="0"/>
                <a:cs typeface="Times New Roman" charset="0"/>
              </a:rPr>
              <a:t>GNI: </a:t>
            </a:r>
            <a:r>
              <a:rPr lang="en-US" sz="1500" i="1" dirty="0" smtClean="0">
                <a:ea typeface="ＭＳ Ｐゴシック" charset="0"/>
                <a:cs typeface="Times New Roman" charset="0"/>
              </a:rPr>
              <a:t>Current operating expenditures in education, including wages and salaries and excluding capital investments in buildings and equipment, as a percentage of gross national income (GNI) </a:t>
            </a:r>
            <a:r>
              <a:rPr lang="en-US" sz="1500" dirty="0" smtClean="0">
                <a:ea typeface="ＭＳ Ｐゴシック" charset="0"/>
                <a:cs typeface="Times New Roman" charset="0"/>
              </a:rPr>
              <a:t> </a:t>
            </a:r>
          </a:p>
          <a:p>
            <a:pPr marL="0" indent="0" algn="just">
              <a:lnSpc>
                <a:spcPct val="150000"/>
              </a:lnSpc>
              <a:buNone/>
            </a:pPr>
            <a:endParaRPr lang="fr-CH" sz="1500" dirty="0" smtClean="0">
              <a:ea typeface="ＭＳ Ｐゴシック" charset="0"/>
              <a:cs typeface="Times New Roman" charset="0"/>
            </a:endParaRPr>
          </a:p>
          <a:p>
            <a:pPr marL="0" indent="0" algn="just">
              <a:lnSpc>
                <a:spcPct val="150000"/>
              </a:lnSpc>
              <a:buNone/>
            </a:pPr>
            <a:endParaRPr lang="en-US" sz="1500" dirty="0" smtClean="0">
              <a:ea typeface="ＭＳ Ｐゴシック" charset="0"/>
              <a:cs typeface="Times New Roman" charset="0"/>
            </a:endParaRPr>
          </a:p>
          <a:p>
            <a:pPr algn="just">
              <a:lnSpc>
                <a:spcPct val="150000"/>
              </a:lnSpc>
            </a:pPr>
            <a:r>
              <a:rPr lang="en-US" sz="1800" dirty="0" smtClean="0">
                <a:ea typeface="ＭＳ Ｐゴシック" charset="0"/>
                <a:cs typeface="Times New Roman" charset="0"/>
              </a:rPr>
              <a:t>Public </a:t>
            </a:r>
            <a:r>
              <a:rPr lang="en-US" sz="1800" dirty="0">
                <a:ea typeface="ＭＳ Ｐゴシック" charset="0"/>
                <a:cs typeface="Times New Roman" charset="0"/>
              </a:rPr>
              <a:t>expenditure/pupil, % GDP/cap </a:t>
            </a:r>
            <a:r>
              <a:rPr lang="en-US" sz="1800" dirty="0" smtClean="0">
                <a:ea typeface="ＭＳ Ｐゴシック" charset="0"/>
                <a:cs typeface="Times New Roman" charset="0"/>
              </a:rPr>
              <a:t>: </a:t>
            </a:r>
            <a:r>
              <a:rPr lang="en-US" sz="1500" i="1" dirty="0" smtClean="0">
                <a:ea typeface="ＭＳ Ｐゴシック" charset="0"/>
                <a:cs typeface="Times New Roman" charset="0"/>
              </a:rPr>
              <a:t>Public expenditure includes government spending on educational institutions (both public and private), education administration, and subsidies for private entities </a:t>
            </a:r>
          </a:p>
          <a:p>
            <a:pPr marL="0" indent="0" algn="just">
              <a:lnSpc>
                <a:spcPct val="150000"/>
              </a:lnSpc>
              <a:buNone/>
            </a:pPr>
            <a:endParaRPr lang="fr-CH" sz="1800" dirty="0" smtClean="0">
              <a:ea typeface="ＭＳ Ｐゴシック" charset="0"/>
              <a:cs typeface="Times New Roman" charset="0"/>
            </a:endParaRPr>
          </a:p>
          <a:p>
            <a:pPr marL="0" indent="0" algn="just">
              <a:lnSpc>
                <a:spcPct val="150000"/>
              </a:lnSpc>
              <a:buNone/>
            </a:pPr>
            <a:endParaRPr lang="en-US" sz="1800" dirty="0" smtClean="0">
              <a:ea typeface="ＭＳ Ｐゴシック" charset="0"/>
              <a:cs typeface="Times New Roman" charset="0"/>
            </a:endParaRPr>
          </a:p>
          <a:p>
            <a:pPr algn="just">
              <a:lnSpc>
                <a:spcPct val="150000"/>
              </a:lnSpc>
            </a:pPr>
            <a:r>
              <a:rPr lang="en-US" sz="1800" dirty="0" smtClean="0">
                <a:ea typeface="ＭＳ Ｐゴシック" charset="0"/>
                <a:cs typeface="Times New Roman" charset="0"/>
              </a:rPr>
              <a:t>School </a:t>
            </a:r>
            <a:r>
              <a:rPr lang="en-US" sz="1800" dirty="0">
                <a:ea typeface="ＭＳ Ｐゴシック" charset="0"/>
                <a:cs typeface="Times New Roman" charset="0"/>
              </a:rPr>
              <a:t>life expectancy, </a:t>
            </a:r>
            <a:r>
              <a:rPr lang="en-US" sz="1800" dirty="0" smtClean="0">
                <a:ea typeface="ＭＳ Ｐゴシック" charset="0"/>
                <a:cs typeface="Times New Roman" charset="0"/>
              </a:rPr>
              <a:t>years: </a:t>
            </a:r>
            <a:r>
              <a:rPr lang="en-US" sz="1500" i="1" dirty="0" smtClean="0">
                <a:ea typeface="ＭＳ Ｐゴシック" charset="0"/>
                <a:cs typeface="Times New Roman" charset="0"/>
              </a:rPr>
              <a:t>Total number of years of schooling that a child of a certain age can expect to receive in the future </a:t>
            </a:r>
          </a:p>
        </p:txBody>
      </p:sp>
    </p:spTree>
    <p:extLst>
      <p:ext uri="{BB962C8B-B14F-4D97-AF65-F5344CB8AC3E}">
        <p14:creationId xmlns:p14="http://schemas.microsoft.com/office/powerpoint/2010/main" val="239145947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5643"/>
            <a:ext cx="7464115" cy="1143000"/>
          </a:xfrm>
        </p:spPr>
        <p:txBody>
          <a:bodyPr/>
          <a:lstStyle/>
          <a:p>
            <a:pPr algn="ctr"/>
            <a:r>
              <a:rPr lang="fr-FR" sz="3000" dirty="0" smtClean="0">
                <a:solidFill>
                  <a:srgbClr val="002060"/>
                </a:solidFill>
                <a:latin typeface="Arial" charset="0"/>
                <a:cs typeface="Arial" charset="0"/>
              </a:rPr>
              <a:t>PORTUGAL STRENGTHS</a:t>
            </a:r>
            <a:endParaRPr lang="en-US" sz="3000" dirty="0">
              <a:solidFill>
                <a:srgbClr val="002060"/>
              </a:solidFill>
            </a:endParaRPr>
          </a:p>
        </p:txBody>
      </p:sp>
      <p:sp>
        <p:nvSpPr>
          <p:cNvPr id="3" name="Content Placeholder 2"/>
          <p:cNvSpPr>
            <a:spLocks noGrp="1"/>
          </p:cNvSpPr>
          <p:nvPr>
            <p:ph idx="1"/>
          </p:nvPr>
        </p:nvSpPr>
        <p:spPr>
          <a:xfrm>
            <a:off x="-180528" y="2060848"/>
            <a:ext cx="9324528" cy="4680520"/>
          </a:xfrm>
        </p:spPr>
        <p:txBody>
          <a:bodyPr/>
          <a:lstStyle/>
          <a:p>
            <a:pPr lvl="1" algn="just">
              <a:lnSpc>
                <a:spcPct val="110000"/>
              </a:lnSpc>
            </a:pPr>
            <a:r>
              <a:rPr lang="en-US" sz="1800" dirty="0">
                <a:solidFill>
                  <a:srgbClr val="000000"/>
                </a:solidFill>
                <a:latin typeface="Arial" charset="0"/>
                <a:ea typeface="ＭＳ Ｐゴシック" charset="0"/>
                <a:cs typeface="Times New Roman" charset="0"/>
              </a:rPr>
              <a:t>Portugal’s strengths are </a:t>
            </a:r>
            <a:r>
              <a:rPr lang="en-US" sz="1800" dirty="0" smtClean="0">
                <a:solidFill>
                  <a:srgbClr val="000000"/>
                </a:solidFill>
                <a:latin typeface="Arial" charset="0"/>
                <a:ea typeface="ＭＳ Ｐゴシック" charset="0"/>
                <a:cs typeface="Times New Roman" charset="0"/>
              </a:rPr>
              <a:t>also drawn from Market Sophistication</a:t>
            </a:r>
          </a:p>
          <a:p>
            <a:pPr lvl="1" algn="just">
              <a:lnSpc>
                <a:spcPct val="110000"/>
              </a:lnSpc>
            </a:pPr>
            <a:endParaRPr lang="en-US" sz="1800" dirty="0">
              <a:solidFill>
                <a:srgbClr val="000000"/>
              </a:solidFill>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en-US" sz="1700" dirty="0" smtClean="0">
                <a:latin typeface="Arial" charset="0"/>
                <a:ea typeface="ＭＳ Ｐゴシック" charset="0"/>
                <a:cs typeface="Times New Roman" charset="0"/>
              </a:rPr>
              <a:t>Portugal is </a:t>
            </a:r>
            <a:r>
              <a:rPr lang="en-US" sz="1700" dirty="0">
                <a:latin typeface="Arial" charset="0"/>
                <a:ea typeface="ＭＳ Ｐゴシック" charset="0"/>
                <a:cs typeface="Times New Roman" charset="0"/>
              </a:rPr>
              <a:t>ranked </a:t>
            </a:r>
            <a:r>
              <a:rPr lang="en-US" sz="1700" dirty="0" smtClean="0">
                <a:latin typeface="Arial" charset="0"/>
                <a:ea typeface="ＭＳ Ｐゴシック" charset="0"/>
                <a:cs typeface="Times New Roman" charset="0"/>
              </a:rPr>
              <a:t>25</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with regard to the </a:t>
            </a:r>
            <a:r>
              <a:rPr lang="en-US" sz="1700" dirty="0">
                <a:latin typeface="Arial" charset="0"/>
                <a:ea typeface="ＭＳ Ｐゴシック" charset="0"/>
                <a:cs typeface="Times New Roman" charset="0"/>
              </a:rPr>
              <a:t>Market </a:t>
            </a:r>
            <a:r>
              <a:rPr lang="en-US" sz="1700" dirty="0" smtClean="0">
                <a:latin typeface="Arial" charset="0"/>
                <a:ea typeface="ＭＳ Ｐゴシック" charset="0"/>
                <a:cs typeface="Times New Roman" charset="0"/>
              </a:rPr>
              <a:t>Sophistication indices</a:t>
            </a:r>
          </a:p>
          <a:p>
            <a:pPr marL="914400" lvl="2" indent="0" algn="just">
              <a:lnSpc>
                <a:spcPct val="110000"/>
              </a:lnSpc>
              <a:buNone/>
            </a:pPr>
            <a:endParaRPr lang="en-US" sz="1700" dirty="0" smtClean="0">
              <a:latin typeface="Arial" charset="0"/>
              <a:ea typeface="ＭＳ Ｐゴシック" charset="0"/>
              <a:cs typeface="Times New Roman" charset="0"/>
            </a:endParaRPr>
          </a:p>
          <a:p>
            <a:pPr lvl="3" algn="just">
              <a:lnSpc>
                <a:spcPct val="110000"/>
              </a:lnSpc>
              <a:buFont typeface="Wingdings" panose="05000000000000000000" pitchFamily="2" charset="2"/>
              <a:buChar char="q"/>
            </a:pPr>
            <a:r>
              <a:rPr lang="en-US" sz="1700" dirty="0" smtClean="0">
                <a:latin typeface="Arial" charset="0"/>
                <a:ea typeface="ＭＳ Ｐゴシック" charset="0"/>
                <a:cs typeface="Times New Roman" charset="0"/>
              </a:rPr>
              <a:t> Portugal is 13</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with regard to Credit indices:</a:t>
            </a:r>
          </a:p>
          <a:p>
            <a:pPr marL="1371600" lvl="3" indent="0" algn="just">
              <a:lnSpc>
                <a:spcPct val="110000"/>
              </a:lnSpc>
              <a:buNone/>
            </a:pPr>
            <a:endParaRPr lang="en-US" sz="1700" dirty="0" smtClean="0">
              <a:latin typeface="Arial" charset="0"/>
              <a:ea typeface="ＭＳ Ｐゴシック" charset="0"/>
              <a:cs typeface="Times New Roman" charset="0"/>
            </a:endParaRP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Ease of getting credit </a:t>
            </a: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Domestic credit to private sector, % GDP (ranked 8</a:t>
            </a:r>
            <a:r>
              <a:rPr lang="en-US" sz="1700" baseline="30000" dirty="0" smtClean="0">
                <a:latin typeface="Arial" charset="0"/>
                <a:ea typeface="ＭＳ Ｐゴシック" charset="0"/>
                <a:cs typeface="Times New Roman" charset="0"/>
              </a:rPr>
              <a:t>th</a:t>
            </a:r>
            <a:r>
              <a:rPr lang="en-US" sz="1700" dirty="0" smtClean="0">
                <a:latin typeface="Arial" charset="0"/>
                <a:ea typeface="ＭＳ Ｐゴシック" charset="0"/>
                <a:cs typeface="Times New Roman" charset="0"/>
              </a:rPr>
              <a:t>)  </a:t>
            </a:r>
          </a:p>
          <a:p>
            <a:pPr lvl="6" algn="just">
              <a:lnSpc>
                <a:spcPct val="200000"/>
              </a:lnSpc>
              <a:buFont typeface="Wingdings" panose="05000000000000000000" pitchFamily="2" charset="2"/>
              <a:buChar char="§"/>
            </a:pPr>
            <a:r>
              <a:rPr lang="en-US" sz="1700" dirty="0" smtClean="0">
                <a:latin typeface="Arial" charset="0"/>
                <a:ea typeface="ＭＳ Ｐゴシック" charset="0"/>
                <a:cs typeface="Times New Roman" charset="0"/>
              </a:rPr>
              <a:t>Microfinance gross loans, % GDP  </a:t>
            </a:r>
          </a:p>
          <a:p>
            <a:pPr lvl="4" algn="just">
              <a:lnSpc>
                <a:spcPct val="110000"/>
              </a:lnSpc>
              <a:buFont typeface="Wingdings" panose="05000000000000000000" pitchFamily="2" charset="2"/>
              <a:buChar char="§"/>
            </a:pPr>
            <a:endParaRPr lang="en-US" sz="1700" dirty="0">
              <a:latin typeface="Arial" charset="0"/>
              <a:ea typeface="ＭＳ Ｐゴシック" charset="0"/>
              <a:cs typeface="Times New Roman" charset="0"/>
            </a:endParaRPr>
          </a:p>
          <a:p>
            <a:pPr lvl="6" algn="just">
              <a:lnSpc>
                <a:spcPct val="110000"/>
              </a:lnSpc>
              <a:buFont typeface="Wingdings" panose="05000000000000000000" pitchFamily="2" charset="2"/>
              <a:buChar char="q"/>
            </a:pPr>
            <a:endParaRPr lang="en-US" sz="1800" dirty="0">
              <a:latin typeface="Arial" charset="0"/>
              <a:ea typeface="ＭＳ Ｐゴシック" charset="0"/>
              <a:cs typeface="Times New Roman" charset="0"/>
            </a:endParaRPr>
          </a:p>
        </p:txBody>
      </p:sp>
      <p:pic>
        <p:nvPicPr>
          <p:cNvPr id="6" name="Picture 5" descr="D:\Users\gesto\Desktop\portugal_map_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401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gesto\Desktop\porto-bridge_172197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830" y="181672"/>
            <a:ext cx="2221643" cy="1390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2281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424936" cy="922114"/>
          </a:xfrm>
        </p:spPr>
        <p:txBody>
          <a:bodyPr/>
          <a:lstStyle/>
          <a:p>
            <a:pPr algn="ctr"/>
            <a:r>
              <a:rPr lang="fr-CH" sz="2600" dirty="0" smtClean="0"/>
              <a:t>      </a:t>
            </a:r>
            <a:r>
              <a:rPr lang="fr-CH" sz="2000" dirty="0" smtClean="0">
                <a:solidFill>
                  <a:srgbClr val="002060"/>
                </a:solidFill>
              </a:rPr>
              <a:t>PORTUGAL’S EVOLUTION WITH RESPECT TO IP </a:t>
            </a:r>
            <a:r>
              <a:rPr lang="en-US" sz="2000" dirty="0" smtClean="0">
                <a:solidFill>
                  <a:srgbClr val="002060"/>
                </a:solidFill>
              </a:rPr>
              <a:t>FILINGS</a:t>
            </a:r>
            <a:r>
              <a:rPr lang="fr-CH" sz="2000" dirty="0" smtClean="0">
                <a:solidFill>
                  <a:srgbClr val="002060"/>
                </a:solidFill>
              </a:rPr>
              <a:t> AND</a:t>
            </a:r>
            <a:br>
              <a:rPr lang="fr-CH" sz="2000" dirty="0" smtClean="0">
                <a:solidFill>
                  <a:srgbClr val="002060"/>
                </a:solidFill>
              </a:rPr>
            </a:br>
            <a:r>
              <a:rPr lang="en-US" sz="2000" dirty="0" smtClean="0">
                <a:solidFill>
                  <a:srgbClr val="002060"/>
                </a:solidFill>
              </a:rPr>
              <a:t>ECONOMIC</a:t>
            </a:r>
            <a:r>
              <a:rPr lang="fr-CH" sz="2000" dirty="0" smtClean="0">
                <a:solidFill>
                  <a:srgbClr val="002060"/>
                </a:solidFill>
              </a:rPr>
              <a:t> GROWTH FROM 1998 TO 2012  </a:t>
            </a:r>
            <a:endParaRPr lang="en-US" sz="2000" dirty="0">
              <a:solidFill>
                <a:srgbClr val="002060"/>
              </a:solidFill>
            </a:endParaRPr>
          </a:p>
        </p:txBody>
      </p:sp>
      <p:sp>
        <p:nvSpPr>
          <p:cNvPr id="5" name="TextBox 4"/>
          <p:cNvSpPr txBox="1"/>
          <p:nvPr/>
        </p:nvSpPr>
        <p:spPr>
          <a:xfrm>
            <a:off x="179512" y="2989410"/>
            <a:ext cx="3456384" cy="1615827"/>
          </a:xfrm>
          <a:prstGeom prst="rect">
            <a:avLst/>
          </a:prstGeom>
          <a:noFill/>
        </p:spPr>
        <p:txBody>
          <a:bodyPr wrap="square" rtlCol="0" anchor="t">
            <a:spAutoFit/>
          </a:bodyPr>
          <a:lstStyle/>
          <a:p>
            <a:pPr marL="171450" indent="-171450" algn="just" fontAlgn="base">
              <a:spcBef>
                <a:spcPct val="50000"/>
              </a:spcBef>
              <a:spcAft>
                <a:spcPct val="0"/>
              </a:spcAft>
              <a:buFont typeface="Wingdings" pitchFamily="2" charset="2"/>
              <a:buChar char="Ø"/>
            </a:pPr>
            <a:r>
              <a:rPr lang="en-US" sz="1100" dirty="0" smtClean="0">
                <a:solidFill>
                  <a:srgbClr val="000000"/>
                </a:solidFill>
              </a:rPr>
              <a:t>The graphic shows a recent peak (2002) in industrial design’s filling, which is still </a:t>
            </a:r>
            <a:r>
              <a:rPr lang="en-US" sz="1100" dirty="0">
                <a:solidFill>
                  <a:srgbClr val="000000"/>
                </a:solidFill>
              </a:rPr>
              <a:t>strongly growing today</a:t>
            </a:r>
            <a:r>
              <a:rPr lang="en-US" sz="1100" dirty="0" smtClean="0">
                <a:solidFill>
                  <a:srgbClr val="000000"/>
                </a:solidFill>
              </a:rPr>
              <a:t>. This is a sign of the strength of industrial designs in Portugal.</a:t>
            </a:r>
          </a:p>
          <a:p>
            <a:pPr algn="just" fontAlgn="base">
              <a:spcBef>
                <a:spcPct val="50000"/>
              </a:spcBef>
              <a:spcAft>
                <a:spcPct val="0"/>
              </a:spcAft>
            </a:pPr>
            <a:endParaRPr lang="en-US" sz="1100" dirty="0" smtClean="0">
              <a:solidFill>
                <a:srgbClr val="000000"/>
              </a:solidFill>
            </a:endParaRPr>
          </a:p>
          <a:p>
            <a:pPr marL="171450" indent="-171450" algn="just" fontAlgn="base">
              <a:spcBef>
                <a:spcPct val="50000"/>
              </a:spcBef>
              <a:spcAft>
                <a:spcPct val="0"/>
              </a:spcAft>
              <a:buFont typeface="Wingdings" pitchFamily="2" charset="2"/>
              <a:buChar char="Ø"/>
            </a:pPr>
            <a:r>
              <a:rPr lang="en-US" sz="1100" dirty="0" smtClean="0">
                <a:solidFill>
                  <a:srgbClr val="000000"/>
                </a:solidFill>
              </a:rPr>
              <a:t>The patents and trademarks filings are also present. This steady growth is a sign of Portugal’s reliance on IP for economic development. </a:t>
            </a:r>
            <a:endParaRPr lang="en-US" sz="1100"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889112"/>
            <a:ext cx="508856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46064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solidFill>
                  <a:srgbClr val="002060"/>
                </a:solidFill>
              </a:rPr>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pPr fontAlgn="base">
              <a:spcBef>
                <a:spcPct val="50000"/>
              </a:spcBef>
              <a:spcAft>
                <a:spcPct val="0"/>
              </a:spcAft>
            </a:pPr>
            <a:r>
              <a:rPr lang="en-US" sz="1400" dirty="0">
                <a:solidFill>
                  <a:srgbClr val="000000"/>
                </a:solidFill>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rPr>
              <a:t>2006</a:t>
            </a:r>
          </a:p>
        </p:txBody>
      </p:sp>
    </p:spTree>
    <p:extLst>
      <p:ext uri="{BB962C8B-B14F-4D97-AF65-F5344CB8AC3E}">
        <p14:creationId xmlns:p14="http://schemas.microsoft.com/office/powerpoint/2010/main" val="132416138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323528" y="116632"/>
            <a:ext cx="8568952" cy="973138"/>
          </a:xfrm>
        </p:spPr>
        <p:txBody>
          <a:bodyPr/>
          <a:lstStyle/>
          <a:p>
            <a:r>
              <a:rPr lang="fr-FR" sz="2600" dirty="0">
                <a:latin typeface="Arial" charset="0"/>
                <a:cs typeface="Times New Roman" charset="0"/>
              </a:rPr>
              <a:t>           </a:t>
            </a:r>
            <a:r>
              <a:rPr lang="fr-FR" sz="2600" dirty="0">
                <a:solidFill>
                  <a:srgbClr val="002060"/>
                </a:solidFill>
                <a:latin typeface="Arial" charset="0"/>
                <a:cs typeface="Times New Roman" charset="0"/>
              </a:rPr>
              <a:t>PATENT APPLICATION BY TOP FIELDS OF 		           TECHNOLOGY (</a:t>
            </a:r>
            <a:r>
              <a:rPr lang="fr-FR" sz="2600" dirty="0" smtClean="0">
                <a:solidFill>
                  <a:srgbClr val="002060"/>
                </a:solidFill>
                <a:latin typeface="Arial" charset="0"/>
                <a:cs typeface="Times New Roman" charset="0"/>
              </a:rPr>
              <a:t>1998-2012)</a:t>
            </a:r>
            <a:endParaRPr lang="fr-FR" sz="2600" dirty="0">
              <a:solidFill>
                <a:srgbClr val="002060"/>
              </a:solidFill>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350782304"/>
              </p:ext>
            </p:extLst>
          </p:nvPr>
        </p:nvGraphicFramePr>
        <p:xfrm>
          <a:off x="0" y="1412776"/>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604173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251520" y="260648"/>
            <a:ext cx="8892480" cy="792088"/>
          </a:xfrm>
        </p:spPr>
        <p:txBody>
          <a:bodyPr/>
          <a:lstStyle/>
          <a:p>
            <a:pPr algn="ctr"/>
            <a:r>
              <a:rPr lang="fr-FR" dirty="0">
                <a:latin typeface="Arial" charset="0"/>
                <a:cs typeface="Arial" charset="0"/>
              </a:rPr>
              <a:t/>
            </a:r>
            <a:br>
              <a:rPr lang="fr-FR" dirty="0">
                <a:latin typeface="Arial" charset="0"/>
                <a:cs typeface="Arial" charset="0"/>
              </a:rPr>
            </a:br>
            <a:r>
              <a:rPr lang="fr-FR" sz="1800" dirty="0" smtClean="0">
                <a:solidFill>
                  <a:srgbClr val="002060"/>
                </a:solidFill>
                <a:latin typeface="Arial" charset="0"/>
                <a:cs typeface="Arial" charset="0"/>
              </a:rPr>
              <a:t>INTERNATIONAL APPLICATIONS</a:t>
            </a:r>
            <a:r>
              <a:rPr lang="fr-FR" sz="1800" dirty="0">
                <a:solidFill>
                  <a:srgbClr val="002060"/>
                </a:solidFill>
                <a:latin typeface="Arial" charset="0"/>
                <a:cs typeface="Arial" charset="0"/>
              </a:rPr>
              <a:t> </a:t>
            </a:r>
            <a:r>
              <a:rPr lang="fr-FR" sz="1800" dirty="0" smtClean="0">
                <a:solidFill>
                  <a:srgbClr val="002060"/>
                </a:solidFill>
                <a:latin typeface="Arial" charset="0"/>
                <a:cs typeface="Arial" charset="0"/>
              </a:rPr>
              <a:t>VIA </a:t>
            </a:r>
            <a:r>
              <a:rPr lang="fr-FR" sz="1800" dirty="0">
                <a:solidFill>
                  <a:srgbClr val="002060"/>
                </a:solidFill>
                <a:latin typeface="Arial" charset="0"/>
                <a:cs typeface="Arial" charset="0"/>
              </a:rPr>
              <a:t>WIPO ADMINISTERED TREATIES </a:t>
            </a:r>
            <a:r>
              <a:rPr lang="fr-FR" sz="1800" dirty="0">
                <a:latin typeface="Arial" charset="0"/>
                <a:cs typeface="Arial" charset="0"/>
              </a:rPr>
              <a:t/>
            </a:r>
            <a:br>
              <a:rPr lang="fr-FR" sz="1800" dirty="0">
                <a:latin typeface="Arial" charset="0"/>
                <a:cs typeface="Arial" charset="0"/>
              </a:rPr>
            </a:br>
            <a:r>
              <a:rPr lang="fr-FR" sz="1800" dirty="0" smtClean="0">
                <a:latin typeface="Arial" charset="0"/>
                <a:cs typeface="Arial" charset="0"/>
              </a:rPr>
              <a:t>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3122615486"/>
              </p:ext>
            </p:extLst>
          </p:nvPr>
        </p:nvGraphicFramePr>
        <p:xfrm>
          <a:off x="-31432" y="980728"/>
          <a:ext cx="9224963"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2816645"/>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636912"/>
            <a:ext cx="6840760" cy="2879651"/>
          </a:xfrm>
        </p:spPr>
        <p:txBody>
          <a:bodyPr/>
          <a:lstStyle/>
          <a:p>
            <a:pPr algn="ctr" eaLnBrk="1" hangingPunct="1">
              <a:lnSpc>
                <a:spcPct val="15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3000" dirty="0" smtClean="0">
                <a:solidFill>
                  <a:srgbClr val="002060"/>
                </a:solidFill>
                <a:latin typeface="Arial Unicode MS" charset="0"/>
                <a:cs typeface="Arial Unicode MS" charset="0"/>
              </a:rPr>
              <a:t>THANK YOU!</a:t>
            </a:r>
            <a:br>
              <a:rPr lang="en-US" sz="3000" dirty="0" smtClean="0">
                <a:solidFill>
                  <a:srgbClr val="002060"/>
                </a:solidFill>
                <a:latin typeface="Arial Unicode MS" charset="0"/>
                <a:cs typeface="Arial Unicode MS" charset="0"/>
              </a:rPr>
            </a:br>
            <a:r>
              <a:rPr lang="en-US" sz="3000" dirty="0" smtClean="0">
                <a:solidFill>
                  <a:srgbClr val="002060"/>
                </a:solidFill>
                <a:latin typeface="Arial Unicode MS" charset="0"/>
                <a:cs typeface="Arial Unicode MS" charset="0"/>
              </a:rPr>
              <a:t>****************</a:t>
            </a: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u="sng" dirty="0" smtClean="0">
                <a:ea typeface="MS PGothic" pitchFamily="34" charset="-128"/>
              </a:rPr>
              <a:t>Mr. Victor</a:t>
            </a:r>
            <a:r>
              <a:rPr lang="en-US" sz="1100" u="sng" dirty="0" smtClean="0">
                <a:ea typeface="MS PGothic" pitchFamily="34" charset="-128"/>
              </a:rPr>
              <a:t> </a:t>
            </a:r>
            <a:r>
              <a:rPr lang="en-US" sz="1200" u="sng" dirty="0" smtClean="0">
                <a:ea typeface="MS PGothic" pitchFamily="34" charset="-128"/>
              </a:rPr>
              <a:t>Vazquez Lopez </a:t>
            </a:r>
            <a:r>
              <a:rPr lang="en-US" sz="1100" u="sng" dirty="0">
                <a:ea typeface="MS PGothic" pitchFamily="34" charset="-128"/>
              </a:rPr>
              <a:t/>
            </a:r>
            <a:br>
              <a:rPr lang="en-US" sz="1100" u="sng" dirty="0">
                <a:ea typeface="MS PGothic" pitchFamily="34" charset="-128"/>
              </a:rPr>
            </a:br>
            <a:r>
              <a:rPr lang="en-US" sz="1100" dirty="0" smtClean="0">
                <a:ea typeface="MS PGothic" pitchFamily="34" charset="-128"/>
              </a:rPr>
              <a:t/>
            </a:r>
            <a:br>
              <a:rPr lang="en-US" sz="1100" dirty="0" smtClean="0">
                <a:ea typeface="MS PGothic" pitchFamily="34" charset="-128"/>
              </a:rPr>
            </a:br>
            <a:r>
              <a:rPr lang="en-US" sz="1200" dirty="0" smtClean="0">
                <a:ea typeface="MS PGothic" pitchFamily="34" charset="-128"/>
              </a:rPr>
              <a:t>Head </a:t>
            </a: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Section for the Coordination of Developed Countries (SCDC) </a:t>
            </a:r>
            <a:br>
              <a:rPr lang="en-US" altLang="ja-JP" sz="1200" dirty="0" smtClean="0">
                <a:ea typeface="MS PGothic" pitchFamily="34" charset="-128"/>
              </a:rPr>
            </a:br>
            <a:r>
              <a:rPr lang="en-US" altLang="ja-JP" sz="1200" dirty="0" smtClean="0">
                <a:ea typeface="MS PGothic" pitchFamily="34" charset="-128"/>
              </a:rPr>
              <a:t>Department for Transition and Developed Countries(TDC)</a:t>
            </a:r>
            <a:br>
              <a:rPr lang="en-US" altLang="ja-JP" sz="1200" dirty="0" smtClean="0">
                <a:ea typeface="MS PGothic" pitchFamily="34" charset="-128"/>
              </a:rPr>
            </a:br>
            <a:r>
              <a:rPr lang="en-US" altLang="ja-JP" sz="1200" dirty="0" smtClean="0">
                <a:ea typeface="MS PGothic" pitchFamily="34" charset="-128"/>
              </a:rPr>
              <a:t>World Intellectual Property Organization (WIPO)</a:t>
            </a:r>
            <a:br>
              <a:rPr lang="en-US" altLang="ja-JP" sz="1200" dirty="0" smtClean="0">
                <a:ea typeface="MS PGothic" pitchFamily="34" charset="-128"/>
              </a:rPr>
            </a:b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Email: </a:t>
            </a:r>
            <a:r>
              <a:rPr lang="en-US" altLang="ja-JP" sz="1200" dirty="0" smtClean="0">
                <a:ea typeface="MS PGothic" pitchFamily="34" charset="-128"/>
                <a:hlinkClick r:id="rId3"/>
              </a:rPr>
              <a:t>Victor.Vazquez-lopez@wipo.int</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1692436350"/>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512168"/>
          </a:xfrm>
        </p:spPr>
        <p:txBody>
          <a:bodyPr/>
          <a:lstStyle/>
          <a:p>
            <a:pPr algn="ctr" eaLnBrk="1" hangingPunct="1"/>
            <a:r>
              <a:rPr lang="en-US" altLang="en-US" sz="2000" dirty="0" smtClean="0">
                <a:solidFill>
                  <a:srgbClr val="002060"/>
                </a:solidFill>
                <a:ea typeface="ヒラギノ角ゴ Pro W3"/>
                <a:cs typeface="ヒラギノ角ゴ Pro W3"/>
              </a:rPr>
              <a:t>PATENT COOPERATION TREATY (PCT)</a:t>
            </a:r>
            <a:br>
              <a:rPr lang="en-US" altLang="en-US" sz="2000" dirty="0" smtClean="0">
                <a:solidFill>
                  <a:srgbClr val="002060"/>
                </a:solidFill>
                <a:ea typeface="ヒラギノ角ゴ Pro W3"/>
                <a:cs typeface="ヒラギノ角ゴ Pro W3"/>
              </a:rPr>
            </a:br>
            <a:r>
              <a:rPr lang="en-US" altLang="en-US" sz="2000" dirty="0" smtClean="0">
                <a:solidFill>
                  <a:srgbClr val="002060"/>
                </a:solidFill>
                <a:ea typeface="ヒラギノ角ゴ Pro W3"/>
                <a:cs typeface="ヒラギノ角ゴ Pro W3"/>
              </a:rPr>
              <a:t>INTRODUCTION AND FUTURE DEVELOPMENTS</a:t>
            </a:r>
            <a:r>
              <a:rPr lang="en-US" altLang="en-US" dirty="0">
                <a:solidFill>
                  <a:srgbClr val="002060"/>
                </a:solidFill>
                <a:ea typeface="ヒラギノ角ゴ Pro W3"/>
                <a:cs typeface="ヒラギノ角ゴ Pro W3"/>
              </a:rPr>
              <a:t/>
            </a:r>
            <a:br>
              <a:rPr lang="en-US" altLang="en-US" dirty="0">
                <a:solidFill>
                  <a:srgbClr val="002060"/>
                </a:solidFill>
                <a:ea typeface="ヒラギノ角ゴ Pro W3"/>
                <a:cs typeface="ヒラギノ角ゴ Pro W3"/>
              </a:rPr>
            </a:br>
            <a:endParaRPr lang="en-US" dirty="0">
              <a:solidFill>
                <a:srgbClr val="002060"/>
              </a:solidFill>
            </a:endParaRPr>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9" y="1940027"/>
            <a:ext cx="905420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64812" y="5085184"/>
            <a:ext cx="7704856" cy="276999"/>
          </a:xfrm>
          <a:prstGeom prst="rect">
            <a:avLst/>
          </a:prstGeom>
        </p:spPr>
        <p:txBody>
          <a:bodyPr wrap="square">
            <a:spAutoFit/>
          </a:bodyPr>
          <a:lstStyle/>
          <a:p>
            <a:r>
              <a:rPr lang="en-US" sz="1200" u="sng" dirty="0" smtClean="0"/>
              <a:t>Speaker</a:t>
            </a:r>
            <a:r>
              <a:rPr lang="en-US" sz="1200" dirty="0"/>
              <a:t>: </a:t>
            </a:r>
            <a:r>
              <a:rPr lang="en-US" sz="1200" dirty="0" smtClean="0"/>
              <a:t>Mr. Claus Matthes, Director</a:t>
            </a:r>
            <a:r>
              <a:rPr lang="en-US" sz="1200" dirty="0"/>
              <a:t>, PCT Business Development </a:t>
            </a:r>
            <a:r>
              <a:rPr lang="en-US" sz="1200" dirty="0" smtClean="0"/>
              <a:t>Division, WIPO</a:t>
            </a:r>
            <a:endParaRPr lang="en-US" sz="1200" dirty="0"/>
          </a:p>
        </p:txBody>
      </p:sp>
    </p:spTree>
    <p:extLst>
      <p:ext uri="{BB962C8B-B14F-4D97-AF65-F5344CB8AC3E}">
        <p14:creationId xmlns:p14="http://schemas.microsoft.com/office/powerpoint/2010/main" val="209423166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4D283494-000C-4B51-9C81-F9363A9E5935}" type="slidenum">
              <a:rPr lang="en-US" altLang="en-US" sz="1400" smtClean="0"/>
              <a:pPr eaLnBrk="1" hangingPunct="1">
                <a:spcBef>
                  <a:spcPct val="0"/>
                </a:spcBef>
                <a:buFontTx/>
                <a:buNone/>
              </a:pPr>
              <a:t>44</a:t>
            </a:fld>
            <a:endParaRPr lang="en-US" altLang="en-US" sz="1400" smtClean="0"/>
          </a:p>
        </p:txBody>
      </p:sp>
      <p:sp>
        <p:nvSpPr>
          <p:cNvPr id="4099" name="Rectangle 2"/>
          <p:cNvSpPr>
            <a:spLocks noGrp="1" noChangeArrowheads="1"/>
          </p:cNvSpPr>
          <p:nvPr>
            <p:ph type="title"/>
          </p:nvPr>
        </p:nvSpPr>
        <p:spPr>
          <a:xfrm>
            <a:off x="316791" y="116632"/>
            <a:ext cx="8763000" cy="1143000"/>
          </a:xfrm>
        </p:spPr>
        <p:txBody>
          <a:bodyPr/>
          <a:lstStyle/>
          <a:p>
            <a:pPr algn="ctr" eaLnBrk="1" hangingPunct="1"/>
            <a:r>
              <a:rPr lang="en-US" altLang="en-US" sz="2500" dirty="0" smtClean="0">
                <a:solidFill>
                  <a:srgbClr val="002060"/>
                </a:solidFill>
              </a:rPr>
              <a:t>USING THE TRADITIONAL PATENT SYSTEM TO SEEK MULTINATIONAL PATENT PROTECTION</a:t>
            </a:r>
          </a:p>
        </p:txBody>
      </p:sp>
      <p:sp>
        <p:nvSpPr>
          <p:cNvPr id="4100" name="Rectangle 3"/>
          <p:cNvSpPr>
            <a:spLocks noGrp="1" noChangeArrowheads="1"/>
          </p:cNvSpPr>
          <p:nvPr>
            <p:ph type="body" idx="1"/>
          </p:nvPr>
        </p:nvSpPr>
        <p:spPr>
          <a:xfrm>
            <a:off x="179388" y="3284414"/>
            <a:ext cx="8964612" cy="3179763"/>
          </a:xfrm>
        </p:spPr>
        <p:txBody>
          <a:bodyPr/>
          <a:lstStyle/>
          <a:p>
            <a:pPr marL="0" indent="0" eaLnBrk="1" hangingPunct="1">
              <a:buFontTx/>
              <a:buNone/>
            </a:pPr>
            <a:r>
              <a:rPr lang="en-US" altLang="en-US" sz="1800" dirty="0" smtClean="0"/>
              <a:t>Local patent application followed within 12 months by multiple foreign applications claiming priority under Paris Convention:</a:t>
            </a:r>
          </a:p>
          <a:p>
            <a:pPr marL="0" indent="0" eaLnBrk="1" hangingPunct="1">
              <a:buFontTx/>
              <a:buNone/>
            </a:pPr>
            <a:endParaRPr lang="en-US" altLang="en-US" sz="1800" dirty="0" smtClean="0"/>
          </a:p>
          <a:p>
            <a:pPr marL="533400" lvl="1" indent="-342900" eaLnBrk="1" hangingPunct="1">
              <a:buFont typeface="Wingdings" panose="05000000000000000000" pitchFamily="2" charset="2"/>
              <a:buChar char="Ø"/>
            </a:pPr>
            <a:r>
              <a:rPr lang="en-US" altLang="en-US" sz="1600" dirty="0" smtClean="0"/>
              <a:t> - multiple formality requirements</a:t>
            </a:r>
          </a:p>
          <a:p>
            <a:pPr marL="476250" lvl="1" eaLnBrk="1" hangingPunct="1">
              <a:buFont typeface="Wingdings" panose="05000000000000000000" pitchFamily="2" charset="2"/>
              <a:buChar char="Ø"/>
            </a:pPr>
            <a:r>
              <a:rPr lang="en-US" altLang="en-US" sz="1600" dirty="0" smtClean="0"/>
              <a:t> - multiple searches</a:t>
            </a:r>
          </a:p>
          <a:p>
            <a:pPr marL="476250" lvl="1" eaLnBrk="1" hangingPunct="1">
              <a:buFont typeface="Wingdings" panose="05000000000000000000" pitchFamily="2" charset="2"/>
              <a:buChar char="Ø"/>
            </a:pPr>
            <a:r>
              <a:rPr lang="en-US" altLang="en-US" sz="1600" dirty="0" smtClean="0"/>
              <a:t> - multiple publications</a:t>
            </a:r>
          </a:p>
          <a:p>
            <a:pPr marL="476250" lvl="1" eaLnBrk="1" hangingPunct="1">
              <a:buFont typeface="Wingdings" panose="05000000000000000000" pitchFamily="2" charset="2"/>
              <a:buChar char="Ø"/>
            </a:pPr>
            <a:r>
              <a:rPr lang="en-US" altLang="en-US" sz="1600" dirty="0" smtClean="0"/>
              <a:t> - multiple examinations and prosecutions of applications</a:t>
            </a:r>
          </a:p>
          <a:p>
            <a:pPr marL="476250" lvl="1" eaLnBrk="1" hangingPunct="1">
              <a:buFont typeface="Wingdings" panose="05000000000000000000" pitchFamily="2" charset="2"/>
              <a:buChar char="Ø"/>
            </a:pPr>
            <a:r>
              <a:rPr lang="en-US" altLang="en-US" sz="1600" dirty="0" smtClean="0"/>
              <a:t> - translations and national fees required at 12 months</a:t>
            </a:r>
          </a:p>
          <a:p>
            <a:pPr marL="190500" lvl="1" indent="0" eaLnBrk="1" hangingPunct="1">
              <a:buNone/>
            </a:pPr>
            <a:endParaRPr lang="en-US" altLang="en-US" sz="1600" dirty="0" smtClean="0"/>
          </a:p>
          <a:p>
            <a:pPr marL="0" indent="0" eaLnBrk="1" hangingPunct="1">
              <a:buFontTx/>
              <a:buNone/>
            </a:pPr>
            <a:r>
              <a:rPr lang="en-US" altLang="en-US" sz="1800" dirty="0" smtClean="0"/>
              <a:t>Some rationalization because of regional arrangements: </a:t>
            </a:r>
          </a:p>
          <a:p>
            <a:pPr marL="476250" lvl="1" eaLnBrk="1" hangingPunct="1">
              <a:buFontTx/>
              <a:buNone/>
            </a:pPr>
            <a:r>
              <a:rPr lang="en-US" altLang="en-US" sz="1800" dirty="0" smtClean="0"/>
              <a:t>ARIPO, EAPO, EPO, OAPI</a:t>
            </a:r>
          </a:p>
        </p:txBody>
      </p:sp>
      <p:sp>
        <p:nvSpPr>
          <p:cNvPr id="4101" name="Line 4"/>
          <p:cNvSpPr>
            <a:spLocks noChangeShapeType="1"/>
          </p:cNvSpPr>
          <p:nvPr/>
        </p:nvSpPr>
        <p:spPr bwMode="auto">
          <a:xfrm flipV="1">
            <a:off x="4784725" y="1411288"/>
            <a:ext cx="0" cy="989012"/>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 name="Rectangle 5"/>
          <p:cNvSpPr>
            <a:spLocks noChangeArrowheads="1"/>
          </p:cNvSpPr>
          <p:nvPr/>
        </p:nvSpPr>
        <p:spPr bwMode="auto">
          <a:xfrm>
            <a:off x="2724150" y="1900238"/>
            <a:ext cx="2857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tx2"/>
                </a:solidFill>
                <a:ea typeface="ヒラギノ角ゴ Pro W3"/>
                <a:cs typeface="ヒラギノ角ゴ Pro W3"/>
              </a:rPr>
              <a:t>0</a:t>
            </a:r>
          </a:p>
        </p:txBody>
      </p:sp>
      <p:sp>
        <p:nvSpPr>
          <p:cNvPr id="4103" name="Rectangle 6"/>
          <p:cNvSpPr>
            <a:spLocks noChangeArrowheads="1"/>
          </p:cNvSpPr>
          <p:nvPr/>
        </p:nvSpPr>
        <p:spPr bwMode="auto">
          <a:xfrm>
            <a:off x="4362450" y="1917700"/>
            <a:ext cx="384175"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tx2"/>
                </a:solidFill>
                <a:ea typeface="ヒラギノ角ゴ Pro W3"/>
                <a:cs typeface="ヒラギノ角ゴ Pro W3"/>
              </a:rPr>
              <a:t>12</a:t>
            </a:r>
          </a:p>
        </p:txBody>
      </p:sp>
      <p:sp>
        <p:nvSpPr>
          <p:cNvPr id="4104" name="Rectangle 7"/>
          <p:cNvSpPr>
            <a:spLocks noChangeArrowheads="1"/>
          </p:cNvSpPr>
          <p:nvPr/>
        </p:nvSpPr>
        <p:spPr bwMode="auto">
          <a:xfrm>
            <a:off x="2474913" y="2354263"/>
            <a:ext cx="92392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tx2"/>
                </a:solidFill>
                <a:ea typeface="ヒラギノ角ゴ Pro W3"/>
                <a:cs typeface="ヒラギノ角ゴ Pro W3"/>
              </a:rPr>
              <a:t>File</a:t>
            </a:r>
          </a:p>
          <a:p>
            <a:pPr algn="ctr">
              <a:spcBef>
                <a:spcPct val="0"/>
              </a:spcBef>
              <a:buFontTx/>
              <a:buNone/>
            </a:pPr>
            <a:r>
              <a:rPr lang="en-US" altLang="en-US" sz="1100" b="1">
                <a:solidFill>
                  <a:schemeClr val="tx2"/>
                </a:solidFill>
                <a:ea typeface="ヒラギノ角ゴ Pro W3"/>
                <a:cs typeface="ヒラギノ角ゴ Pro W3"/>
              </a:rPr>
              <a:t>application</a:t>
            </a:r>
          </a:p>
          <a:p>
            <a:pPr algn="ctr">
              <a:spcBef>
                <a:spcPct val="0"/>
              </a:spcBef>
              <a:buFontTx/>
              <a:buNone/>
            </a:pPr>
            <a:r>
              <a:rPr lang="en-US" altLang="en-US" sz="1100" b="1">
                <a:solidFill>
                  <a:schemeClr val="tx2"/>
                </a:solidFill>
                <a:ea typeface="ヒラギノ角ゴ Pro W3"/>
                <a:cs typeface="ヒラギノ角ゴ Pro W3"/>
              </a:rPr>
              <a:t>locally</a:t>
            </a:r>
          </a:p>
        </p:txBody>
      </p:sp>
      <p:sp>
        <p:nvSpPr>
          <p:cNvPr id="4105" name="Rectangle 8"/>
          <p:cNvSpPr>
            <a:spLocks noChangeArrowheads="1"/>
          </p:cNvSpPr>
          <p:nvPr/>
        </p:nvSpPr>
        <p:spPr bwMode="auto">
          <a:xfrm>
            <a:off x="5703888" y="1870075"/>
            <a:ext cx="1001712"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tx2"/>
                </a:solidFill>
                <a:ea typeface="ヒラギノ角ゴ Pro W3"/>
                <a:cs typeface="ヒラギノ角ゴ Pro W3"/>
              </a:rPr>
              <a:t>File</a:t>
            </a:r>
          </a:p>
          <a:p>
            <a:pPr algn="ctr">
              <a:spcBef>
                <a:spcPct val="0"/>
              </a:spcBef>
              <a:buFontTx/>
              <a:buNone/>
            </a:pPr>
            <a:r>
              <a:rPr lang="en-US" altLang="en-US" sz="1100" b="1">
                <a:solidFill>
                  <a:schemeClr val="tx2"/>
                </a:solidFill>
                <a:ea typeface="ヒラギノ角ゴ Pro W3"/>
                <a:cs typeface="ヒラギノ角ゴ Pro W3"/>
              </a:rPr>
              <a:t>applications</a:t>
            </a:r>
          </a:p>
          <a:p>
            <a:pPr algn="ctr">
              <a:spcBef>
                <a:spcPct val="0"/>
              </a:spcBef>
              <a:buFontTx/>
              <a:buNone/>
            </a:pPr>
            <a:r>
              <a:rPr lang="en-US" altLang="en-US" sz="1100" b="1">
                <a:solidFill>
                  <a:schemeClr val="tx2"/>
                </a:solidFill>
                <a:ea typeface="ヒラギノ角ゴ Pro W3"/>
                <a:cs typeface="ヒラギノ角ゴ Pro W3"/>
              </a:rPr>
              <a:t>abroad</a:t>
            </a:r>
          </a:p>
        </p:txBody>
      </p:sp>
      <p:sp>
        <p:nvSpPr>
          <p:cNvPr id="4106" name="Line 9"/>
          <p:cNvSpPr>
            <a:spLocks noChangeShapeType="1"/>
          </p:cNvSpPr>
          <p:nvPr/>
        </p:nvSpPr>
        <p:spPr bwMode="auto">
          <a:xfrm>
            <a:off x="2882900" y="2301875"/>
            <a:ext cx="1895475"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0"/>
          <p:cNvSpPr>
            <a:spLocks noChangeShapeType="1"/>
          </p:cNvSpPr>
          <p:nvPr/>
        </p:nvSpPr>
        <p:spPr bwMode="auto">
          <a:xfrm>
            <a:off x="4784725" y="2308225"/>
            <a:ext cx="0" cy="963613"/>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Line 11"/>
          <p:cNvSpPr>
            <a:spLocks noChangeShapeType="1"/>
          </p:cNvSpPr>
          <p:nvPr/>
        </p:nvSpPr>
        <p:spPr bwMode="auto">
          <a:xfrm>
            <a:off x="4791075" y="2308225"/>
            <a:ext cx="860425" cy="3937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Line 12"/>
          <p:cNvSpPr>
            <a:spLocks noChangeShapeType="1"/>
          </p:cNvSpPr>
          <p:nvPr/>
        </p:nvSpPr>
        <p:spPr bwMode="auto">
          <a:xfrm flipV="1">
            <a:off x="4791075" y="1887538"/>
            <a:ext cx="860425" cy="420687"/>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0" name="Line 13"/>
          <p:cNvSpPr>
            <a:spLocks noChangeShapeType="1"/>
          </p:cNvSpPr>
          <p:nvPr/>
        </p:nvSpPr>
        <p:spPr bwMode="auto">
          <a:xfrm flipV="1">
            <a:off x="4791075" y="1482725"/>
            <a:ext cx="542925" cy="8255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1" name="Line 14"/>
          <p:cNvSpPr>
            <a:spLocks noChangeShapeType="1"/>
          </p:cNvSpPr>
          <p:nvPr/>
        </p:nvSpPr>
        <p:spPr bwMode="auto">
          <a:xfrm>
            <a:off x="4791075" y="2308225"/>
            <a:ext cx="463550" cy="800100"/>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Line 15"/>
          <p:cNvSpPr>
            <a:spLocks noChangeShapeType="1"/>
          </p:cNvSpPr>
          <p:nvPr/>
        </p:nvSpPr>
        <p:spPr bwMode="auto">
          <a:xfrm>
            <a:off x="2881313" y="2219325"/>
            <a:ext cx="0" cy="6826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6"/>
          <p:cNvSpPr>
            <a:spLocks noChangeArrowheads="1"/>
          </p:cNvSpPr>
          <p:nvPr/>
        </p:nvSpPr>
        <p:spPr bwMode="auto">
          <a:xfrm>
            <a:off x="2005013" y="1909763"/>
            <a:ext cx="7842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None/>
            </a:pPr>
            <a:r>
              <a:rPr lang="en-US" altLang="en-US" sz="1100" b="1">
                <a:solidFill>
                  <a:schemeClr val="tx2"/>
                </a:solidFill>
                <a:ea typeface="ヒラギノ角ゴ Pro W3"/>
                <a:cs typeface="ヒラギノ角ゴ Pro W3"/>
              </a:rPr>
              <a:t>(months)</a:t>
            </a:r>
          </a:p>
        </p:txBody>
      </p:sp>
    </p:spTree>
    <p:extLst>
      <p:ext uri="{BB962C8B-B14F-4D97-AF65-F5344CB8AC3E}">
        <p14:creationId xmlns:p14="http://schemas.microsoft.com/office/powerpoint/2010/main" val="3180593486"/>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D1DB493-A024-4199-80B5-CC8CA1D8F318}" type="slidenum">
              <a:rPr lang="en-US" altLang="en-US" sz="1400" smtClean="0"/>
              <a:pPr eaLnBrk="1" hangingPunct="1">
                <a:spcBef>
                  <a:spcPct val="0"/>
                </a:spcBef>
                <a:buFontTx/>
                <a:buNone/>
              </a:pPr>
              <a:t>45</a:t>
            </a:fld>
            <a:endParaRPr lang="en-US" altLang="en-US" sz="1400" smtClean="0"/>
          </a:p>
        </p:txBody>
      </p:sp>
      <p:sp>
        <p:nvSpPr>
          <p:cNvPr id="5123" name="Rectangle 2"/>
          <p:cNvSpPr>
            <a:spLocks noGrp="1" noChangeArrowheads="1"/>
          </p:cNvSpPr>
          <p:nvPr>
            <p:ph type="title"/>
          </p:nvPr>
        </p:nvSpPr>
        <p:spPr>
          <a:xfrm>
            <a:off x="457200" y="274638"/>
            <a:ext cx="7859216" cy="1143000"/>
          </a:xfrm>
        </p:spPr>
        <p:txBody>
          <a:bodyPr/>
          <a:lstStyle/>
          <a:p>
            <a:pPr algn="ctr" eaLnBrk="1" hangingPunct="1"/>
            <a:r>
              <a:rPr lang="en-US" altLang="en-US" sz="3000" dirty="0" smtClean="0">
                <a:solidFill>
                  <a:srgbClr val="002060"/>
                </a:solidFill>
              </a:rPr>
              <a:t>THE PCT ─ 1970</a:t>
            </a:r>
          </a:p>
        </p:txBody>
      </p:sp>
      <p:sp>
        <p:nvSpPr>
          <p:cNvPr id="5124" name="Rectangle 3"/>
          <p:cNvSpPr>
            <a:spLocks noGrp="1" noChangeArrowheads="1"/>
          </p:cNvSpPr>
          <p:nvPr>
            <p:ph type="body" idx="1"/>
          </p:nvPr>
        </p:nvSpPr>
        <p:spPr>
          <a:xfrm>
            <a:off x="251520" y="1916832"/>
            <a:ext cx="8640960" cy="4465637"/>
          </a:xfrm>
        </p:spPr>
        <p:txBody>
          <a:bodyPr/>
          <a:lstStyle/>
          <a:p>
            <a:pPr eaLnBrk="1" hangingPunct="1"/>
            <a:endParaRPr lang="en-US" altLang="en-US" sz="2000" dirty="0" smtClean="0"/>
          </a:p>
          <a:p>
            <a:pPr eaLnBrk="1" hangingPunct="1"/>
            <a:r>
              <a:rPr lang="en-US" altLang="en-US" sz="1800" dirty="0" smtClean="0"/>
              <a:t>Basic idea:  simplify the procedure for obtaining patent protection in many countries, making it more efficient and economical for:</a:t>
            </a:r>
          </a:p>
          <a:p>
            <a:pPr marL="0" indent="0" eaLnBrk="1" hangingPunct="1">
              <a:buNone/>
            </a:pPr>
            <a:endParaRPr lang="fr-CH" altLang="en-US" sz="1800" dirty="0" smtClean="0"/>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700" u="sng" dirty="0" smtClean="0"/>
              <a:t>users</a:t>
            </a:r>
            <a:r>
              <a:rPr lang="en-US" altLang="en-US" sz="1700" dirty="0" smtClean="0"/>
              <a:t> of the patent system:  makes available a </a:t>
            </a:r>
            <a:r>
              <a:rPr lang="en-US" altLang="en-US" sz="1700" i="1" dirty="0" smtClean="0"/>
              <a:t>filing tool for applicants</a:t>
            </a:r>
            <a:r>
              <a:rPr lang="en-US" altLang="en-US" sz="1700" dirty="0" smtClean="0"/>
              <a:t> for foreign patent filings;  and </a:t>
            </a:r>
          </a:p>
          <a:p>
            <a:pPr marL="457200" lvl="1" indent="0" eaLnBrk="1" hangingPunct="1">
              <a:buNone/>
            </a:pPr>
            <a:endParaRPr lang="fr-CH" altLang="en-US" sz="1700" dirty="0"/>
          </a:p>
          <a:p>
            <a:pPr marL="457200" lvl="1" indent="0" eaLnBrk="1" hangingPunct="1">
              <a:buNone/>
            </a:pPr>
            <a:endParaRPr lang="en-US" altLang="en-US" sz="1700" dirty="0" smtClean="0"/>
          </a:p>
          <a:p>
            <a:pPr lvl="1" eaLnBrk="1" hangingPunct="1">
              <a:buFont typeface="Wingdings" panose="05000000000000000000" pitchFamily="2" charset="2"/>
              <a:buChar char="Ø"/>
            </a:pPr>
            <a:r>
              <a:rPr lang="en-US" altLang="en-US" sz="1700" u="sng" dirty="0" smtClean="0"/>
              <a:t>patent offices</a:t>
            </a:r>
            <a:r>
              <a:rPr lang="en-US" altLang="en-US" sz="1700" dirty="0" smtClean="0"/>
              <a:t>: makes available a </a:t>
            </a:r>
            <a:r>
              <a:rPr lang="en-US" altLang="en-US" sz="1700" i="1" dirty="0" smtClean="0"/>
              <a:t>tool for effective processing of patent applications by offices</a:t>
            </a:r>
            <a:r>
              <a:rPr lang="en-US" altLang="en-US" sz="1700" dirty="0" smtClean="0"/>
              <a:t> of PCT Member States willing to exploit work done by others </a:t>
            </a:r>
            <a:endParaRPr lang="fr-CH" altLang="en-US" sz="1700" dirty="0" smtClean="0"/>
          </a:p>
        </p:txBody>
      </p:sp>
      <p:pic>
        <p:nvPicPr>
          <p:cNvPr id="512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51506">
            <a:off x="7464186" y="253803"/>
            <a:ext cx="1010513" cy="134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788941"/>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2933E3D-0DF3-4DC4-80BC-92B5641CA3AE}" type="slidenum">
              <a:rPr lang="en-US" altLang="en-US" sz="1400" smtClean="0"/>
              <a:pPr eaLnBrk="1" hangingPunct="1">
                <a:spcBef>
                  <a:spcPct val="0"/>
                </a:spcBef>
                <a:buFontTx/>
                <a:buNone/>
              </a:pPr>
              <a:t>46</a:t>
            </a:fld>
            <a:endParaRPr lang="en-US" altLang="en-US" sz="1400" smtClean="0"/>
          </a:p>
        </p:txBody>
      </p:sp>
      <p:sp>
        <p:nvSpPr>
          <p:cNvPr id="6147" name="Rectangle 2"/>
          <p:cNvSpPr>
            <a:spLocks noGrp="1" noChangeArrowheads="1"/>
          </p:cNvSpPr>
          <p:nvPr>
            <p:ph type="title"/>
          </p:nvPr>
        </p:nvSpPr>
        <p:spPr>
          <a:xfrm>
            <a:off x="3258145" y="169961"/>
            <a:ext cx="8388350" cy="703263"/>
          </a:xfrm>
        </p:spPr>
        <p:txBody>
          <a:bodyPr/>
          <a:lstStyle/>
          <a:p>
            <a:pPr eaLnBrk="1" hangingPunct="1"/>
            <a:r>
              <a:rPr lang="en-US" altLang="en-US" sz="3000" dirty="0" smtClean="0">
                <a:solidFill>
                  <a:srgbClr val="002060"/>
                </a:solidFill>
              </a:rPr>
              <a:t>PCT BASICS </a:t>
            </a:r>
          </a:p>
        </p:txBody>
      </p:sp>
      <p:sp>
        <p:nvSpPr>
          <p:cNvPr id="6148" name="Rectangle 3"/>
          <p:cNvSpPr>
            <a:spLocks noGrp="1" noChangeArrowheads="1"/>
          </p:cNvSpPr>
          <p:nvPr>
            <p:ph type="body" idx="1"/>
          </p:nvPr>
        </p:nvSpPr>
        <p:spPr>
          <a:xfrm>
            <a:off x="179512" y="942256"/>
            <a:ext cx="8640960" cy="5165725"/>
          </a:xfrm>
        </p:spPr>
        <p:txBody>
          <a:bodyPr/>
          <a:lstStyle/>
          <a:p>
            <a:pPr eaLnBrk="1" hangingPunct="1">
              <a:lnSpc>
                <a:spcPct val="90000"/>
              </a:lnSpc>
              <a:spcBef>
                <a:spcPct val="25000"/>
              </a:spcBef>
              <a:spcAft>
                <a:spcPct val="35000"/>
              </a:spcAft>
            </a:pPr>
            <a:r>
              <a:rPr lang="en-US" altLang="en-US" sz="1800" b="1" dirty="0" smtClean="0"/>
              <a:t>Filing Tool for applicants</a:t>
            </a:r>
            <a:r>
              <a:rPr lang="en-US" altLang="en-US" sz="1800" dirty="0" smtClean="0"/>
              <a:t>:</a:t>
            </a:r>
          </a:p>
          <a:p>
            <a:pPr marL="0" indent="0" eaLnBrk="1" hangingPunct="1">
              <a:lnSpc>
                <a:spcPct val="90000"/>
              </a:lnSpc>
              <a:spcBef>
                <a:spcPct val="25000"/>
              </a:spcBef>
              <a:spcAft>
                <a:spcPct val="35000"/>
              </a:spcAft>
              <a:buNone/>
            </a:pPr>
            <a:endParaRPr lang="en-US" altLang="en-US" sz="1800" dirty="0" smtClean="0"/>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Only one application filed, containing, by default, the designation of all States (for every kind of protection available) and usual priority claim(s)</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Has the effect of a regular national filing (including establishment of a priority date) in each designated State:  the international filing date is the filing date in each designated State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Filed in one language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Filed with one Office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One set of formality requirements</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Delays national processing until 30 months from priority date</a:t>
            </a:r>
          </a:p>
          <a:p>
            <a:pPr lvl="1" eaLnBrk="1" hangingPunct="1">
              <a:lnSpc>
                <a:spcPct val="150000"/>
              </a:lnSpc>
              <a:spcBef>
                <a:spcPct val="25000"/>
              </a:spcBef>
              <a:spcAft>
                <a:spcPct val="35000"/>
              </a:spcAft>
              <a:buFont typeface="Wingdings" panose="05000000000000000000" pitchFamily="2" charset="2"/>
              <a:buChar char="Ø"/>
            </a:pPr>
            <a:r>
              <a:rPr lang="en-US" altLang="en-US" sz="1600" dirty="0" smtClean="0"/>
              <a:t>International reports improve basis for </a:t>
            </a:r>
            <a:br>
              <a:rPr lang="en-US" altLang="en-US" sz="1600" dirty="0" smtClean="0"/>
            </a:br>
            <a:r>
              <a:rPr lang="en-US" altLang="en-US" sz="1600" dirty="0" smtClean="0"/>
              <a:t>decision making </a:t>
            </a:r>
          </a:p>
        </p:txBody>
      </p:sp>
      <p:sp>
        <p:nvSpPr>
          <p:cNvPr id="6149"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1" name="Picture 6"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54946">
            <a:off x="7585018" y="209178"/>
            <a:ext cx="996069" cy="13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79282"/>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AD02186-5295-4B3C-ACD9-5552A6C9F2D8}" type="slidenum">
              <a:rPr lang="en-US" altLang="en-US" sz="1400" smtClean="0"/>
              <a:pPr eaLnBrk="1" hangingPunct="1">
                <a:spcBef>
                  <a:spcPct val="0"/>
                </a:spcBef>
                <a:buFontTx/>
                <a:buNone/>
              </a:pPr>
              <a:t>47</a:t>
            </a:fld>
            <a:endParaRPr lang="en-US" altLang="en-US" sz="1400" smtClean="0"/>
          </a:p>
        </p:txBody>
      </p:sp>
      <p:sp>
        <p:nvSpPr>
          <p:cNvPr id="7171" name="Rectangle 2"/>
          <p:cNvSpPr>
            <a:spLocks noGrp="1" noChangeArrowheads="1"/>
          </p:cNvSpPr>
          <p:nvPr>
            <p:ph type="title"/>
          </p:nvPr>
        </p:nvSpPr>
        <p:spPr>
          <a:xfrm>
            <a:off x="251520" y="313458"/>
            <a:ext cx="8388350" cy="703263"/>
          </a:xfrm>
        </p:spPr>
        <p:txBody>
          <a:bodyPr/>
          <a:lstStyle/>
          <a:p>
            <a:pPr algn="ctr" eaLnBrk="1" hangingPunct="1"/>
            <a:r>
              <a:rPr lang="en-US" altLang="en-US" sz="3000" dirty="0" smtClean="0">
                <a:solidFill>
                  <a:srgbClr val="002060"/>
                </a:solidFill>
              </a:rPr>
              <a:t>PCT BASICS</a:t>
            </a:r>
          </a:p>
        </p:txBody>
      </p:sp>
      <p:sp>
        <p:nvSpPr>
          <p:cNvPr id="7172" name="Rectangle 3"/>
          <p:cNvSpPr>
            <a:spLocks noGrp="1" noChangeArrowheads="1"/>
          </p:cNvSpPr>
          <p:nvPr>
            <p:ph type="body" idx="1"/>
          </p:nvPr>
        </p:nvSpPr>
        <p:spPr>
          <a:xfrm>
            <a:off x="251520" y="1268394"/>
            <a:ext cx="8784976" cy="4816494"/>
          </a:xfrm>
        </p:spPr>
        <p:txBody>
          <a:bodyPr/>
          <a:lstStyle/>
          <a:p>
            <a:pPr eaLnBrk="1" hangingPunct="1">
              <a:spcBef>
                <a:spcPct val="25000"/>
              </a:spcBef>
              <a:spcAft>
                <a:spcPct val="35000"/>
              </a:spcAft>
            </a:pPr>
            <a:r>
              <a:rPr lang="en-US" altLang="en-US" sz="1800" b="1" dirty="0" smtClean="0"/>
              <a:t>Work sharing tool for Offices</a:t>
            </a:r>
            <a:r>
              <a:rPr lang="en-US" altLang="en-US" sz="1800" dirty="0" smtClean="0"/>
              <a:t>:</a:t>
            </a:r>
          </a:p>
          <a:p>
            <a:pPr marL="0"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Central formality checking</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Central international publication</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International search report (ISR) </a:t>
            </a:r>
          </a:p>
          <a:p>
            <a:pPr marL="457200" lvl="1" indent="0" eaLnBrk="1" hangingPunct="1">
              <a:spcBef>
                <a:spcPct val="25000"/>
              </a:spcBef>
              <a:spcAft>
                <a:spcPct val="35000"/>
              </a:spcAft>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800" dirty="0" smtClean="0"/>
              <a:t>International Preliminary Reports on Patentability (preliminary, non-binding opinion on novelty, inventive step (non-obviousness) and industrial applicability</a:t>
            </a:r>
          </a:p>
          <a:p>
            <a:pPr lvl="2" eaLnBrk="1" hangingPunct="1">
              <a:spcBef>
                <a:spcPct val="25000"/>
              </a:spcBef>
              <a:spcAft>
                <a:spcPct val="35000"/>
              </a:spcAft>
              <a:buFont typeface="Wingdings" panose="05000000000000000000" pitchFamily="2" charset="2"/>
              <a:buChar char="v"/>
            </a:pPr>
            <a:r>
              <a:rPr lang="en-US" altLang="en-US" sz="1500" dirty="0" smtClean="0"/>
              <a:t>Chapter I</a:t>
            </a:r>
          </a:p>
          <a:p>
            <a:pPr lvl="2" eaLnBrk="1" hangingPunct="1">
              <a:spcBef>
                <a:spcPct val="25000"/>
              </a:spcBef>
              <a:spcAft>
                <a:spcPct val="35000"/>
              </a:spcAft>
              <a:buFont typeface="Wingdings" panose="05000000000000000000" pitchFamily="2" charset="2"/>
              <a:buChar char="v"/>
            </a:pPr>
            <a:r>
              <a:rPr lang="en-US" altLang="en-US" sz="1500" dirty="0" smtClean="0"/>
              <a:t>Chapter II</a:t>
            </a:r>
          </a:p>
        </p:txBody>
      </p:sp>
      <p:sp>
        <p:nvSpPr>
          <p:cNvPr id="7173" name="Line 4"/>
          <p:cNvSpPr>
            <a:spLocks noChangeShapeType="1"/>
          </p:cNvSpPr>
          <p:nvPr/>
        </p:nvSpPr>
        <p:spPr bwMode="auto">
          <a:xfrm>
            <a:off x="649288"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5" name="Picture 6"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2568">
            <a:off x="7374634" y="259621"/>
            <a:ext cx="1135651" cy="151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9437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6B373DF-B3F1-4EE1-837F-77D11C28C2A5}" type="slidenum">
              <a:rPr lang="en-US" altLang="en-US" sz="1400" smtClean="0"/>
              <a:pPr eaLnBrk="1" hangingPunct="1">
                <a:spcBef>
                  <a:spcPct val="0"/>
                </a:spcBef>
                <a:buFontTx/>
                <a:buNone/>
              </a:pPr>
              <a:t>48</a:t>
            </a:fld>
            <a:endParaRPr lang="en-US" altLang="en-US" sz="1400" smtClean="0"/>
          </a:p>
        </p:txBody>
      </p:sp>
      <p:sp>
        <p:nvSpPr>
          <p:cNvPr id="8195" name="Rectangle 2"/>
          <p:cNvSpPr>
            <a:spLocks noChangeArrowheads="1"/>
          </p:cNvSpPr>
          <p:nvPr/>
        </p:nvSpPr>
        <p:spPr bwMode="auto">
          <a:xfrm>
            <a:off x="323528" y="0"/>
            <a:ext cx="8640959"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dirty="0" smtClean="0">
                <a:solidFill>
                  <a:srgbClr val="002060"/>
                </a:solidFill>
                <a:ea typeface="ヒラギノ角ゴ Pro W3"/>
                <a:cs typeface="ヒラギノ角ゴ Pro W3"/>
              </a:rPr>
              <a:t>TRADITIONAL PATENT SYSTEM</a:t>
            </a:r>
          </a:p>
          <a:p>
            <a:pPr algn="ctr">
              <a:spcBef>
                <a:spcPct val="0"/>
              </a:spcBef>
              <a:buFontTx/>
              <a:buNone/>
            </a:pPr>
            <a:r>
              <a:rPr lang="en-US" altLang="en-US" sz="2800" dirty="0" smtClean="0">
                <a:solidFill>
                  <a:srgbClr val="002060"/>
                </a:solidFill>
                <a:ea typeface="ヒラギノ角ゴ Pro W3"/>
                <a:cs typeface="ヒラギノ角ゴ Pro W3"/>
              </a:rPr>
              <a:t>VS. PCT SYSTEM</a:t>
            </a:r>
            <a:endParaRPr lang="en-US" altLang="en-US" sz="2800" dirty="0">
              <a:solidFill>
                <a:srgbClr val="002060"/>
              </a:solidFill>
              <a:ea typeface="ヒラギノ角ゴ Pro W3"/>
              <a:cs typeface="ヒラギノ角ゴ Pro W3"/>
            </a:endParaRPr>
          </a:p>
        </p:txBody>
      </p:sp>
      <p:grpSp>
        <p:nvGrpSpPr>
          <p:cNvPr id="8196" name="Group 3"/>
          <p:cNvGrpSpPr>
            <a:grpSpLocks/>
          </p:cNvGrpSpPr>
          <p:nvPr/>
        </p:nvGrpSpPr>
        <p:grpSpPr bwMode="auto">
          <a:xfrm>
            <a:off x="2555875" y="1453952"/>
            <a:ext cx="1152525" cy="832048"/>
            <a:chOff x="3484" y="1584"/>
            <a:chExt cx="644" cy="576"/>
          </a:xfrm>
        </p:grpSpPr>
        <p:sp>
          <p:nvSpPr>
            <p:cNvPr id="8248" name="Rectangle 4"/>
            <p:cNvSpPr>
              <a:spLocks noChangeArrowheads="1"/>
            </p:cNvSpPr>
            <p:nvPr/>
          </p:nvSpPr>
          <p:spPr bwMode="auto">
            <a:xfrm>
              <a:off x="3484" y="1584"/>
              <a:ext cx="644" cy="576"/>
            </a:xfrm>
            <a:prstGeom prst="rect">
              <a:avLst/>
            </a:prstGeom>
            <a:noFill/>
            <a:ln w="9525">
              <a:solidFill>
                <a:srgbClr val="CCCC00"/>
              </a:solidFill>
              <a:miter lim="800000"/>
              <a:headEnd/>
              <a:tailEnd/>
            </a:ln>
            <a:effectLst/>
            <a:extLst>
              <a:ext uri="{909E8E84-426E-40DD-AFC4-6F175D3DCCD1}">
                <a14:hiddenFill xmlns:a14="http://schemas.microsoft.com/office/drawing/2010/main">
                  <a:solidFill>
                    <a:srgbClr val="FFFF9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49" name="Text Box 5"/>
            <p:cNvSpPr txBox="1">
              <a:spLocks noChangeArrowheads="1"/>
            </p:cNvSpPr>
            <p:nvPr/>
          </p:nvSpPr>
          <p:spPr bwMode="auto">
            <a:xfrm>
              <a:off x="3528" y="1656"/>
              <a:ext cx="600" cy="44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900" b="1">
                  <a:solidFill>
                    <a:srgbClr val="AF3737"/>
                  </a:solidFill>
                  <a:latin typeface="Times" charset="0"/>
                  <a:ea typeface="ヒラギノ角ゴ Pro W3"/>
                  <a:cs typeface="ヒラギノ角ゴ Pro W3"/>
                </a:rPr>
                <a:t>Fees for:</a:t>
              </a:r>
            </a:p>
            <a:p>
              <a:pPr>
                <a:spcBef>
                  <a:spcPct val="50000"/>
                </a:spcBef>
                <a:buFontTx/>
                <a:buNone/>
              </a:pPr>
              <a:r>
                <a:rPr lang="en-US" altLang="en-US" sz="900" b="1">
                  <a:solidFill>
                    <a:srgbClr val="AF3737"/>
                  </a:solidFill>
                  <a:latin typeface="Times" charset="0"/>
                  <a:ea typeface="ヒラギノ角ゴ Pro W3"/>
                  <a:cs typeface="ヒラギノ角ゴ Pro W3"/>
                </a:rPr>
                <a:t>--translations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--Office fees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--local agents</a:t>
              </a:r>
            </a:p>
          </p:txBody>
        </p:sp>
      </p:grpSp>
      <p:sp>
        <p:nvSpPr>
          <p:cNvPr id="8197"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8198" name="Rectangle 7"/>
          <p:cNvSpPr>
            <a:spLocks noChangeArrowheads="1"/>
          </p:cNvSpPr>
          <p:nvPr/>
        </p:nvSpPr>
        <p:spPr bwMode="auto">
          <a:xfrm>
            <a:off x="2590800" y="24384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8199"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8200" name="Rectangle 9"/>
          <p:cNvSpPr>
            <a:spLocks noChangeArrowheads="1"/>
          </p:cNvSpPr>
          <p:nvPr/>
        </p:nvSpPr>
        <p:spPr bwMode="auto">
          <a:xfrm>
            <a:off x="3708400" y="1981200"/>
            <a:ext cx="10017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dirty="0">
                <a:ea typeface="ヒラギノ角ゴ Pro W3"/>
                <a:cs typeface="ヒラギノ角ゴ Pro W3"/>
              </a:rPr>
              <a:t>File</a:t>
            </a:r>
          </a:p>
          <a:p>
            <a:pPr algn="ctr">
              <a:spcBef>
                <a:spcPct val="0"/>
              </a:spcBef>
              <a:buFontTx/>
              <a:buNone/>
            </a:pPr>
            <a:r>
              <a:rPr lang="en-US" altLang="en-US" sz="1100" b="1" dirty="0">
                <a:ea typeface="ヒラギノ角ゴ Pro W3"/>
                <a:cs typeface="ヒラギノ角ゴ Pro W3"/>
              </a:rPr>
              <a:t>applications</a:t>
            </a:r>
          </a:p>
          <a:p>
            <a:pPr algn="ctr">
              <a:spcBef>
                <a:spcPct val="0"/>
              </a:spcBef>
              <a:buFontTx/>
              <a:buNone/>
            </a:pPr>
            <a:r>
              <a:rPr lang="en-US" altLang="en-US" sz="1100" b="1" dirty="0">
                <a:ea typeface="ヒラギノ角ゴ Pro W3"/>
                <a:cs typeface="ヒラギノ角ゴ Pro W3"/>
              </a:rPr>
              <a:t>abroad</a:t>
            </a:r>
          </a:p>
        </p:txBody>
      </p:sp>
      <p:sp>
        <p:nvSpPr>
          <p:cNvPr id="8201"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8202"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Line 12"/>
          <p:cNvSpPr>
            <a:spLocks noChangeShapeType="1"/>
          </p:cNvSpPr>
          <p:nvPr/>
        </p:nvSpPr>
        <p:spPr bwMode="auto">
          <a:xfrm flipH="1">
            <a:off x="1547813"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04" name="Group 13"/>
          <p:cNvGrpSpPr>
            <a:grpSpLocks/>
          </p:cNvGrpSpPr>
          <p:nvPr/>
        </p:nvGrpSpPr>
        <p:grpSpPr bwMode="auto">
          <a:xfrm>
            <a:off x="2884488" y="2362200"/>
            <a:ext cx="606425" cy="1017588"/>
            <a:chOff x="2016" y="1519"/>
            <a:chExt cx="414" cy="641"/>
          </a:xfrm>
        </p:grpSpPr>
        <p:sp>
          <p:nvSpPr>
            <p:cNvPr id="8242"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4"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5"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6"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7"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5"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Traditional</a:t>
            </a:r>
            <a:endParaRPr lang="en-US" altLang="en-US" b="1">
              <a:ea typeface="ヒラギノ角ゴ Pro W3"/>
              <a:cs typeface="ヒラギノ角ゴ Pro W3"/>
            </a:endParaRPr>
          </a:p>
        </p:txBody>
      </p:sp>
      <p:sp>
        <p:nvSpPr>
          <p:cNvPr id="8206"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7"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08"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8209" name="Rectangle 24"/>
          <p:cNvSpPr>
            <a:spLocks noChangeArrowheads="1"/>
          </p:cNvSpPr>
          <p:nvPr/>
        </p:nvSpPr>
        <p:spPr bwMode="auto">
          <a:xfrm>
            <a:off x="2492375" y="4691063"/>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8210" name="Rectangle 25"/>
          <p:cNvSpPr>
            <a:spLocks noChangeArrowheads="1"/>
          </p:cNvSpPr>
          <p:nvPr/>
        </p:nvSpPr>
        <p:spPr bwMode="auto">
          <a:xfrm>
            <a:off x="2801938"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8211"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8212" name="Rectangle 27"/>
          <p:cNvSpPr>
            <a:spLocks noChangeArrowheads="1"/>
          </p:cNvSpPr>
          <p:nvPr/>
        </p:nvSpPr>
        <p:spPr bwMode="auto">
          <a:xfrm>
            <a:off x="7848600" y="4267200"/>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8213" name="Line 28"/>
          <p:cNvSpPr>
            <a:spLocks noChangeShapeType="1"/>
          </p:cNvSpPr>
          <p:nvPr/>
        </p:nvSpPr>
        <p:spPr bwMode="auto">
          <a:xfrm>
            <a:off x="1528763" y="4645025"/>
            <a:ext cx="6692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4" name="Line 29"/>
          <p:cNvSpPr>
            <a:spLocks noChangeShapeType="1"/>
          </p:cNvSpPr>
          <p:nvPr/>
        </p:nvSpPr>
        <p:spPr bwMode="auto">
          <a:xfrm flipV="1">
            <a:off x="298291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5" name="Rectangle 30"/>
          <p:cNvSpPr>
            <a:spLocks noChangeArrowheads="1"/>
          </p:cNvSpPr>
          <p:nvPr/>
        </p:nvSpPr>
        <p:spPr bwMode="auto">
          <a:xfrm>
            <a:off x="3594100" y="4694238"/>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8216" name="Rectangle 31"/>
          <p:cNvSpPr>
            <a:spLocks noChangeArrowheads="1"/>
          </p:cNvSpPr>
          <p:nvPr/>
        </p:nvSpPr>
        <p:spPr bwMode="auto">
          <a:xfrm>
            <a:off x="3940175" y="4267200"/>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16</a:t>
            </a:r>
            <a:endParaRPr lang="en-US" altLang="en-US" sz="1400">
              <a:ea typeface="ヒラギノ角ゴ Pro W3"/>
              <a:cs typeface="ヒラギノ角ゴ Pro W3"/>
            </a:endParaRPr>
          </a:p>
        </p:txBody>
      </p:sp>
      <p:sp>
        <p:nvSpPr>
          <p:cNvPr id="8217" name="Rectangle 32"/>
          <p:cNvSpPr>
            <a:spLocks noChangeArrowheads="1"/>
          </p:cNvSpPr>
          <p:nvPr/>
        </p:nvSpPr>
        <p:spPr bwMode="auto">
          <a:xfrm>
            <a:off x="4768850" y="426720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8218" name="Text Box 33"/>
          <p:cNvSpPr txBox="1">
            <a:spLocks noChangeArrowheads="1"/>
          </p:cNvSpPr>
          <p:nvPr/>
        </p:nvSpPr>
        <p:spPr bwMode="auto">
          <a:xfrm>
            <a:off x="4291013" y="3886200"/>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8219" name="Line 34"/>
          <p:cNvSpPr>
            <a:spLocks noChangeShapeType="1"/>
          </p:cNvSpPr>
          <p:nvPr/>
        </p:nvSpPr>
        <p:spPr bwMode="auto">
          <a:xfrm flipV="1">
            <a:off x="4252913" y="4533900"/>
            <a:ext cx="0" cy="1095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0" name="Rectangle 35"/>
          <p:cNvSpPr>
            <a:spLocks noChangeArrowheads="1"/>
          </p:cNvSpPr>
          <p:nvPr/>
        </p:nvSpPr>
        <p:spPr bwMode="auto">
          <a:xfrm>
            <a:off x="5051425" y="4705350"/>
            <a:ext cx="1550988"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8221" name="Group 36"/>
          <p:cNvGrpSpPr>
            <a:grpSpLocks/>
          </p:cNvGrpSpPr>
          <p:nvPr/>
        </p:nvGrpSpPr>
        <p:grpSpPr bwMode="auto">
          <a:xfrm>
            <a:off x="8148638" y="4149725"/>
            <a:ext cx="600075" cy="989013"/>
            <a:chOff x="4047" y="342"/>
            <a:chExt cx="651" cy="1134"/>
          </a:xfrm>
        </p:grpSpPr>
        <p:sp>
          <p:nvSpPr>
            <p:cNvPr id="8236"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8"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9"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0"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22"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8223" name="Rectangle 44"/>
          <p:cNvSpPr>
            <a:spLocks noChangeArrowheads="1"/>
          </p:cNvSpPr>
          <p:nvPr/>
        </p:nvSpPr>
        <p:spPr bwMode="auto">
          <a:xfrm>
            <a:off x="7810500" y="3532188"/>
            <a:ext cx="72231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Enter</a:t>
            </a:r>
          </a:p>
          <a:p>
            <a:pPr algn="ctr">
              <a:spcBef>
                <a:spcPct val="0"/>
              </a:spcBef>
              <a:buFontTx/>
              <a:buNone/>
            </a:pPr>
            <a:r>
              <a:rPr lang="en-US" altLang="en-US" sz="1100" b="1">
                <a:ea typeface="ヒラギノ角ゴ Pro W3"/>
                <a:cs typeface="ヒラギノ角ゴ Pro W3"/>
              </a:rPr>
              <a:t>national</a:t>
            </a:r>
          </a:p>
          <a:p>
            <a:pPr algn="ctr">
              <a:spcBef>
                <a:spcPct val="0"/>
              </a:spcBef>
              <a:buFontTx/>
              <a:buNone/>
            </a:pPr>
            <a:r>
              <a:rPr lang="en-US" altLang="en-US" sz="1100" b="1">
                <a:ea typeface="ヒラギノ角ゴ Pro W3"/>
                <a:cs typeface="ヒラギノ角ゴ Pro W3"/>
              </a:rPr>
              <a:t>phase</a:t>
            </a:r>
            <a:endParaRPr lang="en-US" altLang="en-US" sz="1400">
              <a:ea typeface="ヒラギノ角ゴ Pro W3"/>
              <a:cs typeface="ヒラギノ角ゴ Pro W3"/>
            </a:endParaRPr>
          </a:p>
        </p:txBody>
      </p:sp>
      <p:sp>
        <p:nvSpPr>
          <p:cNvPr id="8224" name="Line 45"/>
          <p:cNvSpPr>
            <a:spLocks noChangeShapeType="1"/>
          </p:cNvSpPr>
          <p:nvPr/>
        </p:nvSpPr>
        <p:spPr bwMode="auto">
          <a:xfrm flipV="1">
            <a:off x="4981575"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5"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6" name="Rectangle 47"/>
          <p:cNvSpPr>
            <a:spLocks noChangeArrowheads="1"/>
          </p:cNvSpPr>
          <p:nvPr/>
        </p:nvSpPr>
        <p:spPr bwMode="auto">
          <a:xfrm>
            <a:off x="5557838" y="42672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8227" name="Line 48"/>
          <p:cNvSpPr>
            <a:spLocks noChangeShapeType="1"/>
          </p:cNvSpPr>
          <p:nvPr/>
        </p:nvSpPr>
        <p:spPr bwMode="auto">
          <a:xfrm flipV="1">
            <a:off x="5826125"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8" name="Rectangle 49"/>
          <p:cNvSpPr>
            <a:spLocks noChangeArrowheads="1"/>
          </p:cNvSpPr>
          <p:nvPr/>
        </p:nvSpPr>
        <p:spPr bwMode="auto">
          <a:xfrm>
            <a:off x="7245350" y="4267200"/>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8229" name="Line 50"/>
          <p:cNvSpPr>
            <a:spLocks noChangeShapeType="1"/>
          </p:cNvSpPr>
          <p:nvPr/>
        </p:nvSpPr>
        <p:spPr bwMode="auto">
          <a:xfrm flipV="1">
            <a:off x="751681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0" name="Rectangle 51"/>
          <p:cNvSpPr>
            <a:spLocks noChangeArrowheads="1"/>
          </p:cNvSpPr>
          <p:nvPr/>
        </p:nvSpPr>
        <p:spPr bwMode="auto">
          <a:xfrm>
            <a:off x="6881813" y="4705350"/>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8231"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endParaRPr lang="en-US" altLang="en-US" b="1">
              <a:ea typeface="ヒラギノ角ゴ Pro W3"/>
              <a:cs typeface="ヒラギノ角ゴ Pro W3"/>
            </a:endParaRPr>
          </a:p>
        </p:txBody>
      </p:sp>
      <p:sp>
        <p:nvSpPr>
          <p:cNvPr id="8232" name="Rectangle 53"/>
          <p:cNvSpPr>
            <a:spLocks noChangeArrowheads="1"/>
          </p:cNvSpPr>
          <p:nvPr/>
        </p:nvSpPr>
        <p:spPr bwMode="auto">
          <a:xfrm>
            <a:off x="1408113" y="4191000"/>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grpSp>
        <p:nvGrpSpPr>
          <p:cNvPr id="8233" name="Group 54"/>
          <p:cNvGrpSpPr>
            <a:grpSpLocks/>
          </p:cNvGrpSpPr>
          <p:nvPr/>
        </p:nvGrpSpPr>
        <p:grpSpPr bwMode="auto">
          <a:xfrm>
            <a:off x="7956550" y="2565400"/>
            <a:ext cx="1187450" cy="914400"/>
            <a:chOff x="5616" y="2880"/>
            <a:chExt cx="624" cy="576"/>
          </a:xfrm>
        </p:grpSpPr>
        <p:sp>
          <p:nvSpPr>
            <p:cNvPr id="8234" name="Rectangle 55"/>
            <p:cNvSpPr>
              <a:spLocks noChangeArrowheads="1"/>
            </p:cNvSpPr>
            <p:nvPr/>
          </p:nvSpPr>
          <p:spPr bwMode="auto">
            <a:xfrm>
              <a:off x="5616" y="2880"/>
              <a:ext cx="565" cy="576"/>
            </a:xfrm>
            <a:prstGeom prst="rect">
              <a:avLst/>
            </a:prstGeom>
            <a:noFill/>
            <a:ln w="9525">
              <a:solidFill>
                <a:srgbClr val="CCCC00"/>
              </a:solidFill>
              <a:miter lim="800000"/>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8235" name="Text Box 56"/>
            <p:cNvSpPr txBox="1">
              <a:spLocks noChangeArrowheads="1"/>
            </p:cNvSpPr>
            <p:nvPr/>
          </p:nvSpPr>
          <p:spPr bwMode="auto">
            <a:xfrm>
              <a:off x="5662" y="2952"/>
              <a:ext cx="578" cy="445"/>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900" b="1">
                  <a:solidFill>
                    <a:srgbClr val="AF3737"/>
                  </a:solidFill>
                  <a:latin typeface="Times" charset="0"/>
                  <a:ea typeface="ヒラギノ角ゴ Pro W3"/>
                  <a:cs typeface="ヒラギノ角ゴ Pro W3"/>
                </a:rPr>
                <a:t>Fees for:</a:t>
              </a:r>
            </a:p>
            <a:p>
              <a:pPr>
                <a:spcBef>
                  <a:spcPct val="50000"/>
                </a:spcBef>
                <a:buFontTx/>
                <a:buNone/>
              </a:pPr>
              <a:r>
                <a:rPr lang="en-US" altLang="en-US" sz="900" b="1">
                  <a:solidFill>
                    <a:srgbClr val="AF3737"/>
                  </a:solidFill>
                  <a:latin typeface="Times" charset="0"/>
                  <a:ea typeface="ヒラギノ角ゴ Pro W3"/>
                  <a:cs typeface="ヒラギノ角ゴ Pro W3"/>
                </a:rPr>
                <a:t>--translations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--Office fees</a:t>
              </a:r>
              <a:br>
                <a:rPr lang="en-US" altLang="en-US" sz="900" b="1">
                  <a:solidFill>
                    <a:srgbClr val="AF3737"/>
                  </a:solidFill>
                  <a:latin typeface="Times" charset="0"/>
                  <a:ea typeface="ヒラギノ角ゴ Pro W3"/>
                  <a:cs typeface="ヒラギノ角ゴ Pro W3"/>
                </a:rPr>
              </a:br>
              <a:r>
                <a:rPr lang="en-US" altLang="en-US" sz="900" b="1">
                  <a:solidFill>
                    <a:srgbClr val="AF3737"/>
                  </a:solidFill>
                  <a:latin typeface="Times" charset="0"/>
                  <a:ea typeface="ヒラギノ角ゴ Pro W3"/>
                  <a:cs typeface="ヒラギノ角ゴ Pro W3"/>
                </a:rPr>
                <a:t>--local agents</a:t>
              </a:r>
              <a:endParaRPr lang="en-US" altLang="en-US" sz="900" b="1">
                <a:solidFill>
                  <a:srgbClr val="CCCC00"/>
                </a:solidFill>
                <a:latin typeface="Times" charset="0"/>
                <a:ea typeface="ヒラギノ角ゴ Pro W3"/>
                <a:cs typeface="ヒラギノ角ゴ Pro W3"/>
              </a:endParaRPr>
            </a:p>
          </p:txBody>
        </p:sp>
      </p:grpSp>
    </p:spTree>
    <p:extLst>
      <p:ext uri="{BB962C8B-B14F-4D97-AF65-F5344CB8AC3E}">
        <p14:creationId xmlns:p14="http://schemas.microsoft.com/office/powerpoint/2010/main" val="159108519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465F0C6-7391-4C66-9663-71AE47D72B67}" type="slidenum">
              <a:rPr lang="en-US" altLang="en-US" sz="1400" smtClean="0"/>
              <a:pPr eaLnBrk="1" hangingPunct="1">
                <a:spcBef>
                  <a:spcPct val="0"/>
                </a:spcBef>
                <a:buFontTx/>
                <a:buNone/>
              </a:pPr>
              <a:t>49</a:t>
            </a:fld>
            <a:endParaRPr lang="en-US" altLang="en-US" sz="1400" smtClean="0"/>
          </a:p>
        </p:txBody>
      </p:sp>
      <p:sp>
        <p:nvSpPr>
          <p:cNvPr id="9219" name="Rectangle 2"/>
          <p:cNvSpPr>
            <a:spLocks noChangeArrowheads="1"/>
          </p:cNvSpPr>
          <p:nvPr/>
        </p:nvSpPr>
        <p:spPr bwMode="auto">
          <a:xfrm>
            <a:off x="2053777" y="647989"/>
            <a:ext cx="488667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
        <p:nvSpPr>
          <p:cNvPr id="9220"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1"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9222"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9223"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9224"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9225" name="Rectangle 8"/>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0</a:t>
            </a:r>
          </a:p>
        </p:txBody>
      </p:sp>
      <p:sp>
        <p:nvSpPr>
          <p:cNvPr id="9226"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9227"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9230"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9231"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9232"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9233"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4" name="Rectangle 17"/>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9235" name="Group 18"/>
          <p:cNvGrpSpPr>
            <a:grpSpLocks/>
          </p:cNvGrpSpPr>
          <p:nvPr/>
        </p:nvGrpSpPr>
        <p:grpSpPr bwMode="auto">
          <a:xfrm>
            <a:off x="7877175" y="2819400"/>
            <a:ext cx="598488" cy="1219200"/>
            <a:chOff x="4047" y="342"/>
            <a:chExt cx="651" cy="1134"/>
          </a:xfrm>
        </p:grpSpPr>
        <p:sp>
          <p:nvSpPr>
            <p:cNvPr id="9247"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9"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1"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2"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36" name="Rectangle 25"/>
          <p:cNvSpPr>
            <a:spLocks noChangeArrowheads="1"/>
          </p:cNvSpPr>
          <p:nvPr/>
        </p:nvSpPr>
        <p:spPr bwMode="auto">
          <a:xfrm>
            <a:off x="817563" y="3465513"/>
            <a:ext cx="1117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b="1">
                <a:solidFill>
                  <a:srgbClr val="004072"/>
                </a:solidFill>
                <a:ea typeface="ヒラギノ角ゴ Pro W3"/>
                <a:cs typeface="ヒラギノ角ゴ Pro W3"/>
              </a:rPr>
              <a:t>File local</a:t>
            </a:r>
          </a:p>
          <a:p>
            <a:pPr>
              <a:spcBef>
                <a:spcPct val="0"/>
              </a:spcBef>
              <a:buFontTx/>
              <a:buNone/>
            </a:pPr>
            <a:r>
              <a:rPr lang="en-US" altLang="en-US" sz="1400" b="1">
                <a:solidFill>
                  <a:srgbClr val="004072"/>
                </a:solidFill>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9237"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9238"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9241"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9243"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Rectangle 33"/>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0802" name="Text Box 34"/>
          <p:cNvSpPr txBox="1">
            <a:spLocks noChangeArrowheads="1"/>
          </p:cNvSpPr>
          <p:nvPr/>
        </p:nvSpPr>
        <p:spPr bwMode="auto">
          <a:xfrm>
            <a:off x="457200" y="48006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Typically a national patent application in the home country of the applicant</a:t>
            </a:r>
            <a:endParaRPr lang="en-US" altLang="en-US" sz="1200">
              <a:solidFill>
                <a:srgbClr val="004072"/>
              </a:solidFill>
              <a:ea typeface="ヒラギノ角ゴ Pro W3"/>
              <a:cs typeface="ヒラギノ角ゴ Pro W3"/>
            </a:endParaRPr>
          </a:p>
        </p:txBody>
      </p:sp>
      <p:sp>
        <p:nvSpPr>
          <p:cNvPr id="160803"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57085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0803"/>
                                        </p:tgtEl>
                                        <p:attrNameLst>
                                          <p:attrName>style.visibility</p:attrName>
                                        </p:attrNameLst>
                                      </p:cBhvr>
                                      <p:to>
                                        <p:strVal val="visible"/>
                                      </p:to>
                                    </p:set>
                                    <p:anim calcmode="lin" valueType="num">
                                      <p:cBhvr>
                                        <p:cTn id="7" dur="500" fill="hold"/>
                                        <p:tgtEl>
                                          <p:spTgt spid="160803"/>
                                        </p:tgtEl>
                                        <p:attrNameLst>
                                          <p:attrName>ppt_x</p:attrName>
                                        </p:attrNameLst>
                                      </p:cBhvr>
                                      <p:tavLst>
                                        <p:tav tm="0">
                                          <p:val>
                                            <p:strVal val="#ppt_x"/>
                                          </p:val>
                                        </p:tav>
                                        <p:tav tm="100000">
                                          <p:val>
                                            <p:strVal val="#ppt_x"/>
                                          </p:val>
                                        </p:tav>
                                      </p:tavLst>
                                    </p:anim>
                                    <p:anim calcmode="lin" valueType="num">
                                      <p:cBhvr>
                                        <p:cTn id="8" dur="500" fill="hold"/>
                                        <p:tgtEl>
                                          <p:spTgt spid="160803"/>
                                        </p:tgtEl>
                                        <p:attrNameLst>
                                          <p:attrName>ppt_y</p:attrName>
                                        </p:attrNameLst>
                                      </p:cBhvr>
                                      <p:tavLst>
                                        <p:tav tm="0">
                                          <p:val>
                                            <p:strVal val="#ppt_y-#ppt_h/2"/>
                                          </p:val>
                                        </p:tav>
                                        <p:tav tm="100000">
                                          <p:val>
                                            <p:strVal val="#ppt_y"/>
                                          </p:val>
                                        </p:tav>
                                      </p:tavLst>
                                    </p:anim>
                                    <p:anim calcmode="lin" valueType="num">
                                      <p:cBhvr>
                                        <p:cTn id="9" dur="500" fill="hold"/>
                                        <p:tgtEl>
                                          <p:spTgt spid="160803"/>
                                        </p:tgtEl>
                                        <p:attrNameLst>
                                          <p:attrName>ppt_w</p:attrName>
                                        </p:attrNameLst>
                                      </p:cBhvr>
                                      <p:tavLst>
                                        <p:tav tm="0">
                                          <p:val>
                                            <p:strVal val="#ppt_w"/>
                                          </p:val>
                                        </p:tav>
                                        <p:tav tm="100000">
                                          <p:val>
                                            <p:strVal val="#ppt_w"/>
                                          </p:val>
                                        </p:tav>
                                      </p:tavLst>
                                    </p:anim>
                                    <p:anim calcmode="lin" valueType="num">
                                      <p:cBhvr>
                                        <p:cTn id="10" dur="500" fill="hold"/>
                                        <p:tgtEl>
                                          <p:spTgt spid="16080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0802"/>
                                        </p:tgtEl>
                                        <p:attrNameLst>
                                          <p:attrName>style.visibility</p:attrName>
                                        </p:attrNameLst>
                                      </p:cBhvr>
                                      <p:to>
                                        <p:strVal val="visible"/>
                                      </p:to>
                                    </p:set>
                                    <p:animEffect transition="in" filter="slide(fromTop)">
                                      <p:cBhvr>
                                        <p:cTn id="14" dur="500"/>
                                        <p:tgtEl>
                                          <p:spTgt spid="160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02" grpId="0" autoUpdateAnimBg="0"/>
      <p:bldP spid="1608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88640"/>
            <a:ext cx="9036496" cy="1008112"/>
          </a:xfrm>
        </p:spPr>
        <p:txBody>
          <a:bodyPr/>
          <a:lstStyle/>
          <a:p>
            <a:r>
              <a:rPr lang="en-US" dirty="0"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3803878208"/>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102"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PUBLIC SECTOR &amp; POLICY MAKERS </a:t>
            </a:r>
          </a:p>
        </p:txBody>
      </p:sp>
      <p:sp>
        <p:nvSpPr>
          <p:cNvPr id="6" name="ZoneTexte 5"/>
          <p:cNvSpPr txBox="1"/>
          <p:nvPr/>
        </p:nvSpPr>
        <p:spPr>
          <a:xfrm>
            <a:off x="6300192" y="3789040"/>
            <a:ext cx="2952328" cy="707886"/>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INTELLECTUAL PROPERTY OFFICES</a:t>
            </a:r>
          </a:p>
        </p:txBody>
      </p:sp>
      <p:sp>
        <p:nvSpPr>
          <p:cNvPr id="7" name="ZoneTexte 6"/>
          <p:cNvSpPr txBox="1"/>
          <p:nvPr/>
        </p:nvSpPr>
        <p:spPr>
          <a:xfrm>
            <a:off x="1043608" y="3861048"/>
            <a:ext cx="4032448" cy="461665"/>
          </a:xfrm>
          <a:prstGeom prst="rect">
            <a:avLst/>
          </a:prstGeom>
          <a:noFill/>
        </p:spPr>
        <p:txBody>
          <a:bodyPr wrap="square" rtlCol="0">
            <a:spAutoFit/>
          </a:bodyPr>
          <a:lstStyle/>
          <a:p>
            <a:pPr fontAlgn="base">
              <a:spcBef>
                <a:spcPct val="50000"/>
              </a:spcBef>
              <a:spcAft>
                <a:spcPct val="0"/>
              </a:spcAft>
            </a:pPr>
            <a:r>
              <a:rPr lang="fr-FR" sz="2400" b="1" dirty="0">
                <a:solidFill>
                  <a:srgbClr val="000080"/>
                </a:solidFill>
              </a:rPr>
              <a:t>BUILDING AWARENESS</a:t>
            </a:r>
          </a:p>
        </p:txBody>
      </p:sp>
      <p:sp>
        <p:nvSpPr>
          <p:cNvPr id="9" name="ZoneTexte 8"/>
          <p:cNvSpPr txBox="1"/>
          <p:nvPr/>
        </p:nvSpPr>
        <p:spPr>
          <a:xfrm>
            <a:off x="2123728" y="5877272"/>
            <a:ext cx="4824536" cy="400110"/>
          </a:xfrm>
          <a:prstGeom prst="rect">
            <a:avLst/>
          </a:prstGeom>
          <a:noFill/>
        </p:spPr>
        <p:txBody>
          <a:bodyPr wrap="square" rtlCol="0">
            <a:spAutoFit/>
          </a:bodyPr>
          <a:lstStyle/>
          <a:p>
            <a:pPr fontAlgn="base">
              <a:spcBef>
                <a:spcPct val="50000"/>
              </a:spcBef>
              <a:spcAft>
                <a:spcPct val="0"/>
              </a:spcAft>
            </a:pPr>
            <a:r>
              <a:rPr lang="fr-FR" sz="2000" dirty="0">
                <a:solidFill>
                  <a:srgbClr val="000080"/>
                </a:solidFill>
              </a:rPr>
              <a:t>GENERAL PUBLIC &amp; CIVIL SOCIETY </a:t>
            </a:r>
          </a:p>
        </p:txBody>
      </p:sp>
    </p:spTree>
    <p:extLst>
      <p:ext uri="{BB962C8B-B14F-4D97-AF65-F5344CB8AC3E}">
        <p14:creationId xmlns:p14="http://schemas.microsoft.com/office/powerpoint/2010/main" val="4033144721"/>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75327EA-B07D-4BEA-924C-77C0EC46C02E}" type="slidenum">
              <a:rPr lang="en-US" altLang="en-US" sz="1400" smtClean="0"/>
              <a:pPr eaLnBrk="1" hangingPunct="1">
                <a:spcBef>
                  <a:spcPct val="0"/>
                </a:spcBef>
                <a:buFontTx/>
                <a:buNone/>
              </a:pPr>
              <a:t>50</a:t>
            </a:fld>
            <a:endParaRPr lang="en-US" altLang="en-US" sz="1400" smtClean="0"/>
          </a:p>
        </p:txBody>
      </p:sp>
      <p:sp>
        <p:nvSpPr>
          <p:cNvPr id="10243"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0244"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0245"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0246" name="Rectangle 5"/>
          <p:cNvSpPr>
            <a:spLocks noChangeArrowheads="1"/>
          </p:cNvSpPr>
          <p:nvPr/>
        </p:nvSpPr>
        <p:spPr bwMode="auto">
          <a:xfrm>
            <a:off x="2132013" y="3486150"/>
            <a:ext cx="11207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File PCT</a:t>
            </a:r>
          </a:p>
          <a:p>
            <a:pPr algn="ctr">
              <a:spcBef>
                <a:spcPct val="0"/>
              </a:spcBef>
              <a:buFontTx/>
              <a:buNone/>
            </a:pPr>
            <a:r>
              <a:rPr lang="en-US" altLang="en-US" sz="1400" b="1">
                <a:solidFill>
                  <a:srgbClr val="004072"/>
                </a:solidFill>
                <a:ea typeface="ヒラギノ角ゴ Pro W3"/>
                <a:cs typeface="ヒラギノ角ゴ Pro W3"/>
              </a:rPr>
              <a:t>application</a:t>
            </a:r>
            <a:endParaRPr lang="en-US" altLang="en-US" sz="1400">
              <a:solidFill>
                <a:srgbClr val="004072"/>
              </a:solidFill>
              <a:ea typeface="ヒラギノ角ゴ Pro W3"/>
              <a:cs typeface="ヒラギノ角ゴ Pro W3"/>
            </a:endParaRPr>
          </a:p>
        </p:txBody>
      </p:sp>
      <p:sp>
        <p:nvSpPr>
          <p:cNvPr id="10247"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12</a:t>
            </a:r>
          </a:p>
        </p:txBody>
      </p:sp>
      <p:sp>
        <p:nvSpPr>
          <p:cNvPr id="10248"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0249"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0250"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0253"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0254"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0255"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0256"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0258" name="Group 17"/>
          <p:cNvGrpSpPr>
            <a:grpSpLocks/>
          </p:cNvGrpSpPr>
          <p:nvPr/>
        </p:nvGrpSpPr>
        <p:grpSpPr bwMode="auto">
          <a:xfrm>
            <a:off x="7877175" y="2819400"/>
            <a:ext cx="598488" cy="1219200"/>
            <a:chOff x="4047" y="342"/>
            <a:chExt cx="651" cy="1134"/>
          </a:xfrm>
        </p:grpSpPr>
        <p:sp>
          <p:nvSpPr>
            <p:cNvPr id="10271"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4"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59"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0260"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0261"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0264"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0266"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1825" name="Line 33"/>
          <p:cNvSpPr>
            <a:spLocks noChangeShapeType="1"/>
          </p:cNvSpPr>
          <p:nvPr/>
        </p:nvSpPr>
        <p:spPr bwMode="auto">
          <a:xfrm>
            <a:off x="2743200" y="3962400"/>
            <a:ext cx="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1826" name="Text Box 34"/>
          <p:cNvSpPr txBox="1">
            <a:spLocks noChangeArrowheads="1"/>
          </p:cNvSpPr>
          <p:nvPr/>
        </p:nvSpPr>
        <p:spPr bwMode="auto">
          <a:xfrm>
            <a:off x="1676400" y="4572000"/>
            <a:ext cx="2133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4072"/>
              </a:solidFill>
              <a:ea typeface="ヒラギノ角ゴ Pro W3"/>
              <a:cs typeface="ヒラギノ角ゴ Pro W3"/>
            </a:endParaRPr>
          </a:p>
        </p:txBody>
      </p:sp>
      <p:sp>
        <p:nvSpPr>
          <p:cNvPr id="10270" name="Rectangle 35"/>
          <p:cNvSpPr>
            <a:spLocks noChangeArrowheads="1"/>
          </p:cNvSpPr>
          <p:nvPr/>
        </p:nvSpPr>
        <p:spPr bwMode="auto">
          <a:xfrm>
            <a:off x="2729480" y="22860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2197952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1825"/>
                                        </p:tgtEl>
                                        <p:attrNameLst>
                                          <p:attrName>style.visibility</p:attrName>
                                        </p:attrNameLst>
                                      </p:cBhvr>
                                      <p:to>
                                        <p:strVal val="visible"/>
                                      </p:to>
                                    </p:set>
                                    <p:anim calcmode="lin" valueType="num">
                                      <p:cBhvr>
                                        <p:cTn id="7" dur="500" fill="hold"/>
                                        <p:tgtEl>
                                          <p:spTgt spid="161825"/>
                                        </p:tgtEl>
                                        <p:attrNameLst>
                                          <p:attrName>ppt_x</p:attrName>
                                        </p:attrNameLst>
                                      </p:cBhvr>
                                      <p:tavLst>
                                        <p:tav tm="0">
                                          <p:val>
                                            <p:strVal val="#ppt_x"/>
                                          </p:val>
                                        </p:tav>
                                        <p:tav tm="100000">
                                          <p:val>
                                            <p:strVal val="#ppt_x"/>
                                          </p:val>
                                        </p:tav>
                                      </p:tavLst>
                                    </p:anim>
                                    <p:anim calcmode="lin" valueType="num">
                                      <p:cBhvr>
                                        <p:cTn id="8" dur="500" fill="hold"/>
                                        <p:tgtEl>
                                          <p:spTgt spid="161825"/>
                                        </p:tgtEl>
                                        <p:attrNameLst>
                                          <p:attrName>ppt_y</p:attrName>
                                        </p:attrNameLst>
                                      </p:cBhvr>
                                      <p:tavLst>
                                        <p:tav tm="0">
                                          <p:val>
                                            <p:strVal val="#ppt_y-#ppt_h/2"/>
                                          </p:val>
                                        </p:tav>
                                        <p:tav tm="100000">
                                          <p:val>
                                            <p:strVal val="#ppt_y"/>
                                          </p:val>
                                        </p:tav>
                                      </p:tavLst>
                                    </p:anim>
                                    <p:anim calcmode="lin" valueType="num">
                                      <p:cBhvr>
                                        <p:cTn id="9" dur="500" fill="hold"/>
                                        <p:tgtEl>
                                          <p:spTgt spid="161825"/>
                                        </p:tgtEl>
                                        <p:attrNameLst>
                                          <p:attrName>ppt_w</p:attrName>
                                        </p:attrNameLst>
                                      </p:cBhvr>
                                      <p:tavLst>
                                        <p:tav tm="0">
                                          <p:val>
                                            <p:strVal val="#ppt_w"/>
                                          </p:val>
                                        </p:tav>
                                        <p:tav tm="100000">
                                          <p:val>
                                            <p:strVal val="#ppt_w"/>
                                          </p:val>
                                        </p:tav>
                                      </p:tavLst>
                                    </p:anim>
                                    <p:anim calcmode="lin" valueType="num">
                                      <p:cBhvr>
                                        <p:cTn id="10" dur="500" fill="hold"/>
                                        <p:tgtEl>
                                          <p:spTgt spid="161825"/>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1826"/>
                                        </p:tgtEl>
                                        <p:attrNameLst>
                                          <p:attrName>style.visibility</p:attrName>
                                        </p:attrNameLst>
                                      </p:cBhvr>
                                      <p:to>
                                        <p:strVal val="visible"/>
                                      </p:to>
                                    </p:set>
                                    <p:animEffect transition="in" filter="slide(fromTop)">
                                      <p:cBhvr>
                                        <p:cTn id="14" dur="500"/>
                                        <p:tgtEl>
                                          <p:spTgt spid="161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25" grpId="0" animBg="1"/>
      <p:bldP spid="16182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DA47E57-6622-4E85-80B5-602CCD2873B8}" type="slidenum">
              <a:rPr lang="en-US" altLang="en-US" sz="1400" smtClean="0"/>
              <a:pPr eaLnBrk="1" hangingPunct="1">
                <a:spcBef>
                  <a:spcPct val="0"/>
                </a:spcBef>
                <a:buFontTx/>
                <a:buNone/>
              </a:pPr>
              <a:t>51</a:t>
            </a:fld>
            <a:endParaRPr lang="en-US" altLang="en-US" sz="1400" smtClean="0"/>
          </a:p>
        </p:txBody>
      </p:sp>
      <p:sp>
        <p:nvSpPr>
          <p:cNvPr id="11267"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1268"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1269"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1270"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1271"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1272"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1273"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1274"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International </a:t>
            </a:r>
          </a:p>
          <a:p>
            <a:pPr algn="ctr">
              <a:spcBef>
                <a:spcPct val="0"/>
              </a:spcBef>
              <a:buFontTx/>
              <a:buNone/>
            </a:pPr>
            <a:r>
              <a:rPr lang="en-US" altLang="en-US" sz="1400" b="1">
                <a:solidFill>
                  <a:srgbClr val="004072"/>
                </a:solidFill>
                <a:ea typeface="ヒラギノ角ゴ Pro W3"/>
                <a:cs typeface="ヒラギノ角ゴ Pro W3"/>
              </a:rPr>
              <a:t>search report &amp; written opinion</a:t>
            </a:r>
            <a:endParaRPr lang="en-US" altLang="en-US" sz="1400">
              <a:solidFill>
                <a:srgbClr val="004072"/>
              </a:solidFill>
              <a:ea typeface="ヒラギノ角ゴ Pro W3"/>
              <a:cs typeface="ヒラギノ角ゴ Pro W3"/>
            </a:endParaRPr>
          </a:p>
        </p:txBody>
      </p:sp>
      <p:sp>
        <p:nvSpPr>
          <p:cNvPr id="11277"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16</a:t>
            </a:r>
          </a:p>
        </p:txBody>
      </p:sp>
      <p:sp>
        <p:nvSpPr>
          <p:cNvPr id="11278"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1279"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1280"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1"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1282" name="Group 17"/>
          <p:cNvGrpSpPr>
            <a:grpSpLocks/>
          </p:cNvGrpSpPr>
          <p:nvPr/>
        </p:nvGrpSpPr>
        <p:grpSpPr bwMode="auto">
          <a:xfrm>
            <a:off x="7877175" y="2819400"/>
            <a:ext cx="598488" cy="1219200"/>
            <a:chOff x="4047" y="342"/>
            <a:chExt cx="651" cy="1134"/>
          </a:xfrm>
        </p:grpSpPr>
        <p:sp>
          <p:nvSpPr>
            <p:cNvPr id="11295"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6"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7"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8"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9"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0"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283"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1284"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1285"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6"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7"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1288"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9"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1290"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1"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2849" name="Text Box 33"/>
          <p:cNvSpPr txBox="1">
            <a:spLocks noChangeArrowheads="1"/>
          </p:cNvSpPr>
          <p:nvPr/>
        </p:nvSpPr>
        <p:spPr bwMode="auto">
          <a:xfrm>
            <a:off x="3200400" y="4800600"/>
            <a:ext cx="1752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Report on state of the art (prior art documents and their relevance) + initial patentability opinion</a:t>
            </a:r>
            <a:endParaRPr lang="en-US" altLang="en-US" sz="1200">
              <a:solidFill>
                <a:srgbClr val="004072"/>
              </a:solidFill>
              <a:ea typeface="ヒラギノ角ゴ Pro W3"/>
              <a:cs typeface="ヒラギノ角ゴ Pro W3"/>
            </a:endParaRPr>
          </a:p>
        </p:txBody>
      </p:sp>
      <p:sp>
        <p:nvSpPr>
          <p:cNvPr id="162850"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94" name="Rectangle 35"/>
          <p:cNvSpPr>
            <a:spLocks noChangeArrowheads="1"/>
          </p:cNvSpPr>
          <p:nvPr/>
        </p:nvSpPr>
        <p:spPr bwMode="auto">
          <a:xfrm>
            <a:off x="2729480" y="22860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927605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2850"/>
                                        </p:tgtEl>
                                        <p:attrNameLst>
                                          <p:attrName>style.visibility</p:attrName>
                                        </p:attrNameLst>
                                      </p:cBhvr>
                                      <p:to>
                                        <p:strVal val="visible"/>
                                      </p:to>
                                    </p:set>
                                    <p:anim calcmode="lin" valueType="num">
                                      <p:cBhvr>
                                        <p:cTn id="7" dur="500" fill="hold"/>
                                        <p:tgtEl>
                                          <p:spTgt spid="162850"/>
                                        </p:tgtEl>
                                        <p:attrNameLst>
                                          <p:attrName>ppt_x</p:attrName>
                                        </p:attrNameLst>
                                      </p:cBhvr>
                                      <p:tavLst>
                                        <p:tav tm="0">
                                          <p:val>
                                            <p:strVal val="#ppt_x"/>
                                          </p:val>
                                        </p:tav>
                                        <p:tav tm="100000">
                                          <p:val>
                                            <p:strVal val="#ppt_x"/>
                                          </p:val>
                                        </p:tav>
                                      </p:tavLst>
                                    </p:anim>
                                    <p:anim calcmode="lin" valueType="num">
                                      <p:cBhvr>
                                        <p:cTn id="8" dur="500" fill="hold"/>
                                        <p:tgtEl>
                                          <p:spTgt spid="162850"/>
                                        </p:tgtEl>
                                        <p:attrNameLst>
                                          <p:attrName>ppt_y</p:attrName>
                                        </p:attrNameLst>
                                      </p:cBhvr>
                                      <p:tavLst>
                                        <p:tav tm="0">
                                          <p:val>
                                            <p:strVal val="#ppt_y-#ppt_h/2"/>
                                          </p:val>
                                        </p:tav>
                                        <p:tav tm="100000">
                                          <p:val>
                                            <p:strVal val="#ppt_y"/>
                                          </p:val>
                                        </p:tav>
                                      </p:tavLst>
                                    </p:anim>
                                    <p:anim calcmode="lin" valueType="num">
                                      <p:cBhvr>
                                        <p:cTn id="9" dur="500" fill="hold"/>
                                        <p:tgtEl>
                                          <p:spTgt spid="162850"/>
                                        </p:tgtEl>
                                        <p:attrNameLst>
                                          <p:attrName>ppt_w</p:attrName>
                                        </p:attrNameLst>
                                      </p:cBhvr>
                                      <p:tavLst>
                                        <p:tav tm="0">
                                          <p:val>
                                            <p:strVal val="#ppt_w"/>
                                          </p:val>
                                        </p:tav>
                                        <p:tav tm="100000">
                                          <p:val>
                                            <p:strVal val="#ppt_w"/>
                                          </p:val>
                                        </p:tav>
                                      </p:tavLst>
                                    </p:anim>
                                    <p:anim calcmode="lin" valueType="num">
                                      <p:cBhvr>
                                        <p:cTn id="10" dur="500" fill="hold"/>
                                        <p:tgtEl>
                                          <p:spTgt spid="16285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2849"/>
                                        </p:tgtEl>
                                        <p:attrNameLst>
                                          <p:attrName>style.visibility</p:attrName>
                                        </p:attrNameLst>
                                      </p:cBhvr>
                                      <p:to>
                                        <p:strVal val="visible"/>
                                      </p:to>
                                    </p:set>
                                    <p:animEffect transition="in" filter="slide(fromTop)">
                                      <p:cBhvr>
                                        <p:cTn id="14" dur="500"/>
                                        <p:tgtEl>
                                          <p:spTgt spid="162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9" grpId="0" autoUpdateAnimBg="0"/>
      <p:bldP spid="1628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3ECAC46-AAA5-4759-889A-D23B12AD0C57}" type="slidenum">
              <a:rPr lang="en-US" altLang="en-US" sz="1400" smtClean="0"/>
              <a:pPr eaLnBrk="1" hangingPunct="1">
                <a:spcBef>
                  <a:spcPct val="0"/>
                </a:spcBef>
                <a:buFontTx/>
                <a:buNone/>
              </a:pPr>
              <a:t>52</a:t>
            </a:fld>
            <a:endParaRPr lang="en-US" altLang="en-US" sz="1400" dirty="0" smtClean="0"/>
          </a:p>
        </p:txBody>
      </p:sp>
      <p:sp>
        <p:nvSpPr>
          <p:cNvPr id="12291" name="Rectangle 2"/>
          <p:cNvSpPr>
            <a:spLocks noGrp="1" noChangeArrowheads="1"/>
          </p:cNvSpPr>
          <p:nvPr>
            <p:ph type="body" idx="1"/>
          </p:nvPr>
        </p:nvSpPr>
        <p:spPr>
          <a:xfrm>
            <a:off x="377081" y="1196752"/>
            <a:ext cx="8784975" cy="5827713"/>
          </a:xfrm>
        </p:spPr>
        <p:txBody>
          <a:bodyPr/>
          <a:lstStyle/>
          <a:p>
            <a:pPr eaLnBrk="1" hangingPunct="1">
              <a:lnSpc>
                <a:spcPct val="80000"/>
              </a:lnSpc>
              <a:spcBef>
                <a:spcPct val="10000"/>
              </a:spcBef>
              <a:buFontTx/>
              <a:buNone/>
            </a:pPr>
            <a:r>
              <a:rPr lang="en-US" altLang="en-US" sz="1800" dirty="0" smtClean="0"/>
              <a:t>The ISAs are the following 19 offices: </a:t>
            </a:r>
          </a:p>
          <a:p>
            <a:pPr eaLnBrk="1" hangingPunct="1">
              <a:lnSpc>
                <a:spcPct val="80000"/>
              </a:lnSpc>
              <a:spcBef>
                <a:spcPct val="10000"/>
              </a:spcBef>
              <a:buFontTx/>
              <a:buNone/>
            </a:pPr>
            <a:endParaRPr lang="en-US" altLang="en-US" sz="2000" dirty="0" smtClean="0"/>
          </a:p>
          <a:p>
            <a:pPr marL="3319463" lvl="1" eaLnBrk="1" hangingPunct="1">
              <a:lnSpc>
                <a:spcPct val="80000"/>
              </a:lnSpc>
              <a:spcBef>
                <a:spcPct val="10000"/>
              </a:spcBef>
            </a:pPr>
            <a:r>
              <a:rPr lang="en-US" altLang="en-US" sz="1800" dirty="0" smtClean="0"/>
              <a:t>Australia</a:t>
            </a:r>
          </a:p>
          <a:p>
            <a:pPr marL="3319463" lvl="1" eaLnBrk="1" hangingPunct="1">
              <a:lnSpc>
                <a:spcPct val="80000"/>
              </a:lnSpc>
              <a:spcBef>
                <a:spcPct val="10000"/>
              </a:spcBef>
            </a:pPr>
            <a:r>
              <a:rPr lang="en-US" altLang="en-US" sz="1800" dirty="0" smtClean="0"/>
              <a:t>Austria</a:t>
            </a:r>
          </a:p>
          <a:p>
            <a:pPr marL="3319463" lvl="1" eaLnBrk="1" hangingPunct="1">
              <a:lnSpc>
                <a:spcPct val="80000"/>
              </a:lnSpc>
              <a:spcBef>
                <a:spcPct val="10000"/>
              </a:spcBef>
            </a:pPr>
            <a:r>
              <a:rPr lang="en-US" altLang="en-US" sz="1800" dirty="0" smtClean="0"/>
              <a:t>Brazil</a:t>
            </a:r>
          </a:p>
          <a:p>
            <a:pPr marL="3319463" lvl="1" eaLnBrk="1" hangingPunct="1">
              <a:lnSpc>
                <a:spcPct val="80000"/>
              </a:lnSpc>
              <a:spcBef>
                <a:spcPct val="10000"/>
              </a:spcBef>
            </a:pPr>
            <a:r>
              <a:rPr lang="en-US" altLang="en-US" sz="1800" dirty="0" smtClean="0"/>
              <a:t>Canada</a:t>
            </a:r>
          </a:p>
          <a:p>
            <a:pPr marL="3319463" lvl="1" eaLnBrk="1" hangingPunct="1">
              <a:lnSpc>
                <a:spcPct val="80000"/>
              </a:lnSpc>
              <a:spcBef>
                <a:spcPct val="10000"/>
              </a:spcBef>
            </a:pPr>
            <a:r>
              <a:rPr lang="en-US" altLang="en-US" sz="1800" dirty="0" smtClean="0"/>
              <a:t>China</a:t>
            </a:r>
          </a:p>
          <a:p>
            <a:pPr marL="3319463" lvl="1" eaLnBrk="1" hangingPunct="1">
              <a:lnSpc>
                <a:spcPct val="80000"/>
              </a:lnSpc>
              <a:spcBef>
                <a:spcPct val="10000"/>
              </a:spcBef>
            </a:pPr>
            <a:r>
              <a:rPr lang="en-US" altLang="en-US" sz="1800" dirty="0" smtClean="0"/>
              <a:t>Chile (not yet operating)</a:t>
            </a:r>
          </a:p>
          <a:p>
            <a:pPr marL="3319463" lvl="1" eaLnBrk="1" hangingPunct="1">
              <a:lnSpc>
                <a:spcPct val="80000"/>
              </a:lnSpc>
              <a:spcBef>
                <a:spcPct val="10000"/>
              </a:spcBef>
            </a:pPr>
            <a:r>
              <a:rPr lang="en-US" altLang="en-US" sz="1800" dirty="0" smtClean="0"/>
              <a:t>Egypt</a:t>
            </a:r>
          </a:p>
          <a:p>
            <a:pPr marL="3319463" lvl="1" eaLnBrk="1" hangingPunct="1">
              <a:lnSpc>
                <a:spcPct val="80000"/>
              </a:lnSpc>
              <a:spcBef>
                <a:spcPct val="10000"/>
              </a:spcBef>
            </a:pPr>
            <a:r>
              <a:rPr lang="en-US" altLang="en-US" sz="1800" dirty="0" smtClean="0"/>
              <a:t>Finland</a:t>
            </a:r>
          </a:p>
          <a:p>
            <a:pPr marL="3319463" lvl="1" eaLnBrk="1" hangingPunct="1">
              <a:lnSpc>
                <a:spcPct val="80000"/>
              </a:lnSpc>
              <a:spcBef>
                <a:spcPct val="10000"/>
              </a:spcBef>
            </a:pPr>
            <a:r>
              <a:rPr lang="en-US" altLang="en-US" sz="1800" dirty="0" smtClean="0"/>
              <a:t>India </a:t>
            </a:r>
          </a:p>
          <a:p>
            <a:pPr marL="3319463" lvl="1" eaLnBrk="1" hangingPunct="1">
              <a:lnSpc>
                <a:spcPct val="80000"/>
              </a:lnSpc>
              <a:spcBef>
                <a:spcPct val="10000"/>
              </a:spcBef>
            </a:pPr>
            <a:r>
              <a:rPr lang="en-US" altLang="en-US" sz="1800" dirty="0" smtClean="0"/>
              <a:t>Israel</a:t>
            </a:r>
          </a:p>
          <a:p>
            <a:pPr marL="3319463" lvl="1" eaLnBrk="1" hangingPunct="1">
              <a:lnSpc>
                <a:spcPct val="80000"/>
              </a:lnSpc>
              <a:spcBef>
                <a:spcPct val="10000"/>
              </a:spcBef>
            </a:pPr>
            <a:r>
              <a:rPr lang="en-US" altLang="en-US" sz="1800" dirty="0" smtClean="0"/>
              <a:t>Japan</a:t>
            </a:r>
          </a:p>
          <a:p>
            <a:pPr marL="3319463" lvl="1" eaLnBrk="1" hangingPunct="1">
              <a:lnSpc>
                <a:spcPct val="80000"/>
              </a:lnSpc>
              <a:spcBef>
                <a:spcPct val="10000"/>
              </a:spcBef>
            </a:pPr>
            <a:r>
              <a:rPr lang="en-US" altLang="en-US" sz="1800" dirty="0" smtClean="0"/>
              <a:t>Republic of Korea</a:t>
            </a:r>
          </a:p>
          <a:p>
            <a:pPr marL="3319463" lvl="1" eaLnBrk="1" hangingPunct="1">
              <a:lnSpc>
                <a:spcPct val="80000"/>
              </a:lnSpc>
              <a:spcBef>
                <a:spcPct val="10000"/>
              </a:spcBef>
            </a:pPr>
            <a:r>
              <a:rPr lang="en-US" altLang="en-US" sz="1800" dirty="0" smtClean="0"/>
              <a:t>Russian Federation</a:t>
            </a:r>
          </a:p>
          <a:p>
            <a:pPr marL="3319463" lvl="1" eaLnBrk="1" hangingPunct="1">
              <a:lnSpc>
                <a:spcPct val="80000"/>
              </a:lnSpc>
              <a:spcBef>
                <a:spcPct val="10000"/>
              </a:spcBef>
            </a:pPr>
            <a:r>
              <a:rPr lang="en-US" altLang="en-US" sz="1800" dirty="0" smtClean="0"/>
              <a:t>Spain</a:t>
            </a:r>
          </a:p>
          <a:p>
            <a:pPr marL="3319463" lvl="1" eaLnBrk="1" hangingPunct="1">
              <a:lnSpc>
                <a:spcPct val="80000"/>
              </a:lnSpc>
              <a:spcBef>
                <a:spcPct val="10000"/>
              </a:spcBef>
            </a:pPr>
            <a:r>
              <a:rPr lang="en-US" altLang="en-US" sz="1800" dirty="0" smtClean="0"/>
              <a:t>Sweden</a:t>
            </a:r>
          </a:p>
          <a:p>
            <a:pPr marL="3319463" lvl="1" eaLnBrk="1" hangingPunct="1">
              <a:lnSpc>
                <a:spcPct val="80000"/>
              </a:lnSpc>
              <a:spcBef>
                <a:spcPct val="10000"/>
              </a:spcBef>
            </a:pPr>
            <a:r>
              <a:rPr lang="en-US" altLang="en-US" sz="1800" dirty="0" smtClean="0"/>
              <a:t>Ukraine (not yet operating)</a:t>
            </a:r>
          </a:p>
          <a:p>
            <a:pPr marL="3319463" lvl="1" eaLnBrk="1" hangingPunct="1">
              <a:lnSpc>
                <a:spcPct val="80000"/>
              </a:lnSpc>
              <a:spcBef>
                <a:spcPct val="10000"/>
              </a:spcBef>
            </a:pPr>
            <a:r>
              <a:rPr lang="en-US" altLang="en-US" sz="1800" dirty="0" smtClean="0"/>
              <a:t>United States of America</a:t>
            </a:r>
          </a:p>
          <a:p>
            <a:pPr marL="3319463" lvl="1" eaLnBrk="1" hangingPunct="1">
              <a:lnSpc>
                <a:spcPct val="80000"/>
              </a:lnSpc>
              <a:spcBef>
                <a:spcPct val="10000"/>
              </a:spcBef>
            </a:pPr>
            <a:r>
              <a:rPr lang="en-US" altLang="en-US" sz="1800" dirty="0" smtClean="0"/>
              <a:t>European Patent Office</a:t>
            </a:r>
          </a:p>
          <a:p>
            <a:pPr marL="3319463" lvl="1" eaLnBrk="1" hangingPunct="1">
              <a:lnSpc>
                <a:spcPct val="80000"/>
              </a:lnSpc>
              <a:spcBef>
                <a:spcPct val="10000"/>
              </a:spcBef>
            </a:pPr>
            <a:r>
              <a:rPr lang="en-US" altLang="en-US" sz="1800" dirty="0" smtClean="0"/>
              <a:t>Nordic Patent Institute</a:t>
            </a:r>
          </a:p>
          <a:p>
            <a:pPr marL="3319463" lvl="1" eaLnBrk="1" hangingPunct="1">
              <a:lnSpc>
                <a:spcPct val="80000"/>
              </a:lnSpc>
              <a:spcBef>
                <a:spcPct val="10000"/>
              </a:spcBef>
            </a:pPr>
            <a:endParaRPr lang="en-US" altLang="en-US" sz="1400" dirty="0" smtClean="0"/>
          </a:p>
        </p:txBody>
      </p:sp>
      <p:sp>
        <p:nvSpPr>
          <p:cNvPr id="12292" name="Rectangle 3"/>
          <p:cNvSpPr>
            <a:spLocks noChangeArrowheads="1"/>
          </p:cNvSpPr>
          <p:nvPr/>
        </p:nvSpPr>
        <p:spPr bwMode="auto">
          <a:xfrm>
            <a:off x="898775" y="315116"/>
            <a:ext cx="7458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2800" b="1" dirty="0" smtClean="0">
                <a:solidFill>
                  <a:srgbClr val="004072"/>
                </a:solidFill>
                <a:ea typeface="ヒラギノ角ゴ Pro W3"/>
                <a:cs typeface="ヒラギノ角ゴ Pro W3"/>
              </a:rPr>
              <a:t> </a:t>
            </a:r>
            <a:r>
              <a:rPr lang="en-US" altLang="en-US" dirty="0" smtClean="0">
                <a:solidFill>
                  <a:srgbClr val="002060"/>
                </a:solidFill>
                <a:ea typeface="ヒラギノ角ゴ Pro W3"/>
                <a:cs typeface="ヒラギノ角ゴ Pro W3"/>
              </a:rPr>
              <a:t>PCT INTERNATIONAL SEARCHING AUTHORITIES</a:t>
            </a:r>
            <a:endParaRPr lang="en-US" altLang="en-US"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454400303"/>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CF7D840-AFC5-485A-B72C-8B87E69FB8BE}" type="slidenum">
              <a:rPr lang="en-US" altLang="en-US" sz="1400" smtClean="0"/>
              <a:pPr eaLnBrk="1" hangingPunct="1">
                <a:spcBef>
                  <a:spcPct val="0"/>
                </a:spcBef>
                <a:buFontTx/>
                <a:buNone/>
              </a:pPr>
              <a:t>53</a:t>
            </a:fld>
            <a:endParaRPr lang="en-US" altLang="en-US" sz="1400" smtClean="0"/>
          </a:p>
        </p:txBody>
      </p:sp>
      <p:sp>
        <p:nvSpPr>
          <p:cNvPr id="13315" name="Rectangle 2"/>
          <p:cNvSpPr>
            <a:spLocks noGrp="1" noChangeArrowheads="1"/>
          </p:cNvSpPr>
          <p:nvPr>
            <p:ph type="title"/>
          </p:nvPr>
        </p:nvSpPr>
        <p:spPr>
          <a:xfrm>
            <a:off x="395536" y="116632"/>
            <a:ext cx="8281987" cy="1008063"/>
          </a:xfrm>
        </p:spPr>
        <p:txBody>
          <a:bodyPr/>
          <a:lstStyle/>
          <a:p>
            <a:pPr algn="ctr" eaLnBrk="1" hangingPunct="1"/>
            <a:r>
              <a:rPr lang="en-US" altLang="en-US" sz="3000" dirty="0" smtClean="0">
                <a:solidFill>
                  <a:srgbClr val="002060"/>
                </a:solidFill>
              </a:rPr>
              <a:t>PRIOR ART FOR INTERNATIONAL SEARCH</a:t>
            </a:r>
          </a:p>
        </p:txBody>
      </p:sp>
      <p:sp>
        <p:nvSpPr>
          <p:cNvPr id="13316" name="Rectangle 3"/>
          <p:cNvSpPr>
            <a:spLocks noGrp="1" noChangeArrowheads="1"/>
          </p:cNvSpPr>
          <p:nvPr>
            <p:ph type="body" idx="1"/>
          </p:nvPr>
        </p:nvSpPr>
        <p:spPr>
          <a:xfrm>
            <a:off x="467544" y="1412875"/>
            <a:ext cx="8280920" cy="5256213"/>
          </a:xfrm>
        </p:spPr>
        <p:txBody>
          <a:bodyPr/>
          <a:lstStyle/>
          <a:p>
            <a:pPr eaLnBrk="1" hangingPunct="1">
              <a:spcBef>
                <a:spcPct val="25000"/>
              </a:spcBef>
              <a:spcAft>
                <a:spcPct val="35000"/>
              </a:spcAft>
              <a:buClr>
                <a:srgbClr val="3399FF"/>
              </a:buClr>
              <a:buFont typeface="Wingdings" pitchFamily="2" charset="2"/>
              <a:buChar char="n"/>
            </a:pPr>
            <a:r>
              <a:rPr lang="en-US" altLang="en-US" sz="1800" dirty="0" smtClean="0"/>
              <a:t>Prior art: </a:t>
            </a:r>
          </a:p>
          <a:p>
            <a:pPr marL="0" indent="0" eaLnBrk="1" hangingPunct="1">
              <a:spcBef>
                <a:spcPct val="25000"/>
              </a:spcBef>
              <a:spcAft>
                <a:spcPct val="35000"/>
              </a:spcAft>
              <a:buClr>
                <a:srgbClr val="3399FF"/>
              </a:buClr>
              <a:buNone/>
            </a:pPr>
            <a:endParaRPr lang="en-US" altLang="en-US" sz="1800" dirty="0" smtClean="0"/>
          </a:p>
          <a:p>
            <a:pPr lvl="1" eaLnBrk="1" hangingPunct="1">
              <a:spcBef>
                <a:spcPct val="25000"/>
              </a:spcBef>
              <a:spcAft>
                <a:spcPct val="35000"/>
              </a:spcAft>
              <a:buFont typeface="Wingdings" panose="05000000000000000000" pitchFamily="2" charset="2"/>
              <a:buChar char="Ø"/>
            </a:pPr>
            <a:r>
              <a:rPr lang="en-US" altLang="en-US" sz="1700" dirty="0" smtClean="0"/>
              <a:t>everything which has been made available to the public,      </a:t>
            </a:r>
          </a:p>
          <a:p>
            <a:pPr lvl="1" eaLnBrk="1" hangingPunct="1">
              <a:spcBef>
                <a:spcPct val="25000"/>
              </a:spcBef>
              <a:spcAft>
                <a:spcPct val="35000"/>
              </a:spcAft>
              <a:buFont typeface="Wingdings" panose="05000000000000000000" pitchFamily="2" charset="2"/>
              <a:buChar char="Ø"/>
            </a:pPr>
            <a:r>
              <a:rPr lang="en-US" altLang="en-US" sz="1700" dirty="0" smtClean="0"/>
              <a:t>anywhere in the world,</a:t>
            </a:r>
          </a:p>
          <a:p>
            <a:pPr lvl="1" eaLnBrk="1" hangingPunct="1">
              <a:spcBef>
                <a:spcPct val="25000"/>
              </a:spcBef>
              <a:spcAft>
                <a:spcPct val="35000"/>
              </a:spcAft>
              <a:buFont typeface="Wingdings" panose="05000000000000000000" pitchFamily="2" charset="2"/>
              <a:buChar char="Ø"/>
            </a:pPr>
            <a:r>
              <a:rPr lang="en-US" altLang="en-US" sz="1700" dirty="0" smtClean="0"/>
              <a:t>by means of written disclosure,</a:t>
            </a:r>
          </a:p>
          <a:p>
            <a:pPr lvl="1" eaLnBrk="1" hangingPunct="1">
              <a:spcBef>
                <a:spcPct val="25000"/>
              </a:spcBef>
              <a:spcAft>
                <a:spcPct val="35000"/>
              </a:spcAft>
              <a:buFont typeface="Wingdings" panose="05000000000000000000" pitchFamily="2" charset="2"/>
              <a:buChar char="Ø"/>
            </a:pPr>
            <a:r>
              <a:rPr lang="en-US" altLang="en-US" sz="1700" dirty="0" smtClean="0"/>
              <a:t>which is capable of being of assistance in determining that the claimed invention is or is not new and that it does or does not involve an inventive step,</a:t>
            </a:r>
          </a:p>
          <a:p>
            <a:pPr lvl="1" eaLnBrk="1" hangingPunct="1">
              <a:spcBef>
                <a:spcPct val="25000"/>
              </a:spcBef>
              <a:spcAft>
                <a:spcPct val="35000"/>
              </a:spcAft>
              <a:buFont typeface="Wingdings" panose="05000000000000000000" pitchFamily="2" charset="2"/>
              <a:buChar char="Ø"/>
            </a:pPr>
            <a:r>
              <a:rPr lang="en-US" altLang="en-US" sz="1700" dirty="0" smtClean="0"/>
              <a:t>provided the making available to the  public occurred </a:t>
            </a:r>
            <a:r>
              <a:rPr lang="en-US" altLang="en-US" sz="1700" u="sng" dirty="0" smtClean="0"/>
              <a:t>prior to the international filing date</a:t>
            </a:r>
            <a:r>
              <a:rPr lang="en-US" altLang="en-US" sz="1700" dirty="0" smtClean="0"/>
              <a:t>.</a:t>
            </a:r>
          </a:p>
          <a:p>
            <a:pPr marL="457200" lvl="1" indent="0" eaLnBrk="1" hangingPunct="1">
              <a:spcBef>
                <a:spcPct val="25000"/>
              </a:spcBef>
              <a:spcAft>
                <a:spcPct val="35000"/>
              </a:spcAft>
              <a:buNone/>
            </a:pPr>
            <a:endParaRPr lang="en-US" altLang="en-US" sz="1700" u="sng" dirty="0" smtClean="0"/>
          </a:p>
          <a:p>
            <a:pPr eaLnBrk="1" hangingPunct="1">
              <a:spcBef>
                <a:spcPct val="25000"/>
              </a:spcBef>
              <a:spcAft>
                <a:spcPct val="35000"/>
              </a:spcAft>
              <a:buClr>
                <a:srgbClr val="3399FF"/>
              </a:buClr>
              <a:buFont typeface="Wingdings" pitchFamily="2" charset="2"/>
              <a:buChar char="n"/>
            </a:pPr>
            <a:r>
              <a:rPr lang="en-US" altLang="en-US" sz="1800" dirty="0" smtClean="0"/>
              <a:t>PCT Minimum Documentation (Rule 34)</a:t>
            </a:r>
          </a:p>
        </p:txBody>
      </p:sp>
    </p:spTree>
    <p:extLst>
      <p:ext uri="{BB962C8B-B14F-4D97-AF65-F5344CB8AC3E}">
        <p14:creationId xmlns:p14="http://schemas.microsoft.com/office/powerpoint/2010/main" val="445446417"/>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4F9C85A-BC84-4AF9-BFBC-4A733EACD5EF}" type="slidenum">
              <a:rPr lang="en-US" altLang="en-US" sz="1400" smtClean="0"/>
              <a:pPr eaLnBrk="1" hangingPunct="1">
                <a:spcBef>
                  <a:spcPct val="0"/>
                </a:spcBef>
                <a:buFontTx/>
                <a:buNone/>
              </a:pPr>
              <a:t>54</a:t>
            </a:fld>
            <a:endParaRPr lang="en-US" altLang="en-US" sz="1400" smtClean="0"/>
          </a:p>
        </p:txBody>
      </p:sp>
      <p:pic>
        <p:nvPicPr>
          <p:cNvPr id="143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1"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2"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4343" name="Oval 6"/>
          <p:cNvSpPr>
            <a:spLocks noChangeArrowheads="1"/>
          </p:cNvSpPr>
          <p:nvPr/>
        </p:nvSpPr>
        <p:spPr bwMode="auto">
          <a:xfrm>
            <a:off x="2971800" y="5800725"/>
            <a:ext cx="2579688"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Documents relevant to whether or not your invention may be patentable</a:t>
            </a:r>
          </a:p>
        </p:txBody>
      </p:sp>
      <p:sp>
        <p:nvSpPr>
          <p:cNvPr id="14344" name="Oval 7"/>
          <p:cNvSpPr>
            <a:spLocks noChangeArrowheads="1"/>
          </p:cNvSpPr>
          <p:nvPr/>
        </p:nvSpPr>
        <p:spPr bwMode="auto">
          <a:xfrm>
            <a:off x="0" y="5443538"/>
            <a:ext cx="2682875" cy="12954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Symbols indicating</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which aspect of patentability </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the document cited is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relevant to (for example, novelty, inventive step, etc.)</a:t>
            </a:r>
            <a:endParaRPr lang="en-US" altLang="en-US" sz="1200" b="1">
              <a:solidFill>
                <a:schemeClr val="bg1"/>
              </a:solidFill>
              <a:ea typeface="ヒラギノ角ゴ Pro W3"/>
              <a:cs typeface="ヒラギノ角ゴ Pro W3"/>
            </a:endParaRPr>
          </a:p>
        </p:txBody>
      </p:sp>
      <p:sp>
        <p:nvSpPr>
          <p:cNvPr id="14345" name="Oval 8"/>
          <p:cNvSpPr>
            <a:spLocks noChangeArrowheads="1"/>
          </p:cNvSpPr>
          <p:nvPr/>
        </p:nvSpPr>
        <p:spPr bwMode="auto">
          <a:xfrm>
            <a:off x="6424613" y="5567363"/>
            <a:ext cx="2146300" cy="10572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The claim numbers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in your application to</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which the document is</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relevant</a:t>
            </a:r>
            <a:endParaRPr lang="en-US" altLang="en-US" sz="1100" b="1">
              <a:solidFill>
                <a:schemeClr val="bg1"/>
              </a:solidFill>
              <a:ea typeface="ヒラギノ角ゴ Pro W3"/>
              <a:cs typeface="ヒラギノ角ゴ Pro W3"/>
            </a:endParaRPr>
          </a:p>
        </p:txBody>
      </p:sp>
      <p:sp>
        <p:nvSpPr>
          <p:cNvPr id="14346" name="Text Box 9"/>
          <p:cNvSpPr txBox="1">
            <a:spLocks noChangeArrowheads="1"/>
          </p:cNvSpPr>
          <p:nvPr/>
        </p:nvSpPr>
        <p:spPr bwMode="auto">
          <a:xfrm>
            <a:off x="0" y="15240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2000" dirty="0" smtClean="0">
                <a:solidFill>
                  <a:srgbClr val="002060"/>
                </a:solidFill>
                <a:ea typeface="ヒラギノ角ゴ Pro W3"/>
                <a:cs typeface="ヒラギノ角ゴ Pro W3"/>
              </a:rPr>
              <a:t>EXAMPLE:  PCT INTERNATIONAL SEARCH REPORT</a:t>
            </a:r>
            <a:endParaRPr lang="en-US" altLang="en-US" sz="2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173301746"/>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E19A432-7380-4B50-A9A7-D83516DE96F8}" type="slidenum">
              <a:rPr lang="en-US" altLang="en-US" sz="1400" smtClean="0"/>
              <a:pPr eaLnBrk="1" hangingPunct="1">
                <a:spcBef>
                  <a:spcPct val="0"/>
                </a:spcBef>
                <a:buFontTx/>
                <a:buNone/>
              </a:pPr>
              <a:t>55</a:t>
            </a:fld>
            <a:endParaRPr lang="en-US" altLang="en-US" sz="1400" smtClean="0"/>
          </a:p>
        </p:txBody>
      </p:sp>
      <p:sp>
        <p:nvSpPr>
          <p:cNvPr id="15363" name="Text Box 2"/>
          <p:cNvSpPr txBox="1">
            <a:spLocks noChangeArrowheads="1"/>
          </p:cNvSpPr>
          <p:nvPr/>
        </p:nvSpPr>
        <p:spPr bwMode="auto">
          <a:xfrm>
            <a:off x="39975" y="152400"/>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600" dirty="0" smtClean="0">
                <a:solidFill>
                  <a:srgbClr val="002060"/>
                </a:solidFill>
                <a:ea typeface="ヒラギノ角ゴ Pro W3"/>
                <a:cs typeface="ヒラギノ角ゴ Pro W3"/>
              </a:rPr>
              <a:t>EXAMPLE:  PCT WRITTEN OPINION OF THE INTERNATIONAL SEARCHING AUTHORITY</a:t>
            </a:r>
            <a:endParaRPr lang="en-US" altLang="en-US" sz="1600" dirty="0">
              <a:solidFill>
                <a:srgbClr val="002060"/>
              </a:solidFill>
              <a:ea typeface="ヒラギノ角ゴ Pro W3"/>
              <a:cs typeface="ヒラギノ角ゴ Pro W3"/>
            </a:endParaRPr>
          </a:p>
        </p:txBody>
      </p:sp>
      <p:pic>
        <p:nvPicPr>
          <p:cNvPr id="1536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5366"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5367" name="Oval 6"/>
          <p:cNvSpPr>
            <a:spLocks noChangeArrowheads="1"/>
          </p:cNvSpPr>
          <p:nvPr/>
        </p:nvSpPr>
        <p:spPr bwMode="auto">
          <a:xfrm>
            <a:off x="6611938" y="5715000"/>
            <a:ext cx="2032000"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Patentability assessment</a:t>
            </a:r>
            <a:br>
              <a:rPr lang="en-US" altLang="en-US" sz="1100" b="1">
                <a:solidFill>
                  <a:srgbClr val="00279F"/>
                </a:solidFill>
                <a:ea typeface="ヒラギノ角ゴ Pro W3"/>
                <a:cs typeface="ヒラギノ角ゴ Pro W3"/>
              </a:rPr>
            </a:br>
            <a:r>
              <a:rPr lang="en-US" altLang="en-US" sz="1100" b="1">
                <a:solidFill>
                  <a:srgbClr val="00279F"/>
                </a:solidFill>
                <a:ea typeface="ヒラギノ角ゴ Pro W3"/>
                <a:cs typeface="ヒラギノ角ゴ Pro W3"/>
              </a:rPr>
              <a:t> of claims</a:t>
            </a:r>
            <a:endParaRPr lang="en-US" altLang="en-US" sz="1100" b="1">
              <a:solidFill>
                <a:schemeClr val="bg1"/>
              </a:solidFill>
              <a:ea typeface="ヒラギノ角ゴ Pro W3"/>
              <a:cs typeface="ヒラギノ角ゴ Pro W3"/>
            </a:endParaRPr>
          </a:p>
        </p:txBody>
      </p:sp>
      <p:sp>
        <p:nvSpPr>
          <p:cNvPr id="15368" name="Oval 7"/>
          <p:cNvSpPr>
            <a:spLocks noChangeArrowheads="1"/>
          </p:cNvSpPr>
          <p:nvPr/>
        </p:nvSpPr>
        <p:spPr bwMode="auto">
          <a:xfrm>
            <a:off x="561975" y="5638800"/>
            <a:ext cx="2033588" cy="8191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279F"/>
                </a:solidFill>
                <a:ea typeface="ヒラギノ角ゴ Pro W3"/>
                <a:cs typeface="ヒラギノ角ゴ Pro W3"/>
              </a:rPr>
              <a:t>Reasoning supporting the assessment</a:t>
            </a:r>
            <a:endParaRPr lang="en-US" altLang="en-US" sz="1100" b="1">
              <a:solidFill>
                <a:schemeClr val="bg1"/>
              </a:solidFill>
              <a:ea typeface="ヒラギノ角ゴ Pro W3"/>
              <a:cs typeface="ヒラギノ角ゴ Pro W3"/>
            </a:endParaRPr>
          </a:p>
        </p:txBody>
      </p:sp>
    </p:spTree>
    <p:extLst>
      <p:ext uri="{BB962C8B-B14F-4D97-AF65-F5344CB8AC3E}">
        <p14:creationId xmlns:p14="http://schemas.microsoft.com/office/powerpoint/2010/main" val="211336946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EC845CC-3D47-4A30-BF88-17300F80EAB6}" type="slidenum">
              <a:rPr lang="en-US" altLang="en-US" sz="1400" smtClean="0"/>
              <a:pPr eaLnBrk="1" hangingPunct="1">
                <a:spcBef>
                  <a:spcPct val="0"/>
                </a:spcBef>
                <a:buFontTx/>
                <a:buNone/>
              </a:pPr>
              <a:t>56</a:t>
            </a:fld>
            <a:endParaRPr lang="en-US" altLang="en-US" sz="1400" smtClean="0"/>
          </a:p>
        </p:txBody>
      </p:sp>
      <p:sp>
        <p:nvSpPr>
          <p:cNvPr id="16387"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6388"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6389"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6390"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6391"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6392"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6393"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6394"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5"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6"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6397"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6398"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18</a:t>
            </a:r>
          </a:p>
        </p:txBody>
      </p:sp>
      <p:sp>
        <p:nvSpPr>
          <p:cNvPr id="16399"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International</a:t>
            </a:r>
          </a:p>
          <a:p>
            <a:pPr algn="ctr">
              <a:spcBef>
                <a:spcPct val="0"/>
              </a:spcBef>
              <a:buFontTx/>
              <a:buNone/>
            </a:pPr>
            <a:r>
              <a:rPr lang="en-US" altLang="en-US" sz="1400" b="1">
                <a:solidFill>
                  <a:srgbClr val="004072"/>
                </a:solidFill>
                <a:ea typeface="ヒラギノ角ゴ Pro W3"/>
                <a:cs typeface="ヒラギノ角ゴ Pro W3"/>
              </a:rPr>
              <a:t>publication</a:t>
            </a:r>
          </a:p>
        </p:txBody>
      </p:sp>
      <p:sp>
        <p:nvSpPr>
          <p:cNvPr id="16400"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6402" name="Group 17"/>
          <p:cNvGrpSpPr>
            <a:grpSpLocks/>
          </p:cNvGrpSpPr>
          <p:nvPr/>
        </p:nvGrpSpPr>
        <p:grpSpPr bwMode="auto">
          <a:xfrm>
            <a:off x="7877175" y="2819400"/>
            <a:ext cx="598488" cy="1219200"/>
            <a:chOff x="4047" y="342"/>
            <a:chExt cx="651" cy="1134"/>
          </a:xfrm>
        </p:grpSpPr>
        <p:sp>
          <p:nvSpPr>
            <p:cNvPr id="16415"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6"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7"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8"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9"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20"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03"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6404"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6405"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6"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7"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6408"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9"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6410"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1"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4897" name="Text Box 33"/>
          <p:cNvSpPr txBox="1">
            <a:spLocks noChangeArrowheads="1"/>
          </p:cNvSpPr>
          <p:nvPr/>
        </p:nvSpPr>
        <p:spPr bwMode="auto">
          <a:xfrm>
            <a:off x="3810000" y="1676400"/>
            <a:ext cx="1828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Disclosing to world content of application in standardized way</a:t>
            </a:r>
          </a:p>
        </p:txBody>
      </p:sp>
      <p:sp>
        <p:nvSpPr>
          <p:cNvPr id="164898"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414" name="Rectangle 35"/>
          <p:cNvSpPr>
            <a:spLocks noChangeArrowheads="1"/>
          </p:cNvSpPr>
          <p:nvPr/>
        </p:nvSpPr>
        <p:spPr bwMode="auto">
          <a:xfrm>
            <a:off x="2853259" y="332656"/>
            <a:ext cx="372005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610239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4898"/>
                                        </p:tgtEl>
                                        <p:attrNameLst>
                                          <p:attrName>style.visibility</p:attrName>
                                        </p:attrNameLst>
                                      </p:cBhvr>
                                      <p:to>
                                        <p:strVal val="visible"/>
                                      </p:to>
                                    </p:set>
                                    <p:anim calcmode="lin" valueType="num">
                                      <p:cBhvr>
                                        <p:cTn id="7" dur="500" fill="hold"/>
                                        <p:tgtEl>
                                          <p:spTgt spid="164898"/>
                                        </p:tgtEl>
                                        <p:attrNameLst>
                                          <p:attrName>ppt_x</p:attrName>
                                        </p:attrNameLst>
                                      </p:cBhvr>
                                      <p:tavLst>
                                        <p:tav tm="0">
                                          <p:val>
                                            <p:strVal val="#ppt_x"/>
                                          </p:val>
                                        </p:tav>
                                        <p:tav tm="100000">
                                          <p:val>
                                            <p:strVal val="#ppt_x"/>
                                          </p:val>
                                        </p:tav>
                                      </p:tavLst>
                                    </p:anim>
                                    <p:anim calcmode="lin" valueType="num">
                                      <p:cBhvr>
                                        <p:cTn id="8" dur="500" fill="hold"/>
                                        <p:tgtEl>
                                          <p:spTgt spid="164898"/>
                                        </p:tgtEl>
                                        <p:attrNameLst>
                                          <p:attrName>ppt_y</p:attrName>
                                        </p:attrNameLst>
                                      </p:cBhvr>
                                      <p:tavLst>
                                        <p:tav tm="0">
                                          <p:val>
                                            <p:strVal val="#ppt_y+#ppt_h/2"/>
                                          </p:val>
                                        </p:tav>
                                        <p:tav tm="100000">
                                          <p:val>
                                            <p:strVal val="#ppt_y"/>
                                          </p:val>
                                        </p:tav>
                                      </p:tavLst>
                                    </p:anim>
                                    <p:anim calcmode="lin" valueType="num">
                                      <p:cBhvr>
                                        <p:cTn id="9" dur="500" fill="hold"/>
                                        <p:tgtEl>
                                          <p:spTgt spid="164898"/>
                                        </p:tgtEl>
                                        <p:attrNameLst>
                                          <p:attrName>ppt_w</p:attrName>
                                        </p:attrNameLst>
                                      </p:cBhvr>
                                      <p:tavLst>
                                        <p:tav tm="0">
                                          <p:val>
                                            <p:strVal val="#ppt_w"/>
                                          </p:val>
                                        </p:tav>
                                        <p:tav tm="100000">
                                          <p:val>
                                            <p:strVal val="#ppt_w"/>
                                          </p:val>
                                        </p:tav>
                                      </p:tavLst>
                                    </p:anim>
                                    <p:anim calcmode="lin" valueType="num">
                                      <p:cBhvr>
                                        <p:cTn id="10" dur="500" fill="hold"/>
                                        <p:tgtEl>
                                          <p:spTgt spid="16489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64897"/>
                                        </p:tgtEl>
                                        <p:attrNameLst>
                                          <p:attrName>style.visibility</p:attrName>
                                        </p:attrNameLst>
                                      </p:cBhvr>
                                      <p:to>
                                        <p:strVal val="visible"/>
                                      </p:to>
                                    </p:set>
                                    <p:animEffect transition="in" filter="slide(fromBottom)">
                                      <p:cBhvr>
                                        <p:cTn id="14" dur="500"/>
                                        <p:tgtEl>
                                          <p:spTgt spid="164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97" grpId="0" autoUpdateAnimBg="0"/>
      <p:bldP spid="16489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A2CF88DC-C5C5-4103-BF27-D379CB70965F}" type="slidenum">
              <a:rPr lang="en-US" altLang="en-US" sz="1400" smtClean="0"/>
              <a:pPr eaLnBrk="1" hangingPunct="1">
                <a:spcBef>
                  <a:spcPct val="0"/>
                </a:spcBef>
                <a:buFontTx/>
                <a:buNone/>
              </a:pPr>
              <a:t>57</a:t>
            </a:fld>
            <a:endParaRPr lang="en-US" altLang="en-US" sz="1400" smtClean="0"/>
          </a:p>
        </p:txBody>
      </p:sp>
      <p:sp>
        <p:nvSpPr>
          <p:cNvPr id="17411"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7412"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7413"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7414"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7415"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7416"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7417"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7418"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7421"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7422"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7423"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7424"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5"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(optional)</a:t>
            </a:r>
          </a:p>
          <a:p>
            <a:pPr algn="ctr">
              <a:spcBef>
                <a:spcPct val="0"/>
              </a:spcBef>
              <a:buFontTx/>
              <a:buNone/>
            </a:pPr>
            <a:r>
              <a:rPr lang="en-US" altLang="en-US" sz="1400" b="1">
                <a:solidFill>
                  <a:srgbClr val="004072"/>
                </a:solidFill>
                <a:ea typeface="ヒラギノ角ゴ Pro W3"/>
                <a:cs typeface="ヒラギノ角ゴ Pro W3"/>
              </a:rPr>
              <a:t>File</a:t>
            </a:r>
            <a:br>
              <a:rPr lang="en-US" altLang="en-US" sz="1400" b="1">
                <a:solidFill>
                  <a:srgbClr val="004072"/>
                </a:solidFill>
                <a:ea typeface="ヒラギノ角ゴ Pro W3"/>
                <a:cs typeface="ヒラギノ角ゴ Pro W3"/>
              </a:rPr>
            </a:br>
            <a:r>
              <a:rPr lang="en-US" altLang="en-US" sz="1400" b="1">
                <a:solidFill>
                  <a:srgbClr val="004072"/>
                </a:solidFill>
                <a:ea typeface="ヒラギノ角ゴ Pro W3"/>
                <a:cs typeface="ヒラギノ角ゴ Pro W3"/>
              </a:rPr>
              <a:t> demand for</a:t>
            </a:r>
            <a:br>
              <a:rPr lang="en-US" altLang="en-US" sz="1400" b="1">
                <a:solidFill>
                  <a:srgbClr val="004072"/>
                </a:solidFill>
                <a:ea typeface="ヒラギノ角ゴ Pro W3"/>
                <a:cs typeface="ヒラギノ角ゴ Pro W3"/>
              </a:rPr>
            </a:br>
            <a:r>
              <a:rPr lang="en-US" altLang="en-US" sz="1400" b="1">
                <a:solidFill>
                  <a:srgbClr val="004072"/>
                </a:solidFill>
                <a:ea typeface="ヒラギノ角ゴ Pro W3"/>
                <a:cs typeface="ヒラギノ角ゴ Pro W3"/>
              </a:rPr>
              <a:t>International</a:t>
            </a:r>
          </a:p>
          <a:p>
            <a:pPr>
              <a:spcBef>
                <a:spcPct val="0"/>
              </a:spcBef>
              <a:buFontTx/>
              <a:buNone/>
            </a:pPr>
            <a:r>
              <a:rPr lang="en-US" altLang="en-US" sz="1400" b="1">
                <a:solidFill>
                  <a:srgbClr val="004072"/>
                </a:solidFill>
                <a:ea typeface="ヒラギノ角ゴ Pro W3"/>
                <a:cs typeface="ヒラギノ角ゴ Pro W3"/>
              </a:rPr>
              <a:t>       preliminary</a:t>
            </a:r>
          </a:p>
          <a:p>
            <a:pPr>
              <a:spcBef>
                <a:spcPct val="0"/>
              </a:spcBef>
              <a:buFontTx/>
              <a:buNone/>
            </a:pPr>
            <a:r>
              <a:rPr lang="en-US" altLang="en-US" sz="1400" b="1">
                <a:solidFill>
                  <a:srgbClr val="004072"/>
                </a:solidFill>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7426" name="Group 17"/>
          <p:cNvGrpSpPr>
            <a:grpSpLocks/>
          </p:cNvGrpSpPr>
          <p:nvPr/>
        </p:nvGrpSpPr>
        <p:grpSpPr bwMode="auto">
          <a:xfrm>
            <a:off x="7877175" y="2819400"/>
            <a:ext cx="598488" cy="1219200"/>
            <a:chOff x="4047" y="342"/>
            <a:chExt cx="651" cy="1134"/>
          </a:xfrm>
        </p:grpSpPr>
        <p:sp>
          <p:nvSpPr>
            <p:cNvPr id="17439"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0"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1"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2"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3"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44"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427"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7428"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7429"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0"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1"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22</a:t>
            </a:r>
            <a:endParaRPr lang="en-US" altLang="en-US" sz="1400">
              <a:solidFill>
                <a:srgbClr val="004072"/>
              </a:solidFill>
              <a:ea typeface="ヒラギノ角ゴ Pro W3"/>
              <a:cs typeface="ヒラギノ角ゴ Pro W3"/>
            </a:endParaRPr>
          </a:p>
        </p:txBody>
      </p:sp>
      <p:sp>
        <p:nvSpPr>
          <p:cNvPr id="17432"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3"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7434"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5"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247841" name="Text Box 33"/>
          <p:cNvSpPr txBox="1">
            <a:spLocks noChangeArrowheads="1"/>
          </p:cNvSpPr>
          <p:nvPr/>
        </p:nvSpPr>
        <p:spPr bwMode="auto">
          <a:xfrm>
            <a:off x="4343400" y="5105400"/>
            <a:ext cx="2438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Request an additional patentability analysis on basis of amended application</a:t>
            </a:r>
            <a:endParaRPr lang="en-US" altLang="en-US" sz="1200">
              <a:solidFill>
                <a:srgbClr val="004072"/>
              </a:solidFill>
              <a:ea typeface="ヒラギノ角ゴ Pro W3"/>
              <a:cs typeface="ヒラギノ角ゴ Pro W3"/>
            </a:endParaRPr>
          </a:p>
        </p:txBody>
      </p:sp>
      <p:sp>
        <p:nvSpPr>
          <p:cNvPr id="247842" name="Line 34"/>
          <p:cNvSpPr>
            <a:spLocks noChangeShapeType="1"/>
          </p:cNvSpPr>
          <p:nvPr/>
        </p:nvSpPr>
        <p:spPr bwMode="auto">
          <a:xfrm>
            <a:off x="5556250" y="4876800"/>
            <a:ext cx="635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438" name="Rectangle 35"/>
          <p:cNvSpPr>
            <a:spLocks noChangeArrowheads="1"/>
          </p:cNvSpPr>
          <p:nvPr/>
        </p:nvSpPr>
        <p:spPr bwMode="auto">
          <a:xfrm>
            <a:off x="2964429" y="476672"/>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973006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47842"/>
                                        </p:tgtEl>
                                        <p:attrNameLst>
                                          <p:attrName>style.visibility</p:attrName>
                                        </p:attrNameLst>
                                      </p:cBhvr>
                                      <p:to>
                                        <p:strVal val="visible"/>
                                      </p:to>
                                    </p:set>
                                    <p:anim calcmode="lin" valueType="num">
                                      <p:cBhvr>
                                        <p:cTn id="7" dur="500" fill="hold"/>
                                        <p:tgtEl>
                                          <p:spTgt spid="247842"/>
                                        </p:tgtEl>
                                        <p:attrNameLst>
                                          <p:attrName>ppt_x</p:attrName>
                                        </p:attrNameLst>
                                      </p:cBhvr>
                                      <p:tavLst>
                                        <p:tav tm="0">
                                          <p:val>
                                            <p:strVal val="#ppt_x"/>
                                          </p:val>
                                        </p:tav>
                                        <p:tav tm="100000">
                                          <p:val>
                                            <p:strVal val="#ppt_x"/>
                                          </p:val>
                                        </p:tav>
                                      </p:tavLst>
                                    </p:anim>
                                    <p:anim calcmode="lin" valueType="num">
                                      <p:cBhvr>
                                        <p:cTn id="8" dur="500" fill="hold"/>
                                        <p:tgtEl>
                                          <p:spTgt spid="247842"/>
                                        </p:tgtEl>
                                        <p:attrNameLst>
                                          <p:attrName>ppt_y</p:attrName>
                                        </p:attrNameLst>
                                      </p:cBhvr>
                                      <p:tavLst>
                                        <p:tav tm="0">
                                          <p:val>
                                            <p:strVal val="#ppt_y-#ppt_h/2"/>
                                          </p:val>
                                        </p:tav>
                                        <p:tav tm="100000">
                                          <p:val>
                                            <p:strVal val="#ppt_y"/>
                                          </p:val>
                                        </p:tav>
                                      </p:tavLst>
                                    </p:anim>
                                    <p:anim calcmode="lin" valueType="num">
                                      <p:cBhvr>
                                        <p:cTn id="9" dur="500" fill="hold"/>
                                        <p:tgtEl>
                                          <p:spTgt spid="247842"/>
                                        </p:tgtEl>
                                        <p:attrNameLst>
                                          <p:attrName>ppt_w</p:attrName>
                                        </p:attrNameLst>
                                      </p:cBhvr>
                                      <p:tavLst>
                                        <p:tav tm="0">
                                          <p:val>
                                            <p:strVal val="#ppt_w"/>
                                          </p:val>
                                        </p:tav>
                                        <p:tav tm="100000">
                                          <p:val>
                                            <p:strVal val="#ppt_w"/>
                                          </p:val>
                                        </p:tav>
                                      </p:tavLst>
                                    </p:anim>
                                    <p:anim calcmode="lin" valueType="num">
                                      <p:cBhvr>
                                        <p:cTn id="10" dur="500" fill="hold"/>
                                        <p:tgtEl>
                                          <p:spTgt spid="247842"/>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247841"/>
                                        </p:tgtEl>
                                        <p:attrNameLst>
                                          <p:attrName>style.visibility</p:attrName>
                                        </p:attrNameLst>
                                      </p:cBhvr>
                                      <p:to>
                                        <p:strVal val="visible"/>
                                      </p:to>
                                    </p:set>
                                    <p:animEffect transition="in" filter="slide(fromTop)">
                                      <p:cBhvr>
                                        <p:cTn id="14" dur="500"/>
                                        <p:tgtEl>
                                          <p:spTgt spid="247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41" grpId="0" autoUpdateAnimBg="0"/>
      <p:bldP spid="24784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6D0E350-CECF-403B-8E8A-1F96A7EAE9C5}" type="slidenum">
              <a:rPr lang="en-US" altLang="en-US" sz="1400" smtClean="0"/>
              <a:pPr eaLnBrk="1" hangingPunct="1">
                <a:spcBef>
                  <a:spcPct val="0"/>
                </a:spcBef>
                <a:buFontTx/>
                <a:buNone/>
              </a:pPr>
              <a:t>58</a:t>
            </a:fld>
            <a:endParaRPr lang="en-US" altLang="en-US" sz="1400" smtClean="0"/>
          </a:p>
        </p:txBody>
      </p:sp>
      <p:sp>
        <p:nvSpPr>
          <p:cNvPr id="18435"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8436"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8437"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8438"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8439"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8440"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8441"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18442"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8445"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8446"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8447"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8448"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9"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8450" name="Group 17"/>
          <p:cNvGrpSpPr>
            <a:grpSpLocks/>
          </p:cNvGrpSpPr>
          <p:nvPr/>
        </p:nvGrpSpPr>
        <p:grpSpPr bwMode="auto">
          <a:xfrm>
            <a:off x="7877175" y="2819400"/>
            <a:ext cx="598488" cy="1219200"/>
            <a:chOff x="4047" y="342"/>
            <a:chExt cx="651" cy="1134"/>
          </a:xfrm>
        </p:grpSpPr>
        <p:sp>
          <p:nvSpPr>
            <p:cNvPr id="18463"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4"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5"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6"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7"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8"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51"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18452" name="Rectangle 25"/>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18453"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4"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5"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8456"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7"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28</a:t>
            </a:r>
          </a:p>
        </p:txBody>
      </p:sp>
      <p:sp>
        <p:nvSpPr>
          <p:cNvPr id="18458"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9"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(optional)</a:t>
            </a:r>
          </a:p>
          <a:p>
            <a:pPr algn="ctr">
              <a:spcBef>
                <a:spcPct val="0"/>
              </a:spcBef>
              <a:buFontTx/>
              <a:buNone/>
            </a:pPr>
            <a:r>
              <a:rPr lang="en-US" altLang="en-US" sz="1400" b="1">
                <a:solidFill>
                  <a:srgbClr val="004072"/>
                </a:solidFill>
                <a:ea typeface="ヒラギノ角ゴ Pro W3"/>
                <a:cs typeface="ヒラギノ角ゴ Pro W3"/>
              </a:rPr>
              <a:t>International </a:t>
            </a:r>
          </a:p>
          <a:p>
            <a:pPr algn="ctr">
              <a:spcBef>
                <a:spcPct val="0"/>
              </a:spcBef>
              <a:buFontTx/>
              <a:buNone/>
            </a:pPr>
            <a:r>
              <a:rPr lang="en-US" altLang="en-US" sz="1400" b="1">
                <a:solidFill>
                  <a:srgbClr val="004072"/>
                </a:solidFill>
                <a:ea typeface="ヒラギノ角ゴ Pro W3"/>
                <a:cs typeface="ヒラギノ角ゴ Pro W3"/>
              </a:rPr>
              <a:t>preliminary report on patentability</a:t>
            </a:r>
            <a:endParaRPr lang="en-US" altLang="en-US" sz="1400">
              <a:solidFill>
                <a:srgbClr val="004072"/>
              </a:solidFill>
              <a:ea typeface="ヒラギノ角ゴ Pro W3"/>
              <a:cs typeface="ヒラギノ角ゴ Pro W3"/>
            </a:endParaRPr>
          </a:p>
        </p:txBody>
      </p:sp>
      <p:sp>
        <p:nvSpPr>
          <p:cNvPr id="166945" name="Text Box 33"/>
          <p:cNvSpPr txBox="1">
            <a:spLocks noChangeArrowheads="1"/>
          </p:cNvSpPr>
          <p:nvPr/>
        </p:nvSpPr>
        <p:spPr bwMode="auto">
          <a:xfrm>
            <a:off x="6172200" y="50292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Additional patentability analysis, designed to assist in national phase decision-making</a:t>
            </a:r>
          </a:p>
        </p:txBody>
      </p:sp>
      <p:sp>
        <p:nvSpPr>
          <p:cNvPr id="166946" name="Line 34"/>
          <p:cNvSpPr>
            <a:spLocks noChangeShapeType="1"/>
          </p:cNvSpPr>
          <p:nvPr/>
        </p:nvSpPr>
        <p:spPr bwMode="auto">
          <a:xfrm>
            <a:off x="7239000" y="4648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462" name="Rectangle 35"/>
          <p:cNvSpPr>
            <a:spLocks noChangeArrowheads="1"/>
          </p:cNvSpPr>
          <p:nvPr/>
        </p:nvSpPr>
        <p:spPr bwMode="auto">
          <a:xfrm>
            <a:off x="2463829" y="404664"/>
            <a:ext cx="41774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474367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6946"/>
                                        </p:tgtEl>
                                        <p:attrNameLst>
                                          <p:attrName>style.visibility</p:attrName>
                                        </p:attrNameLst>
                                      </p:cBhvr>
                                      <p:to>
                                        <p:strVal val="visible"/>
                                      </p:to>
                                    </p:set>
                                    <p:anim calcmode="lin" valueType="num">
                                      <p:cBhvr>
                                        <p:cTn id="7" dur="500" fill="hold"/>
                                        <p:tgtEl>
                                          <p:spTgt spid="166946"/>
                                        </p:tgtEl>
                                        <p:attrNameLst>
                                          <p:attrName>ppt_x</p:attrName>
                                        </p:attrNameLst>
                                      </p:cBhvr>
                                      <p:tavLst>
                                        <p:tav tm="0">
                                          <p:val>
                                            <p:strVal val="#ppt_x"/>
                                          </p:val>
                                        </p:tav>
                                        <p:tav tm="100000">
                                          <p:val>
                                            <p:strVal val="#ppt_x"/>
                                          </p:val>
                                        </p:tav>
                                      </p:tavLst>
                                    </p:anim>
                                    <p:anim calcmode="lin" valueType="num">
                                      <p:cBhvr>
                                        <p:cTn id="8" dur="500" fill="hold"/>
                                        <p:tgtEl>
                                          <p:spTgt spid="166946"/>
                                        </p:tgtEl>
                                        <p:attrNameLst>
                                          <p:attrName>ppt_y</p:attrName>
                                        </p:attrNameLst>
                                      </p:cBhvr>
                                      <p:tavLst>
                                        <p:tav tm="0">
                                          <p:val>
                                            <p:strVal val="#ppt_y-#ppt_h/2"/>
                                          </p:val>
                                        </p:tav>
                                        <p:tav tm="100000">
                                          <p:val>
                                            <p:strVal val="#ppt_y"/>
                                          </p:val>
                                        </p:tav>
                                      </p:tavLst>
                                    </p:anim>
                                    <p:anim calcmode="lin" valueType="num">
                                      <p:cBhvr>
                                        <p:cTn id="9" dur="500" fill="hold"/>
                                        <p:tgtEl>
                                          <p:spTgt spid="166946"/>
                                        </p:tgtEl>
                                        <p:attrNameLst>
                                          <p:attrName>ppt_w</p:attrName>
                                        </p:attrNameLst>
                                      </p:cBhvr>
                                      <p:tavLst>
                                        <p:tav tm="0">
                                          <p:val>
                                            <p:strVal val="#ppt_w"/>
                                          </p:val>
                                        </p:tav>
                                        <p:tav tm="100000">
                                          <p:val>
                                            <p:strVal val="#ppt_w"/>
                                          </p:val>
                                        </p:tav>
                                      </p:tavLst>
                                    </p:anim>
                                    <p:anim calcmode="lin" valueType="num">
                                      <p:cBhvr>
                                        <p:cTn id="10" dur="500" fill="hold"/>
                                        <p:tgtEl>
                                          <p:spTgt spid="16694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166945"/>
                                        </p:tgtEl>
                                        <p:attrNameLst>
                                          <p:attrName>style.visibility</p:attrName>
                                        </p:attrNameLst>
                                      </p:cBhvr>
                                      <p:to>
                                        <p:strVal val="visible"/>
                                      </p:to>
                                    </p:set>
                                    <p:animEffect transition="in" filter="slide(fromTop)">
                                      <p:cBhvr>
                                        <p:cTn id="14" dur="500"/>
                                        <p:tgtEl>
                                          <p:spTgt spid="166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45" grpId="0" autoUpdateAnimBg="0"/>
      <p:bldP spid="1669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7B86DBB-937F-491A-BA6C-4D8C3A9B0006}" type="slidenum">
              <a:rPr lang="en-US" altLang="en-US" sz="1400" smtClean="0"/>
              <a:pPr eaLnBrk="1" hangingPunct="1">
                <a:spcBef>
                  <a:spcPct val="0"/>
                </a:spcBef>
                <a:buFontTx/>
                <a:buNone/>
              </a:pPr>
              <a:t>59</a:t>
            </a:fld>
            <a:endParaRPr lang="en-US" altLang="en-US" sz="1400" smtClean="0"/>
          </a:p>
        </p:txBody>
      </p:sp>
      <p:sp>
        <p:nvSpPr>
          <p:cNvPr id="19459" name="Rectangle 2"/>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9460" name="Rectangle 3"/>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19461" name="Rectangle 4"/>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19462" name="Rectangle 5"/>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19463" name="Rectangle 6"/>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19464" name="Rectangle 7"/>
          <p:cNvSpPr>
            <a:spLocks noChangeArrowheads="1"/>
          </p:cNvSpPr>
          <p:nvPr/>
        </p:nvSpPr>
        <p:spPr bwMode="auto">
          <a:xfrm>
            <a:off x="1141413" y="30289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19465" name="Rectangle 8"/>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30</a:t>
            </a:r>
          </a:p>
        </p:txBody>
      </p:sp>
      <p:sp>
        <p:nvSpPr>
          <p:cNvPr id="19466" name="Line 9"/>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 name="Line 10"/>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8" name="Rectangle 11"/>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19469" name="Rectangle 12"/>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19470" name="Rectangle 13"/>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19471" name="Text Box 14"/>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19472" name="Line 15"/>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Rectangle 16"/>
          <p:cNvSpPr>
            <a:spLocks noChangeArrowheads="1"/>
          </p:cNvSpPr>
          <p:nvPr/>
        </p:nvSpPr>
        <p:spPr bwMode="auto">
          <a:xfrm>
            <a:off x="4783138" y="3505200"/>
            <a:ext cx="1546225"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File</a:t>
            </a:r>
            <a:br>
              <a:rPr lang="en-US" altLang="en-US" sz="1400">
                <a:ea typeface="ヒラギノ角ゴ Pro W3"/>
                <a:cs typeface="ヒラギノ角ゴ Pro W3"/>
              </a:rPr>
            </a:br>
            <a:r>
              <a:rPr lang="en-US" altLang="en-US" sz="1400">
                <a:ea typeface="ヒラギノ角ゴ Pro W3"/>
                <a:cs typeface="ヒラギノ角ゴ Pro W3"/>
              </a:rPr>
              <a:t> demand for</a:t>
            </a:r>
            <a:br>
              <a:rPr lang="en-US" altLang="en-US" sz="1400">
                <a:ea typeface="ヒラギノ角ゴ Pro W3"/>
                <a:cs typeface="ヒラギノ角ゴ Pro W3"/>
              </a:rPr>
            </a:br>
            <a:r>
              <a:rPr lang="en-US" altLang="en-US" sz="1400">
                <a:ea typeface="ヒラギノ角ゴ Pro W3"/>
                <a:cs typeface="ヒラギノ角ゴ Pro W3"/>
              </a:rPr>
              <a:t>International</a:t>
            </a:r>
          </a:p>
          <a:p>
            <a:pPr>
              <a:spcBef>
                <a:spcPct val="0"/>
              </a:spcBef>
              <a:buFontTx/>
              <a:buNone/>
            </a:pPr>
            <a:r>
              <a:rPr lang="en-US" altLang="en-US" sz="1400">
                <a:ea typeface="ヒラギノ角ゴ Pro W3"/>
                <a:cs typeface="ヒラギノ角ゴ Pro W3"/>
              </a:rPr>
              <a:t>       preliminary</a:t>
            </a:r>
          </a:p>
          <a:p>
            <a:pPr>
              <a:spcBef>
                <a:spcPct val="0"/>
              </a:spcBef>
              <a:buFontTx/>
              <a:buNone/>
            </a:pPr>
            <a:r>
              <a:rPr lang="en-US" altLang="en-US" sz="1400">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19474" name="Group 17"/>
          <p:cNvGrpSpPr>
            <a:grpSpLocks/>
          </p:cNvGrpSpPr>
          <p:nvPr/>
        </p:nvGrpSpPr>
        <p:grpSpPr bwMode="auto">
          <a:xfrm>
            <a:off x="7877175" y="2819400"/>
            <a:ext cx="598488" cy="1219200"/>
            <a:chOff x="4047" y="342"/>
            <a:chExt cx="651" cy="1134"/>
          </a:xfrm>
        </p:grpSpPr>
        <p:sp>
          <p:nvSpPr>
            <p:cNvPr id="19487" name="Line 18"/>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Line 19"/>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9" name="Line 20"/>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0" name="Line 21"/>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1" name="Line 22"/>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2" name="Line 23"/>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75" name="Rectangle 24"/>
          <p:cNvSpPr>
            <a:spLocks noChangeArrowheads="1"/>
          </p:cNvSpPr>
          <p:nvPr/>
        </p:nvSpPr>
        <p:spPr bwMode="auto">
          <a:xfrm>
            <a:off x="817563" y="3465513"/>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chemeClr val="bg1"/>
              </a:solidFill>
              <a:ea typeface="ヒラギノ角ゴ Pro W3"/>
              <a:cs typeface="ヒラギノ角ゴ Pro W3"/>
            </a:endParaRPr>
          </a:p>
        </p:txBody>
      </p:sp>
      <p:sp>
        <p:nvSpPr>
          <p:cNvPr id="19476" name="Rectangle 25"/>
          <p:cNvSpPr>
            <a:spLocks noChangeArrowheads="1"/>
          </p:cNvSpPr>
          <p:nvPr/>
        </p:nvSpPr>
        <p:spPr bwMode="auto">
          <a:xfrm>
            <a:off x="7467600" y="2057400"/>
            <a:ext cx="8651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rgbClr val="004072"/>
                </a:solidFill>
                <a:ea typeface="ヒラギノ角ゴ Pro W3"/>
                <a:cs typeface="ヒラギノ角ゴ Pro W3"/>
              </a:rPr>
              <a:t>Enter</a:t>
            </a:r>
          </a:p>
          <a:p>
            <a:pPr algn="ctr">
              <a:spcBef>
                <a:spcPct val="0"/>
              </a:spcBef>
              <a:buFontTx/>
              <a:buNone/>
            </a:pPr>
            <a:r>
              <a:rPr lang="en-US" altLang="en-US" sz="1400" b="1">
                <a:solidFill>
                  <a:srgbClr val="004072"/>
                </a:solidFill>
                <a:ea typeface="ヒラギノ角ゴ Pro W3"/>
                <a:cs typeface="ヒラギノ角ゴ Pro W3"/>
              </a:rPr>
              <a:t>national</a:t>
            </a:r>
          </a:p>
          <a:p>
            <a:pPr algn="ctr">
              <a:spcBef>
                <a:spcPct val="0"/>
              </a:spcBef>
              <a:buFontTx/>
              <a:buNone/>
            </a:pPr>
            <a:r>
              <a:rPr lang="en-US" altLang="en-US" sz="1400" b="1">
                <a:solidFill>
                  <a:srgbClr val="004072"/>
                </a:solidFill>
                <a:ea typeface="ヒラギノ角ゴ Pro W3"/>
                <a:cs typeface="ヒラギノ角ゴ Pro W3"/>
              </a:rPr>
              <a:t>phase</a:t>
            </a:r>
          </a:p>
        </p:txBody>
      </p:sp>
      <p:sp>
        <p:nvSpPr>
          <p:cNvPr id="19477" name="Line 26"/>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 name="Line 27"/>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 name="Rectangle 28"/>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19480" name="Line 29"/>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1" name="Rectangle 30"/>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19482" name="Line 31"/>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 name="Rectangle 32"/>
          <p:cNvSpPr>
            <a:spLocks noChangeArrowheads="1"/>
          </p:cNvSpPr>
          <p:nvPr/>
        </p:nvSpPr>
        <p:spPr bwMode="auto">
          <a:xfrm>
            <a:off x="6611938" y="3505200"/>
            <a:ext cx="13382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(optional)</a:t>
            </a:r>
          </a:p>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preliminary report on patentability</a:t>
            </a:r>
          </a:p>
        </p:txBody>
      </p:sp>
      <p:sp>
        <p:nvSpPr>
          <p:cNvPr id="167969" name="Text Box 33"/>
          <p:cNvSpPr txBox="1">
            <a:spLocks noChangeArrowheads="1"/>
          </p:cNvSpPr>
          <p:nvPr/>
        </p:nvSpPr>
        <p:spPr bwMode="auto">
          <a:xfrm>
            <a:off x="7162800" y="7620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4072"/>
                </a:solidFill>
                <a:ea typeface="ヒラギノ角ゴ Pro W3"/>
                <a:cs typeface="ヒラギノ角ゴ Pro W3"/>
              </a:rPr>
              <a:t>Express intention and take steps to pursue to grant in various states</a:t>
            </a:r>
          </a:p>
        </p:txBody>
      </p:sp>
      <p:sp>
        <p:nvSpPr>
          <p:cNvPr id="167970" name="Line 34"/>
          <p:cNvSpPr>
            <a:spLocks noChangeShapeType="1"/>
          </p:cNvSpPr>
          <p:nvPr/>
        </p:nvSpPr>
        <p:spPr bwMode="auto">
          <a:xfrm flipH="1" flipV="1">
            <a:off x="8001000" y="1600200"/>
            <a:ext cx="17463"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486" name="Rectangle 35"/>
          <p:cNvSpPr>
            <a:spLocks noChangeArrowheads="1"/>
          </p:cNvSpPr>
          <p:nvPr/>
        </p:nvSpPr>
        <p:spPr bwMode="auto">
          <a:xfrm>
            <a:off x="2668147" y="452010"/>
            <a:ext cx="35135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3600" b="1"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2645395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7970"/>
                                        </p:tgtEl>
                                        <p:attrNameLst>
                                          <p:attrName>style.visibility</p:attrName>
                                        </p:attrNameLst>
                                      </p:cBhvr>
                                      <p:to>
                                        <p:strVal val="visible"/>
                                      </p:to>
                                    </p:set>
                                    <p:anim calcmode="lin" valueType="num">
                                      <p:cBhvr>
                                        <p:cTn id="7" dur="500" fill="hold"/>
                                        <p:tgtEl>
                                          <p:spTgt spid="167970"/>
                                        </p:tgtEl>
                                        <p:attrNameLst>
                                          <p:attrName>ppt_x</p:attrName>
                                        </p:attrNameLst>
                                      </p:cBhvr>
                                      <p:tavLst>
                                        <p:tav tm="0">
                                          <p:val>
                                            <p:strVal val="#ppt_x"/>
                                          </p:val>
                                        </p:tav>
                                        <p:tav tm="100000">
                                          <p:val>
                                            <p:strVal val="#ppt_x"/>
                                          </p:val>
                                        </p:tav>
                                      </p:tavLst>
                                    </p:anim>
                                    <p:anim calcmode="lin" valueType="num">
                                      <p:cBhvr>
                                        <p:cTn id="8" dur="500" fill="hold"/>
                                        <p:tgtEl>
                                          <p:spTgt spid="167970"/>
                                        </p:tgtEl>
                                        <p:attrNameLst>
                                          <p:attrName>ppt_y</p:attrName>
                                        </p:attrNameLst>
                                      </p:cBhvr>
                                      <p:tavLst>
                                        <p:tav tm="0">
                                          <p:val>
                                            <p:strVal val="#ppt_y+#ppt_h/2"/>
                                          </p:val>
                                        </p:tav>
                                        <p:tav tm="100000">
                                          <p:val>
                                            <p:strVal val="#ppt_y"/>
                                          </p:val>
                                        </p:tav>
                                      </p:tavLst>
                                    </p:anim>
                                    <p:anim calcmode="lin" valueType="num">
                                      <p:cBhvr>
                                        <p:cTn id="9" dur="500" fill="hold"/>
                                        <p:tgtEl>
                                          <p:spTgt spid="167970"/>
                                        </p:tgtEl>
                                        <p:attrNameLst>
                                          <p:attrName>ppt_w</p:attrName>
                                        </p:attrNameLst>
                                      </p:cBhvr>
                                      <p:tavLst>
                                        <p:tav tm="0">
                                          <p:val>
                                            <p:strVal val="#ppt_w"/>
                                          </p:val>
                                        </p:tav>
                                        <p:tav tm="100000">
                                          <p:val>
                                            <p:strVal val="#ppt_w"/>
                                          </p:val>
                                        </p:tav>
                                      </p:tavLst>
                                    </p:anim>
                                    <p:anim calcmode="lin" valueType="num">
                                      <p:cBhvr>
                                        <p:cTn id="10" dur="500" fill="hold"/>
                                        <p:tgtEl>
                                          <p:spTgt spid="16797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67969"/>
                                        </p:tgtEl>
                                        <p:attrNameLst>
                                          <p:attrName>style.visibility</p:attrName>
                                        </p:attrNameLst>
                                      </p:cBhvr>
                                      <p:to>
                                        <p:strVal val="visible"/>
                                      </p:to>
                                    </p:set>
                                    <p:animEffect transition="in" filter="slide(fromBottom)">
                                      <p:cBhvr>
                                        <p:cTn id="14" dur="500"/>
                                        <p:tgtEl>
                                          <p:spTgt spid="167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69" grpId="0" autoUpdateAnimBg="0"/>
      <p:bldP spid="1679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fr-CH" sz="3600" dirty="0">
                <a:solidFill>
                  <a:srgbClr val="002060"/>
                </a:solidFill>
                <a:cs typeface="Arial Unicode MS" charset="0"/>
              </a:rPr>
              <a:t>WIPO’s MAIN ACTIVITIES</a:t>
            </a:r>
            <a:endParaRPr lang="en-US" sz="3600" dirty="0">
              <a:solidFill>
                <a:srgbClr val="00206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6983760" y="2708920"/>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en-US" dirty="0" smtClean="0">
                <a:solidFill>
                  <a:srgbClr val="333399"/>
                </a:solidFill>
                <a:latin typeface="Arial"/>
                <a:cs typeface="Arial"/>
              </a:rPr>
              <a:t>Norm Setting</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180528" y="2708919"/>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400" dirty="0">
                <a:solidFill>
                  <a:srgbClr val="000090"/>
                </a:solidFil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683568" y="5369390"/>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233020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2976C34-9829-483D-8414-78CCB88CE5D1}" type="slidenum">
              <a:rPr lang="en-US" altLang="en-US" sz="1400" smtClean="0"/>
              <a:pPr eaLnBrk="1" hangingPunct="1">
                <a:spcBef>
                  <a:spcPct val="0"/>
                </a:spcBef>
                <a:buFontTx/>
                <a:buNone/>
              </a:pPr>
              <a:t>60</a:t>
            </a:fld>
            <a:endParaRPr lang="en-US" altLang="en-US" sz="1400" smtClean="0"/>
          </a:p>
        </p:txBody>
      </p:sp>
      <p:sp>
        <p:nvSpPr>
          <p:cNvPr id="20483" name="Rectangle 2"/>
          <p:cNvSpPr>
            <a:spLocks noGrp="1" noChangeArrowheads="1"/>
          </p:cNvSpPr>
          <p:nvPr>
            <p:ph type="title"/>
          </p:nvPr>
        </p:nvSpPr>
        <p:spPr>
          <a:xfrm>
            <a:off x="457200" y="274638"/>
            <a:ext cx="7931224" cy="1143000"/>
          </a:xfrm>
        </p:spPr>
        <p:txBody>
          <a:bodyPr/>
          <a:lstStyle/>
          <a:p>
            <a:pPr algn="ctr" eaLnBrk="1" hangingPunct="1"/>
            <a:r>
              <a:rPr lang="en-US" altLang="en-US" sz="3200" b="1" dirty="0" smtClean="0"/>
              <a:t/>
            </a:r>
            <a:br>
              <a:rPr lang="en-US" altLang="en-US" sz="3200" b="1" dirty="0" smtClean="0"/>
            </a:br>
            <a:r>
              <a:rPr lang="en-US" altLang="en-US" sz="3000" dirty="0" smtClean="0">
                <a:solidFill>
                  <a:srgbClr val="002060"/>
                </a:solidFill>
              </a:rPr>
              <a:t>THE PCT</a:t>
            </a:r>
            <a:r>
              <a:rPr lang="en-US" altLang="en-US" sz="3200" b="1" dirty="0" smtClean="0"/>
              <a:t/>
            </a:r>
            <a:br>
              <a:rPr lang="en-US" altLang="en-US" sz="3200" b="1" dirty="0" smtClean="0"/>
            </a:br>
            <a:endParaRPr lang="en-US" altLang="en-US" sz="3200" b="1" dirty="0" smtClean="0"/>
          </a:p>
        </p:txBody>
      </p:sp>
      <p:grpSp>
        <p:nvGrpSpPr>
          <p:cNvPr id="20484" name="Group 3"/>
          <p:cNvGrpSpPr>
            <a:grpSpLocks noChangeAspect="1"/>
          </p:cNvGrpSpPr>
          <p:nvPr/>
        </p:nvGrpSpPr>
        <p:grpSpPr bwMode="auto">
          <a:xfrm>
            <a:off x="1259631" y="2204864"/>
            <a:ext cx="6570365" cy="4124379"/>
            <a:chOff x="884" y="1525"/>
            <a:chExt cx="3646" cy="2576"/>
          </a:xfrm>
        </p:grpSpPr>
        <p:sp>
          <p:nvSpPr>
            <p:cNvPr id="20486" name="AutoShape 4"/>
            <p:cNvSpPr>
              <a:spLocks noChangeAspect="1" noChangeArrowheads="1" noTextEdit="1"/>
            </p:cNvSpPr>
            <p:nvPr/>
          </p:nvSpPr>
          <p:spPr bwMode="auto">
            <a:xfrm>
              <a:off x="884" y="1525"/>
              <a:ext cx="3646"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48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1525"/>
              <a:ext cx="3650"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5" name="Picture 6" descr="pct treaty 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57135">
            <a:off x="7539323" y="270215"/>
            <a:ext cx="1202432" cy="160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208620"/>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362A09B-0A36-41ED-8865-0F5CEC9F786E}" type="slidenum">
              <a:rPr lang="en-US" altLang="en-US" sz="1400" smtClean="0"/>
              <a:pPr eaLnBrk="1" hangingPunct="1">
                <a:spcBef>
                  <a:spcPct val="0"/>
                </a:spcBef>
                <a:buFontTx/>
                <a:buNone/>
              </a:pPr>
              <a:t>61</a:t>
            </a:fld>
            <a:endParaRPr lang="en-US" altLang="en-US" sz="1400" smtClean="0"/>
          </a:p>
        </p:txBody>
      </p:sp>
      <p:sp>
        <p:nvSpPr>
          <p:cNvPr id="21507" name="Rectangle 2"/>
          <p:cNvSpPr>
            <a:spLocks noGrp="1" noChangeArrowheads="1"/>
          </p:cNvSpPr>
          <p:nvPr>
            <p:ph type="title"/>
          </p:nvPr>
        </p:nvSpPr>
        <p:spPr/>
        <p:txBody>
          <a:bodyPr/>
          <a:lstStyle/>
          <a:p>
            <a:pPr algn="ctr" eaLnBrk="1" hangingPunct="1"/>
            <a:r>
              <a:rPr lang="en-US" altLang="en-US" sz="3000" dirty="0" smtClean="0">
                <a:solidFill>
                  <a:srgbClr val="002060"/>
                </a:solidFill>
              </a:rPr>
              <a:t>THE PCT IN 1978</a:t>
            </a:r>
          </a:p>
        </p:txBody>
      </p:sp>
      <p:pic>
        <p:nvPicPr>
          <p:cNvPr id="21508"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984570"/>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8313" y="0"/>
            <a:ext cx="8229600" cy="1143000"/>
          </a:xfrm>
        </p:spPr>
        <p:txBody>
          <a:bodyPr/>
          <a:lstStyle/>
          <a:p>
            <a:pPr algn="ctr" eaLnBrk="1" hangingPunct="1"/>
            <a:r>
              <a:rPr lang="en-US" altLang="en-US" sz="3000" dirty="0" smtClean="0">
                <a:solidFill>
                  <a:srgbClr val="002060"/>
                </a:solidFill>
              </a:rPr>
              <a:t>PCT COVERAGE TODAY </a:t>
            </a:r>
          </a:p>
        </p:txBody>
      </p:sp>
      <p:graphicFrame>
        <p:nvGraphicFramePr>
          <p:cNvPr id="22531" name="Object 2"/>
          <p:cNvGraphicFramePr>
            <a:graphicFrameLocks noGrp="1" noChangeAspect="1"/>
          </p:cNvGraphicFramePr>
          <p:nvPr>
            <p:ph idx="1"/>
            <p:extLst>
              <p:ext uri="{D42A27DB-BD31-4B8C-83A1-F6EECF244321}">
                <p14:modId xmlns:p14="http://schemas.microsoft.com/office/powerpoint/2010/main" val="1017826562"/>
              </p:ext>
            </p:extLst>
          </p:nvPr>
        </p:nvGraphicFramePr>
        <p:xfrm>
          <a:off x="0" y="-48638"/>
          <a:ext cx="10763250" cy="7715250"/>
        </p:xfrm>
        <a:graphic>
          <a:graphicData uri="http://schemas.openxmlformats.org/presentationml/2006/ole">
            <mc:AlternateContent xmlns:mc="http://schemas.openxmlformats.org/markup-compatibility/2006">
              <mc:Choice xmlns:v="urn:schemas-microsoft-com:vml" Requires="v">
                <p:oleObj spid="_x0000_s2077"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8638"/>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7132398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101"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55" name="Group 3"/>
          <p:cNvGrpSpPr>
            <a:grpSpLocks/>
          </p:cNvGrpSpPr>
          <p:nvPr/>
        </p:nvGrpSpPr>
        <p:grpSpPr bwMode="auto">
          <a:xfrm>
            <a:off x="228600" y="914400"/>
            <a:ext cx="1125538" cy="304800"/>
            <a:chOff x="192" y="336"/>
            <a:chExt cx="768" cy="192"/>
          </a:xfrm>
        </p:grpSpPr>
        <p:sp>
          <p:nvSpPr>
            <p:cNvPr id="2356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2356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23556"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23557"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23558"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b="1" u="sng">
                <a:ea typeface="ヒラギノ角ゴ Pro W3"/>
                <a:cs typeface="ヒラギノ角ゴ Pro W3"/>
              </a:rPr>
              <a:t>Iran (Islamic Republic of)</a:t>
            </a:r>
          </a:p>
          <a:p>
            <a:pPr eaLnBrk="1" hangingPunct="1">
              <a:spcBef>
                <a:spcPct val="0"/>
              </a:spcBef>
              <a:buFontTx/>
              <a:buNone/>
            </a:pPr>
            <a:r>
              <a:rPr lang="en-US" altLang="en-US" sz="800" b="1">
                <a:ea typeface="ヒラギノ角ゴ Pro W3"/>
                <a:cs typeface="ヒラギノ角ゴ Pro W3"/>
              </a:rPr>
              <a:t>	</a:t>
            </a:r>
            <a:r>
              <a:rPr lang="en-US" altLang="en-US" sz="800" b="1" u="sng">
                <a:ea typeface="ヒラギノ角ゴ Pro W3"/>
                <a:cs typeface="ヒラギノ角ゴ Pro W3"/>
              </a:rPr>
              <a:t>(4 Oct. 2013)</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23559"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23560"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b="1" u="sng">
                <a:ea typeface="ヒラギノ角ゴ Pro W3"/>
                <a:cs typeface="ヒラギノ角ゴ Pro W3"/>
              </a:rPr>
              <a:t>Saudi Arabia (3 Aug. 2013)</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23561"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23562" name="Rectangle 12"/>
          <p:cNvSpPr>
            <a:spLocks noChangeArrowheads="1"/>
          </p:cNvSpPr>
          <p:nvPr/>
        </p:nvSpPr>
        <p:spPr bwMode="auto">
          <a:xfrm>
            <a:off x="3016183" y="116632"/>
            <a:ext cx="33924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dirty="0">
                <a:solidFill>
                  <a:srgbClr val="CC0000"/>
                </a:solidFill>
                <a:ea typeface="ヒラギノ角ゴ Pro W3"/>
                <a:cs typeface="ヒラギノ角ゴ Pro W3"/>
              </a:rPr>
              <a:t>148</a:t>
            </a:r>
            <a:r>
              <a:rPr lang="en-US" altLang="en-US" sz="3600" dirty="0">
                <a:solidFill>
                  <a:schemeClr val="accent2"/>
                </a:solidFill>
                <a:ea typeface="ヒラギノ角ゴ Pro W3"/>
                <a:cs typeface="ヒラギノ角ゴ Pro W3"/>
              </a:rPr>
              <a:t> </a:t>
            </a:r>
            <a:r>
              <a:rPr lang="en-US" altLang="en-US" sz="3000" dirty="0">
                <a:solidFill>
                  <a:srgbClr val="002060"/>
                </a:solidFill>
                <a:ea typeface="ヒラギノ角ゴ Pro W3"/>
                <a:cs typeface="ヒラギノ角ゴ Pro W3"/>
              </a:rPr>
              <a:t>PCT </a:t>
            </a:r>
            <a:r>
              <a:rPr lang="en-US" altLang="en-US" sz="3000" dirty="0" smtClean="0">
                <a:solidFill>
                  <a:srgbClr val="002060"/>
                </a:solidFill>
                <a:ea typeface="ヒラギノ角ゴ Pro W3"/>
                <a:cs typeface="ヒラギノ角ゴ Pro W3"/>
              </a:rPr>
              <a:t>STATES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288459048"/>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3568" y="260648"/>
            <a:ext cx="7772400" cy="553998"/>
          </a:xfrm>
        </p:spPr>
        <p:txBody>
          <a:bodyPr>
            <a:spAutoFit/>
          </a:bodyPr>
          <a:lstStyle/>
          <a:p>
            <a:pPr algn="ctr" eaLnBrk="1" hangingPunct="1"/>
            <a:r>
              <a:rPr lang="en-GB" altLang="en-US" sz="3000" dirty="0" smtClean="0">
                <a:solidFill>
                  <a:srgbClr val="002060"/>
                </a:solidFill>
              </a:rPr>
              <a:t>COUNTRIES NOT YET IN PCT</a:t>
            </a:r>
          </a:p>
        </p:txBody>
      </p:sp>
      <p:sp>
        <p:nvSpPr>
          <p:cNvPr id="24579" name="Rectangle 3"/>
          <p:cNvSpPr>
            <a:spLocks noChangeArrowheads="1"/>
          </p:cNvSpPr>
          <p:nvPr/>
        </p:nvSpPr>
        <p:spPr bwMode="auto">
          <a:xfrm>
            <a:off x="772005" y="1340768"/>
            <a:ext cx="32400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1800" dirty="0">
                <a:ea typeface="ヒラギノ角ゴ Pro W3"/>
                <a:cs typeface="ヒラギノ角ゴ Pro W3"/>
              </a:rPr>
              <a:t>Afghanistan</a:t>
            </a:r>
          </a:p>
          <a:p>
            <a:pPr eaLnBrk="1" hangingPunct="1">
              <a:spcBef>
                <a:spcPct val="0"/>
              </a:spcBef>
              <a:buFontTx/>
              <a:buNone/>
            </a:pPr>
            <a:r>
              <a:rPr lang="en-GB" altLang="en-US" sz="1800" dirty="0">
                <a:ea typeface="ヒラギノ角ゴ Pro W3"/>
                <a:cs typeface="ヒラギノ角ゴ Pro W3"/>
              </a:rPr>
              <a:t>Andorra</a:t>
            </a:r>
          </a:p>
          <a:p>
            <a:pPr eaLnBrk="1" hangingPunct="1">
              <a:spcBef>
                <a:spcPct val="0"/>
              </a:spcBef>
              <a:buFontTx/>
              <a:buNone/>
            </a:pPr>
            <a:r>
              <a:rPr lang="en-GB" altLang="en-US" sz="1800" dirty="0">
                <a:ea typeface="ヒラギノ角ゴ Pro W3"/>
                <a:cs typeface="ヒラギノ角ゴ Pro W3"/>
              </a:rPr>
              <a:t>Argentina</a:t>
            </a:r>
          </a:p>
          <a:p>
            <a:pPr eaLnBrk="1" hangingPunct="1">
              <a:spcBef>
                <a:spcPct val="0"/>
              </a:spcBef>
              <a:buFontTx/>
              <a:buNone/>
            </a:pPr>
            <a:r>
              <a:rPr lang="en-GB" altLang="en-US" sz="1800" dirty="0">
                <a:ea typeface="ヒラギノ角ゴ Pro W3"/>
                <a:cs typeface="ヒラギノ角ゴ Pro W3"/>
              </a:rPr>
              <a:t>Bahamas</a:t>
            </a:r>
          </a:p>
          <a:p>
            <a:pPr eaLnBrk="1" hangingPunct="1">
              <a:spcBef>
                <a:spcPct val="0"/>
              </a:spcBef>
              <a:buFontTx/>
              <a:buNone/>
            </a:pPr>
            <a:r>
              <a:rPr lang="en-GB" altLang="en-US" sz="1800" dirty="0">
                <a:ea typeface="ヒラギノ角ゴ Pro W3"/>
                <a:cs typeface="ヒラギノ角ゴ Pro W3"/>
              </a:rPr>
              <a:t>Bangladesh</a:t>
            </a:r>
          </a:p>
          <a:p>
            <a:pPr eaLnBrk="1" hangingPunct="1">
              <a:spcBef>
                <a:spcPct val="0"/>
              </a:spcBef>
              <a:buFontTx/>
              <a:buNone/>
            </a:pPr>
            <a:r>
              <a:rPr lang="en-GB" altLang="en-US" sz="1800" dirty="0">
                <a:ea typeface="ヒラギノ角ゴ Pro W3"/>
                <a:cs typeface="ヒラギノ角ゴ Pro W3"/>
              </a:rPr>
              <a:t>Bhutan</a:t>
            </a:r>
          </a:p>
          <a:p>
            <a:pPr eaLnBrk="1" hangingPunct="1">
              <a:spcBef>
                <a:spcPct val="0"/>
              </a:spcBef>
              <a:buFontTx/>
              <a:buNone/>
            </a:pPr>
            <a:r>
              <a:rPr lang="en-GB" altLang="en-US" sz="1800" dirty="0">
                <a:ea typeface="ヒラギノ角ゴ Pro W3"/>
                <a:cs typeface="ヒラギノ角ゴ Pro W3"/>
              </a:rPr>
              <a:t>Bolivia</a:t>
            </a:r>
          </a:p>
          <a:p>
            <a:pPr eaLnBrk="1" hangingPunct="1">
              <a:spcBef>
                <a:spcPct val="0"/>
              </a:spcBef>
              <a:buFontTx/>
              <a:buNone/>
            </a:pPr>
            <a:r>
              <a:rPr lang="en-GB" altLang="en-US" sz="1800" dirty="0">
                <a:ea typeface="ヒラギノ角ゴ Pro W3"/>
                <a:cs typeface="ヒラギノ角ゴ Pro W3"/>
              </a:rPr>
              <a:t>Burundi</a:t>
            </a:r>
          </a:p>
          <a:p>
            <a:pPr eaLnBrk="1" hangingPunct="1">
              <a:spcBef>
                <a:spcPct val="0"/>
              </a:spcBef>
              <a:buFontTx/>
              <a:buNone/>
            </a:pPr>
            <a:r>
              <a:rPr lang="en-GB" altLang="en-US" sz="1800" dirty="0">
                <a:ea typeface="ヒラギノ角ゴ Pro W3"/>
                <a:cs typeface="ヒラギノ角ゴ Pro W3"/>
              </a:rPr>
              <a:t>Cambodia</a:t>
            </a:r>
          </a:p>
          <a:p>
            <a:pPr eaLnBrk="1" hangingPunct="1">
              <a:spcBef>
                <a:spcPct val="0"/>
              </a:spcBef>
              <a:buFontTx/>
              <a:buNone/>
            </a:pPr>
            <a:r>
              <a:rPr lang="en-GB" altLang="en-US" sz="1800" dirty="0">
                <a:ea typeface="ヒラギノ角ゴ Pro W3"/>
                <a:cs typeface="ヒラギノ角ゴ Pro W3"/>
              </a:rPr>
              <a:t>Cape Verde</a:t>
            </a:r>
          </a:p>
          <a:p>
            <a:pPr eaLnBrk="1" hangingPunct="1">
              <a:spcBef>
                <a:spcPct val="0"/>
              </a:spcBef>
              <a:buFontTx/>
              <a:buNone/>
            </a:pPr>
            <a:r>
              <a:rPr lang="en-GB" altLang="en-US" sz="1800" dirty="0">
                <a:ea typeface="ヒラギノ角ゴ Pro W3"/>
                <a:cs typeface="ヒラギノ角ゴ Pro W3"/>
              </a:rPr>
              <a:t>Democratic Republic of Congo</a:t>
            </a:r>
          </a:p>
          <a:p>
            <a:pPr eaLnBrk="1" hangingPunct="1">
              <a:spcBef>
                <a:spcPct val="0"/>
              </a:spcBef>
              <a:buFontTx/>
              <a:buNone/>
            </a:pPr>
            <a:r>
              <a:rPr lang="en-GB" altLang="en-US" sz="1800" dirty="0">
                <a:ea typeface="ヒラギノ角ゴ Pro W3"/>
                <a:cs typeface="ヒラギノ角ゴ Pro W3"/>
              </a:rPr>
              <a:t>Djibouti</a:t>
            </a:r>
          </a:p>
          <a:p>
            <a:pPr eaLnBrk="1" hangingPunct="1">
              <a:spcBef>
                <a:spcPct val="0"/>
              </a:spcBef>
              <a:buFontTx/>
              <a:buNone/>
            </a:pPr>
            <a:r>
              <a:rPr lang="en-GB" altLang="en-US" sz="1800" dirty="0">
                <a:ea typeface="ヒラギノ角ゴ Pro W3"/>
                <a:cs typeface="ヒラギノ角ゴ Pro W3"/>
              </a:rPr>
              <a:t>Eritrea</a:t>
            </a:r>
          </a:p>
          <a:p>
            <a:pPr eaLnBrk="1" hangingPunct="1">
              <a:spcBef>
                <a:spcPct val="0"/>
              </a:spcBef>
              <a:buFontTx/>
              <a:buNone/>
            </a:pPr>
            <a:r>
              <a:rPr lang="en-GB" altLang="en-US" sz="1800" dirty="0">
                <a:ea typeface="ヒラギノ角ゴ Pro W3"/>
                <a:cs typeface="ヒラギノ角ゴ Pro W3"/>
              </a:rPr>
              <a:t>Ethiopia</a:t>
            </a:r>
          </a:p>
          <a:p>
            <a:pPr eaLnBrk="1" hangingPunct="1">
              <a:spcBef>
                <a:spcPct val="0"/>
              </a:spcBef>
              <a:buFontTx/>
              <a:buNone/>
            </a:pPr>
            <a:r>
              <a:rPr lang="en-GB" altLang="en-US" sz="1800" dirty="0">
                <a:ea typeface="ヒラギノ角ゴ Pro W3"/>
                <a:cs typeface="ヒラギノ角ゴ Pro W3"/>
              </a:rPr>
              <a:t>Fiji</a:t>
            </a:r>
          </a:p>
          <a:p>
            <a:pPr eaLnBrk="1" hangingPunct="1">
              <a:spcBef>
                <a:spcPct val="0"/>
              </a:spcBef>
              <a:buFontTx/>
              <a:buNone/>
            </a:pPr>
            <a:r>
              <a:rPr lang="en-GB" altLang="en-US" sz="1800" dirty="0">
                <a:ea typeface="ヒラギノ角ゴ Pro W3"/>
                <a:cs typeface="ヒラギノ角ゴ Pro W3"/>
              </a:rPr>
              <a:t>Guyana</a:t>
            </a:r>
          </a:p>
          <a:p>
            <a:pPr eaLnBrk="1" hangingPunct="1">
              <a:spcBef>
                <a:spcPct val="0"/>
              </a:spcBef>
              <a:buFontTx/>
              <a:buNone/>
            </a:pPr>
            <a:r>
              <a:rPr lang="en-GB" altLang="en-US" sz="1800" dirty="0">
                <a:ea typeface="ヒラギノ角ゴ Pro W3"/>
                <a:cs typeface="ヒラギノ角ゴ Pro W3"/>
              </a:rPr>
              <a:t>Haiti</a:t>
            </a:r>
          </a:p>
        </p:txBody>
      </p:sp>
      <p:sp>
        <p:nvSpPr>
          <p:cNvPr id="24580" name="Text Box 4"/>
          <p:cNvSpPr txBox="1">
            <a:spLocks noChangeArrowheads="1"/>
          </p:cNvSpPr>
          <p:nvPr/>
        </p:nvSpPr>
        <p:spPr bwMode="auto">
          <a:xfrm>
            <a:off x="3978729" y="1367247"/>
            <a:ext cx="25209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Iraq</a:t>
            </a:r>
          </a:p>
          <a:p>
            <a:pPr eaLnBrk="1" hangingPunct="1">
              <a:spcBef>
                <a:spcPct val="0"/>
              </a:spcBef>
              <a:buFontTx/>
              <a:buNone/>
            </a:pPr>
            <a:r>
              <a:rPr lang="en-US" altLang="en-US" sz="1800" dirty="0"/>
              <a:t>Jamaica</a:t>
            </a:r>
          </a:p>
          <a:p>
            <a:pPr eaLnBrk="1" hangingPunct="1">
              <a:spcBef>
                <a:spcPct val="0"/>
              </a:spcBef>
              <a:buFontTx/>
              <a:buNone/>
            </a:pPr>
            <a:r>
              <a:rPr lang="en-US" altLang="en-US" sz="1800" dirty="0"/>
              <a:t>Jordan</a:t>
            </a:r>
          </a:p>
          <a:p>
            <a:pPr eaLnBrk="1" hangingPunct="1">
              <a:spcBef>
                <a:spcPct val="0"/>
              </a:spcBef>
              <a:buFontTx/>
              <a:buNone/>
            </a:pPr>
            <a:r>
              <a:rPr lang="en-US" altLang="en-US" sz="1800" dirty="0"/>
              <a:t>Kiribati</a:t>
            </a:r>
          </a:p>
          <a:p>
            <a:pPr eaLnBrk="1" hangingPunct="1">
              <a:spcBef>
                <a:spcPct val="0"/>
              </a:spcBef>
              <a:buFontTx/>
              <a:buNone/>
            </a:pPr>
            <a:r>
              <a:rPr lang="en-US" altLang="en-US" sz="1800" dirty="0"/>
              <a:t>Kuwait</a:t>
            </a:r>
          </a:p>
          <a:p>
            <a:pPr eaLnBrk="1" hangingPunct="1">
              <a:spcBef>
                <a:spcPct val="0"/>
              </a:spcBef>
              <a:buFontTx/>
              <a:buNone/>
            </a:pPr>
            <a:r>
              <a:rPr lang="en-US" altLang="en-US" sz="1800" dirty="0"/>
              <a:t>Lebanon</a:t>
            </a:r>
          </a:p>
          <a:p>
            <a:pPr eaLnBrk="1" hangingPunct="1">
              <a:spcBef>
                <a:spcPct val="0"/>
              </a:spcBef>
              <a:buFontTx/>
              <a:buNone/>
            </a:pPr>
            <a:r>
              <a:rPr lang="en-US" altLang="en-US" sz="1800" dirty="0"/>
              <a:t>Maldives</a:t>
            </a:r>
          </a:p>
          <a:p>
            <a:pPr eaLnBrk="1" hangingPunct="1">
              <a:spcBef>
                <a:spcPct val="0"/>
              </a:spcBef>
              <a:buFontTx/>
              <a:buNone/>
            </a:pPr>
            <a:r>
              <a:rPr lang="en-US" altLang="en-US" sz="1800" dirty="0"/>
              <a:t>Marshall Islands</a:t>
            </a:r>
          </a:p>
          <a:p>
            <a:pPr eaLnBrk="1" hangingPunct="1">
              <a:spcBef>
                <a:spcPct val="0"/>
              </a:spcBef>
              <a:buFontTx/>
              <a:buNone/>
            </a:pPr>
            <a:r>
              <a:rPr lang="en-US" altLang="en-US" sz="1800" dirty="0"/>
              <a:t>Mauritius</a:t>
            </a:r>
          </a:p>
          <a:p>
            <a:pPr eaLnBrk="1" hangingPunct="1">
              <a:spcBef>
                <a:spcPct val="0"/>
              </a:spcBef>
              <a:buFontTx/>
              <a:buNone/>
            </a:pPr>
            <a:r>
              <a:rPr lang="en-US" altLang="en-US" sz="1800" dirty="0"/>
              <a:t>Micronesia</a:t>
            </a:r>
          </a:p>
          <a:p>
            <a:pPr eaLnBrk="1" hangingPunct="1">
              <a:spcBef>
                <a:spcPct val="0"/>
              </a:spcBef>
              <a:buFontTx/>
              <a:buNone/>
            </a:pPr>
            <a:r>
              <a:rPr lang="en-US" altLang="en-US" sz="1800" dirty="0"/>
              <a:t>Myanmar</a:t>
            </a:r>
          </a:p>
          <a:p>
            <a:pPr eaLnBrk="1" hangingPunct="1">
              <a:spcBef>
                <a:spcPct val="0"/>
              </a:spcBef>
              <a:buFontTx/>
              <a:buNone/>
            </a:pPr>
            <a:r>
              <a:rPr lang="en-US" altLang="en-US" sz="1800" dirty="0"/>
              <a:t>Nauru</a:t>
            </a:r>
          </a:p>
          <a:p>
            <a:pPr eaLnBrk="1" hangingPunct="1">
              <a:spcBef>
                <a:spcPct val="0"/>
              </a:spcBef>
              <a:buFontTx/>
              <a:buNone/>
            </a:pPr>
            <a:r>
              <a:rPr lang="en-US" altLang="en-US" sz="1800" dirty="0"/>
              <a:t>Nepal</a:t>
            </a:r>
          </a:p>
          <a:p>
            <a:pPr eaLnBrk="1" hangingPunct="1">
              <a:spcBef>
                <a:spcPct val="0"/>
              </a:spcBef>
              <a:buFontTx/>
              <a:buNone/>
            </a:pPr>
            <a:r>
              <a:rPr lang="en-US" altLang="en-US" sz="1800" dirty="0"/>
              <a:t>Pakistan</a:t>
            </a:r>
          </a:p>
          <a:p>
            <a:pPr eaLnBrk="1" hangingPunct="1">
              <a:spcBef>
                <a:spcPct val="0"/>
              </a:spcBef>
              <a:buFontTx/>
              <a:buNone/>
            </a:pPr>
            <a:r>
              <a:rPr lang="en-US" altLang="en-US" sz="1800" dirty="0"/>
              <a:t>Palau</a:t>
            </a:r>
          </a:p>
          <a:p>
            <a:pPr eaLnBrk="1" hangingPunct="1">
              <a:spcBef>
                <a:spcPct val="0"/>
              </a:spcBef>
              <a:buFontTx/>
              <a:buNone/>
            </a:pPr>
            <a:r>
              <a:rPr lang="en-US" altLang="en-US" sz="1800" dirty="0"/>
              <a:t>Paraguay</a:t>
            </a:r>
          </a:p>
          <a:p>
            <a:pPr eaLnBrk="1" hangingPunct="1">
              <a:spcBef>
                <a:spcPct val="0"/>
              </a:spcBef>
              <a:buFontTx/>
              <a:buNone/>
            </a:pPr>
            <a:r>
              <a:rPr lang="en-US" altLang="en-US" sz="1800" dirty="0"/>
              <a:t>Samoa</a:t>
            </a:r>
          </a:p>
          <a:p>
            <a:pPr eaLnBrk="1" hangingPunct="1">
              <a:spcBef>
                <a:spcPct val="0"/>
              </a:spcBef>
              <a:buFontTx/>
              <a:buNone/>
            </a:pPr>
            <a:r>
              <a:rPr lang="en-US" altLang="en-US" sz="1800" dirty="0"/>
              <a:t>Solomon Islands</a:t>
            </a:r>
          </a:p>
        </p:txBody>
      </p:sp>
      <p:sp>
        <p:nvSpPr>
          <p:cNvPr id="24581" name="Text Box 5"/>
          <p:cNvSpPr txBox="1">
            <a:spLocks noChangeArrowheads="1"/>
          </p:cNvSpPr>
          <p:nvPr/>
        </p:nvSpPr>
        <p:spPr bwMode="auto">
          <a:xfrm>
            <a:off x="6499678" y="1353165"/>
            <a:ext cx="261820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Somalia</a:t>
            </a:r>
          </a:p>
          <a:p>
            <a:pPr eaLnBrk="1" hangingPunct="1">
              <a:spcBef>
                <a:spcPct val="0"/>
              </a:spcBef>
              <a:buFontTx/>
              <a:buNone/>
            </a:pPr>
            <a:r>
              <a:rPr lang="en-US" altLang="en-US" sz="1800" dirty="0"/>
              <a:t>South Sudan</a:t>
            </a:r>
          </a:p>
          <a:p>
            <a:pPr eaLnBrk="1" hangingPunct="1">
              <a:spcBef>
                <a:spcPct val="0"/>
              </a:spcBef>
              <a:buFontTx/>
              <a:buNone/>
            </a:pPr>
            <a:r>
              <a:rPr lang="en-US" altLang="en-US" sz="1800" dirty="0"/>
              <a:t>Suriname</a:t>
            </a:r>
          </a:p>
          <a:p>
            <a:pPr eaLnBrk="1" hangingPunct="1">
              <a:spcBef>
                <a:spcPct val="0"/>
              </a:spcBef>
              <a:buFontTx/>
              <a:buNone/>
            </a:pPr>
            <a:r>
              <a:rPr lang="en-US" altLang="en-US" sz="1800" dirty="0"/>
              <a:t>Timor-Leste</a:t>
            </a:r>
          </a:p>
          <a:p>
            <a:pPr eaLnBrk="1" hangingPunct="1">
              <a:spcBef>
                <a:spcPct val="0"/>
              </a:spcBef>
              <a:buFontTx/>
              <a:buNone/>
            </a:pPr>
            <a:r>
              <a:rPr lang="en-US" altLang="en-US" sz="1800" dirty="0"/>
              <a:t>Tonga</a:t>
            </a:r>
          </a:p>
          <a:p>
            <a:pPr eaLnBrk="1" hangingPunct="1">
              <a:spcBef>
                <a:spcPct val="0"/>
              </a:spcBef>
              <a:buFontTx/>
              <a:buNone/>
            </a:pPr>
            <a:r>
              <a:rPr lang="en-US" altLang="en-US" sz="1800" dirty="0"/>
              <a:t>Tuvalu</a:t>
            </a:r>
          </a:p>
          <a:p>
            <a:pPr eaLnBrk="1" hangingPunct="1">
              <a:spcBef>
                <a:spcPct val="0"/>
              </a:spcBef>
              <a:buFontTx/>
              <a:buNone/>
            </a:pPr>
            <a:r>
              <a:rPr lang="en-US" altLang="en-US" sz="1800" dirty="0"/>
              <a:t>Uruguay</a:t>
            </a:r>
          </a:p>
          <a:p>
            <a:pPr eaLnBrk="1" hangingPunct="1">
              <a:spcBef>
                <a:spcPct val="0"/>
              </a:spcBef>
              <a:buFontTx/>
              <a:buNone/>
            </a:pPr>
            <a:r>
              <a:rPr lang="en-US" altLang="en-US" sz="1800" dirty="0"/>
              <a:t>Vanuatu</a:t>
            </a:r>
          </a:p>
          <a:p>
            <a:pPr eaLnBrk="1" hangingPunct="1">
              <a:spcBef>
                <a:spcPct val="0"/>
              </a:spcBef>
              <a:buFontTx/>
              <a:buNone/>
            </a:pPr>
            <a:r>
              <a:rPr lang="en-US" altLang="en-US" sz="1800" dirty="0"/>
              <a:t>Venezuela</a:t>
            </a:r>
          </a:p>
          <a:p>
            <a:pPr eaLnBrk="1" hangingPunct="1">
              <a:spcBef>
                <a:spcPct val="0"/>
              </a:spcBef>
              <a:buFontTx/>
              <a:buNone/>
            </a:pPr>
            <a:r>
              <a:rPr lang="en-US" altLang="en-US" sz="1800" dirty="0"/>
              <a:t>Yemen</a:t>
            </a:r>
          </a:p>
          <a:p>
            <a:pPr eaLnBrk="1" hangingPunct="1">
              <a:spcBef>
                <a:spcPct val="50000"/>
              </a:spcBef>
              <a:buFontTx/>
              <a:buNone/>
            </a:pPr>
            <a:endParaRPr lang="en-US" altLang="en-US" sz="1800" dirty="0"/>
          </a:p>
          <a:p>
            <a:pPr eaLnBrk="1" hangingPunct="1">
              <a:spcBef>
                <a:spcPct val="50000"/>
              </a:spcBef>
              <a:buFontTx/>
              <a:buNone/>
            </a:pPr>
            <a:r>
              <a:rPr lang="en-US" altLang="en-US" sz="1800" dirty="0"/>
              <a:t>(45)</a:t>
            </a:r>
          </a:p>
        </p:txBody>
      </p:sp>
    </p:spTree>
    <p:extLst>
      <p:ext uri="{BB962C8B-B14F-4D97-AF65-F5344CB8AC3E}">
        <p14:creationId xmlns:p14="http://schemas.microsoft.com/office/powerpoint/2010/main" val="670134123"/>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44624"/>
            <a:ext cx="8229600" cy="908050"/>
          </a:xfrm>
        </p:spPr>
        <p:txBody>
          <a:bodyPr/>
          <a:lstStyle/>
          <a:p>
            <a:pPr algn="ctr"/>
            <a:r>
              <a:rPr lang="en-US" altLang="en-US" sz="3000" dirty="0" smtClean="0">
                <a:solidFill>
                  <a:srgbClr val="002060"/>
                </a:solidFill>
              </a:rPr>
              <a:t>PCT APPLICATIONS</a:t>
            </a:r>
          </a:p>
        </p:txBody>
      </p:sp>
      <p:graphicFrame>
        <p:nvGraphicFramePr>
          <p:cNvPr id="25603" name="Object 3"/>
          <p:cNvGraphicFramePr>
            <a:graphicFrameLocks noGrp="1" noChangeAspect="1"/>
          </p:cNvGraphicFramePr>
          <p:nvPr>
            <p:ph idx="1"/>
            <p:extLst>
              <p:ext uri="{D42A27DB-BD31-4B8C-83A1-F6EECF244321}">
                <p14:modId xmlns:p14="http://schemas.microsoft.com/office/powerpoint/2010/main" val="2381794699"/>
              </p:ext>
            </p:extLst>
          </p:nvPr>
        </p:nvGraphicFramePr>
        <p:xfrm>
          <a:off x="-4031" y="267476"/>
          <a:ext cx="9144000" cy="6085544"/>
        </p:xfrm>
        <a:graphic>
          <a:graphicData uri="http://schemas.openxmlformats.org/presentationml/2006/ole">
            <mc:AlternateContent xmlns:mc="http://schemas.openxmlformats.org/markup-compatibility/2006">
              <mc:Choice xmlns:v="urn:schemas-microsoft-com:vml" Requires="v">
                <p:oleObj spid="_x0000_s4125"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4031" y="267476"/>
                        <a:ext cx="9144000" cy="6085544"/>
                      </a:xfrm>
                      <a:prstGeom prst="rect">
                        <a:avLst/>
                      </a:prstGeom>
                      <a:noFill/>
                      <a:ln>
                        <a:noFill/>
                      </a:ln>
                      <a:effectLst/>
                    </p:spPr>
                  </p:pic>
                </p:oleObj>
              </mc:Fallback>
            </mc:AlternateContent>
          </a:graphicData>
        </a:graphic>
      </p:graphicFrame>
      <p:sp>
        <p:nvSpPr>
          <p:cNvPr id="2560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Tree>
    <p:extLst>
      <p:ext uri="{BB962C8B-B14F-4D97-AF65-F5344CB8AC3E}">
        <p14:creationId xmlns:p14="http://schemas.microsoft.com/office/powerpoint/2010/main" val="267982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12875"/>
            <a:ext cx="9001125"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757237" y="46544"/>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3000" dirty="0" smtClean="0">
                <a:solidFill>
                  <a:srgbClr val="002060"/>
                </a:solidFill>
              </a:rPr>
              <a:t>TRENDS IN PCT FILING </a:t>
            </a:r>
            <a:endParaRPr lang="en-US" altLang="en-US" sz="3000" dirty="0">
              <a:solidFill>
                <a:srgbClr val="002060"/>
              </a:solidFill>
            </a:endParaRPr>
          </a:p>
        </p:txBody>
      </p:sp>
    </p:spTree>
    <p:extLst>
      <p:ext uri="{BB962C8B-B14F-4D97-AF65-F5344CB8AC3E}">
        <p14:creationId xmlns:p14="http://schemas.microsoft.com/office/powerpoint/2010/main" val="155411502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ext uri="{D42A27DB-BD31-4B8C-83A1-F6EECF244321}">
                <p14:modId xmlns:p14="http://schemas.microsoft.com/office/powerpoint/2010/main" val="883133169"/>
              </p:ext>
            </p:extLst>
          </p:nvPr>
        </p:nvGraphicFramePr>
        <p:xfrm>
          <a:off x="88107" y="1268760"/>
          <a:ext cx="8964612" cy="5114925"/>
        </p:xfrm>
        <a:graphic>
          <a:graphicData uri="http://schemas.openxmlformats.org/presentationml/2006/ole">
            <mc:AlternateContent xmlns:mc="http://schemas.openxmlformats.org/markup-compatibility/2006">
              <mc:Choice xmlns:v="urn:schemas-microsoft-com:vml" Requires="v">
                <p:oleObj spid="_x0000_s5149"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88107" y="1268760"/>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ChangeArrowheads="1"/>
          </p:cNvSpPr>
          <p:nvPr/>
        </p:nvSpPr>
        <p:spPr bwMode="auto">
          <a:xfrm>
            <a:off x="1042951" y="135987"/>
            <a:ext cx="7632774"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eaLnBrk="1" hangingPunct="1">
              <a:lnSpc>
                <a:spcPct val="90000"/>
              </a:lnSpc>
              <a:spcBef>
                <a:spcPct val="0"/>
              </a:spcBef>
              <a:buFontTx/>
              <a:buNone/>
            </a:pPr>
            <a:r>
              <a:rPr lang="en-US" altLang="en-US" sz="2600" dirty="0" smtClean="0">
                <a:solidFill>
                  <a:srgbClr val="002060"/>
                </a:solidFill>
              </a:rPr>
              <a:t>INTERNATIONAL APPLICATIONS RECEIVED </a:t>
            </a:r>
            <a:br>
              <a:rPr lang="en-US" altLang="en-US" sz="2600" dirty="0" smtClean="0">
                <a:solidFill>
                  <a:srgbClr val="002060"/>
                </a:solidFill>
              </a:rPr>
            </a:br>
            <a:r>
              <a:rPr lang="en-US" altLang="en-US" sz="2600" dirty="0" smtClean="0">
                <a:solidFill>
                  <a:srgbClr val="002060"/>
                </a:solidFill>
              </a:rPr>
              <a:t>IN 2013 BY COUNTRY OF ORIGIN </a:t>
            </a:r>
            <a:endParaRPr lang="en-US" altLang="en-US" sz="2600" dirty="0">
              <a:solidFill>
                <a:srgbClr val="002060"/>
              </a:solidFill>
            </a:endParaRPr>
          </a:p>
        </p:txBody>
      </p:sp>
      <p:sp>
        <p:nvSpPr>
          <p:cNvPr id="27652"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7653"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27654"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CN: +15.6%</a:t>
            </a:r>
          </a:p>
          <a:p>
            <a:pPr eaLnBrk="1" hangingPunct="1">
              <a:spcBef>
                <a:spcPct val="50000"/>
              </a:spcBef>
              <a:buFontTx/>
              <a:buNone/>
            </a:pPr>
            <a:r>
              <a:rPr lang="en-US" altLang="en-US"/>
              <a:t>US: +10.8%</a:t>
            </a:r>
          </a:p>
          <a:p>
            <a:pPr eaLnBrk="1" hangingPunct="1">
              <a:spcBef>
                <a:spcPct val="50000"/>
              </a:spcBef>
              <a:buFontTx/>
              <a:buNone/>
            </a:pPr>
            <a:r>
              <a:rPr lang="en-US" altLang="en-US"/>
              <a:t>SE: +10.4%</a:t>
            </a:r>
          </a:p>
        </p:txBody>
      </p:sp>
    </p:spTree>
    <p:extLst>
      <p:ext uri="{BB962C8B-B14F-4D97-AF65-F5344CB8AC3E}">
        <p14:creationId xmlns:p14="http://schemas.microsoft.com/office/powerpoint/2010/main" val="2290564799"/>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94229" y="5298771"/>
            <a:ext cx="87852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a:ea typeface="ヒラギノ角ゴ Pro W3"/>
                <a:cs typeface="ヒラギノ角ゴ Pro W3"/>
              </a:rPr>
              <a:t>507,400 national phase entries estimated in 2011 (+ 4.2%)</a:t>
            </a:r>
          </a:p>
          <a:p>
            <a:pPr eaLnBrk="1" hangingPunct="1">
              <a:spcBef>
                <a:spcPct val="0"/>
              </a:spcBef>
              <a:buFontTx/>
              <a:buNone/>
            </a:pPr>
            <a:r>
              <a:rPr lang="en-US" altLang="en-US" sz="1400" dirty="0">
                <a:ea typeface="ヒラギノ角ゴ Pro W3"/>
                <a:cs typeface="ヒラギノ角ゴ Pro W3"/>
              </a:rPr>
              <a:t>431,800 (about 85%) of NPEs are from non-resident applicants, making PCT NPEs responsible for </a:t>
            </a:r>
            <a:r>
              <a:rPr lang="en-US" altLang="en-US" sz="1400" u="sng" dirty="0">
                <a:ea typeface="ヒラギノ角ゴ Pro W3"/>
                <a:cs typeface="ヒラギノ角ゴ Pro W3"/>
              </a:rPr>
              <a:t>54.9% of all non-resident patent applications filed worldwide in 2011</a:t>
            </a:r>
            <a:endParaRPr lang="en-US" altLang="en-US" sz="1400" dirty="0">
              <a:ea typeface="ヒラギノ角ゴ Pro W3"/>
              <a:cs typeface="ヒラギノ角ゴ Pro W3"/>
            </a:endParaRPr>
          </a:p>
        </p:txBody>
      </p:sp>
      <p:pic>
        <p:nvPicPr>
          <p:cNvPr id="2867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700808"/>
            <a:ext cx="9144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6"/>
          <p:cNvSpPr>
            <a:spLocks noChangeArrowheads="1"/>
          </p:cNvSpPr>
          <p:nvPr/>
        </p:nvSpPr>
        <p:spPr bwMode="auto">
          <a:xfrm>
            <a:off x="899592" y="116632"/>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2800" dirty="0" smtClean="0">
                <a:solidFill>
                  <a:srgbClr val="002060"/>
                </a:solidFill>
              </a:rPr>
              <a:t>PCT NATIONAL PHASE ENTRIES—TOTAL </a:t>
            </a:r>
            <a:endParaRPr lang="en-US" altLang="en-US" sz="2800" dirty="0">
              <a:solidFill>
                <a:srgbClr val="002060"/>
              </a:solidFill>
            </a:endParaRPr>
          </a:p>
        </p:txBody>
      </p:sp>
    </p:spTree>
    <p:extLst>
      <p:ext uri="{BB962C8B-B14F-4D97-AF65-F5344CB8AC3E}">
        <p14:creationId xmlns:p14="http://schemas.microsoft.com/office/powerpoint/2010/main" val="2892245130"/>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5805264"/>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228600"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a:ea typeface="ヒラギノ角ゴ Pro W3"/>
                <a:cs typeface="ヒラギノ角ゴ Pro W3"/>
              </a:rPr>
              <a:t>USPTO most preferred DO for National Phase Entries; had highest growth among the IP5 Offices (+7.3%)  </a:t>
            </a:r>
          </a:p>
          <a:p>
            <a:pPr eaLnBrk="1" hangingPunct="1">
              <a:spcBef>
                <a:spcPct val="0"/>
              </a:spcBef>
              <a:buFontTx/>
              <a:buNone/>
            </a:pPr>
            <a:r>
              <a:rPr lang="en-US" altLang="en-US" sz="1400" dirty="0">
                <a:ea typeface="ヒラギノ角ゴ Pro W3"/>
                <a:cs typeface="ヒラギノ角ゴ Pro W3"/>
              </a:rPr>
              <a:t>Brazil (+12.6%) and India (+9.8%) had highest growth rates among top 10 Offices </a:t>
            </a:r>
          </a:p>
        </p:txBody>
      </p:sp>
      <p:pic>
        <p:nvPicPr>
          <p:cNvPr id="296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276350"/>
            <a:ext cx="7989069" cy="439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4"/>
          <p:cNvSpPr>
            <a:spLocks noChangeArrowheads="1"/>
          </p:cNvSpPr>
          <p:nvPr/>
        </p:nvSpPr>
        <p:spPr bwMode="auto">
          <a:xfrm>
            <a:off x="467544" y="0"/>
            <a:ext cx="871296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lnSpc>
                <a:spcPct val="90000"/>
              </a:lnSpc>
              <a:spcBef>
                <a:spcPct val="50000"/>
              </a:spcBef>
              <a:buFontTx/>
              <a:buNone/>
            </a:pPr>
            <a:r>
              <a:rPr lang="en-US" altLang="en-US" sz="2200" dirty="0" smtClean="0">
                <a:solidFill>
                  <a:srgbClr val="002060"/>
                </a:solidFill>
              </a:rPr>
              <a:t>PCT NATIONAL PHASE ENTRIES 2011—BY TARGET DO (1) </a:t>
            </a:r>
            <a:endParaRPr lang="en-US" altLang="en-US" sz="2200" dirty="0">
              <a:solidFill>
                <a:srgbClr val="002060"/>
              </a:solidFill>
            </a:endParaRPr>
          </a:p>
        </p:txBody>
      </p:sp>
    </p:spTree>
    <p:extLst>
      <p:ext uri="{BB962C8B-B14F-4D97-AF65-F5344CB8AC3E}">
        <p14:creationId xmlns:p14="http://schemas.microsoft.com/office/powerpoint/2010/main" val="191522770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4624"/>
            <a:ext cx="8280920" cy="1152128"/>
          </a:xfrm>
        </p:spPr>
        <p:txBody>
          <a:bodyPr/>
          <a:lstStyle/>
          <a:p>
            <a:pPr algn="ctr"/>
            <a:r>
              <a:rPr lang="en-US" dirty="0" smtClean="0"/>
              <a:t>	</a:t>
            </a:r>
            <a:r>
              <a:rPr lang="en-US" sz="3000" dirty="0" smtClean="0">
                <a:solidFill>
                  <a:srgbClr val="002060"/>
                </a:solidFill>
              </a:rPr>
              <a:t>WIPO … PROVIDER OF PREMIER 		GLOBAL IP SERVICES   </a:t>
            </a:r>
            <a:endParaRPr lang="en-US" sz="3000" dirty="0">
              <a:solidFill>
                <a:srgbClr val="002060"/>
              </a:solidFill>
            </a:endParaRPr>
          </a:p>
        </p:txBody>
      </p:sp>
      <p:sp>
        <p:nvSpPr>
          <p:cNvPr id="3" name="Espace réservé du contenu 2"/>
          <p:cNvSpPr>
            <a:spLocks noGrp="1"/>
          </p:cNvSpPr>
          <p:nvPr>
            <p:ph idx="1"/>
          </p:nvPr>
        </p:nvSpPr>
        <p:spPr>
          <a:xfrm>
            <a:off x="251520" y="1340768"/>
            <a:ext cx="8712968" cy="4785395"/>
          </a:xfrm>
        </p:spPr>
        <p:txBody>
          <a:bodyPr/>
          <a:lstStyle/>
          <a:p>
            <a:r>
              <a:rPr lang="en-US" sz="1800" dirty="0">
                <a:ea typeface="Arial Unicode MS" pitchFamily="34" charset="-128"/>
                <a:cs typeface="Arial Unicode MS" pitchFamily="34" charset="-128"/>
              </a:rPr>
              <a:t>Core income generating business areas</a:t>
            </a:r>
            <a:r>
              <a:rPr lang="en-US" sz="1800" dirty="0" smtClean="0">
                <a:ea typeface="Arial Unicode MS" pitchFamily="34" charset="-128"/>
                <a:cs typeface="Arial Unicode MS" pitchFamily="34" charset="-128"/>
              </a:rPr>
              <a:t>:</a:t>
            </a:r>
          </a:p>
          <a:p>
            <a:pPr marL="0" indent="0">
              <a:buNone/>
            </a:pPr>
            <a:endParaRPr lang="en-US" sz="1800" dirty="0" smtClean="0">
              <a:ea typeface="Arial Unicode MS" pitchFamily="34" charset="-128"/>
              <a:cs typeface="Arial Unicode MS" pitchFamily="34" charset="-128"/>
            </a:endParaRP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Patent Cooperation Treaty (Patents)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Madrid System (Trademarks)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Hague System (Industrial Designs)</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Lisbon System (Geographical Indications) </a:t>
            </a:r>
          </a:p>
          <a:p>
            <a:pPr marL="457200" lvl="1" indent="0">
              <a:buNone/>
            </a:pPr>
            <a:endParaRPr lang="en-US" sz="1600" dirty="0">
              <a:ea typeface="Arial Unicode MS" pitchFamily="34" charset="-128"/>
              <a:cs typeface="Arial Unicode MS" pitchFamily="34" charset="-128"/>
            </a:endParaRPr>
          </a:p>
          <a:p>
            <a:pPr lvl="1">
              <a:buFont typeface="Wingdings" charset="2"/>
              <a:buChar char="Ø"/>
            </a:pPr>
            <a:r>
              <a:rPr lang="en-US" sz="1600" dirty="0">
                <a:ea typeface="Arial Unicode MS" pitchFamily="34" charset="-128"/>
                <a:cs typeface="Arial Unicode MS" pitchFamily="34" charset="-128"/>
              </a:rPr>
              <a:t>WIPO Arbitration and Mediation </a:t>
            </a:r>
            <a:r>
              <a:rPr lang="en-US" sz="1600" dirty="0" smtClean="0">
                <a:ea typeface="Arial Unicode MS" pitchFamily="34" charset="-128"/>
                <a:cs typeface="Arial Unicode MS" pitchFamily="34" charset="-128"/>
              </a:rPr>
              <a:t>Center</a:t>
            </a:r>
          </a:p>
          <a:p>
            <a:pPr marL="457200" lvl="1" indent="0">
              <a:buNone/>
            </a:pPr>
            <a:endParaRPr lang="en-US" sz="1600" dirty="0">
              <a:ea typeface="Arial Unicode MS" pitchFamily="34" charset="-128"/>
              <a:cs typeface="Arial Unicode MS" pitchFamily="34" charset="-128"/>
            </a:endParaRPr>
          </a:p>
          <a:p>
            <a:pPr marL="0" indent="0">
              <a:buNone/>
            </a:pPr>
            <a:endParaRPr lang="en-US" sz="2000" dirty="0" smtClean="0">
              <a:ea typeface="Arial Unicode MS" pitchFamily="34" charset="-128"/>
              <a:cs typeface="Arial Unicode MS" pitchFamily="34" charset="-128"/>
            </a:endParaRPr>
          </a:p>
          <a:p>
            <a:r>
              <a:rPr lang="en-US" sz="1800" b="1" dirty="0" smtClean="0">
                <a:solidFill>
                  <a:srgbClr val="000080"/>
                </a:solidFill>
                <a:ea typeface="Arial Unicode MS" pitchFamily="34" charset="-128"/>
                <a:cs typeface="Arial Unicode MS" pitchFamily="34" charset="-128"/>
              </a:rPr>
              <a:t>AIM :  </a:t>
            </a:r>
            <a:r>
              <a:rPr lang="en-US" sz="18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3088791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1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1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7" dur="1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2" dur="10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2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6449"/>
            <a:ext cx="67691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ChangeArrowheads="1"/>
          </p:cNvSpPr>
          <p:nvPr/>
        </p:nvSpPr>
        <p:spPr bwMode="auto">
          <a:xfrm>
            <a:off x="464447" y="260648"/>
            <a:ext cx="813690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dirty="0" smtClean="0">
                <a:solidFill>
                  <a:srgbClr val="002060"/>
                </a:solidFill>
              </a:rPr>
              <a:t>PCT NATIONAL PHASE ENTRIES 2011— </a:t>
            </a:r>
          </a:p>
          <a:p>
            <a:pPr algn="ctr" eaLnBrk="1" hangingPunct="1">
              <a:spcBef>
                <a:spcPct val="0"/>
              </a:spcBef>
              <a:buFontTx/>
              <a:buNone/>
            </a:pPr>
            <a:r>
              <a:rPr lang="en-US" altLang="en-US" dirty="0" smtClean="0">
                <a:solidFill>
                  <a:srgbClr val="002060"/>
                </a:solidFill>
              </a:rPr>
              <a:t>BY TARGET DO (2)</a:t>
            </a:r>
            <a:endParaRPr lang="en-US" altLang="en-US" dirty="0">
              <a:solidFill>
                <a:srgbClr val="002060"/>
              </a:solidFill>
            </a:endParaRPr>
          </a:p>
        </p:txBody>
      </p:sp>
    </p:spTree>
    <p:extLst>
      <p:ext uri="{BB962C8B-B14F-4D97-AF65-F5344CB8AC3E}">
        <p14:creationId xmlns:p14="http://schemas.microsoft.com/office/powerpoint/2010/main" val="466608260"/>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3568" y="332656"/>
            <a:ext cx="7776864" cy="553998"/>
          </a:xfrm>
        </p:spPr>
        <p:txBody>
          <a:bodyPr wrap="square">
            <a:spAutoFit/>
          </a:bodyPr>
          <a:lstStyle/>
          <a:p>
            <a:pPr algn="ctr"/>
            <a:r>
              <a:rPr lang="en-GB" altLang="en-US" sz="3000" dirty="0" smtClean="0">
                <a:solidFill>
                  <a:srgbClr val="002060"/>
                </a:solidFill>
              </a:rPr>
              <a:t>TOP PCT APPLICANTS 2013</a:t>
            </a:r>
          </a:p>
        </p:txBody>
      </p:sp>
      <p:sp>
        <p:nvSpPr>
          <p:cNvPr id="31747" name="Rectangle 3"/>
          <p:cNvSpPr>
            <a:spLocks noChangeArrowheads="1"/>
          </p:cNvSpPr>
          <p:nvPr/>
        </p:nvSpPr>
        <p:spPr bwMode="auto">
          <a:xfrm>
            <a:off x="2923527" y="1268760"/>
            <a:ext cx="662463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dirty="0">
                <a:ea typeface="ヒラギノ角ゴ Pro W3"/>
                <a:cs typeface="ヒラギノ角ゴ Pro W3"/>
              </a:rPr>
              <a:t>Panasonic—JP (2881)</a:t>
            </a:r>
          </a:p>
          <a:p>
            <a:pPr eaLnBrk="1" hangingPunct="1">
              <a:spcBef>
                <a:spcPct val="0"/>
              </a:spcBef>
              <a:buFontTx/>
              <a:buAutoNum type="arabicPeriod"/>
            </a:pPr>
            <a:r>
              <a:rPr lang="en-GB" altLang="en-US" sz="1600" dirty="0">
                <a:ea typeface="ヒラギノ角ゴ Pro W3"/>
                <a:cs typeface="ヒラギノ角ゴ Pro W3"/>
              </a:rPr>
              <a:t>ZTE—CN (2309)</a:t>
            </a:r>
          </a:p>
          <a:p>
            <a:pPr eaLnBrk="1" hangingPunct="1">
              <a:spcBef>
                <a:spcPct val="0"/>
              </a:spcBef>
              <a:buFontTx/>
              <a:buAutoNum type="arabicPeriod"/>
            </a:pPr>
            <a:r>
              <a:rPr lang="en-GB" altLang="en-US" sz="1600" dirty="0">
                <a:ea typeface="ヒラギノ角ゴ Pro W3"/>
                <a:cs typeface="ヒラギノ角ゴ Pro W3"/>
              </a:rPr>
              <a:t>Huawei—CN (2094)</a:t>
            </a:r>
          </a:p>
          <a:p>
            <a:pPr eaLnBrk="1" hangingPunct="1">
              <a:spcBef>
                <a:spcPct val="0"/>
              </a:spcBef>
              <a:buFontTx/>
              <a:buAutoNum type="arabicPeriod"/>
            </a:pPr>
            <a:r>
              <a:rPr lang="en-GB" altLang="en-US" sz="1600" dirty="0">
                <a:ea typeface="ヒラギノ角ゴ Pro W3"/>
                <a:cs typeface="ヒラギノ角ゴ Pro W3"/>
              </a:rPr>
              <a:t>Qualcomm—US (2036)</a:t>
            </a:r>
          </a:p>
          <a:p>
            <a:pPr eaLnBrk="1" hangingPunct="1">
              <a:spcBef>
                <a:spcPct val="0"/>
              </a:spcBef>
              <a:buFontTx/>
              <a:buAutoNum type="arabicPeriod"/>
            </a:pPr>
            <a:r>
              <a:rPr lang="en-GB" altLang="en-US" sz="1600" dirty="0">
                <a:ea typeface="ヒラギノ角ゴ Pro W3"/>
                <a:cs typeface="ヒラギノ角ゴ Pro W3"/>
              </a:rPr>
              <a:t>Intel—US (1852)</a:t>
            </a:r>
            <a:endParaRPr lang="en-GB" altLang="en-US" sz="1600" dirty="0"/>
          </a:p>
          <a:p>
            <a:pPr eaLnBrk="1" hangingPunct="1">
              <a:spcBef>
                <a:spcPct val="0"/>
              </a:spcBef>
              <a:buFontTx/>
              <a:buAutoNum type="arabicPeriod"/>
            </a:pPr>
            <a:r>
              <a:rPr lang="en-GB" altLang="en-US" sz="1600" dirty="0"/>
              <a:t>Sharp—JP (1840)</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ea typeface="ヒラギノ角ゴ Pro W3"/>
                <a:cs typeface="ヒラギノ角ゴ Pro W3"/>
              </a:rPr>
              <a:t>Bosch—DE (1786) </a:t>
            </a:r>
          </a:p>
          <a:p>
            <a:pPr eaLnBrk="1" hangingPunct="1">
              <a:spcBef>
                <a:spcPct val="0"/>
              </a:spcBef>
              <a:buFontTx/>
              <a:buAutoNum type="arabicPeriod"/>
            </a:pPr>
            <a:r>
              <a:rPr lang="en-GB" altLang="en-US" sz="1600" dirty="0"/>
              <a:t>Toyota—JP (1696)</a:t>
            </a:r>
          </a:p>
          <a:p>
            <a:pPr eaLnBrk="1" hangingPunct="1">
              <a:spcBef>
                <a:spcPct val="0"/>
              </a:spcBef>
              <a:buFontTx/>
              <a:buAutoNum type="arabicPeriod"/>
            </a:pPr>
            <a:r>
              <a:rPr lang="en-GB" altLang="en-US" sz="1600" dirty="0"/>
              <a:t>Ericsson—SE (1467)</a:t>
            </a:r>
          </a:p>
          <a:p>
            <a:pPr eaLnBrk="1" hangingPunct="1">
              <a:spcBef>
                <a:spcPct val="0"/>
              </a:spcBef>
              <a:buFontTx/>
              <a:buAutoNum type="arabicPeriod"/>
            </a:pPr>
            <a:r>
              <a:rPr lang="en-GB" altLang="en-US" sz="1600" dirty="0"/>
              <a:t>Philips—NL (1423)</a:t>
            </a:r>
          </a:p>
          <a:p>
            <a:pPr eaLnBrk="1" hangingPunct="1">
              <a:spcBef>
                <a:spcPct val="0"/>
              </a:spcBef>
              <a:buFontTx/>
              <a:buAutoNum type="arabicPeriod"/>
            </a:pPr>
            <a:r>
              <a:rPr lang="en-GB" altLang="en-US" sz="1600" dirty="0"/>
              <a:t>Siemens—DE (1323)</a:t>
            </a:r>
          </a:p>
          <a:p>
            <a:pPr eaLnBrk="1" hangingPunct="1">
              <a:spcBef>
                <a:spcPct val="0"/>
              </a:spcBef>
              <a:buFontTx/>
              <a:buAutoNum type="arabicPeriod"/>
            </a:pPr>
            <a:r>
              <a:rPr lang="en-GB" altLang="en-US" sz="1600" dirty="0"/>
              <a:t>Mitsubishi Electric—JP (1312)</a:t>
            </a:r>
          </a:p>
          <a:p>
            <a:pPr eaLnBrk="1" hangingPunct="1">
              <a:spcBef>
                <a:spcPct val="0"/>
              </a:spcBef>
              <a:buFontTx/>
              <a:buAutoNum type="arabicPeriod"/>
            </a:pPr>
            <a:r>
              <a:rPr lang="en-GB" altLang="en-US" sz="1600" dirty="0"/>
              <a:t>Samsung Electronics—KR (1193)</a:t>
            </a:r>
          </a:p>
          <a:p>
            <a:pPr eaLnBrk="1" hangingPunct="1">
              <a:spcBef>
                <a:spcPct val="0"/>
              </a:spcBef>
              <a:buFontTx/>
              <a:buAutoNum type="arabicPeriod"/>
            </a:pPr>
            <a:r>
              <a:rPr lang="en-GB" altLang="en-US" sz="1600" dirty="0">
                <a:ea typeface="ヒラギノ角ゴ Pro W3"/>
                <a:cs typeface="ヒラギノ角ゴ Pro W3"/>
              </a:rPr>
              <a:t>NEC—JP (1190)</a:t>
            </a:r>
            <a:endParaRPr lang="en-GB" altLang="en-US" sz="1600" dirty="0"/>
          </a:p>
          <a:p>
            <a:pPr eaLnBrk="1" hangingPunct="1">
              <a:spcBef>
                <a:spcPct val="0"/>
              </a:spcBef>
              <a:buFontTx/>
              <a:buAutoNum type="arabicPeriod"/>
            </a:pPr>
            <a:r>
              <a:rPr lang="en-GB" altLang="en-US" sz="1600" dirty="0">
                <a:ea typeface="ヒラギノ角ゴ Pro W3"/>
                <a:cs typeface="ヒラギノ角ゴ Pro W3"/>
              </a:rPr>
              <a:t>LG Electronics—KR (1170)</a:t>
            </a:r>
          </a:p>
          <a:p>
            <a:pPr eaLnBrk="1" hangingPunct="1">
              <a:spcBef>
                <a:spcPct val="0"/>
              </a:spcBef>
              <a:buFontTx/>
              <a:buAutoNum type="arabicPeriod"/>
            </a:pPr>
            <a:r>
              <a:rPr lang="en-GB" altLang="en-US" sz="1600" dirty="0">
                <a:ea typeface="ヒラギノ角ゴ Pro W3"/>
                <a:cs typeface="ヒラギノ角ゴ Pro W3"/>
              </a:rPr>
              <a:t>Fujifilm Corporation (1008)</a:t>
            </a:r>
          </a:p>
          <a:p>
            <a:pPr eaLnBrk="1" hangingPunct="1">
              <a:spcBef>
                <a:spcPct val="0"/>
              </a:spcBef>
              <a:buFontTx/>
              <a:buAutoNum type="arabicPeriod"/>
            </a:pPr>
            <a:r>
              <a:rPr lang="en-GB" altLang="en-US" sz="1600" dirty="0"/>
              <a:t>Shenzhen China Star Optoelectronics</a:t>
            </a:r>
            <a:r>
              <a:rPr lang="en-US" altLang="en-US" sz="1600" dirty="0"/>
              <a:t>—CN (916)</a:t>
            </a:r>
            <a:endParaRPr lang="en-GB" altLang="en-US" sz="1600" dirty="0"/>
          </a:p>
          <a:p>
            <a:pPr eaLnBrk="1" hangingPunct="1">
              <a:spcBef>
                <a:spcPct val="0"/>
              </a:spcBef>
              <a:buFontTx/>
              <a:buAutoNum type="arabicPeriod"/>
            </a:pPr>
            <a:r>
              <a:rPr lang="en-US" altLang="en-US" sz="1600" dirty="0"/>
              <a:t>Sony</a:t>
            </a:r>
            <a:r>
              <a:rPr lang="en-GB" altLang="en-US" sz="1600" dirty="0"/>
              <a:t>—JP (915)</a:t>
            </a:r>
          </a:p>
          <a:p>
            <a:pPr eaLnBrk="1" hangingPunct="1">
              <a:spcBef>
                <a:spcPct val="0"/>
              </a:spcBef>
              <a:buFontTx/>
              <a:buAutoNum type="arabicPeriod"/>
            </a:pPr>
            <a:r>
              <a:rPr lang="en-GB" altLang="en-US" sz="1600" dirty="0"/>
              <a:t>Hitachi—JP (841) </a:t>
            </a:r>
          </a:p>
          <a:p>
            <a:pPr eaLnBrk="1" hangingPunct="1">
              <a:spcBef>
                <a:spcPct val="0"/>
              </a:spcBef>
              <a:buFontTx/>
              <a:buAutoNum type="arabicPeriod"/>
            </a:pPr>
            <a:r>
              <a:rPr lang="en-GB" altLang="en-US" sz="1600" dirty="0"/>
              <a:t>Nokia—FI (807)</a:t>
            </a:r>
          </a:p>
        </p:txBody>
      </p:sp>
      <p:sp>
        <p:nvSpPr>
          <p:cNvPr id="31748" name="Text Box 4"/>
          <p:cNvSpPr txBox="1">
            <a:spLocks noChangeArrowheads="1"/>
          </p:cNvSpPr>
          <p:nvPr/>
        </p:nvSpPr>
        <p:spPr bwMode="auto">
          <a:xfrm>
            <a:off x="539552" y="5516563"/>
            <a:ext cx="172784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600" dirty="0"/>
              <a:t>() of published</a:t>
            </a:r>
          </a:p>
          <a:p>
            <a:pPr eaLnBrk="1" hangingPunct="1">
              <a:spcBef>
                <a:spcPct val="0"/>
              </a:spcBef>
              <a:buFontTx/>
              <a:buNone/>
            </a:pPr>
            <a:r>
              <a:rPr lang="en-US" altLang="en-US" sz="1600" dirty="0"/>
              <a:t>PCT applications</a:t>
            </a:r>
          </a:p>
        </p:txBody>
      </p:sp>
    </p:spTree>
    <p:extLst>
      <p:ext uri="{BB962C8B-B14F-4D97-AF65-F5344CB8AC3E}">
        <p14:creationId xmlns:p14="http://schemas.microsoft.com/office/powerpoint/2010/main" val="60543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536" y="304324"/>
            <a:ext cx="8497888" cy="553998"/>
          </a:xfrm>
        </p:spPr>
        <p:txBody>
          <a:bodyPr>
            <a:spAutoFit/>
          </a:bodyPr>
          <a:lstStyle/>
          <a:p>
            <a:pPr algn="ctr"/>
            <a:r>
              <a:rPr lang="en-GB" altLang="en-US" sz="3000" dirty="0" smtClean="0">
                <a:solidFill>
                  <a:srgbClr val="002060"/>
                </a:solidFill>
              </a:rPr>
              <a:t>TOP UNIVERSITY PCT APPLICANTS 2013</a:t>
            </a:r>
          </a:p>
        </p:txBody>
      </p:sp>
      <p:sp>
        <p:nvSpPr>
          <p:cNvPr id="32771" name="Rectangle 3"/>
          <p:cNvSpPr>
            <a:spLocks noChangeArrowheads="1"/>
          </p:cNvSpPr>
          <p:nvPr/>
        </p:nvSpPr>
        <p:spPr bwMode="auto">
          <a:xfrm>
            <a:off x="2267743" y="1268760"/>
            <a:ext cx="835342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1600" dirty="0">
                <a:ea typeface="ヒラギノ角ゴ Pro W3"/>
                <a:cs typeface="ヒラギノ角ゴ Pro W3"/>
              </a:rPr>
              <a:t>University of California (US)</a:t>
            </a:r>
          </a:p>
          <a:p>
            <a:pPr eaLnBrk="1" hangingPunct="1">
              <a:spcBef>
                <a:spcPct val="0"/>
              </a:spcBef>
              <a:buFontTx/>
              <a:buAutoNum type="arabicPeriod"/>
            </a:pPr>
            <a:r>
              <a:rPr lang="en-GB" altLang="en-US" sz="1600" dirty="0">
                <a:ea typeface="ヒラギノ角ゴ Pro W3"/>
                <a:cs typeface="ヒラギノ角ゴ Pro W3"/>
              </a:rPr>
              <a:t>MIT </a:t>
            </a:r>
            <a:r>
              <a:rPr lang="en-GB" altLang="en-US" sz="1600" dirty="0"/>
              <a:t>(US)</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t>Columbia University (US)</a:t>
            </a:r>
          </a:p>
          <a:p>
            <a:pPr eaLnBrk="1" hangingPunct="1">
              <a:spcBef>
                <a:spcPct val="0"/>
              </a:spcBef>
              <a:buFontTx/>
              <a:buAutoNum type="arabicPeriod"/>
            </a:pPr>
            <a:r>
              <a:rPr lang="en-GB" altLang="en-US" sz="1600" dirty="0">
                <a:ea typeface="ヒラギノ角ゴ Pro W3"/>
                <a:cs typeface="ヒラギノ角ゴ Pro W3"/>
              </a:rPr>
              <a:t>University of Texas </a:t>
            </a:r>
            <a:r>
              <a:rPr lang="en-GB" altLang="en-US" sz="1600" dirty="0"/>
              <a:t>(US)</a:t>
            </a:r>
          </a:p>
          <a:p>
            <a:pPr eaLnBrk="1" hangingPunct="1">
              <a:spcBef>
                <a:spcPct val="0"/>
              </a:spcBef>
              <a:buFontTx/>
              <a:buAutoNum type="arabicPeriod"/>
            </a:pPr>
            <a:r>
              <a:rPr lang="en-GB" altLang="en-US" sz="1600" dirty="0"/>
              <a:t>Harvard University (US)</a:t>
            </a:r>
          </a:p>
          <a:p>
            <a:pPr eaLnBrk="1" hangingPunct="1">
              <a:spcBef>
                <a:spcPct val="0"/>
              </a:spcBef>
              <a:buFontTx/>
              <a:buAutoNum type="arabicPeriod"/>
            </a:pPr>
            <a:r>
              <a:rPr lang="en-GB" altLang="en-US" sz="1600" dirty="0"/>
              <a:t>Johns Hopkins (US)</a:t>
            </a:r>
          </a:p>
          <a:p>
            <a:pPr eaLnBrk="1" hangingPunct="1">
              <a:spcBef>
                <a:spcPct val="0"/>
              </a:spcBef>
              <a:buFontTx/>
              <a:buAutoNum type="arabicPeriod"/>
            </a:pPr>
            <a:r>
              <a:rPr lang="en-GB" altLang="en-US" sz="1600" dirty="0">
                <a:ea typeface="ヒラギノ角ゴ Pro W3"/>
                <a:cs typeface="ヒラギノ角ゴ Pro W3"/>
              </a:rPr>
              <a:t>Korea Advanced Institute of Science and Technology (KR)</a:t>
            </a:r>
            <a:endParaRPr lang="en-GB" altLang="en-US" sz="1600" dirty="0"/>
          </a:p>
          <a:p>
            <a:pPr eaLnBrk="1" hangingPunct="1">
              <a:spcBef>
                <a:spcPct val="0"/>
              </a:spcBef>
              <a:buFontTx/>
              <a:buAutoNum type="arabicPeriod"/>
            </a:pPr>
            <a:r>
              <a:rPr lang="en-GB" altLang="en-US" sz="1600" dirty="0"/>
              <a:t>Leland Stanford University (US)</a:t>
            </a:r>
          </a:p>
          <a:p>
            <a:pPr eaLnBrk="1" hangingPunct="1">
              <a:spcBef>
                <a:spcPct val="0"/>
              </a:spcBef>
              <a:buFontTx/>
              <a:buAutoNum type="arabicPeriod"/>
            </a:pPr>
            <a:r>
              <a:rPr lang="en-GB" altLang="en-US" sz="1600" dirty="0"/>
              <a:t>Cornell University (US)</a:t>
            </a:r>
          </a:p>
          <a:p>
            <a:pPr eaLnBrk="1" hangingPunct="1">
              <a:spcBef>
                <a:spcPct val="0"/>
              </a:spcBef>
              <a:buFontTx/>
              <a:buAutoNum type="arabicPeriod"/>
            </a:pPr>
            <a:r>
              <a:rPr lang="en-GB" altLang="en-US" sz="1600" dirty="0"/>
              <a:t>Cal Tech (US)</a:t>
            </a:r>
          </a:p>
          <a:p>
            <a:pPr eaLnBrk="1" hangingPunct="1">
              <a:spcBef>
                <a:spcPct val="0"/>
              </a:spcBef>
              <a:buFontTx/>
              <a:buAutoNum type="arabicPeriod"/>
            </a:pPr>
            <a:r>
              <a:rPr lang="en-GB" altLang="en-US" sz="1600" dirty="0"/>
              <a:t>University of Florida (US)</a:t>
            </a:r>
          </a:p>
          <a:p>
            <a:pPr eaLnBrk="1" hangingPunct="1">
              <a:spcBef>
                <a:spcPct val="0"/>
              </a:spcBef>
              <a:buFontTx/>
              <a:buAutoNum type="arabicPeriod"/>
            </a:pPr>
            <a:r>
              <a:rPr lang="en-GB" altLang="en-US" sz="1600" dirty="0" err="1"/>
              <a:t>Postech</a:t>
            </a:r>
            <a:r>
              <a:rPr lang="en-GB" altLang="en-US" sz="1600" dirty="0"/>
              <a:t> Foundation (KR)</a:t>
            </a:r>
          </a:p>
          <a:p>
            <a:pPr eaLnBrk="1" hangingPunct="1">
              <a:spcBef>
                <a:spcPct val="0"/>
              </a:spcBef>
              <a:buFontTx/>
              <a:buAutoNum type="arabicPeriod"/>
            </a:pPr>
            <a:r>
              <a:rPr lang="en-GB" altLang="en-US" sz="1600" dirty="0"/>
              <a:t>Seoul National University (KR)</a:t>
            </a:r>
          </a:p>
          <a:p>
            <a:pPr eaLnBrk="1" hangingPunct="1">
              <a:spcBef>
                <a:spcPct val="0"/>
              </a:spcBef>
              <a:buFontTx/>
              <a:buAutoNum type="arabicPeriod"/>
            </a:pPr>
            <a:r>
              <a:rPr lang="en-GB" altLang="en-US" sz="1600" dirty="0">
                <a:ea typeface="ヒラギノ角ゴ Pro W3"/>
                <a:cs typeface="ヒラギノ角ゴ Pro W3"/>
              </a:rPr>
              <a:t>Peking University (CN)</a:t>
            </a:r>
          </a:p>
          <a:p>
            <a:pPr eaLnBrk="1" hangingPunct="1">
              <a:spcBef>
                <a:spcPct val="0"/>
              </a:spcBef>
              <a:buFontTx/>
              <a:buAutoNum type="arabicPeriod"/>
            </a:pPr>
            <a:r>
              <a:rPr lang="en-GB" altLang="en-US" sz="1600" dirty="0" err="1"/>
              <a:t>Nanyang</a:t>
            </a:r>
            <a:r>
              <a:rPr lang="en-GB" altLang="en-US" sz="1600" dirty="0"/>
              <a:t> Technical U</a:t>
            </a:r>
            <a:r>
              <a:rPr lang="en-US" altLang="en-US" sz="1600" dirty="0" err="1"/>
              <a:t>niversity</a:t>
            </a:r>
            <a:r>
              <a:rPr lang="en-US" altLang="en-US" sz="1600" dirty="0"/>
              <a:t> (CN)</a:t>
            </a:r>
          </a:p>
          <a:p>
            <a:pPr eaLnBrk="1" hangingPunct="1">
              <a:spcBef>
                <a:spcPct val="0"/>
              </a:spcBef>
              <a:buFontTx/>
              <a:buAutoNum type="arabicPeriod"/>
            </a:pPr>
            <a:r>
              <a:rPr lang="en-GB" altLang="en-US" sz="1600" dirty="0">
                <a:ea typeface="ヒラギノ角ゴ Pro W3"/>
                <a:cs typeface="ヒラギノ角ゴ Pro W3"/>
              </a:rPr>
              <a:t>University of Tokyo (JP)</a:t>
            </a:r>
          </a:p>
          <a:p>
            <a:pPr eaLnBrk="1" hangingPunct="1">
              <a:spcBef>
                <a:spcPct val="0"/>
              </a:spcBef>
              <a:buFontTx/>
              <a:buAutoNum type="arabicPeriod"/>
            </a:pPr>
            <a:r>
              <a:rPr lang="en-GB" altLang="en-US" sz="1600" dirty="0"/>
              <a:t>Isis Innovation Limited (GB)</a:t>
            </a:r>
          </a:p>
          <a:p>
            <a:pPr eaLnBrk="1" hangingPunct="1">
              <a:spcBef>
                <a:spcPct val="0"/>
              </a:spcBef>
              <a:buFontTx/>
              <a:buAutoNum type="arabicPeriod"/>
            </a:pPr>
            <a:r>
              <a:rPr lang="en-GB" altLang="en-US" sz="1600" dirty="0">
                <a:ea typeface="ヒラギノ角ゴ Pro W3"/>
                <a:cs typeface="ヒラギノ角ゴ Pro W3"/>
              </a:rPr>
              <a:t>University o</a:t>
            </a:r>
            <a:r>
              <a:rPr lang="en-US" altLang="en-US" sz="1600" dirty="0">
                <a:ea typeface="ヒラギノ角ゴ Pro W3"/>
                <a:cs typeface="ヒラギノ角ゴ Pro W3"/>
              </a:rPr>
              <a:t>f Pennsylvania (US)</a:t>
            </a:r>
          </a:p>
          <a:p>
            <a:pPr eaLnBrk="1" hangingPunct="1">
              <a:spcBef>
                <a:spcPct val="0"/>
              </a:spcBef>
              <a:buFontTx/>
              <a:buAutoNum type="arabicPeriod"/>
            </a:pPr>
            <a:r>
              <a:rPr lang="en-GB" altLang="en-US" sz="1600" dirty="0">
                <a:ea typeface="ヒラギノ角ゴ Pro W3"/>
                <a:cs typeface="ヒラギノ角ゴ Pro W3"/>
              </a:rPr>
              <a:t>University of Michigan </a:t>
            </a:r>
            <a:r>
              <a:rPr lang="en-GB" altLang="en-US" sz="1600" dirty="0"/>
              <a:t>(US)</a:t>
            </a:r>
            <a:endParaRPr lang="en-GB" altLang="en-US" sz="1600" dirty="0">
              <a:ea typeface="ヒラギノ角ゴ Pro W3"/>
              <a:cs typeface="ヒラギノ角ゴ Pro W3"/>
            </a:endParaRPr>
          </a:p>
          <a:p>
            <a:pPr eaLnBrk="1" hangingPunct="1">
              <a:spcBef>
                <a:spcPct val="0"/>
              </a:spcBef>
              <a:buFontTx/>
              <a:buAutoNum type="arabicPeriod"/>
            </a:pPr>
            <a:r>
              <a:rPr lang="en-GB" altLang="en-US" sz="1600" dirty="0">
                <a:ea typeface="ヒラギノ角ゴ Pro W3"/>
                <a:cs typeface="ヒラギノ角ゴ Pro W3"/>
              </a:rPr>
              <a:t>National University of Sin</a:t>
            </a:r>
            <a:r>
              <a:rPr lang="en-US" altLang="en-US" sz="1600" dirty="0" err="1">
                <a:ea typeface="ヒラギノ角ゴ Pro W3"/>
                <a:cs typeface="ヒラギノ角ゴ Pro W3"/>
              </a:rPr>
              <a:t>gapore</a:t>
            </a:r>
            <a:r>
              <a:rPr lang="en-US" altLang="en-US" sz="1600" dirty="0">
                <a:ea typeface="ヒラギノ角ゴ Pro W3"/>
                <a:cs typeface="ヒラギノ角ゴ Pro W3"/>
              </a:rPr>
              <a:t> (SG)</a:t>
            </a:r>
            <a:endParaRPr lang="en-GB" altLang="en-US" sz="1600" dirty="0">
              <a:ea typeface="ヒラギノ角ゴ Pro W3"/>
              <a:cs typeface="ヒラギノ角ゴ Pro W3"/>
            </a:endParaRPr>
          </a:p>
        </p:txBody>
      </p:sp>
    </p:spTree>
    <p:extLst>
      <p:ext uri="{BB962C8B-B14F-4D97-AF65-F5344CB8AC3E}">
        <p14:creationId xmlns:p14="http://schemas.microsoft.com/office/powerpoint/2010/main" val="157551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BF18B82-2FCC-417A-B1EF-5AB16301F0A0}" type="slidenum">
              <a:rPr lang="en-US" altLang="en-US" sz="1400" smtClean="0"/>
              <a:pPr eaLnBrk="1" hangingPunct="1">
                <a:spcBef>
                  <a:spcPct val="0"/>
                </a:spcBef>
                <a:buFontTx/>
                <a:buNone/>
              </a:pPr>
              <a:t>73</a:t>
            </a:fld>
            <a:endParaRPr lang="en-US" altLang="en-US" sz="1400" smtClean="0"/>
          </a:p>
        </p:txBody>
      </p:sp>
      <p:sp>
        <p:nvSpPr>
          <p:cNvPr id="33795" name="Rectangle 2"/>
          <p:cNvSpPr>
            <a:spLocks noGrp="1" noChangeArrowheads="1"/>
          </p:cNvSpPr>
          <p:nvPr>
            <p:ph type="title"/>
          </p:nvPr>
        </p:nvSpPr>
        <p:spPr>
          <a:xfrm>
            <a:off x="539552" y="418816"/>
            <a:ext cx="7566242" cy="1143000"/>
          </a:xfrm>
        </p:spPr>
        <p:txBody>
          <a:bodyPr/>
          <a:lstStyle/>
          <a:p>
            <a:pPr algn="ctr" eaLnBrk="1" hangingPunct="1"/>
            <a:r>
              <a:rPr lang="en-US" altLang="en-US" sz="3000" dirty="0" smtClean="0">
                <a:solidFill>
                  <a:srgbClr val="002060"/>
                </a:solidFill>
              </a:rPr>
              <a:t>THE PCT ─ 1970 TO TODAY</a:t>
            </a:r>
          </a:p>
        </p:txBody>
      </p:sp>
      <p:pic>
        <p:nvPicPr>
          <p:cNvPr id="33796"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86804">
            <a:off x="7599962" y="221070"/>
            <a:ext cx="1153869" cy="153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3379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50" y="2348880"/>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766571"/>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513AD55-033A-4763-85EF-E359308BD503}" type="slidenum">
              <a:rPr lang="en-US" altLang="en-US" sz="1400" smtClean="0"/>
              <a:pPr eaLnBrk="1" hangingPunct="1">
                <a:spcBef>
                  <a:spcPct val="0"/>
                </a:spcBef>
                <a:buFontTx/>
                <a:buNone/>
              </a:pPr>
              <a:t>74</a:t>
            </a:fld>
            <a:endParaRPr lang="en-US" altLang="en-US" sz="1400" smtClean="0"/>
          </a:p>
        </p:txBody>
      </p:sp>
      <p:sp>
        <p:nvSpPr>
          <p:cNvPr id="34819" name="Rectangle 2"/>
          <p:cNvSpPr>
            <a:spLocks noGrp="1" noChangeArrowheads="1"/>
          </p:cNvSpPr>
          <p:nvPr>
            <p:ph type="title"/>
          </p:nvPr>
        </p:nvSpPr>
        <p:spPr>
          <a:xfrm>
            <a:off x="457200" y="274638"/>
            <a:ext cx="8147248" cy="1143000"/>
          </a:xfrm>
        </p:spPr>
        <p:txBody>
          <a:bodyPr/>
          <a:lstStyle/>
          <a:p>
            <a:pPr algn="ctr" eaLnBrk="1" hangingPunct="1"/>
            <a:r>
              <a:rPr lang="en-US" altLang="en-US" sz="3000" dirty="0" smtClean="0">
                <a:solidFill>
                  <a:srgbClr val="002060"/>
                </a:solidFill>
              </a:rPr>
              <a:t>THE PCT ─ 1970 TO TODAY</a:t>
            </a:r>
          </a:p>
        </p:txBody>
      </p:sp>
      <p:pic>
        <p:nvPicPr>
          <p:cNvPr id="34820" name="Picture 5"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313">
            <a:off x="7682693" y="171197"/>
            <a:ext cx="1028781" cy="137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5" y="1772816"/>
            <a:ext cx="7441507"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813612"/>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E10C6D8-F1A0-46A3-A14A-9CA978F2CD62}" type="slidenum">
              <a:rPr lang="en-US" altLang="en-US" sz="1400" smtClean="0"/>
              <a:pPr eaLnBrk="1" hangingPunct="1">
                <a:spcBef>
                  <a:spcPct val="0"/>
                </a:spcBef>
                <a:buFontTx/>
                <a:buNone/>
              </a:pPr>
              <a:t>75</a:t>
            </a:fld>
            <a:endParaRPr lang="en-US" altLang="en-US" sz="1400" smtClean="0"/>
          </a:p>
        </p:txBody>
      </p:sp>
      <p:sp>
        <p:nvSpPr>
          <p:cNvPr id="35843" name="Text Box 2"/>
          <p:cNvSpPr txBox="1">
            <a:spLocks noChangeArrowheads="1"/>
          </p:cNvSpPr>
          <p:nvPr/>
        </p:nvSpPr>
        <p:spPr bwMode="auto">
          <a:xfrm>
            <a:off x="228600" y="2852936"/>
            <a:ext cx="8915400" cy="3052374"/>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lvl="1">
              <a:lnSpc>
                <a:spcPct val="150000"/>
              </a:lnSpc>
              <a:buFontTx/>
              <a:buNone/>
            </a:pPr>
            <a:r>
              <a:rPr lang="en-US" altLang="en-US" sz="1700" dirty="0">
                <a:ea typeface="ヒラギノ角ゴ Pro W3"/>
                <a:cs typeface="ヒラギノ角ゴ Pro W3"/>
              </a:rPr>
              <a:t>1. postpones the major costs associated with internationalizing a patent application</a:t>
            </a:r>
          </a:p>
          <a:p>
            <a:pPr lvl="1">
              <a:lnSpc>
                <a:spcPct val="150000"/>
              </a:lnSpc>
              <a:buFontTx/>
              <a:buNone/>
            </a:pPr>
            <a:r>
              <a:rPr lang="en-US" altLang="en-US" sz="1700" dirty="0">
                <a:ea typeface="ヒラギノ角ゴ Pro W3"/>
                <a:cs typeface="ヒラギノ角ゴ Pro W3"/>
              </a:rPr>
              <a:t>2. provides a strong basis for patenting decisions</a:t>
            </a:r>
          </a:p>
          <a:p>
            <a:pPr lvl="1">
              <a:lnSpc>
                <a:spcPct val="150000"/>
              </a:lnSpc>
              <a:buFontTx/>
              <a:buNone/>
            </a:pPr>
            <a:r>
              <a:rPr lang="en-US" altLang="en-US" sz="1700" dirty="0">
                <a:ea typeface="ヒラギノ角ゴ Pro W3"/>
                <a:cs typeface="ヒラギノ角ゴ Pro W3"/>
              </a:rPr>
              <a:t>3. harmonizes formal requirements</a:t>
            </a:r>
          </a:p>
          <a:p>
            <a:pPr lvl="1">
              <a:lnSpc>
                <a:spcPct val="150000"/>
              </a:lnSpc>
              <a:buFontTx/>
              <a:buNone/>
            </a:pPr>
            <a:r>
              <a:rPr lang="en-US" altLang="en-US" sz="1700" dirty="0">
                <a:ea typeface="ヒラギノ角ゴ Pro W3"/>
                <a:cs typeface="ヒラギノ角ゴ Pro W3"/>
              </a:rPr>
              <a:t>4. </a:t>
            </a:r>
            <a:r>
              <a:rPr lang="en-GB" altLang="en-US" sz="1700" dirty="0">
                <a:ea typeface="ヒラギノ角ゴ Pro W3"/>
                <a:cs typeface="ヒラギノ角ゴ Pro W3"/>
              </a:rPr>
              <a:t>protects applicant from certain inadvertent errors</a:t>
            </a:r>
          </a:p>
          <a:p>
            <a:pPr lvl="1">
              <a:lnSpc>
                <a:spcPct val="150000"/>
              </a:lnSpc>
              <a:buFontTx/>
              <a:buNone/>
            </a:pPr>
            <a:r>
              <a:rPr lang="en-GB" altLang="en-US" sz="1700" dirty="0">
                <a:ea typeface="ヒラギノ角ゴ Pro W3"/>
                <a:cs typeface="ヒラギノ角ゴ Pro W3"/>
              </a:rPr>
              <a:t>5. evolves to meet user needs</a:t>
            </a:r>
            <a:endParaRPr lang="en-US" altLang="en-US" sz="1700" dirty="0">
              <a:ea typeface="ヒラギノ角ゴ Pro W3"/>
              <a:cs typeface="ヒラギノ角ゴ Pro W3"/>
            </a:endParaRPr>
          </a:p>
          <a:p>
            <a:pPr lvl="1">
              <a:lnSpc>
                <a:spcPct val="150000"/>
              </a:lnSpc>
              <a:buFontTx/>
              <a:buNone/>
            </a:pPr>
            <a:r>
              <a:rPr lang="en-US" altLang="en-US" sz="1700" dirty="0">
                <a:ea typeface="ヒラギノ角ゴ Pro W3"/>
                <a:cs typeface="ヒラギノ角ゴ Pro W3"/>
              </a:rPr>
              <a:t>6. is used by the world’s major corporations, universities and research institutions when they seek international patent protection  </a:t>
            </a:r>
          </a:p>
        </p:txBody>
      </p:sp>
      <p:sp>
        <p:nvSpPr>
          <p:cNvPr id="35844" name="Text Box 3"/>
          <p:cNvSpPr txBox="1">
            <a:spLocks noChangeArrowheads="1"/>
          </p:cNvSpPr>
          <p:nvPr/>
        </p:nvSpPr>
        <p:spPr bwMode="auto">
          <a:xfrm>
            <a:off x="266632" y="1772816"/>
            <a:ext cx="8604250" cy="1754326"/>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dirty="0">
                <a:ea typeface="ヒラギノ角ゴ Pro W3"/>
                <a:cs typeface="ヒラギノ角ゴ Pro W3"/>
              </a:rPr>
              <a:t>The PCT, as the cornerstone of the international patent system, provides a worldwide system for simplified filing and processing of patent applications, which:</a:t>
            </a:r>
          </a:p>
          <a:p>
            <a:pPr>
              <a:spcBef>
                <a:spcPct val="50000"/>
              </a:spcBef>
              <a:buFontTx/>
              <a:buNone/>
            </a:pPr>
            <a:endParaRPr lang="en-US" altLang="en-US" dirty="0">
              <a:ea typeface="ヒラギノ角ゴ Pro W3"/>
              <a:cs typeface="ヒラギノ角ゴ Pro W3"/>
            </a:endParaRPr>
          </a:p>
          <a:p>
            <a:pPr>
              <a:spcBef>
                <a:spcPct val="50000"/>
              </a:spcBef>
              <a:buFontTx/>
              <a:buNone/>
            </a:pPr>
            <a:endParaRPr lang="en-US" altLang="en-US" dirty="0">
              <a:ea typeface="ヒラギノ角ゴ Pro W3"/>
              <a:cs typeface="ヒラギノ角ゴ Pro W3"/>
            </a:endParaRPr>
          </a:p>
        </p:txBody>
      </p:sp>
      <p:sp>
        <p:nvSpPr>
          <p:cNvPr id="35845" name="Rectangle 4"/>
          <p:cNvSpPr>
            <a:spLocks noChangeArrowheads="1"/>
          </p:cNvSpPr>
          <p:nvPr/>
        </p:nvSpPr>
        <p:spPr bwMode="auto">
          <a:xfrm>
            <a:off x="1950038" y="620688"/>
            <a:ext cx="54725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b="1" dirty="0" smtClean="0">
                <a:solidFill>
                  <a:srgbClr val="002060"/>
                </a:solidFill>
                <a:ea typeface="ヒラギノ角ゴ Pro W3"/>
                <a:cs typeface="ヒラギノ角ゴ Pro W3"/>
              </a:rPr>
              <a:t> </a:t>
            </a:r>
            <a:r>
              <a:rPr lang="en-US" altLang="en-US" sz="3000" dirty="0" smtClean="0">
                <a:solidFill>
                  <a:srgbClr val="002060"/>
                </a:solidFill>
                <a:ea typeface="ヒラギノ角ゴ Pro W3"/>
                <a:cs typeface="ヒラギノ角ゴ Pro W3"/>
              </a:rPr>
              <a:t>CERTAIN PCT ADVANTAGES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655898765"/>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C57EC82-7F05-4813-80D7-23EFE04CEE5B}" type="slidenum">
              <a:rPr lang="en-US" altLang="en-US" sz="1400" smtClean="0"/>
              <a:pPr eaLnBrk="1" hangingPunct="1">
                <a:spcBef>
                  <a:spcPct val="0"/>
                </a:spcBef>
                <a:buFontTx/>
                <a:buNone/>
              </a:pPr>
              <a:t>76</a:t>
            </a:fld>
            <a:endParaRPr lang="en-US" altLang="en-US" sz="1400" smtClean="0"/>
          </a:p>
        </p:txBody>
      </p:sp>
      <p:sp>
        <p:nvSpPr>
          <p:cNvPr id="36867" name="Rectangle 2"/>
          <p:cNvSpPr>
            <a:spLocks noGrp="1" noChangeArrowheads="1"/>
          </p:cNvSpPr>
          <p:nvPr>
            <p:ph type="title"/>
          </p:nvPr>
        </p:nvSpPr>
        <p:spPr>
          <a:xfrm>
            <a:off x="683568" y="260648"/>
            <a:ext cx="7772400" cy="762000"/>
          </a:xfrm>
        </p:spPr>
        <p:txBody>
          <a:bodyPr/>
          <a:lstStyle/>
          <a:p>
            <a:pPr algn="ctr" eaLnBrk="1" hangingPunct="1"/>
            <a:r>
              <a:rPr lang="en-US" altLang="en-US" sz="3000" dirty="0" smtClean="0">
                <a:solidFill>
                  <a:srgbClr val="002060"/>
                </a:solidFill>
              </a:rPr>
              <a:t>PCT CHALLENGES</a:t>
            </a:r>
          </a:p>
        </p:txBody>
      </p:sp>
      <p:sp>
        <p:nvSpPr>
          <p:cNvPr id="36868" name="Rectangle 3"/>
          <p:cNvSpPr>
            <a:spLocks noGrp="1" noChangeArrowheads="1"/>
          </p:cNvSpPr>
          <p:nvPr>
            <p:ph type="body" idx="1"/>
          </p:nvPr>
        </p:nvSpPr>
        <p:spPr>
          <a:xfrm>
            <a:off x="179512" y="1268760"/>
            <a:ext cx="8785100" cy="5330825"/>
          </a:xfrm>
        </p:spPr>
        <p:txBody>
          <a:bodyPr/>
          <a:lstStyle/>
          <a:p>
            <a:pPr eaLnBrk="1" hangingPunct="1">
              <a:spcBef>
                <a:spcPct val="0"/>
              </a:spcBef>
            </a:pPr>
            <a:r>
              <a:rPr lang="en-GB" altLang="en-US" sz="1800" dirty="0" smtClean="0"/>
              <a:t>Improving the quality of PCT international phase work products</a:t>
            </a:r>
          </a:p>
          <a:p>
            <a:pPr eaLnBrk="1" hangingPunct="1">
              <a:spcBef>
                <a:spcPct val="0"/>
              </a:spcBef>
            </a:pPr>
            <a:endParaRPr lang="en-GB" altLang="en-US" sz="1800" dirty="0" smtClean="0"/>
          </a:p>
          <a:p>
            <a:pPr eaLnBrk="1" hangingPunct="1">
              <a:spcBef>
                <a:spcPct val="0"/>
              </a:spcBef>
            </a:pPr>
            <a:r>
              <a:rPr lang="en-GB" altLang="en-US" sz="1800" dirty="0" smtClean="0"/>
              <a:t>Building trust between patent offices, so that duplicative international phase and national phase processing can be reduced</a:t>
            </a:r>
          </a:p>
          <a:p>
            <a:pPr eaLnBrk="1" hangingPunct="1">
              <a:spcBef>
                <a:spcPct val="0"/>
              </a:spcBef>
            </a:pPr>
            <a:endParaRPr lang="en-GB" altLang="en-US" sz="1800" dirty="0" smtClean="0"/>
          </a:p>
          <a:p>
            <a:pPr eaLnBrk="1" hangingPunct="1">
              <a:spcBef>
                <a:spcPct val="0"/>
              </a:spcBef>
            </a:pPr>
            <a:r>
              <a:rPr lang="en-GB" altLang="en-US" sz="1800" dirty="0" smtClean="0"/>
              <a:t>Language issues </a:t>
            </a:r>
          </a:p>
          <a:p>
            <a:pPr marL="0" indent="0" eaLnBrk="1" hangingPunct="1">
              <a:spcBef>
                <a:spcPct val="0"/>
              </a:spcBef>
              <a:buNone/>
            </a:pPr>
            <a:endParaRPr lang="en-GB" altLang="en-US" sz="1800" dirty="0" smtClean="0"/>
          </a:p>
          <a:p>
            <a:pPr lvl="1" eaLnBrk="1" hangingPunct="1">
              <a:spcBef>
                <a:spcPct val="0"/>
              </a:spcBef>
              <a:buFont typeface="Wingdings" panose="05000000000000000000" pitchFamily="2" charset="2"/>
              <a:buChar char="Ø"/>
            </a:pPr>
            <a:r>
              <a:rPr lang="en-GB" altLang="en-US" sz="1600" dirty="0" smtClean="0"/>
              <a:t>33% of applications filed in Chinese, Japanese and Korean</a:t>
            </a:r>
          </a:p>
          <a:p>
            <a:pPr lvl="1" eaLnBrk="1" hangingPunct="1">
              <a:spcBef>
                <a:spcPct val="0"/>
              </a:spcBef>
              <a:buFont typeface="Wingdings" pitchFamily="2" charset="2"/>
              <a:buChar char="q"/>
            </a:pPr>
            <a:endParaRPr lang="en-GB" altLang="en-US" sz="1800" dirty="0" smtClean="0"/>
          </a:p>
          <a:p>
            <a:pPr eaLnBrk="1" hangingPunct="1">
              <a:spcBef>
                <a:spcPct val="0"/>
              </a:spcBef>
            </a:pPr>
            <a:r>
              <a:rPr lang="en-GB" altLang="en-US" sz="1800" dirty="0" smtClean="0"/>
              <a:t>Helping developing countries benefit from the PCT</a:t>
            </a:r>
          </a:p>
          <a:p>
            <a:pPr marL="0" indent="0" eaLnBrk="1" hangingPunct="1">
              <a:spcBef>
                <a:spcPct val="0"/>
              </a:spcBef>
              <a:buNone/>
            </a:pPr>
            <a:endParaRPr lang="en-GB" altLang="en-US" sz="1800" dirty="0" smtClean="0"/>
          </a:p>
          <a:p>
            <a:pPr lvl="1" eaLnBrk="1" hangingPunct="1">
              <a:spcBef>
                <a:spcPct val="0"/>
              </a:spcBef>
              <a:buFont typeface="Wingdings" panose="05000000000000000000" pitchFamily="2" charset="2"/>
              <a:buChar char="Ø"/>
            </a:pPr>
            <a:r>
              <a:rPr lang="en-GB" altLang="en-US" sz="1600" dirty="0" smtClean="0"/>
              <a:t>15 countries responsible for 92.1% of IAs published in 2011</a:t>
            </a:r>
          </a:p>
          <a:p>
            <a:pPr lvl="1" eaLnBrk="1" hangingPunct="1">
              <a:spcBef>
                <a:spcPct val="0"/>
              </a:spcBef>
              <a:buFont typeface="Wingdings" pitchFamily="2" charset="2"/>
              <a:buChar char="q"/>
            </a:pPr>
            <a:endParaRPr lang="en-GB" altLang="en-US" sz="1800" dirty="0" smtClean="0"/>
          </a:p>
          <a:p>
            <a:pPr eaLnBrk="1" hangingPunct="1">
              <a:spcBef>
                <a:spcPct val="0"/>
              </a:spcBef>
            </a:pPr>
            <a:r>
              <a:rPr lang="en-GB" altLang="en-US" sz="1800" dirty="0" smtClean="0"/>
              <a:t>Making PCT accessible to applicants of all types from all Contracting States (for example, SMEs)</a:t>
            </a:r>
          </a:p>
          <a:p>
            <a:pPr eaLnBrk="1" hangingPunct="1">
              <a:spcBef>
                <a:spcPct val="0"/>
              </a:spcBef>
            </a:pPr>
            <a:endParaRPr lang="en-GB" altLang="en-US" sz="1800" dirty="0" smtClean="0"/>
          </a:p>
          <a:p>
            <a:pPr eaLnBrk="1" hangingPunct="1">
              <a:spcBef>
                <a:spcPct val="0"/>
              </a:spcBef>
            </a:pPr>
            <a:r>
              <a:rPr lang="en-GB" altLang="en-US" sz="1800" dirty="0" smtClean="0"/>
              <a:t>Helping PCT users stay abreast of new developments and strategies</a:t>
            </a:r>
          </a:p>
        </p:txBody>
      </p:sp>
    </p:spTree>
    <p:extLst>
      <p:ext uri="{BB962C8B-B14F-4D97-AF65-F5344CB8AC3E}">
        <p14:creationId xmlns:p14="http://schemas.microsoft.com/office/powerpoint/2010/main" val="641005265"/>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BE85990-EE83-4BD5-8A6E-DA55593657F4}" type="slidenum">
              <a:rPr lang="en-US" altLang="en-US" sz="1400" smtClean="0"/>
              <a:pPr eaLnBrk="1" hangingPunct="1">
                <a:spcBef>
                  <a:spcPct val="0"/>
                </a:spcBef>
                <a:buFontTx/>
                <a:buNone/>
              </a:pPr>
              <a:t>77</a:t>
            </a:fld>
            <a:endParaRPr lang="en-US" altLang="en-US" sz="1400" smtClean="0"/>
          </a:p>
        </p:txBody>
      </p:sp>
      <p:sp>
        <p:nvSpPr>
          <p:cNvPr id="37891" name="Rectangle 2"/>
          <p:cNvSpPr>
            <a:spLocks noGrp="1" noChangeArrowheads="1"/>
          </p:cNvSpPr>
          <p:nvPr>
            <p:ph type="title"/>
          </p:nvPr>
        </p:nvSpPr>
        <p:spPr>
          <a:xfrm>
            <a:off x="457200" y="274638"/>
            <a:ext cx="7787208" cy="1143000"/>
          </a:xfrm>
        </p:spPr>
        <p:txBody>
          <a:bodyPr/>
          <a:lstStyle/>
          <a:p>
            <a:pPr algn="ctr" eaLnBrk="1" hangingPunct="1"/>
            <a:r>
              <a:rPr lang="en-US" altLang="en-US" sz="3000" dirty="0" smtClean="0">
                <a:solidFill>
                  <a:srgbClr val="002060"/>
                </a:solidFill>
              </a:rPr>
              <a:t>THE PCT─ 1970 TO TODAY</a:t>
            </a:r>
          </a:p>
        </p:txBody>
      </p:sp>
      <p:sp>
        <p:nvSpPr>
          <p:cNvPr id="37892" name="Rectangle 3"/>
          <p:cNvSpPr>
            <a:spLocks noGrp="1" noChangeArrowheads="1"/>
          </p:cNvSpPr>
          <p:nvPr>
            <p:ph type="body" idx="1"/>
          </p:nvPr>
        </p:nvSpPr>
        <p:spPr>
          <a:xfrm>
            <a:off x="323528" y="1628800"/>
            <a:ext cx="8568878" cy="4537075"/>
          </a:xfrm>
        </p:spPr>
        <p:txBody>
          <a:bodyPr/>
          <a:lstStyle/>
          <a:p>
            <a:pPr eaLnBrk="1" hangingPunct="1"/>
            <a:r>
              <a:rPr lang="en-US" altLang="en-US" sz="1800" dirty="0" smtClean="0"/>
              <a:t>PCT extremely successful as filing tool</a:t>
            </a:r>
          </a:p>
          <a:p>
            <a:pPr marL="0" indent="0" eaLnBrk="1" hangingPunct="1">
              <a:buNone/>
            </a:pPr>
            <a:endParaRPr lang="en-US" altLang="en-US" sz="1800" dirty="0" smtClean="0"/>
          </a:p>
          <a:p>
            <a:pPr eaLnBrk="1" hangingPunct="1"/>
            <a:r>
              <a:rPr lang="en-US" altLang="en-US" sz="1800" dirty="0" smtClean="0"/>
              <a:t>Harmonization of formal and procedural requirements (beyond PCT:  </a:t>
            </a:r>
            <a:r>
              <a:rPr lang="fr-CH" altLang="en-US" sz="1800" dirty="0" smtClean="0"/>
              <a:t>national </a:t>
            </a:r>
            <a:r>
              <a:rPr lang="fr-CH" altLang="en-US" sz="1800" dirty="0" err="1" smtClean="0"/>
              <a:t>laws</a:t>
            </a:r>
            <a:r>
              <a:rPr lang="fr-CH" altLang="en-US" sz="1800" dirty="0" smtClean="0"/>
              <a:t>; Patent Law Treaty (PLT))</a:t>
            </a:r>
          </a:p>
          <a:p>
            <a:pPr eaLnBrk="1" hangingPunct="1"/>
            <a:endParaRPr lang="en-US" altLang="en-US" sz="1800" dirty="0" smtClean="0"/>
          </a:p>
          <a:p>
            <a:pPr eaLnBrk="1" hangingPunct="1"/>
            <a:r>
              <a:rPr lang="en-US" altLang="en-US" sz="1800" dirty="0" smtClean="0"/>
              <a:t>However:  PCT not as effective as work sharing tool in practice for addressing national quality of examination and (for some Offices) backlogs </a:t>
            </a:r>
          </a:p>
          <a:p>
            <a:pPr marL="0" indent="0" eaLnBrk="1" hangingPunct="1">
              <a:buNone/>
            </a:pPr>
            <a:endParaRPr lang="en-US" altLang="en-US" sz="1800" dirty="0" smtClean="0"/>
          </a:p>
          <a:p>
            <a:pPr eaLnBrk="1" hangingPunct="1"/>
            <a:r>
              <a:rPr lang="en-US" altLang="en-US" sz="1800" dirty="0" smtClean="0"/>
              <a:t>Expectation was:  “flying start” for offices, work should be “rather in the nature of completing, checking and criticizing than starting from scratch in complete isolation”</a:t>
            </a:r>
          </a:p>
          <a:p>
            <a:pPr marL="0" indent="0" eaLnBrk="1" hangingPunct="1">
              <a:buNone/>
            </a:pPr>
            <a:endParaRPr lang="en-US" altLang="en-US" sz="1800" dirty="0" smtClean="0"/>
          </a:p>
          <a:p>
            <a:pPr eaLnBrk="1" hangingPunct="1"/>
            <a:r>
              <a:rPr lang="en-US" altLang="en-US" sz="1800" dirty="0" smtClean="0"/>
              <a:t>Reality is: many Offices do start “from scratch”</a:t>
            </a:r>
            <a:r>
              <a:rPr lang="fr-CH" altLang="en-US" sz="1800" i="1" dirty="0" smtClean="0"/>
              <a:t> </a:t>
            </a:r>
          </a:p>
          <a:p>
            <a:pPr marL="0" indent="0" eaLnBrk="1" hangingPunct="1">
              <a:buNone/>
            </a:pPr>
            <a:endParaRPr lang="fr-CH" altLang="en-US" sz="1800" i="1" dirty="0" smtClean="0"/>
          </a:p>
          <a:p>
            <a:pPr lvl="1" eaLnBrk="1" hangingPunct="1">
              <a:buFont typeface="Wingdings" panose="05000000000000000000" pitchFamily="2" charset="2"/>
              <a:buChar char="Ø"/>
            </a:pPr>
            <a:r>
              <a:rPr lang="en-US" altLang="en-US" sz="1600" dirty="0" smtClean="0"/>
              <a:t>Perhaps not in complete isolation, but …</a:t>
            </a:r>
          </a:p>
          <a:p>
            <a:pPr eaLnBrk="1" hangingPunct="1"/>
            <a:endParaRPr lang="en-US" altLang="en-US" dirty="0" smtClean="0"/>
          </a:p>
          <a:p>
            <a:pPr eaLnBrk="1" hangingPunct="1"/>
            <a:endParaRPr lang="en-US" altLang="en-US" dirty="0" smtClean="0"/>
          </a:p>
        </p:txBody>
      </p:sp>
      <p:pic>
        <p:nvPicPr>
          <p:cNvPr id="37893"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1971">
            <a:off x="7538629" y="387939"/>
            <a:ext cx="97210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11141"/>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0676D9A-D7A2-4F86-8F3F-832109A7647D}" type="slidenum">
              <a:rPr lang="en-US" altLang="en-US" sz="1400" smtClean="0"/>
              <a:pPr eaLnBrk="1" hangingPunct="1">
                <a:spcBef>
                  <a:spcPct val="0"/>
                </a:spcBef>
                <a:buFontTx/>
                <a:buNone/>
              </a:pPr>
              <a:t>78</a:t>
            </a:fld>
            <a:endParaRPr lang="en-US" altLang="en-US" sz="1400" smtClean="0"/>
          </a:p>
        </p:txBody>
      </p:sp>
      <p:sp>
        <p:nvSpPr>
          <p:cNvPr id="38915" name="Rectangle 2"/>
          <p:cNvSpPr>
            <a:spLocks noGrp="1" noChangeArrowheads="1"/>
          </p:cNvSpPr>
          <p:nvPr>
            <p:ph type="title"/>
          </p:nvPr>
        </p:nvSpPr>
        <p:spPr>
          <a:xfrm>
            <a:off x="467544" y="412392"/>
            <a:ext cx="7128792" cy="1143000"/>
          </a:xfrm>
        </p:spPr>
        <p:txBody>
          <a:bodyPr/>
          <a:lstStyle/>
          <a:p>
            <a:pPr algn="ctr" eaLnBrk="1" hangingPunct="1"/>
            <a:r>
              <a:rPr lang="fr-CH" altLang="en-US" sz="3200" dirty="0" smtClean="0">
                <a:solidFill>
                  <a:srgbClr val="002060"/>
                </a:solidFill>
              </a:rPr>
              <a:t>PCT </a:t>
            </a:r>
            <a:r>
              <a:rPr lang="en-US" altLang="en-US" sz="3200" dirty="0" smtClean="0">
                <a:solidFill>
                  <a:srgbClr val="002060"/>
                </a:solidFill>
              </a:rPr>
              <a:t>ROADMAP</a:t>
            </a:r>
          </a:p>
        </p:txBody>
      </p:sp>
      <p:sp>
        <p:nvSpPr>
          <p:cNvPr id="38916" name="Rectangle 3"/>
          <p:cNvSpPr>
            <a:spLocks noGrp="1" noChangeArrowheads="1"/>
          </p:cNvSpPr>
          <p:nvPr>
            <p:ph type="body" idx="1"/>
          </p:nvPr>
        </p:nvSpPr>
        <p:spPr>
          <a:xfrm>
            <a:off x="324599" y="2996952"/>
            <a:ext cx="8424862" cy="4535487"/>
          </a:xfrm>
        </p:spPr>
        <p:txBody>
          <a:bodyPr/>
          <a:lstStyle/>
          <a:p>
            <a:pPr eaLnBrk="1" hangingPunct="1"/>
            <a:r>
              <a:rPr lang="en-US" altLang="en-US" sz="2000" dirty="0" smtClean="0"/>
              <a:t>Needed: change in approach of offices vis-à-vis the PCT system, including a review of national procedures and practices and of what kind of incentives are set to use the system in a way which is beneficial to all </a:t>
            </a:r>
          </a:p>
          <a:p>
            <a:pPr eaLnBrk="1" hangingPunct="1"/>
            <a:endParaRPr lang="en-US" altLang="en-US" dirty="0" smtClean="0"/>
          </a:p>
        </p:txBody>
      </p:sp>
      <p:pic>
        <p:nvPicPr>
          <p:cNvPr id="38917"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55439">
            <a:off x="7502831" y="721186"/>
            <a:ext cx="1224136" cy="16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183251"/>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78FA84B-1240-4B68-8345-2DACAF66BD07}" type="slidenum">
              <a:rPr lang="en-US" altLang="en-US" sz="1400" smtClean="0"/>
              <a:pPr eaLnBrk="1" hangingPunct="1">
                <a:spcBef>
                  <a:spcPct val="0"/>
                </a:spcBef>
                <a:buFontTx/>
                <a:buNone/>
              </a:pPr>
              <a:t>79</a:t>
            </a:fld>
            <a:endParaRPr lang="en-US" altLang="en-US" sz="1400" smtClean="0"/>
          </a:p>
        </p:txBody>
      </p:sp>
      <p:sp>
        <p:nvSpPr>
          <p:cNvPr id="39939" name="Rectangle 2"/>
          <p:cNvSpPr>
            <a:spLocks noGrp="1" noChangeArrowheads="1"/>
          </p:cNvSpPr>
          <p:nvPr>
            <p:ph type="title"/>
          </p:nvPr>
        </p:nvSpPr>
        <p:spPr>
          <a:xfrm>
            <a:off x="467544" y="476672"/>
            <a:ext cx="7344815"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39940" name="Rectangle 3"/>
          <p:cNvSpPr>
            <a:spLocks noGrp="1" noChangeArrowheads="1"/>
          </p:cNvSpPr>
          <p:nvPr>
            <p:ph type="body" idx="1"/>
          </p:nvPr>
        </p:nvSpPr>
        <p:spPr>
          <a:xfrm>
            <a:off x="395536" y="2492896"/>
            <a:ext cx="8424862" cy="4535487"/>
          </a:xfrm>
        </p:spPr>
        <p:txBody>
          <a:bodyPr/>
          <a:lstStyle/>
          <a:p>
            <a:pPr eaLnBrk="1" hangingPunct="1"/>
            <a:r>
              <a:rPr lang="en-US" altLang="en-US" sz="2000" dirty="0" smtClean="0"/>
              <a:t>Improve quality and consistency of international reports:</a:t>
            </a:r>
          </a:p>
          <a:p>
            <a:pPr marL="0" indent="0" eaLnBrk="1" hangingPunct="1">
              <a:buNone/>
            </a:pPr>
            <a:endParaRPr lang="fr-CH" altLang="en-US" dirty="0" smtClean="0"/>
          </a:p>
          <a:p>
            <a:pPr marL="0" indent="0" eaLnBrk="1" hangingPunct="1">
              <a:buNone/>
            </a:pPr>
            <a:endParaRPr lang="en-US" altLang="en-US" dirty="0" smtClean="0"/>
          </a:p>
          <a:p>
            <a:pPr lvl="1" eaLnBrk="1" hangingPunct="1">
              <a:buFont typeface="Wingdings" panose="05000000000000000000" pitchFamily="2" charset="2"/>
              <a:buChar char="Ø"/>
            </a:pPr>
            <a:r>
              <a:rPr lang="en-US" altLang="en-US" sz="1700" dirty="0" smtClean="0"/>
              <a:t>The better the quality of the tools (reports), the better for all Contracting States:  tools allow them to deal more effectively with requirements of their national laws </a:t>
            </a:r>
          </a:p>
          <a:p>
            <a:pPr marL="457200" lvl="1" indent="0" eaLnBrk="1" hangingPunct="1">
              <a:buNone/>
            </a:pPr>
            <a:endParaRPr lang="en-US" altLang="en-US" sz="1700" dirty="0" smtClean="0"/>
          </a:p>
          <a:p>
            <a:pPr lvl="1" eaLnBrk="1" hangingPunct="1">
              <a:buFont typeface="Wingdings" panose="05000000000000000000" pitchFamily="2" charset="2"/>
              <a:buChar char="Ø"/>
            </a:pPr>
            <a:r>
              <a:rPr lang="en-US" altLang="en-US" sz="1700" dirty="0" smtClean="0"/>
              <a:t>The smaller the national examining capacity, the bigger the importance of quality tools </a:t>
            </a:r>
          </a:p>
          <a:p>
            <a:pPr eaLnBrk="1" hangingPunct="1"/>
            <a:endParaRPr lang="en-US" altLang="en-US" dirty="0" smtClean="0"/>
          </a:p>
        </p:txBody>
      </p:sp>
      <p:pic>
        <p:nvPicPr>
          <p:cNvPr id="39941"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46028">
            <a:off x="7434429" y="574639"/>
            <a:ext cx="1125145" cy="150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26097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dirty="0" smtClean="0">
                <a:latin typeface="Arial" charset="0"/>
                <a:cs typeface="Arial" charset="0"/>
              </a:rPr>
              <a:t>  </a:t>
            </a:r>
            <a:r>
              <a:rPr lang="en-US" dirty="0" smtClean="0">
                <a:solidFill>
                  <a:srgbClr val="002060"/>
                </a:solidFill>
                <a:latin typeface="Arial" charset="0"/>
                <a:cs typeface="Arial" charset="0"/>
              </a:rPr>
              <a:t>WIPO’s MAIN SOURCES OF REVENUE</a:t>
            </a:r>
            <a:endParaRPr lang="en-US" dirty="0">
              <a:solidFill>
                <a:srgbClr val="002060"/>
              </a:solidFill>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3841456664"/>
              </p:ext>
            </p:extLst>
          </p:nvPr>
        </p:nvGraphicFramePr>
        <p:xfrm>
          <a:off x="0" y="1905000"/>
          <a:ext cx="9144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66154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359588D-C3DA-4EA5-ADC5-44611F982BD3}" type="slidenum">
              <a:rPr lang="en-US" altLang="en-US" sz="1400" smtClean="0"/>
              <a:pPr eaLnBrk="1" hangingPunct="1">
                <a:spcBef>
                  <a:spcPct val="0"/>
                </a:spcBef>
                <a:buFontTx/>
                <a:buNone/>
              </a:pPr>
              <a:t>80</a:t>
            </a:fld>
            <a:endParaRPr lang="en-US" altLang="en-US" sz="1400" smtClean="0"/>
          </a:p>
        </p:txBody>
      </p:sp>
      <p:sp>
        <p:nvSpPr>
          <p:cNvPr id="40963" name="Rectangle 2"/>
          <p:cNvSpPr>
            <a:spLocks noGrp="1" noChangeArrowheads="1"/>
          </p:cNvSpPr>
          <p:nvPr>
            <p:ph type="title"/>
          </p:nvPr>
        </p:nvSpPr>
        <p:spPr>
          <a:xfrm>
            <a:off x="395536" y="260646"/>
            <a:ext cx="7715200"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40964" name="Rectangle 3"/>
          <p:cNvSpPr>
            <a:spLocks noGrp="1" noChangeArrowheads="1"/>
          </p:cNvSpPr>
          <p:nvPr>
            <p:ph type="body" idx="1"/>
          </p:nvPr>
        </p:nvSpPr>
        <p:spPr>
          <a:xfrm>
            <a:off x="395536" y="1844824"/>
            <a:ext cx="8424862" cy="4380580"/>
          </a:xfrm>
        </p:spPr>
        <p:txBody>
          <a:bodyPr/>
          <a:lstStyle/>
          <a:p>
            <a:pPr eaLnBrk="1" hangingPunct="1"/>
            <a:r>
              <a:rPr lang="en-US" altLang="en-US" sz="1800" dirty="0" smtClean="0"/>
              <a:t>Improve quality and consistency of international reports:</a:t>
            </a:r>
          </a:p>
          <a:p>
            <a:pPr marL="0" indent="0" eaLnBrk="1" hangingPunct="1">
              <a:buNone/>
            </a:pPr>
            <a:endParaRPr lang="fr-CH" altLang="en-US" dirty="0" smtClean="0"/>
          </a:p>
          <a:p>
            <a:pPr marL="0" indent="0" eaLnBrk="1" hangingPunct="1">
              <a:buNone/>
            </a:pPr>
            <a:endParaRPr lang="en-US" altLang="en-US" dirty="0" smtClean="0"/>
          </a:p>
          <a:p>
            <a:pPr lvl="1" eaLnBrk="1" hangingPunct="1">
              <a:lnSpc>
                <a:spcPct val="150000"/>
              </a:lnSpc>
              <a:buFont typeface="Wingdings" panose="05000000000000000000" pitchFamily="2" charset="2"/>
              <a:buChar char="Ø"/>
            </a:pPr>
            <a:r>
              <a:rPr lang="en-US" altLang="en-US" sz="1600" dirty="0" smtClean="0"/>
              <a:t>Develop quality metrics for measuring usefulness</a:t>
            </a:r>
          </a:p>
          <a:p>
            <a:pPr lvl="1" eaLnBrk="1" hangingPunct="1">
              <a:lnSpc>
                <a:spcPct val="150000"/>
              </a:lnSpc>
              <a:buFont typeface="Wingdings" panose="05000000000000000000" pitchFamily="2" charset="2"/>
              <a:buChar char="Ø"/>
            </a:pPr>
            <a:r>
              <a:rPr lang="en-US" altLang="en-US" sz="1600" dirty="0" smtClean="0"/>
              <a:t>Explore collaborative search and examination</a:t>
            </a:r>
          </a:p>
          <a:p>
            <a:pPr lvl="1" eaLnBrk="1" hangingPunct="1">
              <a:lnSpc>
                <a:spcPct val="150000"/>
              </a:lnSpc>
              <a:buFont typeface="Wingdings" panose="05000000000000000000" pitchFamily="2" charset="2"/>
              <a:buChar char="Ø"/>
            </a:pPr>
            <a:r>
              <a:rPr lang="en-US" altLang="en-US" sz="1600" dirty="0" smtClean="0"/>
              <a:t>Third party observations system </a:t>
            </a:r>
          </a:p>
          <a:p>
            <a:pPr lvl="1" eaLnBrk="1" hangingPunct="1">
              <a:lnSpc>
                <a:spcPct val="150000"/>
              </a:lnSpc>
              <a:buFont typeface="Wingdings" panose="05000000000000000000" pitchFamily="2" charset="2"/>
              <a:buChar char="Ø"/>
            </a:pPr>
            <a:r>
              <a:rPr lang="en-US" altLang="en-US" sz="1600" dirty="0" smtClean="0"/>
              <a:t>Set up quality feedback system for offices</a:t>
            </a:r>
          </a:p>
          <a:p>
            <a:pPr lvl="1" eaLnBrk="1" hangingPunct="1">
              <a:lnSpc>
                <a:spcPct val="150000"/>
              </a:lnSpc>
              <a:buFont typeface="Wingdings" panose="05000000000000000000" pitchFamily="2" charset="2"/>
              <a:buChar char="Ø"/>
            </a:pPr>
            <a:r>
              <a:rPr lang="en-US" altLang="en-US" sz="1600" dirty="0" smtClean="0"/>
              <a:t>Improve explanations of relevance of cited documents</a:t>
            </a:r>
          </a:p>
          <a:p>
            <a:pPr lvl="1" eaLnBrk="1" hangingPunct="1">
              <a:lnSpc>
                <a:spcPct val="150000"/>
              </a:lnSpc>
              <a:buFont typeface="Wingdings" panose="05000000000000000000" pitchFamily="2" charset="2"/>
              <a:buChar char="Ø"/>
            </a:pPr>
            <a:r>
              <a:rPr lang="en-US" altLang="en-US" sz="1600" dirty="0" smtClean="0"/>
              <a:t>Extend opportunity for dialogue with examiner during international preliminary examination</a:t>
            </a:r>
          </a:p>
          <a:p>
            <a:pPr lvl="1" eaLnBrk="1" hangingPunct="1"/>
            <a:endParaRPr lang="en-US" altLang="en-US" dirty="0" smtClean="0"/>
          </a:p>
          <a:p>
            <a:pPr eaLnBrk="1" hangingPunct="1"/>
            <a:endParaRPr lang="en-US" altLang="en-US" dirty="0" smtClean="0"/>
          </a:p>
        </p:txBody>
      </p:sp>
      <p:pic>
        <p:nvPicPr>
          <p:cNvPr id="40965" name="Picture 4" descr="pct treat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3582">
            <a:off x="7324141" y="411384"/>
            <a:ext cx="1084583" cy="144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251682"/>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6421E1AC-94AE-4001-A92A-7DBB98FC9C44}" type="slidenum">
              <a:rPr lang="en-US" altLang="en-US" sz="1400" smtClean="0"/>
              <a:pPr eaLnBrk="1" hangingPunct="1">
                <a:spcBef>
                  <a:spcPct val="0"/>
                </a:spcBef>
                <a:buFontTx/>
                <a:buNone/>
              </a:pPr>
              <a:t>81</a:t>
            </a:fld>
            <a:endParaRPr lang="en-US" altLang="en-US" sz="1400" smtClean="0"/>
          </a:p>
        </p:txBody>
      </p:sp>
      <p:sp>
        <p:nvSpPr>
          <p:cNvPr id="41987" name="Title 1"/>
          <p:cNvSpPr>
            <a:spLocks noGrp="1"/>
          </p:cNvSpPr>
          <p:nvPr>
            <p:ph type="title" idx="4294967295"/>
          </p:nvPr>
        </p:nvSpPr>
        <p:spPr>
          <a:xfrm>
            <a:off x="539552" y="188640"/>
            <a:ext cx="7848872" cy="1143000"/>
          </a:xfrm>
        </p:spPr>
        <p:txBody>
          <a:bodyPr/>
          <a:lstStyle/>
          <a:p>
            <a:pPr algn="ctr" eaLnBrk="1" hangingPunct="1"/>
            <a:r>
              <a:rPr lang="fr-CH" altLang="en-US" sz="3000" dirty="0" smtClean="0">
                <a:solidFill>
                  <a:srgbClr val="002060"/>
                </a:solidFill>
              </a:rPr>
              <a:t>PCT </a:t>
            </a:r>
            <a:r>
              <a:rPr lang="en-US" altLang="en-US" sz="3000" dirty="0" smtClean="0">
                <a:solidFill>
                  <a:srgbClr val="002060"/>
                </a:solidFill>
              </a:rPr>
              <a:t>ROADMAP</a:t>
            </a:r>
          </a:p>
        </p:txBody>
      </p:sp>
      <p:sp>
        <p:nvSpPr>
          <p:cNvPr id="41988" name="Content Placeholder 2"/>
          <p:cNvSpPr>
            <a:spLocks noGrp="1"/>
          </p:cNvSpPr>
          <p:nvPr>
            <p:ph idx="4294967295"/>
          </p:nvPr>
        </p:nvSpPr>
        <p:spPr>
          <a:xfrm>
            <a:off x="467544" y="1340768"/>
            <a:ext cx="8568952" cy="4321175"/>
          </a:xfrm>
        </p:spPr>
        <p:txBody>
          <a:bodyPr/>
          <a:lstStyle/>
          <a:p>
            <a:pPr eaLnBrk="1" hangingPunct="1"/>
            <a:r>
              <a:rPr lang="en-US" altLang="en-US" sz="1800" dirty="0" smtClean="0"/>
              <a:t>Improve timeliness of actions in international phase</a:t>
            </a:r>
          </a:p>
          <a:p>
            <a:pPr marL="0" indent="0" eaLnBrk="1" hangingPunct="1">
              <a:buNone/>
            </a:pPr>
            <a:endParaRPr lang="en-US" altLang="en-US" sz="1800" dirty="0" smtClean="0"/>
          </a:p>
          <a:p>
            <a:pPr eaLnBrk="1" hangingPunct="1"/>
            <a:r>
              <a:rPr lang="en-US" altLang="en-US" sz="1800" dirty="0" smtClean="0"/>
              <a:t>Create incentives for applicants to use system efficiently</a:t>
            </a:r>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500" dirty="0" smtClean="0"/>
              <a:t>encourage high quality applications and early correction of defects and filing of amendments</a:t>
            </a:r>
          </a:p>
          <a:p>
            <a:pPr marL="457200" lvl="1" indent="0" eaLnBrk="1" hangingPunct="1">
              <a:buNone/>
            </a:pPr>
            <a:endParaRPr lang="en-US" altLang="en-US" sz="1600" dirty="0" smtClean="0"/>
          </a:p>
          <a:p>
            <a:pPr eaLnBrk="1" hangingPunct="1"/>
            <a:r>
              <a:rPr lang="en-US" altLang="en-US" sz="1800" dirty="0" smtClean="0"/>
              <a:t>Improve training for Offices, better coordination</a:t>
            </a:r>
          </a:p>
          <a:p>
            <a:pPr eaLnBrk="1" hangingPunct="1">
              <a:buFont typeface="Wingdings" panose="05000000000000000000" pitchFamily="2" charset="2"/>
              <a:buChar char="Ø"/>
            </a:pPr>
            <a:endParaRPr lang="en-US" altLang="en-US" sz="1600" dirty="0" smtClean="0"/>
          </a:p>
          <a:p>
            <a:pPr lvl="1" eaLnBrk="1" hangingPunct="1">
              <a:buFont typeface="Wingdings" panose="05000000000000000000" pitchFamily="2" charset="2"/>
              <a:buChar char="Ø"/>
            </a:pPr>
            <a:r>
              <a:rPr lang="en-US" altLang="en-US" sz="1500" dirty="0" smtClean="0"/>
              <a:t>notably for examiners in developing country Offices</a:t>
            </a:r>
          </a:p>
          <a:p>
            <a:pPr marL="457200" lvl="1" indent="0" eaLnBrk="1" hangingPunct="1">
              <a:buNone/>
            </a:pPr>
            <a:endParaRPr lang="en-US" altLang="en-US" sz="1600" dirty="0" smtClean="0"/>
          </a:p>
          <a:p>
            <a:pPr eaLnBrk="1" hangingPunct="1"/>
            <a:r>
              <a:rPr lang="en-US" altLang="en-US" sz="1800" dirty="0" smtClean="0"/>
              <a:t>Improve access to effective search systems</a:t>
            </a:r>
          </a:p>
          <a:p>
            <a:pPr marL="0" indent="0" eaLnBrk="1" hangingPunct="1">
              <a:buNone/>
            </a:pPr>
            <a:endParaRPr lang="en-US" altLang="en-US" sz="1800" dirty="0" smtClean="0"/>
          </a:p>
          <a:p>
            <a:pPr lvl="1" eaLnBrk="1" hangingPunct="1"/>
            <a:r>
              <a:rPr lang="en-US" altLang="en-US" sz="1500" dirty="0" smtClean="0"/>
              <a:t>affordable access to online search systems</a:t>
            </a:r>
          </a:p>
          <a:p>
            <a:pPr eaLnBrk="1" hangingPunct="1"/>
            <a:endParaRPr lang="en-US" altLang="en-US" sz="1800" dirty="0" smtClean="0"/>
          </a:p>
          <a:p>
            <a:pPr eaLnBrk="1" hangingPunct="1"/>
            <a:r>
              <a:rPr lang="en-US" altLang="en-US" sz="1800" dirty="0" smtClean="0"/>
              <a:t>Improve access to national search and examination reports</a:t>
            </a:r>
          </a:p>
          <a:p>
            <a:pPr lvl="1" eaLnBrk="1" hangingPunct="1"/>
            <a:endParaRPr lang="en-US" altLang="en-US" dirty="0" smtClean="0"/>
          </a:p>
          <a:p>
            <a:pPr lvl="1" eaLnBrk="1" hangingPunct="1"/>
            <a:endParaRPr lang="en-US" altLang="en-US" b="1" dirty="0" smtClean="0"/>
          </a:p>
        </p:txBody>
      </p:sp>
      <p:pic>
        <p:nvPicPr>
          <p:cNvPr id="41989" name="Picture 4" descr="pct treaty 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5660">
            <a:off x="7550726" y="308950"/>
            <a:ext cx="1141549" cy="152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99690"/>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51520" y="188640"/>
            <a:ext cx="8229600" cy="620713"/>
          </a:xfrm>
        </p:spPr>
        <p:txBody>
          <a:bodyPr/>
          <a:lstStyle/>
          <a:p>
            <a:pPr algn="ctr"/>
            <a:r>
              <a:rPr lang="en-US" altLang="en-US" sz="3000" dirty="0" smtClean="0">
                <a:solidFill>
                  <a:srgbClr val="002060"/>
                </a:solidFill>
              </a:rPr>
              <a:t>ePCT</a:t>
            </a:r>
          </a:p>
        </p:txBody>
      </p:sp>
      <p:sp>
        <p:nvSpPr>
          <p:cNvPr id="44035" name="Rectangle 3"/>
          <p:cNvSpPr>
            <a:spLocks noGrp="1" noChangeArrowheads="1"/>
          </p:cNvSpPr>
          <p:nvPr>
            <p:ph type="body" idx="4294967295"/>
          </p:nvPr>
        </p:nvSpPr>
        <p:spPr>
          <a:xfrm>
            <a:off x="323528" y="980728"/>
            <a:ext cx="8713787" cy="5184775"/>
          </a:xfrm>
        </p:spPr>
        <p:txBody>
          <a:bodyPr/>
          <a:lstStyle/>
          <a:p>
            <a:pPr>
              <a:spcBef>
                <a:spcPct val="25000"/>
              </a:spcBef>
              <a:spcAft>
                <a:spcPct val="25000"/>
              </a:spcAft>
              <a:defRPr/>
            </a:pPr>
            <a:r>
              <a:rPr lang="en-US" altLang="en-US" sz="1800" dirty="0" smtClean="0"/>
              <a:t>WIPO online service that provides secure electronic access to/interaction with IB’s PCT application files by applicants/agents and Offices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800" dirty="0" smtClean="0"/>
              <a:t>8500 users in over 100 countries, 30+ Offices</a:t>
            </a:r>
          </a:p>
          <a:p>
            <a:pPr marL="0" indent="0">
              <a:spcBef>
                <a:spcPct val="15000"/>
              </a:spcBef>
              <a:spcAft>
                <a:spcPct val="15000"/>
              </a:spcAft>
              <a:buNone/>
              <a:defRPr/>
            </a:pPr>
            <a:endParaRPr lang="en-US" altLang="en-US" sz="1800" dirty="0" smtClean="0"/>
          </a:p>
          <a:p>
            <a:pPr>
              <a:spcBef>
                <a:spcPct val="15000"/>
              </a:spcBef>
              <a:spcAft>
                <a:spcPct val="15000"/>
              </a:spcAft>
              <a:defRPr/>
            </a:pPr>
            <a:r>
              <a:rPr lang="en-US" altLang="en-US" sz="1800" dirty="0" smtClean="0"/>
              <a:t>Positive feedback from users:</a:t>
            </a:r>
          </a:p>
          <a:p>
            <a:pPr marL="0" indent="0">
              <a:spcBef>
                <a:spcPct val="15000"/>
              </a:spcBef>
              <a:spcAft>
                <a:spcPct val="15000"/>
              </a:spcAft>
              <a:buNone/>
              <a:defRPr/>
            </a:pPr>
            <a:endParaRPr lang="en-US" altLang="en-US" sz="1800" dirty="0" smtClean="0"/>
          </a:p>
          <a:p>
            <a:pPr lvl="1">
              <a:buFont typeface="Wingdings" panose="05000000000000000000" pitchFamily="2" charset="2"/>
              <a:buChar char="Ø"/>
              <a:defRPr/>
            </a:pPr>
            <a:r>
              <a:rPr lang="en-US" altLang="en-US" sz="1600" dirty="0" smtClean="0"/>
              <a:t>applicant features generally reckoned best in class</a:t>
            </a:r>
          </a:p>
          <a:p>
            <a:pPr lvl="1">
              <a:buFont typeface="Wingdings" panose="05000000000000000000" pitchFamily="2" charset="2"/>
              <a:buChar char="Ø"/>
              <a:defRPr/>
            </a:pPr>
            <a:r>
              <a:rPr lang="en-US" altLang="en-US" sz="1600" dirty="0" smtClean="0"/>
              <a:t>unique notifications feature already saved applicants</a:t>
            </a:r>
          </a:p>
          <a:p>
            <a:pPr lvl="1">
              <a:buFont typeface="Wingdings" panose="05000000000000000000" pitchFamily="2" charset="2"/>
              <a:buChar char="Ø"/>
              <a:defRPr/>
            </a:pPr>
            <a:r>
              <a:rPr lang="en-US" altLang="en-US" sz="1600" dirty="0" smtClean="0"/>
              <a:t>Office features found easy to use</a:t>
            </a:r>
          </a:p>
          <a:p>
            <a:pPr marL="457200" lvl="1" indent="0">
              <a:buNone/>
              <a:defRPr/>
            </a:pPr>
            <a:endParaRPr lang="en-US" altLang="en-US" sz="1600" dirty="0" smtClean="0"/>
          </a:p>
          <a:p>
            <a:pPr>
              <a:spcBef>
                <a:spcPct val="25000"/>
              </a:spcBef>
              <a:spcAft>
                <a:spcPct val="25000"/>
              </a:spcAft>
              <a:defRPr/>
            </a:pPr>
            <a:r>
              <a:rPr lang="en-US" altLang="en-US" sz="1800" dirty="0" smtClean="0"/>
              <a:t>More information: </a:t>
            </a:r>
            <a:r>
              <a:rPr lang="en-US" altLang="en-US" sz="1800" dirty="0" smtClean="0">
                <a:hlinkClick r:id="rId2"/>
              </a:rPr>
              <a:t>https://pct.wipo.int/ePCT</a:t>
            </a:r>
            <a:endParaRPr lang="en-US" altLang="en-US" sz="1800" dirty="0" smtClean="0"/>
          </a:p>
          <a:p>
            <a:pPr marL="0" indent="0">
              <a:spcBef>
                <a:spcPct val="25000"/>
              </a:spcBef>
              <a:spcAft>
                <a:spcPct val="25000"/>
              </a:spcAft>
              <a:buNone/>
              <a:defRPr/>
            </a:pPr>
            <a:endParaRPr lang="en-US" altLang="en-US" sz="1800" dirty="0" smtClean="0"/>
          </a:p>
          <a:p>
            <a:pPr>
              <a:spcBef>
                <a:spcPct val="0"/>
              </a:spcBef>
              <a:defRPr/>
            </a:pPr>
            <a:r>
              <a:rPr lang="en-US" altLang="en-US" sz="1800" dirty="0" err="1" smtClean="0"/>
              <a:t>ePCT</a:t>
            </a:r>
            <a:r>
              <a:rPr lang="en-US" altLang="en-US" sz="1800" dirty="0" smtClean="0"/>
              <a:t>-Filing: web-based </a:t>
            </a:r>
            <a:r>
              <a:rPr lang="en-US" altLang="en-US" sz="1800" dirty="0"/>
              <a:t>electronic filing of new PCT applications</a:t>
            </a:r>
          </a:p>
          <a:p>
            <a:pPr lvl="1">
              <a:spcBef>
                <a:spcPct val="0"/>
              </a:spcBef>
              <a:buFont typeface="Wingdings" panose="05000000000000000000" pitchFamily="2" charset="2"/>
              <a:buChar char="Ø"/>
              <a:defRPr/>
            </a:pPr>
            <a:r>
              <a:rPr lang="en-US" altLang="en-US" sz="1600" dirty="0"/>
              <a:t>Currently </a:t>
            </a:r>
            <a:r>
              <a:rPr lang="en-US" altLang="en-US" sz="1600" dirty="0" smtClean="0"/>
              <a:t>available live </a:t>
            </a:r>
            <a:r>
              <a:rPr lang="en-US" altLang="en-US" sz="1600" dirty="0"/>
              <a:t>for filings with </a:t>
            </a:r>
            <a:r>
              <a:rPr lang="en-US" altLang="en-US" sz="1600" dirty="0" smtClean="0"/>
              <a:t>RO/IB, RO/AT &amp; RO/SE; </a:t>
            </a:r>
            <a:r>
              <a:rPr lang="en-US" altLang="en-US" sz="1600" dirty="0"/>
              <a:t>awaiting other ROs</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4131853237"/>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67544" y="332656"/>
            <a:ext cx="8280400" cy="719137"/>
          </a:xfrm>
        </p:spPr>
        <p:txBody>
          <a:bodyPr/>
          <a:lstStyle/>
          <a:p>
            <a:pPr algn="ctr"/>
            <a:r>
              <a:rPr lang="en-US" altLang="en-US" sz="3000" dirty="0" smtClean="0">
                <a:solidFill>
                  <a:srgbClr val="002060"/>
                </a:solidFill>
              </a:rPr>
              <a:t>ePCT: FURTHER IMPROVEMENTS</a:t>
            </a:r>
          </a:p>
        </p:txBody>
      </p:sp>
      <p:sp>
        <p:nvSpPr>
          <p:cNvPr id="45059" name="Rectangle 3"/>
          <p:cNvSpPr>
            <a:spLocks noGrp="1" noChangeArrowheads="1"/>
          </p:cNvSpPr>
          <p:nvPr>
            <p:ph type="body" idx="4294967295"/>
          </p:nvPr>
        </p:nvSpPr>
        <p:spPr>
          <a:xfrm>
            <a:off x="323528" y="1196752"/>
            <a:ext cx="8820472" cy="5112791"/>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0" indent="0">
              <a:spcBef>
                <a:spcPct val="0"/>
              </a:spcBef>
              <a:defRPr/>
            </a:pPr>
            <a:r>
              <a:rPr lang="en-US" altLang="en-US" sz="1800" dirty="0" smtClean="0"/>
              <a:t> Goal to offer centralized real-time credit card transactions for all fee types and all </a:t>
            </a:r>
            <a:r>
              <a:rPr lang="en-US" altLang="en-US" sz="1800" dirty="0"/>
              <a:t> </a:t>
            </a:r>
            <a:r>
              <a:rPr lang="en-US" altLang="en-US" sz="1800" dirty="0" smtClean="0"/>
              <a:t>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sz="1800" dirty="0" smtClean="0"/>
          </a:p>
          <a:p>
            <a:pPr lvl="1">
              <a:spcBef>
                <a:spcPct val="0"/>
              </a:spcBef>
              <a:buFont typeface="Wingdings" panose="05000000000000000000" pitchFamily="2" charset="2"/>
              <a:buChar char="Ø"/>
              <a:defRPr/>
            </a:pPr>
            <a:r>
              <a:rPr lang="en-US" altLang="en-US" sz="1600" dirty="0" smtClean="0"/>
              <a:t>Applicant would select from among participating DOs, upload any necessary documents and add any bibliographic data not already available to IB</a:t>
            </a:r>
          </a:p>
          <a:p>
            <a:pPr marL="457200" lvl="1" indent="0">
              <a:spcBef>
                <a:spcPct val="0"/>
              </a:spcBef>
              <a:buNone/>
              <a:defRPr/>
            </a:pPr>
            <a:endParaRPr lang="en-US" altLang="en-US" sz="1600" dirty="0" smtClean="0"/>
          </a:p>
          <a:p>
            <a:pPr lvl="1">
              <a:spcBef>
                <a:spcPct val="0"/>
              </a:spcBef>
              <a:buFont typeface="Wingdings" panose="05000000000000000000" pitchFamily="2" charset="2"/>
              <a:buChar char="Ø"/>
              <a:defRPr/>
            </a:pPr>
            <a:r>
              <a:rPr lang="en-US" altLang="en-US" sz="1600" dirty="0" smtClean="0"/>
              <a:t>Local counsel could be fully involved, as needed</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3065062703"/>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95288" y="260350"/>
            <a:ext cx="8229600" cy="863600"/>
          </a:xfrm>
        </p:spPr>
        <p:txBody>
          <a:bodyPr/>
          <a:lstStyle/>
          <a:p>
            <a:pPr algn="ctr"/>
            <a:r>
              <a:rPr lang="en-US" altLang="en-US" smtClean="0">
                <a:solidFill>
                  <a:schemeClr val="accent2"/>
                </a:solidFill>
              </a:rPr>
              <a:t>Indication of availability for license</a:t>
            </a:r>
          </a:p>
        </p:txBody>
      </p:sp>
      <p:sp>
        <p:nvSpPr>
          <p:cNvPr id="45059" name="Rectangle 3"/>
          <p:cNvSpPr>
            <a:spLocks noGrp="1" noChangeArrowheads="1"/>
          </p:cNvSpPr>
          <p:nvPr>
            <p:ph type="body" idx="4294967295"/>
          </p:nvPr>
        </p:nvSpPr>
        <p:spPr>
          <a:xfrm>
            <a:off x="468313" y="1125538"/>
            <a:ext cx="8424862" cy="5040312"/>
          </a:xfrm>
        </p:spPr>
        <p:txBody>
          <a:bodyPr/>
          <a:lstStyle/>
          <a:p>
            <a:pPr>
              <a:spcBef>
                <a:spcPct val="0"/>
              </a:spcBef>
            </a:pPr>
            <a:endParaRPr lang="en-US" altLang="en-US" dirty="0" smtClean="0"/>
          </a:p>
          <a:p>
            <a:pPr>
              <a:spcBef>
                <a:spcPct val="0"/>
              </a:spcBef>
            </a:pPr>
            <a:r>
              <a:rPr lang="en-US" altLang="en-US" dirty="0" smtClean="0"/>
              <a:t>PCT applicants can indicate in relation to their published applications that the invention is available for license</a:t>
            </a:r>
          </a:p>
          <a:p>
            <a:pPr lvl="1">
              <a:spcBef>
                <a:spcPct val="0"/>
              </a:spcBef>
            </a:pPr>
            <a:r>
              <a:rPr lang="en-US" altLang="en-US" sz="1800" dirty="0" smtClean="0"/>
              <a:t>Request to IB, within 30 months from the priority date, free of charge</a:t>
            </a:r>
          </a:p>
          <a:p>
            <a:pPr>
              <a:spcBef>
                <a:spcPct val="0"/>
              </a:spcBef>
            </a:pPr>
            <a:r>
              <a:rPr lang="en-US" altLang="en-US" dirty="0" smtClean="0"/>
              <a:t>Licensing indications made publicly available after international publication of the application on PATENTSCOPE</a:t>
            </a:r>
          </a:p>
          <a:p>
            <a:pPr>
              <a:spcBef>
                <a:spcPct val="0"/>
              </a:spcBef>
            </a:pPr>
            <a:r>
              <a:rPr lang="en-US" altLang="en-US" dirty="0" smtClean="0"/>
              <a:t>International applications containing such licensing indication requests can be searched in PATENTSCOPE</a:t>
            </a:r>
          </a:p>
          <a:p>
            <a:pPr>
              <a:spcBef>
                <a:spcPct val="0"/>
              </a:spcBef>
            </a:pPr>
            <a:r>
              <a:rPr lang="en-US" altLang="en-US"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3659107159"/>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27584" y="188640"/>
            <a:ext cx="7737475" cy="581025"/>
          </a:xfrm>
        </p:spPr>
        <p:txBody>
          <a:bodyPr/>
          <a:lstStyle/>
          <a:p>
            <a:pPr algn="ctr"/>
            <a:r>
              <a:rPr lang="en-US" altLang="en-US" sz="3000" dirty="0" smtClean="0">
                <a:solidFill>
                  <a:srgbClr val="002060"/>
                </a:solidFill>
              </a:rPr>
              <a:t>PCT TRAINING OPTIONS</a:t>
            </a:r>
          </a:p>
        </p:txBody>
      </p:sp>
      <p:sp>
        <p:nvSpPr>
          <p:cNvPr id="46083" name="Rectangle 3"/>
          <p:cNvSpPr>
            <a:spLocks noGrp="1" noChangeArrowheads="1"/>
          </p:cNvSpPr>
          <p:nvPr>
            <p:ph type="body" idx="1"/>
          </p:nvPr>
        </p:nvSpPr>
        <p:spPr>
          <a:xfrm>
            <a:off x="323528" y="1124744"/>
            <a:ext cx="8640763" cy="4824413"/>
          </a:xfrm>
        </p:spPr>
        <p:txBody>
          <a:bodyPr/>
          <a:lstStyle/>
          <a:p>
            <a:pPr>
              <a:lnSpc>
                <a:spcPct val="95000"/>
              </a:lnSpc>
              <a:spcBef>
                <a:spcPct val="25000"/>
              </a:spcBef>
              <a:spcAft>
                <a:spcPct val="25000"/>
              </a:spcAft>
            </a:pPr>
            <a:r>
              <a:rPr lang="en-US" altLang="en-US" sz="1800" dirty="0" smtClean="0">
                <a:solidFill>
                  <a:srgbClr val="FF0000"/>
                </a:solidFill>
              </a:rPr>
              <a:t>New:</a:t>
            </a:r>
            <a:r>
              <a:rPr lang="en-US" altLang="en-US" sz="18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Webinars </a:t>
            </a:r>
          </a:p>
          <a:p>
            <a:pPr marL="0" indent="0">
              <a:lnSpc>
                <a:spcPct val="95000"/>
              </a:lnSpc>
              <a:spcBef>
                <a:spcPct val="25000"/>
              </a:spcBef>
              <a:spcAft>
                <a:spcPct val="25000"/>
              </a:spcAft>
              <a:buNone/>
            </a:pPr>
            <a:endParaRPr lang="en-US" altLang="en-US" sz="18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endParaRPr lang="en-US" altLang="en-US" sz="16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600" dirty="0" smtClean="0"/>
          </a:p>
          <a:p>
            <a:pPr>
              <a:lnSpc>
                <a:spcPct val="95000"/>
              </a:lnSpc>
              <a:spcBef>
                <a:spcPct val="25000"/>
              </a:spcBef>
              <a:spcAft>
                <a:spcPct val="25000"/>
              </a:spcAft>
            </a:pPr>
            <a:r>
              <a:rPr lang="en-US" altLang="en-US" sz="1800" dirty="0" smtClean="0"/>
              <a:t>In-person PCT Seminars and training sessions </a:t>
            </a:r>
          </a:p>
          <a:p>
            <a:pPr marL="868363" lvl="1" indent="-411163">
              <a:lnSpc>
                <a:spcPct val="95000"/>
              </a:lnSpc>
              <a:spcBef>
                <a:spcPct val="25000"/>
              </a:spcBef>
              <a:spcAft>
                <a:spcPct val="25000"/>
              </a:spcAft>
            </a:pPr>
            <a:endParaRPr lang="en-US" altLang="en-US" dirty="0" smtClean="0"/>
          </a:p>
        </p:txBody>
      </p:sp>
    </p:spTree>
    <p:extLst>
      <p:ext uri="{BB962C8B-B14F-4D97-AF65-F5344CB8AC3E}">
        <p14:creationId xmlns:p14="http://schemas.microsoft.com/office/powerpoint/2010/main" val="1412814071"/>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11560" y="1916832"/>
            <a:ext cx="8388503" cy="571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marL="285750" indent="-285750" eaLnBrk="1" hangingPunct="1">
              <a:spcBef>
                <a:spcPct val="50000"/>
              </a:spcBef>
              <a:buClr>
                <a:schemeClr val="tx1"/>
              </a:buClr>
              <a:buFont typeface="Wingdings" panose="05000000000000000000" pitchFamily="2" charset="2"/>
              <a:buChar char="Ø"/>
            </a:pPr>
            <a:r>
              <a:rPr lang="en-US" altLang="en-US" sz="1800" dirty="0">
                <a:ea typeface="ヒラギノ角ゴ Pro W3"/>
                <a:cs typeface="ヒラギノ角ゴ Pro W3"/>
              </a:rPr>
              <a:t>For further information about the PCT, see</a:t>
            </a:r>
          </a:p>
          <a:p>
            <a:pPr eaLnBrk="1" hangingPunct="1">
              <a:spcBef>
                <a:spcPct val="50000"/>
              </a:spcBef>
              <a:buFontTx/>
              <a:buNone/>
            </a:pPr>
            <a:r>
              <a:rPr lang="en-US" altLang="en-US" sz="2200" b="1" dirty="0">
                <a:solidFill>
                  <a:srgbClr val="004072"/>
                </a:solidFill>
                <a:ea typeface="ヒラギノ角ゴ Pro W3"/>
                <a:cs typeface="ヒラギノ角ゴ Pro W3"/>
              </a:rPr>
              <a:t>            </a:t>
            </a:r>
            <a:r>
              <a:rPr lang="en-US" altLang="en-US" sz="1700" dirty="0" smtClean="0">
                <a:solidFill>
                  <a:srgbClr val="002060"/>
                </a:solidFill>
                <a:ea typeface="ヒラギノ角ゴ Pro W3"/>
                <a:cs typeface="ヒラギノ角ゴ Pro W3"/>
              </a:rPr>
              <a:t>Website: </a:t>
            </a:r>
            <a:r>
              <a:rPr lang="en-US" altLang="en-US" sz="1700" dirty="0" smtClean="0">
                <a:solidFill>
                  <a:srgbClr val="004072"/>
                </a:solidFill>
                <a:ea typeface="ヒラギノ角ゴ Pro W3"/>
                <a:cs typeface="ヒラギノ角ゴ Pro W3"/>
                <a:hlinkClick r:id="rId6"/>
              </a:rPr>
              <a:t>http</a:t>
            </a:r>
            <a:r>
              <a:rPr lang="en-US" altLang="en-US" sz="1700" dirty="0">
                <a:solidFill>
                  <a:srgbClr val="004072"/>
                </a:solidFill>
                <a:ea typeface="ヒラギノ角ゴ Pro W3"/>
                <a:cs typeface="ヒラギノ角ゴ Pro W3"/>
                <a:hlinkClick r:id="rId6"/>
              </a:rPr>
              <a:t>://www.wipo.int/pct/en</a:t>
            </a:r>
            <a:r>
              <a:rPr lang="en-US" altLang="en-US" sz="1700" dirty="0" smtClean="0">
                <a:solidFill>
                  <a:srgbClr val="004072"/>
                </a:solidFill>
                <a:ea typeface="ヒラギノ角ゴ Pro W3"/>
                <a:cs typeface="ヒラギノ角ゴ Pro W3"/>
                <a:hlinkClick r:id="rId6"/>
              </a:rPr>
              <a:t>/</a:t>
            </a:r>
            <a:endParaRPr lang="en-US" altLang="en-US" sz="1700" dirty="0" smtClean="0">
              <a:solidFill>
                <a:srgbClr val="004072"/>
              </a:solidFill>
              <a:ea typeface="ヒラギノ角ゴ Pro W3"/>
              <a:cs typeface="ヒラギノ角ゴ Pro W3"/>
            </a:endParaRPr>
          </a:p>
          <a:p>
            <a:pPr eaLnBrk="1" hangingPunct="1">
              <a:spcBef>
                <a:spcPct val="50000"/>
              </a:spcBef>
              <a:buFontTx/>
              <a:buNone/>
            </a:pPr>
            <a:endParaRPr lang="fr-CH" altLang="en-US" sz="1800" dirty="0">
              <a:solidFill>
                <a:srgbClr val="004072"/>
              </a:solidFill>
              <a:ea typeface="ヒラギノ角ゴ Pro W3"/>
              <a:cs typeface="ヒラギノ角ゴ Pro W3"/>
            </a:endParaRPr>
          </a:p>
          <a:p>
            <a:pPr eaLnBrk="1" hangingPunct="1">
              <a:spcBef>
                <a:spcPct val="50000"/>
              </a:spcBef>
              <a:buFontTx/>
              <a:buNone/>
            </a:pPr>
            <a:endParaRPr lang="fr-CH" altLang="en-US" sz="1800" dirty="0">
              <a:ea typeface="ヒラギノ角ゴ Pro W3"/>
              <a:cs typeface="ヒラギノ角ゴ Pro W3"/>
            </a:endParaRPr>
          </a:p>
          <a:p>
            <a:pPr eaLnBrk="1" hangingPunct="1">
              <a:spcBef>
                <a:spcPct val="50000"/>
              </a:spcBef>
              <a:buFontTx/>
              <a:buNone/>
            </a:pPr>
            <a:endParaRPr lang="en-US" altLang="en-US" sz="1800" dirty="0">
              <a:ea typeface="ヒラギノ角ゴ Pro W3"/>
              <a:cs typeface="ヒラギノ角ゴ Pro W3"/>
            </a:endParaRPr>
          </a:p>
          <a:p>
            <a:pPr marL="285750" indent="-285750" eaLnBrk="1" hangingPunct="1">
              <a:spcBef>
                <a:spcPct val="50000"/>
              </a:spcBef>
              <a:buFont typeface="Wingdings" panose="05000000000000000000" pitchFamily="2" charset="2"/>
              <a:buChar char="Ø"/>
            </a:pPr>
            <a:r>
              <a:rPr lang="en-US" altLang="en-US" sz="1800" dirty="0" smtClean="0">
                <a:ea typeface="ヒラギノ角ゴ Pro W3"/>
                <a:cs typeface="ヒラギノ角ゴ Pro W3"/>
              </a:rPr>
              <a:t>For </a:t>
            </a:r>
            <a:r>
              <a:rPr lang="en-US" altLang="en-US" sz="1800" dirty="0">
                <a:ea typeface="ヒラギノ角ゴ Pro W3"/>
                <a:cs typeface="ヒラギノ角ゴ Pro W3"/>
              </a:rPr>
              <a:t>general questions about the PCT, contact the PCT Information Service at:</a:t>
            </a:r>
          </a:p>
          <a:p>
            <a:pPr eaLnBrk="1" hangingPunct="1">
              <a:lnSpc>
                <a:spcPct val="70000"/>
              </a:lnSpc>
              <a:spcBef>
                <a:spcPct val="50000"/>
              </a:spcBef>
              <a:buFontTx/>
              <a:buNone/>
            </a:pPr>
            <a:endParaRPr lang="en-US" altLang="en-US" sz="1800" dirty="0">
              <a:solidFill>
                <a:srgbClr val="002060"/>
              </a:solidFill>
              <a:ea typeface="ヒラギノ角ゴ Pro W3"/>
              <a:cs typeface="ヒラギノ角ゴ Pro W3"/>
            </a:endParaRPr>
          </a:p>
          <a:p>
            <a:pPr lvl="3" eaLnBrk="1" hangingPunct="1">
              <a:lnSpc>
                <a:spcPct val="70000"/>
              </a:lnSpc>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Telephone: (+41-22) 338 83 38 </a:t>
            </a:r>
          </a:p>
          <a:p>
            <a:pPr lvl="3" eaLnBrk="1" hangingPunct="1">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Facsimile: (+41-22) 338 83 39 </a:t>
            </a:r>
          </a:p>
          <a:p>
            <a:pPr lvl="3" eaLnBrk="1" hangingPunct="1">
              <a:spcBef>
                <a:spcPts val="500"/>
              </a:spcBef>
              <a:spcAft>
                <a:spcPts val="500"/>
              </a:spcAft>
              <a:buFont typeface="Symbol" pitchFamily="18" charset="2"/>
              <a:buNone/>
            </a:pPr>
            <a:r>
              <a:rPr lang="en-US" altLang="en-US" sz="1700" dirty="0">
                <a:solidFill>
                  <a:srgbClr val="002060"/>
                </a:solidFill>
                <a:ea typeface="ヒラギノ角ゴ Pro W3"/>
                <a:cs typeface="ヒラギノ角ゴ Pro W3"/>
              </a:rPr>
              <a:t>E-mail: </a:t>
            </a:r>
            <a:r>
              <a:rPr lang="en-US" altLang="en-US" sz="1700" dirty="0" smtClean="0">
                <a:solidFill>
                  <a:srgbClr val="002060"/>
                </a:solidFill>
                <a:ea typeface="ヒラギノ角ゴ Pro W3"/>
                <a:cs typeface="ヒラギノ角ゴ Pro W3"/>
                <a:hlinkClick r:id="rId7"/>
              </a:rPr>
              <a:t>pct.infoline@wipo.int</a:t>
            </a:r>
            <a:endParaRPr lang="en-US" altLang="en-US" sz="1700" dirty="0" smtClean="0">
              <a:solidFill>
                <a:srgbClr val="002060"/>
              </a:solidFill>
              <a:ea typeface="ヒラギノ角ゴ Pro W3"/>
              <a:cs typeface="ヒラギノ角ゴ Pro W3"/>
            </a:endParaRPr>
          </a:p>
          <a:p>
            <a:pPr lvl="3" eaLnBrk="1" hangingPunct="1">
              <a:spcBef>
                <a:spcPts val="500"/>
              </a:spcBef>
              <a:spcAft>
                <a:spcPts val="500"/>
              </a:spcAft>
              <a:buFont typeface="Symbol" pitchFamily="18" charset="2"/>
              <a:buNone/>
            </a:pPr>
            <a:r>
              <a:rPr lang="en-US" altLang="en-US" sz="1700" dirty="0" smtClean="0">
                <a:solidFill>
                  <a:srgbClr val="002060"/>
                </a:solidFill>
                <a:ea typeface="ヒラギノ角ゴ Pro W3"/>
                <a:cs typeface="ヒラギノ角ゴ Pro W3"/>
              </a:rPr>
              <a:t> </a:t>
            </a:r>
            <a:endParaRPr lang="en-US" altLang="en-US" sz="1700" dirty="0">
              <a:solidFill>
                <a:srgbClr val="002060"/>
              </a:solidFill>
              <a:ea typeface="ヒラギノ角ゴ Pro W3"/>
              <a:cs typeface="ヒラギノ角ゴ Pro W3"/>
            </a:endParaRPr>
          </a:p>
          <a:p>
            <a:pPr lvl="3" eaLnBrk="1" hangingPunct="1">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47107" name="Rectangle 3"/>
          <p:cNvSpPr>
            <a:spLocks noChangeArrowheads="1"/>
          </p:cNvSpPr>
          <p:nvPr/>
        </p:nvSpPr>
        <p:spPr bwMode="auto">
          <a:xfrm>
            <a:off x="1763688" y="191424"/>
            <a:ext cx="59186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000" dirty="0" smtClean="0">
                <a:solidFill>
                  <a:srgbClr val="002060"/>
                </a:solidFill>
                <a:ea typeface="MS PGothic" pitchFamily="34" charset="-128"/>
              </a:rPr>
              <a:t>PCT RESOURCES/INFORMATION</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443457468"/>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dirty="0" smtClean="0">
                <a:solidFill>
                  <a:srgbClr val="002060"/>
                </a:solidFill>
                <a:ea typeface="ヒラギノ角ゴ Pro W3"/>
                <a:cs typeface="ヒラギノ角ゴ Pro W3"/>
              </a:rPr>
              <a:t>Thank You</a:t>
            </a:r>
            <a:r>
              <a:rPr lang="fr-CH" altLang="en-US" sz="3600" dirty="0" smtClean="0">
                <a:solidFill>
                  <a:srgbClr val="002060"/>
                </a:solidFill>
                <a:ea typeface="ヒラギノ角ゴ Pro W3"/>
                <a:cs typeface="ヒラギノ角ゴ Pro W3"/>
              </a:rPr>
              <a:t>!</a:t>
            </a:r>
          </a:p>
          <a:p>
            <a:pPr algn="ctr" eaLnBrk="1" hangingPunct="1">
              <a:lnSpc>
                <a:spcPct val="80000"/>
              </a:lnSpc>
            </a:pPr>
            <a:r>
              <a:rPr lang="en-US" sz="3000" dirty="0" smtClean="0">
                <a:solidFill>
                  <a:srgbClr val="002060"/>
                </a:solidFill>
                <a:latin typeface="Arial Unicode MS" charset="0"/>
                <a:cs typeface="Arial Unicode MS" charset="0"/>
              </a:rPr>
              <a:t>****************</a:t>
            </a:r>
          </a:p>
          <a:p>
            <a:pPr algn="ctr" eaLnBrk="1" hangingPunct="1">
              <a:lnSpc>
                <a:spcPct val="80000"/>
              </a:lnSpc>
            </a:pPr>
            <a:endParaRPr lang="fr-CH" altLang="en-US" sz="1700" dirty="0" smtClean="0">
              <a:solidFill>
                <a:srgbClr val="00408C"/>
              </a:solidFill>
              <a:ea typeface="ヒラギノ角ゴ Pro W3"/>
              <a:cs typeface="ヒラギノ角ゴ Pro W3"/>
            </a:endParaRPr>
          </a:p>
          <a:p>
            <a:pPr algn="ctr" eaLnBrk="1" hangingPunct="1">
              <a:lnSpc>
                <a:spcPct val="80000"/>
              </a:lnSpc>
            </a:pPr>
            <a:r>
              <a:rPr lang="en-US" altLang="ja-JP" sz="1200" u="sng" dirty="0" smtClean="0">
                <a:solidFill>
                  <a:srgbClr val="002060"/>
                </a:solidFill>
                <a:ea typeface="MS PGothic" pitchFamily="34" charset="-128"/>
              </a:rPr>
              <a:t>Mr. Claus Matthes</a:t>
            </a:r>
          </a:p>
          <a:p>
            <a:pPr algn="ctr" eaLnBrk="1" hangingPunct="1">
              <a:lnSpc>
                <a:spcPct val="80000"/>
              </a:lnSpc>
            </a:pPr>
            <a:endParaRPr lang="en-US" altLang="ja-JP" sz="1400" dirty="0" smtClean="0">
              <a:solidFill>
                <a:srgbClr val="002060"/>
              </a:solidFill>
              <a:ea typeface="MS PGothic" pitchFamily="34" charset="-128"/>
            </a:endParaRPr>
          </a:p>
          <a:p>
            <a:pPr algn="ctr" eaLnBrk="1" hangingPunct="1">
              <a:lnSpc>
                <a:spcPct val="80000"/>
              </a:lnSpc>
            </a:pPr>
            <a:r>
              <a:rPr lang="fr-CH" altLang="ja-JP" sz="1200" dirty="0" smtClean="0">
                <a:solidFill>
                  <a:srgbClr val="002060"/>
                </a:solidFill>
                <a:ea typeface="MS PGothic" pitchFamily="34" charset="-128"/>
              </a:rPr>
              <a:t>Director </a:t>
            </a:r>
          </a:p>
          <a:p>
            <a:pPr algn="ctr" eaLnBrk="1" hangingPunct="1">
              <a:lnSpc>
                <a:spcPct val="80000"/>
              </a:lnSpc>
            </a:pPr>
            <a:endParaRPr lang="en-US" altLang="ja-JP" sz="1200" dirty="0" smtClean="0">
              <a:solidFill>
                <a:srgbClr val="002060"/>
              </a:solidFill>
              <a:ea typeface="MS PGothic" pitchFamily="34" charset="-128"/>
            </a:endParaRPr>
          </a:p>
          <a:p>
            <a:pPr algn="ctr" eaLnBrk="1" hangingPunct="1">
              <a:lnSpc>
                <a:spcPct val="80000"/>
              </a:lnSpc>
            </a:pPr>
            <a:r>
              <a:rPr lang="en-US" altLang="ja-JP" sz="1200" dirty="0" smtClean="0">
                <a:solidFill>
                  <a:srgbClr val="002060"/>
                </a:solidFill>
                <a:ea typeface="MS PGothic" pitchFamily="34" charset="-128"/>
              </a:rPr>
              <a:t>Patent Cooperation Treaty (PCT) Business Development Division</a:t>
            </a:r>
          </a:p>
          <a:p>
            <a:pPr algn="ctr" eaLnBrk="1" hangingPunct="1">
              <a:lnSpc>
                <a:spcPct val="80000"/>
              </a:lnSpc>
            </a:pPr>
            <a:r>
              <a:rPr lang="en-US" altLang="ja-JP" sz="1200" dirty="0" smtClean="0">
                <a:solidFill>
                  <a:srgbClr val="002060"/>
                </a:solidFill>
                <a:ea typeface="MS PGothic" pitchFamily="34" charset="-128"/>
              </a:rPr>
              <a:t>World Intellectual Property Organization (WIPO)</a:t>
            </a:r>
          </a:p>
          <a:p>
            <a:pPr algn="ctr" eaLnBrk="1" hangingPunct="1">
              <a:lnSpc>
                <a:spcPct val="80000"/>
              </a:lnSpc>
            </a:pPr>
            <a:r>
              <a:rPr lang="en-US" altLang="ja-JP" sz="1200" dirty="0" smtClean="0">
                <a:ea typeface="MS PGothic" pitchFamily="34" charset="-128"/>
              </a:rPr>
              <a:t/>
            </a:r>
            <a:br>
              <a:rPr lang="en-US" altLang="ja-JP" sz="1200" dirty="0" smtClean="0">
                <a:ea typeface="MS PGothic" pitchFamily="34" charset="-128"/>
              </a:rPr>
            </a:br>
            <a:r>
              <a:rPr lang="en-US" altLang="ja-JP" sz="1200" dirty="0" smtClean="0">
                <a:solidFill>
                  <a:srgbClr val="002060"/>
                </a:solidFill>
                <a:ea typeface="MS PGothic" pitchFamily="34" charset="-128"/>
              </a:rPr>
              <a:t>T + 41 22 338 98 09  </a:t>
            </a:r>
          </a:p>
          <a:p>
            <a:pPr algn="ctr" eaLnBrk="1" hangingPunct="1">
              <a:lnSpc>
                <a:spcPct val="80000"/>
              </a:lnSpc>
            </a:pPr>
            <a:r>
              <a:rPr lang="fr-CH" altLang="ja-JP" sz="1200" dirty="0" smtClean="0">
                <a:solidFill>
                  <a:srgbClr val="002060"/>
                </a:solidFill>
                <a:ea typeface="MS PGothic" pitchFamily="34" charset="-128"/>
              </a:rPr>
              <a:t>Email: </a:t>
            </a:r>
            <a:r>
              <a:rPr lang="en-US" altLang="ja-JP" sz="1200" dirty="0" smtClean="0">
                <a:ea typeface="MS PGothic" pitchFamily="34" charset="-128"/>
                <a:hlinkClick r:id="rId2"/>
              </a:rPr>
              <a:t>claus.matthes@wipo.int</a:t>
            </a:r>
            <a:endParaRPr lang="en-US" altLang="ja-JP" sz="1200" dirty="0" smtClean="0">
              <a:ea typeface="MS PGothic" pitchFamily="34" charset="-128"/>
            </a:endParaRPr>
          </a:p>
          <a:p>
            <a:pPr algn="ctr" eaLnBrk="1" hangingPunct="1">
              <a:lnSpc>
                <a:spcPct val="80000"/>
              </a:lnSpc>
            </a:pPr>
            <a:r>
              <a:rPr lang="en-US" altLang="ja-JP" sz="1200" dirty="0" smtClean="0">
                <a:solidFill>
                  <a:srgbClr val="002060"/>
                </a:solidFill>
                <a:ea typeface="MS PGothic" pitchFamily="34" charset="-128"/>
              </a:rPr>
              <a:t>Website:</a:t>
            </a:r>
            <a:r>
              <a:rPr lang="en-US" altLang="ja-JP" sz="1200" dirty="0">
                <a:ea typeface="MS PGothic" pitchFamily="34" charset="-128"/>
              </a:rPr>
              <a:t> </a:t>
            </a:r>
            <a:r>
              <a:rPr lang="en-US" altLang="ja-JP" sz="1200" dirty="0" smtClean="0">
                <a:ea typeface="MS PGothic" pitchFamily="34" charset="-128"/>
                <a:hlinkClick r:id="rId3" tooltip="http://www.wipo.int/"/>
              </a:rPr>
              <a:t>www.wipo.int</a:t>
            </a:r>
            <a:r>
              <a:rPr lang="en-US" altLang="ja-JP" sz="1200" dirty="0" smtClean="0">
                <a:ea typeface="MS PGothic" pitchFamily="34" charset="-128"/>
              </a:rPr>
              <a:t> </a:t>
            </a:r>
            <a:endParaRPr lang="fr-CH" altLang="en-US" sz="1200" dirty="0" smtClean="0">
              <a:solidFill>
                <a:srgbClr val="00408C"/>
              </a:solidFill>
              <a:ea typeface="ヒラギノ角ゴ Pro W3"/>
              <a:cs typeface="ヒラギノ角ゴ Pro W3"/>
            </a:endParaRPr>
          </a:p>
          <a:p>
            <a:pPr algn="ctr" eaLnBrk="1" hangingPunct="1">
              <a:lnSpc>
                <a:spcPct val="80000"/>
              </a:lnSpc>
            </a:pPr>
            <a:endParaRPr lang="en-US" altLang="en-US" sz="1400" dirty="0" smtClean="0">
              <a:solidFill>
                <a:srgbClr val="00408C"/>
              </a:solidFill>
              <a:ea typeface="ヒラギノ角ゴ Pro W3"/>
              <a:cs typeface="ヒラギノ角ゴ Pro W3"/>
            </a:endParaRPr>
          </a:p>
          <a:p>
            <a:pPr algn="ctr" eaLnBrk="1" hangingPunct="1">
              <a:lnSpc>
                <a:spcPct val="80000"/>
              </a:lnSpc>
            </a:pPr>
            <a:endParaRPr lang="en-US" altLang="en-US" sz="1700" dirty="0" smtClean="0">
              <a:solidFill>
                <a:srgbClr val="00408C"/>
              </a:solidFill>
              <a:ea typeface="ヒラギノ角ゴ Pro W3"/>
              <a:cs typeface="ヒラギノ角ゴ Pro W3"/>
            </a:endParaRPr>
          </a:p>
        </p:txBody>
      </p:sp>
      <p:sp>
        <p:nvSpPr>
          <p:cNvPr id="48131"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2074217357"/>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512168"/>
          </a:xfrm>
        </p:spPr>
        <p:txBody>
          <a:bodyPr/>
          <a:lstStyle/>
          <a:p>
            <a:pPr algn="ctr" eaLnBrk="1" hangingPunct="1"/>
            <a:r>
              <a:rPr lang="en-US" altLang="en-US" sz="2000" dirty="0" smtClean="0">
                <a:solidFill>
                  <a:srgbClr val="002060"/>
                </a:solidFill>
                <a:ea typeface="ヒラギノ角ゴ Pro W3"/>
                <a:cs typeface="ヒラギノ角ゴ Pro W3"/>
              </a:rPr>
              <a:t>THE MADRID SYSTEM </a:t>
            </a:r>
            <a:br>
              <a:rPr lang="en-US" altLang="en-US" sz="2000" dirty="0" smtClean="0">
                <a:solidFill>
                  <a:srgbClr val="002060"/>
                </a:solidFill>
                <a:ea typeface="ヒラギノ角ゴ Pro W3"/>
                <a:cs typeface="ヒラギノ角ゴ Pro W3"/>
              </a:rPr>
            </a:br>
            <a:r>
              <a:rPr lang="en-US" altLang="en-US" sz="2000" dirty="0" smtClean="0">
                <a:solidFill>
                  <a:srgbClr val="002060"/>
                </a:solidFill>
                <a:ea typeface="ヒラギノ角ゴ Pro W3"/>
                <a:cs typeface="ヒラギノ角ゴ Pro W3"/>
              </a:rPr>
              <a:t>THE HAGUE SYSTEM &amp; THE LISBON SYSTEM </a:t>
            </a:r>
            <a:r>
              <a:rPr lang="en-US" altLang="en-US" dirty="0">
                <a:solidFill>
                  <a:srgbClr val="002060"/>
                </a:solidFill>
                <a:ea typeface="ヒラギノ角ゴ Pro W3"/>
                <a:cs typeface="ヒラギノ角ゴ Pro W3"/>
              </a:rPr>
              <a:t/>
            </a:r>
            <a:br>
              <a:rPr lang="en-US" altLang="en-US" dirty="0">
                <a:solidFill>
                  <a:srgbClr val="002060"/>
                </a:solidFill>
                <a:ea typeface="ヒラギノ角ゴ Pro W3"/>
                <a:cs typeface="ヒラギノ角ゴ Pro W3"/>
              </a:rPr>
            </a:br>
            <a:endParaRPr lang="en-US" dirty="0">
              <a:solidFill>
                <a:srgbClr val="002060"/>
              </a:solidFill>
            </a:endParaRPr>
          </a:p>
        </p:txBody>
      </p:sp>
      <p:pic>
        <p:nvPicPr>
          <p:cNvPr id="4"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1" y="1916832"/>
            <a:ext cx="905420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256134" y="5085183"/>
            <a:ext cx="8195620" cy="276999"/>
          </a:xfrm>
          <a:prstGeom prst="rect">
            <a:avLst/>
          </a:prstGeom>
        </p:spPr>
        <p:txBody>
          <a:bodyPr wrap="square">
            <a:spAutoFit/>
          </a:bodyPr>
          <a:lstStyle/>
          <a:p>
            <a:r>
              <a:rPr lang="en-US" sz="1200" u="sng" dirty="0" smtClean="0"/>
              <a:t>Speaker</a:t>
            </a:r>
            <a:r>
              <a:rPr lang="en-US" sz="1200" dirty="0"/>
              <a:t>: </a:t>
            </a:r>
            <a:r>
              <a:rPr lang="en-US" sz="1200" dirty="0" smtClean="0"/>
              <a:t>Mrs. Asta Valdimarsdottir, Director</a:t>
            </a:r>
            <a:r>
              <a:rPr lang="en-US" sz="1200" dirty="0"/>
              <a:t>, </a:t>
            </a:r>
            <a:r>
              <a:rPr lang="en-US" sz="1200" dirty="0" smtClean="0"/>
              <a:t>Operations Division, Madrid Registry, Brands and Designs Sector,  WIPO</a:t>
            </a:r>
            <a:endParaRPr lang="en-US" sz="1200" dirty="0"/>
          </a:p>
        </p:txBody>
      </p:sp>
    </p:spTree>
    <p:extLst>
      <p:ext uri="{BB962C8B-B14F-4D97-AF65-F5344CB8AC3E}">
        <p14:creationId xmlns:p14="http://schemas.microsoft.com/office/powerpoint/2010/main" val="1883080648"/>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468313" y="2852738"/>
            <a:ext cx="8218487" cy="1512887"/>
          </a:xfrm>
        </p:spPr>
        <p:txBody>
          <a:bodyPr/>
          <a:lstStyle/>
          <a:p>
            <a:r>
              <a:rPr lang="en-US" altLang="en-US" sz="1800" dirty="0" smtClean="0"/>
              <a:t>Designs</a:t>
            </a:r>
          </a:p>
        </p:txBody>
      </p:sp>
      <p:sp>
        <p:nvSpPr>
          <p:cNvPr id="4" name="Content Placeholder 2"/>
          <p:cNvSpPr txBox="1">
            <a:spLocks/>
          </p:cNvSpPr>
          <p:nvPr/>
        </p:nvSpPr>
        <p:spPr bwMode="auto">
          <a:xfrm>
            <a:off x="468313" y="765175"/>
            <a:ext cx="8220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2"/>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lvl="0">
              <a:buBlip>
                <a:blip r:embed="rId3"/>
              </a:buBlip>
            </a:pPr>
            <a:r>
              <a:rPr lang="en-US" altLang="en-US" sz="1800" kern="0" dirty="0" smtClean="0">
                <a:solidFill>
                  <a:srgbClr val="000000"/>
                </a:solidFill>
                <a:ea typeface="ＭＳ Ｐゴシック" charset="0"/>
              </a:rPr>
              <a:t>Trademarks</a:t>
            </a:r>
            <a:r>
              <a:rPr lang="fr-CH" altLang="en-US" sz="1800" kern="0" dirty="0" smtClean="0">
                <a:solidFill>
                  <a:srgbClr val="000000"/>
                </a:solidFill>
                <a:ea typeface="ＭＳ Ｐゴシック" charset="0"/>
              </a:rPr>
              <a:t> </a:t>
            </a:r>
            <a:endParaRPr lang="en-US" altLang="en-US" sz="1800" kern="0" dirty="0">
              <a:solidFill>
                <a:srgbClr val="000000"/>
              </a:solidFill>
              <a:ea typeface="ＭＳ Ｐゴシック" charset="0"/>
            </a:endParaRPr>
          </a:p>
        </p:txBody>
      </p:sp>
      <p:sp>
        <p:nvSpPr>
          <p:cNvPr id="5" name="Content Placeholder 2"/>
          <p:cNvSpPr txBox="1">
            <a:spLocks/>
          </p:cNvSpPr>
          <p:nvPr/>
        </p:nvSpPr>
        <p:spPr bwMode="auto">
          <a:xfrm>
            <a:off x="390524" y="5011974"/>
            <a:ext cx="2378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Blip>
                <a:blip r:embed="rId2"/>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pPr lvl="0">
              <a:buBlip>
                <a:blip r:embed="rId3"/>
              </a:buBlip>
            </a:pPr>
            <a:r>
              <a:rPr lang="en-US" altLang="en-US" sz="1800" kern="0" dirty="0" smtClean="0">
                <a:solidFill>
                  <a:srgbClr val="000000"/>
                </a:solidFill>
                <a:ea typeface="ＭＳ Ｐゴシック" charset="0"/>
              </a:rPr>
              <a:t>Appellations of Origin</a:t>
            </a:r>
          </a:p>
          <a:p>
            <a:pPr>
              <a:defRPr/>
            </a:pPr>
            <a:endParaRPr lang="en-US" sz="1800" b="0" kern="0" dirty="0"/>
          </a:p>
        </p:txBody>
      </p:sp>
      <p:pic>
        <p:nvPicPr>
          <p:cNvPr id="4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492375"/>
            <a:ext cx="1438275" cy="196215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2"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88" y="193675"/>
            <a:ext cx="2247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4940300"/>
            <a:ext cx="3778250" cy="158432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765175"/>
            <a:ext cx="2682875" cy="719138"/>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7538" y="2997200"/>
            <a:ext cx="2709862" cy="7270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410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5538" y="4979988"/>
            <a:ext cx="2332037" cy="625475"/>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Box 6"/>
          <p:cNvSpPr txBox="1"/>
          <p:nvPr/>
        </p:nvSpPr>
        <p:spPr>
          <a:xfrm>
            <a:off x="6012160" y="5373216"/>
            <a:ext cx="2664295" cy="492443"/>
          </a:xfrm>
          <a:prstGeom prst="rect">
            <a:avLst/>
          </a:prstGeom>
          <a:solidFill>
            <a:schemeClr val="bg1"/>
          </a:solidFill>
        </p:spPr>
        <p:txBody>
          <a:bodyPr>
            <a:spAutoFit/>
          </a:bodyPr>
          <a:lstStyle/>
          <a:p>
            <a:pPr algn="ctr">
              <a:defRPr/>
            </a:pPr>
            <a:r>
              <a:rPr lang="en-US" sz="1300" b="0" dirty="0">
                <a:solidFill>
                  <a:srgbClr val="003399">
                    <a:alpha val="71000"/>
                  </a:srgbClr>
                </a:solidFill>
                <a:latin typeface="Franklin Gothic Book" panose="020B0503020102020204" pitchFamily="34" charset="0"/>
                <a:cs typeface="Arial" charset="0"/>
              </a:rPr>
              <a:t>The International System of Appellations of Origin</a:t>
            </a:r>
          </a:p>
        </p:txBody>
      </p:sp>
      <p:sp>
        <p:nvSpPr>
          <p:cNvPr id="4108" name="Rectangle 7"/>
          <p:cNvSpPr>
            <a:spLocks noChangeArrowheads="1"/>
          </p:cNvSpPr>
          <p:nvPr/>
        </p:nvSpPr>
        <p:spPr bwMode="auto">
          <a:xfrm>
            <a:off x="7164388" y="5949950"/>
            <a:ext cx="1728787" cy="647700"/>
          </a:xfrm>
          <a:prstGeom prst="rect">
            <a:avLst/>
          </a:prstGeom>
          <a:solidFill>
            <a:schemeClr val="bg1"/>
          </a:solidFill>
          <a:ln w="9525">
            <a:solidFill>
              <a:schemeClr val="bg1"/>
            </a:solidFill>
            <a:miter lim="800000"/>
            <a:headEnd/>
            <a:tailEnd/>
          </a:ln>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600" b="0"/>
          </a:p>
        </p:txBody>
      </p:sp>
      <p:sp>
        <p:nvSpPr>
          <p:cNvPr id="4109" name="TextBox 8"/>
          <p:cNvSpPr txBox="1">
            <a:spLocks noChangeArrowheads="1"/>
          </p:cNvSpPr>
          <p:nvPr/>
        </p:nvSpPr>
        <p:spPr bwMode="auto">
          <a:xfrm>
            <a:off x="2846388" y="2222500"/>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800" b="0"/>
              <a:t>IRN 1159604</a:t>
            </a:r>
          </a:p>
        </p:txBody>
      </p:sp>
      <p:sp>
        <p:nvSpPr>
          <p:cNvPr id="4110" name="TextBox 16"/>
          <p:cNvSpPr txBox="1">
            <a:spLocks noChangeArrowheads="1"/>
          </p:cNvSpPr>
          <p:nvPr/>
        </p:nvSpPr>
        <p:spPr bwMode="auto">
          <a:xfrm>
            <a:off x="2768600" y="4454525"/>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800" b="0"/>
              <a:t>DM/081 852</a:t>
            </a:r>
          </a:p>
        </p:txBody>
      </p:sp>
    </p:spTree>
    <p:extLst>
      <p:ext uri="{BB962C8B-B14F-4D97-AF65-F5344CB8AC3E}">
        <p14:creationId xmlns:p14="http://schemas.microsoft.com/office/powerpoint/2010/main" val="177429632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0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P spid="4" grpId="0"/>
      <p:bldP spid="5" grpId="0"/>
      <p:bldP spid="4109" grpId="0"/>
      <p:bldP spid="41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332656"/>
            <a:ext cx="7704856" cy="1143000"/>
          </a:xfrm>
        </p:spPr>
        <p:txBody>
          <a:bodyPr/>
          <a:lstStyle/>
          <a:p>
            <a:pPr algn="ctr"/>
            <a:r>
              <a:rPr lang="en-US" sz="3000" dirty="0" smtClean="0">
                <a:solidFill>
                  <a:srgbClr val="002060"/>
                </a:solidFill>
              </a:rPr>
              <a:t>GLOBAL IP INFRASTRUCTURE </a:t>
            </a:r>
            <a:endParaRPr lang="en-US" sz="3000" dirty="0">
              <a:solidFill>
                <a:srgbClr val="002060"/>
              </a:solidFill>
            </a:endParaRPr>
          </a:p>
        </p:txBody>
      </p:sp>
      <p:sp>
        <p:nvSpPr>
          <p:cNvPr id="3" name="Espace réservé du contenu 2"/>
          <p:cNvSpPr>
            <a:spLocks noGrp="1"/>
          </p:cNvSpPr>
          <p:nvPr>
            <p:ph idx="1"/>
          </p:nvPr>
        </p:nvSpPr>
        <p:spPr>
          <a:xfrm>
            <a:off x="467544" y="1772816"/>
            <a:ext cx="8676456" cy="4424933"/>
          </a:xfrm>
        </p:spPr>
        <p:txBody>
          <a:bodyPr/>
          <a:lstStyle/>
          <a:p>
            <a:pPr marL="0" indent="0" algn="just">
              <a:buNone/>
            </a:pPr>
            <a:endParaRPr lang="en-US" altLang="ja-JP" sz="1600" dirty="0" smtClean="0">
              <a:cs typeface="Arial" charset="0"/>
            </a:endParaRPr>
          </a:p>
          <a:p>
            <a:pPr marL="0" indent="0" algn="just">
              <a:buNone/>
            </a:pPr>
            <a:endParaRPr lang="en-US" altLang="ja-JP" sz="1800" dirty="0" smtClean="0">
              <a:cs typeface="Arial" charset="0"/>
            </a:endParaRPr>
          </a:p>
          <a:p>
            <a:r>
              <a:rPr lang="en-US" sz="1800" dirty="0" smtClean="0">
                <a:latin typeface="Arial" charset="0"/>
                <a:cs typeface="Arial" charset="0"/>
              </a:rPr>
              <a:t>WIPO is coordinating with stakeholders to develop tools, services, platforms, standards, etc. that enable IP institutions to work :</a:t>
            </a:r>
          </a:p>
          <a:p>
            <a:pPr marL="0" indent="0">
              <a:buNone/>
            </a:pPr>
            <a:endParaRPr lang="fr-CH" sz="1800" dirty="0" smtClean="0">
              <a:latin typeface="Arial" charset="0"/>
              <a:cs typeface="Arial" charset="0"/>
            </a:endParaRPr>
          </a:p>
          <a:p>
            <a:pPr marL="0" indent="0">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EFFICIENTLY</a:t>
            </a:r>
            <a:r>
              <a:rPr lang="en-US" sz="1600" dirty="0" smtClean="0">
                <a:solidFill>
                  <a:srgbClr val="3366FF"/>
                </a:solidFill>
                <a:latin typeface="Arial" charset="0"/>
                <a:cs typeface="Arial" charset="0"/>
              </a:rPr>
              <a:t> </a:t>
            </a:r>
          </a:p>
          <a:p>
            <a:pPr marL="457200" lvl="1" indent="0">
              <a:buNone/>
            </a:pPr>
            <a:endParaRPr lang="en-US" sz="1600" dirty="0" smtClean="0">
              <a:solidFill>
                <a:srgbClr val="3366FF"/>
              </a:solidFill>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PROVIDE BETTER</a:t>
            </a:r>
            <a:r>
              <a:rPr lang="en-US" sz="1600" dirty="0" smtClean="0">
                <a:solidFill>
                  <a:srgbClr val="3366FF"/>
                </a:solidFill>
                <a:latin typeface="Arial" charset="0"/>
                <a:cs typeface="Arial" charset="0"/>
              </a:rPr>
              <a:t> </a:t>
            </a:r>
          </a:p>
          <a:p>
            <a:pPr marL="457200" lvl="1" indent="0">
              <a:buNone/>
            </a:pPr>
            <a:endParaRPr lang="en-US" sz="1600" dirty="0" smtClean="0">
              <a:solidFill>
                <a:srgbClr val="3366FF"/>
              </a:solidFill>
              <a:latin typeface="Arial" charset="0"/>
              <a:cs typeface="Arial" charset="0"/>
            </a:endParaRPr>
          </a:p>
          <a:p>
            <a:pPr lvl="1">
              <a:buFont typeface="Wingdings" panose="05000000000000000000" pitchFamily="2" charset="2"/>
              <a:buChar char="Ø"/>
            </a:pPr>
            <a:r>
              <a:rPr lang="en-US" sz="1600" b="1" dirty="0" smtClean="0">
                <a:solidFill>
                  <a:srgbClr val="3366FF"/>
                </a:solidFill>
                <a:latin typeface="Arial" charset="0"/>
                <a:cs typeface="Arial" charset="0"/>
              </a:rPr>
              <a:t>HIGH QUALITY SERVICES</a:t>
            </a:r>
            <a:endParaRPr lang="en-US" sz="1600" dirty="0" smtClean="0">
              <a:solidFill>
                <a:srgbClr val="3366FF"/>
              </a:solidFill>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2409040651"/>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116632"/>
            <a:ext cx="8229600" cy="1143000"/>
          </a:xfrm>
        </p:spPr>
        <p:txBody>
          <a:bodyPr/>
          <a:lstStyle/>
          <a:p>
            <a:pPr algn="ctr" eaLnBrk="1" hangingPunct="1"/>
            <a:r>
              <a:rPr lang="fr-CH" altLang="en-US" sz="3000" dirty="0" smtClean="0">
                <a:solidFill>
                  <a:srgbClr val="002060"/>
                </a:solidFill>
              </a:rPr>
              <a:t>NO INTERNATIONAL PROCEDURE</a:t>
            </a:r>
            <a:endParaRPr lang="en-US" altLang="en-US" sz="3000" dirty="0" smtClean="0">
              <a:solidFill>
                <a:srgbClr val="002060"/>
              </a:solidFill>
            </a:endParaRPr>
          </a:p>
        </p:txBody>
      </p:sp>
      <p:sp>
        <p:nvSpPr>
          <p:cNvPr id="5123" name="Rectangle 3"/>
          <p:cNvSpPr>
            <a:spLocks noGrp="1" noChangeArrowheads="1"/>
          </p:cNvSpPr>
          <p:nvPr>
            <p:ph type="body" idx="1"/>
          </p:nvPr>
        </p:nvSpPr>
        <p:spPr>
          <a:xfrm>
            <a:off x="539750" y="1457325"/>
            <a:ext cx="8229600" cy="4711700"/>
          </a:xfrm>
        </p:spPr>
        <p:txBody>
          <a:bodyPr/>
          <a:lstStyle/>
          <a:p>
            <a:pPr marL="0" indent="0" eaLnBrk="1" hangingPunct="1">
              <a:buFontTx/>
              <a:buNone/>
            </a:pPr>
            <a:endParaRPr lang="en-US" altLang="en-US" smtClean="0"/>
          </a:p>
          <a:p>
            <a:pPr lvl="1" eaLnBrk="1" hangingPunct="1">
              <a:buFontTx/>
              <a:buNone/>
            </a:pPr>
            <a:endParaRPr lang="en-US" altLang="en-US" sz="3200" smtClean="0"/>
          </a:p>
          <a:p>
            <a:pPr lvl="1" eaLnBrk="1" hangingPunct="1">
              <a:buFontTx/>
              <a:buNone/>
            </a:pPr>
            <a:endParaRPr lang="en-US" altLang="en-US" sz="3200" smtClean="0"/>
          </a:p>
        </p:txBody>
      </p:sp>
      <p:sp>
        <p:nvSpPr>
          <p:cNvPr id="2" name="TextBox 1"/>
          <p:cNvSpPr txBox="1">
            <a:spLocks noChangeArrowheads="1"/>
          </p:cNvSpPr>
          <p:nvPr/>
        </p:nvSpPr>
        <p:spPr bwMode="auto">
          <a:xfrm>
            <a:off x="0" y="3890963"/>
            <a:ext cx="2247900" cy="5238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2800">
                <a:solidFill>
                  <a:srgbClr val="2E4E66"/>
                </a:solidFill>
              </a:rPr>
              <a:t>APPLICANT</a:t>
            </a:r>
          </a:p>
        </p:txBody>
      </p:sp>
      <p:cxnSp>
        <p:nvCxnSpPr>
          <p:cNvPr id="5125"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5126"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127"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8" name="Straight Arrow Connector 7"/>
          <p:cNvCxnSpPr/>
          <p:nvPr/>
        </p:nvCxnSpPr>
        <p:spPr bwMode="auto">
          <a:xfrm>
            <a:off x="2247900" y="3979863"/>
            <a:ext cx="2443163" cy="14160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V="1">
            <a:off x="2247900" y="3113088"/>
            <a:ext cx="2767013" cy="87630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bwMode="auto">
          <a:xfrm>
            <a:off x="2247900" y="3998913"/>
            <a:ext cx="2767013" cy="77470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flipV="1">
            <a:off x="2297112" y="2397125"/>
            <a:ext cx="2443163" cy="15827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a:off x="2247900" y="3994150"/>
            <a:ext cx="3163888" cy="4763"/>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24" name="TextBox 23"/>
          <p:cNvSpPr txBox="1">
            <a:spLocks noChangeArrowheads="1"/>
          </p:cNvSpPr>
          <p:nvPr/>
        </p:nvSpPr>
        <p:spPr bwMode="auto">
          <a:xfrm>
            <a:off x="6793706" y="1196752"/>
            <a:ext cx="2087563" cy="89255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2600" dirty="0">
                <a:solidFill>
                  <a:srgbClr val="2E4E66"/>
                </a:solidFill>
              </a:rPr>
              <a:t>NATIONAL OFFICES</a:t>
            </a:r>
          </a:p>
        </p:txBody>
      </p:sp>
      <p:pic>
        <p:nvPicPr>
          <p:cNvPr id="25" name="Picture 24" descr="a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52800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0088" y="2684463"/>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3363" y="4475163"/>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5425" y="3578225"/>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8313" y="3998913"/>
            <a:ext cx="865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 name="Picture 19455" descr="jp.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8313" y="2254250"/>
            <a:ext cx="8588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72150" y="440690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59" descr="u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03900" y="1851025"/>
            <a:ext cx="8334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460" descr="ru.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18313" y="3113088"/>
            <a:ext cx="8334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2125" y="4887913"/>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462" descr="p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37488" y="2659063"/>
            <a:ext cx="8620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463" descr="e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72150" y="35401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78210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2000"/>
                            </p:stCondLst>
                            <p:childTnLst>
                              <p:par>
                                <p:cTn id="26" presetID="55"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nodeType="afterGroup">
                            <p:stCondLst>
                              <p:cond delay="3000"/>
                            </p:stCondLst>
                            <p:childTnLst>
                              <p:par>
                                <p:cTn id="32" presetID="5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par>
                          <p:cTn id="37" fill="hold" nodeType="afterGroup">
                            <p:stCondLst>
                              <p:cond delay="4000"/>
                            </p:stCondLst>
                            <p:childTnLst>
                              <p:par>
                                <p:cTn id="38" presetID="55"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strVal val="#ppt_w*0.70"/>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Effect transition="in" filter="fade">
                                      <p:cBhvr>
                                        <p:cTn id="42" dur="1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nodeType="afterGroup">
                            <p:stCondLst>
                              <p:cond delay="0"/>
                            </p:stCondLst>
                            <p:childTnLst>
                              <p:par>
                                <p:cTn id="48" presetID="9" presetClass="entr" presetSubtype="0" fill="hold" nodeType="afterEffect">
                                  <p:stCondLst>
                                    <p:cond delay="1000"/>
                                  </p:stCondLst>
                                  <p:childTnLst>
                                    <p:set>
                                      <p:cBhvr>
                                        <p:cTn id="49" dur="1" fill="hold">
                                          <p:stCondLst>
                                            <p:cond delay="0"/>
                                          </p:stCondLst>
                                        </p:cTn>
                                        <p:tgtEl>
                                          <p:spTgt spid="19460"/>
                                        </p:tgtEl>
                                        <p:attrNameLst>
                                          <p:attrName>style.visibility</p:attrName>
                                        </p:attrNameLst>
                                      </p:cBhvr>
                                      <p:to>
                                        <p:strVal val="visible"/>
                                      </p:to>
                                    </p:set>
                                    <p:animEffect transition="in" filter="dissolve">
                                      <p:cBhvr>
                                        <p:cTn id="50" dur="500"/>
                                        <p:tgtEl>
                                          <p:spTgt spid="19460"/>
                                        </p:tgtEl>
                                      </p:cBhvr>
                                    </p:animEffect>
                                  </p:childTnLst>
                                </p:cTn>
                              </p:par>
                            </p:childTnLst>
                          </p:cTn>
                        </p:par>
                        <p:par>
                          <p:cTn id="51" fill="hold" nodeType="afterGroup">
                            <p:stCondLst>
                              <p:cond delay="1500"/>
                            </p:stCondLst>
                            <p:childTnLst>
                              <p:par>
                                <p:cTn id="52" presetID="9"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ssolve">
                                      <p:cBhvr>
                                        <p:cTn id="54" dur="500"/>
                                        <p:tgtEl>
                                          <p:spTgt spid="26"/>
                                        </p:tgtEl>
                                      </p:cBhvr>
                                    </p:animEffect>
                                  </p:childTnLst>
                                </p:cTn>
                              </p:par>
                            </p:childTnLst>
                          </p:cTn>
                        </p:par>
                        <p:par>
                          <p:cTn id="55" fill="hold" nodeType="afterGroup">
                            <p:stCondLst>
                              <p:cond delay="2000"/>
                            </p:stCondLst>
                            <p:childTnLst>
                              <p:par>
                                <p:cTn id="56" presetID="9" presetClass="entr" presetSubtype="0" fill="hold" nodeType="afterEffect">
                                  <p:stCondLst>
                                    <p:cond delay="0"/>
                                  </p:stCondLst>
                                  <p:childTnLst>
                                    <p:set>
                                      <p:cBhvr>
                                        <p:cTn id="57" dur="1" fill="hold">
                                          <p:stCondLst>
                                            <p:cond delay="0"/>
                                          </p:stCondLst>
                                        </p:cTn>
                                        <p:tgtEl>
                                          <p:spTgt spid="19464"/>
                                        </p:tgtEl>
                                        <p:attrNameLst>
                                          <p:attrName>style.visibility</p:attrName>
                                        </p:attrNameLst>
                                      </p:cBhvr>
                                      <p:to>
                                        <p:strVal val="visible"/>
                                      </p:to>
                                    </p:set>
                                    <p:animEffect transition="in" filter="dissolve">
                                      <p:cBhvr>
                                        <p:cTn id="58" dur="500"/>
                                        <p:tgtEl>
                                          <p:spTgt spid="19464"/>
                                        </p:tgtEl>
                                      </p:cBhvr>
                                    </p:animEffect>
                                  </p:childTnLst>
                                </p:cTn>
                              </p:par>
                            </p:childTnLst>
                          </p:cTn>
                        </p:par>
                        <p:par>
                          <p:cTn id="59" fill="hold" nodeType="afterGroup">
                            <p:stCondLst>
                              <p:cond delay="2500"/>
                            </p:stCondLst>
                            <p:childTnLst>
                              <p:par>
                                <p:cTn id="60" presetID="9" presetClass="entr" presetSubtype="0" fill="hold" nodeType="afterEffect">
                                  <p:stCondLst>
                                    <p:cond delay="0"/>
                                  </p:stCondLst>
                                  <p:childTnLst>
                                    <p:set>
                                      <p:cBhvr>
                                        <p:cTn id="61" dur="1" fill="hold">
                                          <p:stCondLst>
                                            <p:cond delay="0"/>
                                          </p:stCondLst>
                                        </p:cTn>
                                        <p:tgtEl>
                                          <p:spTgt spid="19459"/>
                                        </p:tgtEl>
                                        <p:attrNameLst>
                                          <p:attrName>style.visibility</p:attrName>
                                        </p:attrNameLst>
                                      </p:cBhvr>
                                      <p:to>
                                        <p:strVal val="visible"/>
                                      </p:to>
                                    </p:set>
                                    <p:animEffect transition="in" filter="dissolve">
                                      <p:cBhvr>
                                        <p:cTn id="62" dur="500"/>
                                        <p:tgtEl>
                                          <p:spTgt spid="19459"/>
                                        </p:tgtEl>
                                      </p:cBhvr>
                                    </p:animEffect>
                                  </p:childTnLst>
                                </p:cTn>
                              </p:par>
                            </p:childTnLst>
                          </p:cTn>
                        </p:par>
                        <p:par>
                          <p:cTn id="63" fill="hold" nodeType="afterGroup">
                            <p:stCondLst>
                              <p:cond delay="3000"/>
                            </p:stCondLst>
                            <p:childTnLst>
                              <p:par>
                                <p:cTn id="64" presetID="9"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par>
                          <p:cTn id="67" fill="hold" nodeType="afterGroup">
                            <p:stCondLst>
                              <p:cond delay="3500"/>
                            </p:stCondLst>
                            <p:childTnLst>
                              <p:par>
                                <p:cTn id="68" presetID="9" presetClass="entr" presetSubtype="0" fill="hold" nodeType="afterEffect">
                                  <p:stCondLst>
                                    <p:cond delay="0"/>
                                  </p:stCondLst>
                                  <p:childTnLst>
                                    <p:set>
                                      <p:cBhvr>
                                        <p:cTn id="69" dur="1" fill="hold">
                                          <p:stCondLst>
                                            <p:cond delay="0"/>
                                          </p:stCondLst>
                                        </p:cTn>
                                        <p:tgtEl>
                                          <p:spTgt spid="19456"/>
                                        </p:tgtEl>
                                        <p:attrNameLst>
                                          <p:attrName>style.visibility</p:attrName>
                                        </p:attrNameLst>
                                      </p:cBhvr>
                                      <p:to>
                                        <p:strVal val="visible"/>
                                      </p:to>
                                    </p:set>
                                    <p:animEffect transition="in" filter="dissolve">
                                      <p:cBhvr>
                                        <p:cTn id="70" dur="500"/>
                                        <p:tgtEl>
                                          <p:spTgt spid="19456"/>
                                        </p:tgtEl>
                                      </p:cBhvr>
                                    </p:animEffec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19461"/>
                                        </p:tgtEl>
                                        <p:attrNameLst>
                                          <p:attrName>style.visibility</p:attrName>
                                        </p:attrNameLst>
                                      </p:cBhvr>
                                      <p:to>
                                        <p:strVal val="visible"/>
                                      </p:to>
                                    </p:set>
                                    <p:animEffect transition="in" filter="dissolve">
                                      <p:cBhvr>
                                        <p:cTn id="74" dur="500"/>
                                        <p:tgtEl>
                                          <p:spTgt spid="19461"/>
                                        </p:tgtEl>
                                      </p:cBhvr>
                                    </p:animEffect>
                                  </p:childTnLst>
                                </p:cTn>
                              </p:par>
                            </p:childTnLst>
                          </p:cTn>
                        </p:par>
                        <p:par>
                          <p:cTn id="75" fill="hold" nodeType="afterGroup">
                            <p:stCondLst>
                              <p:cond delay="4500"/>
                            </p:stCondLst>
                            <p:childTnLst>
                              <p:par>
                                <p:cTn id="76" presetID="9"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childTnLst>
                          </p:cTn>
                        </p:par>
                        <p:par>
                          <p:cTn id="79" fill="hold" nodeType="afterGroup">
                            <p:stCondLst>
                              <p:cond delay="5000"/>
                            </p:stCondLst>
                            <p:childTnLst>
                              <p:par>
                                <p:cTn id="80" presetID="9" presetClass="entr" presetSubtype="0" fill="hold" nodeType="afterEffect">
                                  <p:stCondLst>
                                    <p:cond delay="0"/>
                                  </p:stCondLst>
                                  <p:childTnLst>
                                    <p:set>
                                      <p:cBhvr>
                                        <p:cTn id="81" dur="1" fill="hold">
                                          <p:stCondLst>
                                            <p:cond delay="0"/>
                                          </p:stCondLst>
                                        </p:cTn>
                                        <p:tgtEl>
                                          <p:spTgt spid="19462"/>
                                        </p:tgtEl>
                                        <p:attrNameLst>
                                          <p:attrName>style.visibility</p:attrName>
                                        </p:attrNameLst>
                                      </p:cBhvr>
                                      <p:to>
                                        <p:strVal val="visible"/>
                                      </p:to>
                                    </p:set>
                                    <p:animEffect transition="in" filter="dissolve">
                                      <p:cBhvr>
                                        <p:cTn id="82" dur="500"/>
                                        <p:tgtEl>
                                          <p:spTgt spid="19462"/>
                                        </p:tgtEl>
                                      </p:cBhvr>
                                    </p:animEffect>
                                  </p:childTnLst>
                                </p:cTn>
                              </p:par>
                            </p:childTnLst>
                          </p:cTn>
                        </p:par>
                        <p:par>
                          <p:cTn id="83" fill="hold" nodeType="afterGroup">
                            <p:stCondLst>
                              <p:cond delay="5500"/>
                            </p:stCondLst>
                            <p:childTnLst>
                              <p:par>
                                <p:cTn id="84" presetID="9" presetClass="entr" presetSubtype="0" fill="hold" nodeType="afterEffect">
                                  <p:stCondLst>
                                    <p:cond delay="0"/>
                                  </p:stCondLst>
                                  <p:childTnLst>
                                    <p:set>
                                      <p:cBhvr>
                                        <p:cTn id="85" dur="1" fill="hold">
                                          <p:stCondLst>
                                            <p:cond delay="0"/>
                                          </p:stCondLst>
                                        </p:cTn>
                                        <p:tgtEl>
                                          <p:spTgt spid="19463"/>
                                        </p:tgtEl>
                                        <p:attrNameLst>
                                          <p:attrName>style.visibility</p:attrName>
                                        </p:attrNameLst>
                                      </p:cBhvr>
                                      <p:to>
                                        <p:strVal val="visible"/>
                                      </p:to>
                                    </p:set>
                                    <p:animEffect transition="in" filter="dissolve">
                                      <p:cBhvr>
                                        <p:cTn id="86" dur="500"/>
                                        <p:tgtEl>
                                          <p:spTgt spid="19463"/>
                                        </p:tgtEl>
                                      </p:cBhvr>
                                    </p:animEffect>
                                  </p:childTnLst>
                                </p:cTn>
                              </p:par>
                            </p:childTnLst>
                          </p:cTn>
                        </p:par>
                        <p:par>
                          <p:cTn id="87" fill="hold" nodeType="afterGroup">
                            <p:stCondLst>
                              <p:cond delay="6000"/>
                            </p:stCondLst>
                            <p:childTnLst>
                              <p:par>
                                <p:cTn id="88" presetID="9" presetClass="entr" presetSubtype="0"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dissolve">
                                      <p:cBhvr>
                                        <p:cTn id="90" dur="500"/>
                                        <p:tgtEl>
                                          <p:spTgt spid="29"/>
                                        </p:tgtEl>
                                      </p:cBhvr>
                                    </p:animEffect>
                                  </p:childTnLst>
                                </p:cTn>
                              </p:par>
                            </p:childTnLst>
                          </p:cTn>
                        </p:par>
                        <p:par>
                          <p:cTn id="91" fill="hold" nodeType="afterGroup">
                            <p:stCondLst>
                              <p:cond delay="6500"/>
                            </p:stCondLst>
                            <p:childTnLst>
                              <p:par>
                                <p:cTn id="92" presetID="9" presetClass="entr" presetSubtype="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dissolve">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41325" y="0"/>
            <a:ext cx="8229600" cy="1143000"/>
          </a:xfrm>
        </p:spPr>
        <p:txBody>
          <a:bodyPr/>
          <a:lstStyle/>
          <a:p>
            <a:pPr algn="ctr" eaLnBrk="1" hangingPunct="1"/>
            <a:r>
              <a:rPr lang="fr-CH" altLang="en-US" sz="3000" dirty="0" smtClean="0">
                <a:solidFill>
                  <a:srgbClr val="002060"/>
                </a:solidFill>
              </a:rPr>
              <a:t>INTERNATIONAL PROCEDURE</a:t>
            </a:r>
            <a:endParaRPr lang="en-US" altLang="en-US" sz="3000" dirty="0" smtClean="0">
              <a:solidFill>
                <a:srgbClr val="002060"/>
              </a:solidFill>
            </a:endParaRPr>
          </a:p>
        </p:txBody>
      </p:sp>
      <p:sp>
        <p:nvSpPr>
          <p:cNvPr id="6147" name="Rectangle 3"/>
          <p:cNvSpPr>
            <a:spLocks noGrp="1" noChangeArrowheads="1"/>
          </p:cNvSpPr>
          <p:nvPr>
            <p:ph type="body" idx="1"/>
          </p:nvPr>
        </p:nvSpPr>
        <p:spPr>
          <a:xfrm>
            <a:off x="338138" y="995363"/>
            <a:ext cx="8229600" cy="4711700"/>
          </a:xfrm>
          <a:ln>
            <a:solidFill>
              <a:srgbClr val="FFFFFF"/>
            </a:solidFill>
            <a:miter lim="800000"/>
            <a:headEnd/>
            <a:tailEnd/>
          </a:ln>
        </p:spPr>
        <p:txBody>
          <a:bodyPr/>
          <a:lstStyle/>
          <a:p>
            <a:pPr marL="0" indent="0" eaLnBrk="1" hangingPunct="1">
              <a:buFontTx/>
              <a:buNone/>
            </a:pPr>
            <a:endParaRPr lang="en-US" altLang="en-US" smtClean="0"/>
          </a:p>
          <a:p>
            <a:pPr lvl="1" eaLnBrk="1" hangingPunct="1">
              <a:buFontTx/>
              <a:buNone/>
            </a:pPr>
            <a:endParaRPr lang="en-US" altLang="en-US" sz="3200" smtClean="0"/>
          </a:p>
          <a:p>
            <a:pPr lvl="1" eaLnBrk="1" hangingPunct="1">
              <a:buFontTx/>
              <a:buNone/>
            </a:pPr>
            <a:endParaRPr lang="en-US" altLang="en-US" sz="3200" smtClean="0"/>
          </a:p>
        </p:txBody>
      </p:sp>
      <p:sp>
        <p:nvSpPr>
          <p:cNvPr id="2" name="TextBox 1"/>
          <p:cNvSpPr txBox="1">
            <a:spLocks noChangeArrowheads="1"/>
          </p:cNvSpPr>
          <p:nvPr/>
        </p:nvSpPr>
        <p:spPr bwMode="auto">
          <a:xfrm>
            <a:off x="201613" y="1955800"/>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cxnSp>
        <p:nvCxnSpPr>
          <p:cNvPr id="6149" name="Straight Connector 4"/>
          <p:cNvCxnSpPr>
            <a:cxnSpLocks noChangeShapeType="1"/>
          </p:cNvCxnSpPr>
          <p:nvPr/>
        </p:nvCxnSpPr>
        <p:spPr bwMode="auto">
          <a:xfrm>
            <a:off x="3106738" y="3989388"/>
            <a:ext cx="823912"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6150" name="Straight Arrow Connector 3"/>
          <p:cNvCxnSpPr>
            <a:cxnSpLocks noChangeShapeType="1"/>
          </p:cNvCxnSpPr>
          <p:nvPr/>
        </p:nvCxnSpPr>
        <p:spPr bwMode="auto">
          <a:xfrm>
            <a:off x="3582988" y="4489450"/>
            <a:ext cx="2354262" cy="16351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6151" name="Straight Connector 8"/>
          <p:cNvCxnSpPr>
            <a:cxnSpLocks noChangeShapeType="1"/>
          </p:cNvCxnSpPr>
          <p:nvPr/>
        </p:nvCxnSpPr>
        <p:spPr bwMode="auto">
          <a:xfrm>
            <a:off x="7015163" y="1457325"/>
            <a:ext cx="822325" cy="8223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lg" len="med"/>
              </a14:hiddenLine>
            </a:ext>
          </a:extLst>
        </p:spPr>
      </p:cxnSp>
      <p:cxnSp>
        <p:nvCxnSpPr>
          <p:cNvPr id="8" name="Straight Arrow Connector 7"/>
          <p:cNvCxnSpPr/>
          <p:nvPr/>
        </p:nvCxnSpPr>
        <p:spPr bwMode="auto">
          <a:xfrm>
            <a:off x="2022475" y="5973763"/>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V="1">
            <a:off x="3632200" y="3779838"/>
            <a:ext cx="728663" cy="3238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bwMode="auto">
          <a:xfrm>
            <a:off x="2022475" y="4489450"/>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a:off x="2022475" y="2109788"/>
            <a:ext cx="889000" cy="158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a:off x="2022475" y="3738563"/>
            <a:ext cx="8890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27" name="Picture 26"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4129088"/>
            <a:ext cx="3175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4481513"/>
            <a:ext cx="322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5888" y="3381375"/>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0713" y="3754438"/>
            <a:ext cx="309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458" descr="kr.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461" descr="i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2238" y="3763963"/>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1613" y="1309688"/>
            <a:ext cx="146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MADRID</a:t>
            </a:r>
          </a:p>
        </p:txBody>
      </p:sp>
      <p:sp>
        <p:nvSpPr>
          <p:cNvPr id="6" name="TextBox 5"/>
          <p:cNvSpPr txBox="1">
            <a:spLocks noChangeArrowheads="1"/>
          </p:cNvSpPr>
          <p:nvPr/>
        </p:nvSpPr>
        <p:spPr bwMode="auto">
          <a:xfrm>
            <a:off x="703263" y="3863975"/>
            <a:ext cx="560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32" name="TextBox 31"/>
          <p:cNvSpPr txBox="1">
            <a:spLocks noChangeArrowheads="1"/>
          </p:cNvSpPr>
          <p:nvPr/>
        </p:nvSpPr>
        <p:spPr bwMode="auto">
          <a:xfrm>
            <a:off x="201613" y="3025775"/>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HAGUE</a:t>
            </a:r>
          </a:p>
        </p:txBody>
      </p:sp>
      <p:sp>
        <p:nvSpPr>
          <p:cNvPr id="33" name="TextBox 32"/>
          <p:cNvSpPr txBox="1">
            <a:spLocks noChangeArrowheads="1"/>
          </p:cNvSpPr>
          <p:nvPr/>
        </p:nvSpPr>
        <p:spPr bwMode="auto">
          <a:xfrm>
            <a:off x="201613" y="5272088"/>
            <a:ext cx="1465262" cy="4603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a:solidFill>
                  <a:srgbClr val="67091B"/>
                </a:solidFill>
              </a:rPr>
              <a:t>LISBON</a:t>
            </a:r>
          </a:p>
        </p:txBody>
      </p:sp>
      <p:sp>
        <p:nvSpPr>
          <p:cNvPr id="34" name="TextBox 33"/>
          <p:cNvSpPr txBox="1">
            <a:spLocks noChangeArrowheads="1"/>
          </p:cNvSpPr>
          <p:nvPr/>
        </p:nvSpPr>
        <p:spPr bwMode="auto">
          <a:xfrm>
            <a:off x="2911475" y="1952625"/>
            <a:ext cx="72072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35" name="Straight Arrow Connector 34"/>
          <p:cNvCxnSpPr/>
          <p:nvPr/>
        </p:nvCxnSpPr>
        <p:spPr bwMode="auto">
          <a:xfrm flipV="1">
            <a:off x="3632200" y="4095750"/>
            <a:ext cx="728663" cy="79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bwMode="auto">
          <a:xfrm flipV="1">
            <a:off x="3632200" y="3487738"/>
            <a:ext cx="728663" cy="6159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bwMode="auto">
          <a:xfrm>
            <a:off x="3632200" y="4103688"/>
            <a:ext cx="728663" cy="341312"/>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bwMode="auto">
          <a:xfrm>
            <a:off x="3638550" y="4095750"/>
            <a:ext cx="722313" cy="617538"/>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72" name="Straight Connector 71"/>
          <p:cNvCxnSpPr>
            <a:cxnSpLocks noChangeShapeType="1"/>
          </p:cNvCxnSpPr>
          <p:nvPr/>
        </p:nvCxnSpPr>
        <p:spPr bwMode="auto">
          <a:xfrm>
            <a:off x="5626100" y="3498850"/>
            <a:ext cx="623888" cy="595313"/>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6173" name="Straight Connector 19464"/>
          <p:cNvCxnSpPr>
            <a:cxnSpLocks noChangeShapeType="1"/>
          </p:cNvCxnSpPr>
          <p:nvPr/>
        </p:nvCxnSpPr>
        <p:spPr bwMode="auto">
          <a:xfrm>
            <a:off x="6850063" y="219075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6" name="Straight Connector 75"/>
          <p:cNvCxnSpPr>
            <a:cxnSpLocks noChangeShapeType="1"/>
          </p:cNvCxnSpPr>
          <p:nvPr/>
        </p:nvCxnSpPr>
        <p:spPr bwMode="auto">
          <a:xfrm>
            <a:off x="5626100" y="3778250"/>
            <a:ext cx="623888" cy="315913"/>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5626100" y="4094163"/>
            <a:ext cx="623888" cy="344487"/>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flipV="1">
            <a:off x="5626100" y="4094163"/>
            <a:ext cx="623888" cy="619125"/>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V="1">
            <a:off x="5626100" y="4094163"/>
            <a:ext cx="623888" cy="7937"/>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sp>
        <p:nvSpPr>
          <p:cNvPr id="88" name="TextBox 87"/>
          <p:cNvSpPr txBox="1">
            <a:spLocks noChangeArrowheads="1"/>
          </p:cNvSpPr>
          <p:nvPr/>
        </p:nvSpPr>
        <p:spPr bwMode="auto">
          <a:xfrm>
            <a:off x="6249988" y="3940175"/>
            <a:ext cx="719137"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89" name="Straight Arrow Connector 88"/>
          <p:cNvCxnSpPr/>
          <p:nvPr/>
        </p:nvCxnSpPr>
        <p:spPr bwMode="auto">
          <a:xfrm flipV="1">
            <a:off x="6969125" y="4094163"/>
            <a:ext cx="59055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93" name="TextBox 92"/>
          <p:cNvSpPr txBox="1">
            <a:spLocks noChangeArrowheads="1"/>
          </p:cNvSpPr>
          <p:nvPr/>
        </p:nvSpPr>
        <p:spPr bwMode="auto">
          <a:xfrm>
            <a:off x="7559675" y="3940175"/>
            <a:ext cx="1514475"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99" name="TextBox 98"/>
          <p:cNvSpPr txBox="1">
            <a:spLocks noChangeArrowheads="1"/>
          </p:cNvSpPr>
          <p:nvPr/>
        </p:nvSpPr>
        <p:spPr bwMode="auto">
          <a:xfrm>
            <a:off x="703263" y="2206625"/>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Basic</a:t>
            </a:r>
          </a:p>
        </p:txBody>
      </p:sp>
      <p:sp>
        <p:nvSpPr>
          <p:cNvPr id="100" name="TextBox 99"/>
          <p:cNvSpPr txBox="1">
            <a:spLocks noChangeArrowheads="1"/>
          </p:cNvSpPr>
          <p:nvPr/>
        </p:nvSpPr>
        <p:spPr bwMode="auto">
          <a:xfrm>
            <a:off x="201613" y="35845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NATIONAL OFFICE</a:t>
            </a:r>
          </a:p>
        </p:txBody>
      </p:sp>
      <p:sp>
        <p:nvSpPr>
          <p:cNvPr id="101" name="TextBox 100"/>
          <p:cNvSpPr txBox="1">
            <a:spLocks noChangeArrowheads="1"/>
          </p:cNvSpPr>
          <p:nvPr/>
        </p:nvSpPr>
        <p:spPr bwMode="auto">
          <a:xfrm>
            <a:off x="201613" y="4335463"/>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USER</a:t>
            </a:r>
          </a:p>
        </p:txBody>
      </p:sp>
      <p:sp>
        <p:nvSpPr>
          <p:cNvPr id="109" name="TextBox 108"/>
          <p:cNvSpPr txBox="1">
            <a:spLocks noChangeArrowheads="1"/>
          </p:cNvSpPr>
          <p:nvPr/>
        </p:nvSpPr>
        <p:spPr bwMode="auto">
          <a:xfrm>
            <a:off x="2911475" y="3535363"/>
            <a:ext cx="720725" cy="1077912"/>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endParaRPr lang="en-US" altLang="en-US" sz="1400">
              <a:solidFill>
                <a:srgbClr val="2E4E66"/>
              </a:solidFill>
            </a:endParaRPr>
          </a:p>
          <a:p>
            <a:pPr algn="ctr" eaLnBrk="1" hangingPunct="1">
              <a:spcBef>
                <a:spcPts val="1800"/>
              </a:spcBef>
              <a:buFontTx/>
              <a:buNone/>
            </a:pPr>
            <a:r>
              <a:rPr lang="en-US" altLang="en-US" sz="1400">
                <a:solidFill>
                  <a:srgbClr val="2E4E66"/>
                </a:solidFill>
              </a:rPr>
              <a:t>WIPO</a:t>
            </a:r>
          </a:p>
          <a:p>
            <a:pPr algn="ctr" eaLnBrk="1" hangingPunct="1">
              <a:spcBef>
                <a:spcPct val="50000"/>
              </a:spcBef>
              <a:buFontTx/>
              <a:buNone/>
            </a:pPr>
            <a:endParaRPr lang="en-US" altLang="en-US" sz="1400">
              <a:solidFill>
                <a:srgbClr val="2E4E66"/>
              </a:solidFill>
            </a:endParaRPr>
          </a:p>
        </p:txBody>
      </p:sp>
      <p:sp>
        <p:nvSpPr>
          <p:cNvPr id="112" name="TextBox 111"/>
          <p:cNvSpPr txBox="1">
            <a:spLocks noChangeArrowheads="1"/>
          </p:cNvSpPr>
          <p:nvPr/>
        </p:nvSpPr>
        <p:spPr bwMode="auto">
          <a:xfrm>
            <a:off x="201613" y="5819775"/>
            <a:ext cx="1820862" cy="3079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GOVERNMENT</a:t>
            </a:r>
          </a:p>
        </p:txBody>
      </p:sp>
      <p:sp>
        <p:nvSpPr>
          <p:cNvPr id="113" name="TextBox 112"/>
          <p:cNvSpPr txBox="1">
            <a:spLocks noChangeArrowheads="1"/>
          </p:cNvSpPr>
          <p:nvPr/>
        </p:nvSpPr>
        <p:spPr bwMode="auto">
          <a:xfrm>
            <a:off x="2911475" y="5603875"/>
            <a:ext cx="1355725" cy="892175"/>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ts val="600"/>
              </a:spcBef>
              <a:buFontTx/>
              <a:buNone/>
            </a:pPr>
            <a:r>
              <a:rPr lang="en-US" altLang="en-US" sz="1400">
                <a:solidFill>
                  <a:srgbClr val="2E4E66"/>
                </a:solidFill>
              </a:rPr>
              <a:t>WIPO</a:t>
            </a:r>
          </a:p>
          <a:p>
            <a:pPr algn="ctr" eaLnBrk="1" hangingPunct="1">
              <a:spcBef>
                <a:spcPts val="600"/>
              </a:spcBef>
              <a:buFontTx/>
              <a:buNone/>
            </a:pPr>
            <a:r>
              <a:rPr lang="en-US" altLang="en-US" sz="1400">
                <a:solidFill>
                  <a:srgbClr val="2E4E66"/>
                </a:solidFill>
              </a:rPr>
              <a:t>LISBON</a:t>
            </a:r>
          </a:p>
          <a:p>
            <a:pPr algn="ctr" eaLnBrk="1" hangingPunct="1">
              <a:spcBef>
                <a:spcPts val="600"/>
              </a:spcBef>
              <a:buFontTx/>
              <a:buNone/>
            </a:pPr>
            <a:r>
              <a:rPr lang="en-US" altLang="en-US" sz="1400">
                <a:solidFill>
                  <a:srgbClr val="2E4E66"/>
                </a:solidFill>
              </a:rPr>
              <a:t>REGISTRY</a:t>
            </a:r>
          </a:p>
        </p:txBody>
      </p:sp>
      <p:cxnSp>
        <p:nvCxnSpPr>
          <p:cNvPr id="115" name="Straight Arrow Connector 114"/>
          <p:cNvCxnSpPr/>
          <p:nvPr/>
        </p:nvCxnSpPr>
        <p:spPr bwMode="auto">
          <a:xfrm>
            <a:off x="4267200" y="5973763"/>
            <a:ext cx="1358900"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69" name="Picture 68" descr="world-globe-i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4375" y="5343525"/>
            <a:ext cx="12811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Rectangle 2"/>
          <p:cNvSpPr txBox="1">
            <a:spLocks noChangeArrowheads="1"/>
          </p:cNvSpPr>
          <p:nvPr/>
        </p:nvSpPr>
        <p:spPr bwMode="auto">
          <a:xfrm>
            <a:off x="446088" y="-1992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r>
              <a:rPr lang="fr-CH" altLang="en-US" sz="3600">
                <a:solidFill>
                  <a:srgbClr val="70899B"/>
                </a:solidFill>
                <a:ea typeface="MS PGothic" pitchFamily="34" charset="-128"/>
              </a:rPr>
              <a:t>INTERNATIONAL PROCEDURE</a:t>
            </a:r>
            <a:endParaRPr lang="en-US" altLang="en-US" sz="3600">
              <a:solidFill>
                <a:srgbClr val="70899B"/>
              </a:solidFill>
              <a:ea typeface="MS PGothic" pitchFamily="34" charset="-128"/>
            </a:endParaRPr>
          </a:p>
        </p:txBody>
      </p:sp>
      <p:cxnSp>
        <p:nvCxnSpPr>
          <p:cNvPr id="120" name="Straight Arrow Connector 119"/>
          <p:cNvCxnSpPr/>
          <p:nvPr/>
        </p:nvCxnSpPr>
        <p:spPr bwMode="auto">
          <a:xfrm flipV="1">
            <a:off x="3638550" y="1787525"/>
            <a:ext cx="728663" cy="3238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121" name="Picture 120" descr="au.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29175" y="1373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cn.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27538" y="1373188"/>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descr="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2122488"/>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c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08588" y="24828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2489200"/>
            <a:ext cx="320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dk.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8588" y="137318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f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6588" y="1752600"/>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kr.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37063" y="2493963"/>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ru.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29175" y="21224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i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202238" y="1747838"/>
            <a:ext cx="31273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 name="Straight Arrow Connector 132"/>
          <p:cNvCxnSpPr/>
          <p:nvPr/>
        </p:nvCxnSpPr>
        <p:spPr bwMode="auto">
          <a:xfrm flipV="1">
            <a:off x="3638550" y="2103438"/>
            <a:ext cx="728663" cy="793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4" name="Straight Arrow Connector 133"/>
          <p:cNvCxnSpPr/>
          <p:nvPr/>
        </p:nvCxnSpPr>
        <p:spPr bwMode="auto">
          <a:xfrm flipV="1">
            <a:off x="3638550" y="1495425"/>
            <a:ext cx="728663" cy="61595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5" name="Straight Arrow Connector 134"/>
          <p:cNvCxnSpPr/>
          <p:nvPr/>
        </p:nvCxnSpPr>
        <p:spPr bwMode="auto">
          <a:xfrm>
            <a:off x="3638550" y="2111375"/>
            <a:ext cx="728663" cy="341313"/>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6" name="Straight Arrow Connector 135"/>
          <p:cNvCxnSpPr/>
          <p:nvPr/>
        </p:nvCxnSpPr>
        <p:spPr bwMode="auto">
          <a:xfrm>
            <a:off x="3643313" y="2103438"/>
            <a:ext cx="723900" cy="617537"/>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37" name="Straight Connector 136"/>
          <p:cNvCxnSpPr>
            <a:cxnSpLocks noChangeShapeType="1"/>
          </p:cNvCxnSpPr>
          <p:nvPr/>
        </p:nvCxnSpPr>
        <p:spPr bwMode="auto">
          <a:xfrm>
            <a:off x="5630863" y="1506538"/>
            <a:ext cx="623887" cy="595312"/>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5630863" y="1785938"/>
            <a:ext cx="623887" cy="315912"/>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flipV="1">
            <a:off x="5630863" y="2101850"/>
            <a:ext cx="623887" cy="34448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5630863" y="2101850"/>
            <a:ext cx="623887" cy="61753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cxnSp>
        <p:nvCxnSpPr>
          <p:cNvPr id="141" name="Straight Connector 140"/>
          <p:cNvCxnSpPr>
            <a:cxnSpLocks noChangeShapeType="1"/>
          </p:cNvCxnSpPr>
          <p:nvPr/>
        </p:nvCxnSpPr>
        <p:spPr bwMode="auto">
          <a:xfrm flipV="1">
            <a:off x="5630863" y="2101850"/>
            <a:ext cx="623887" cy="7938"/>
          </a:xfrm>
          <a:prstGeom prst="line">
            <a:avLst/>
          </a:prstGeom>
          <a:noFill/>
          <a:ln w="28575" algn="ctr">
            <a:solidFill>
              <a:srgbClr val="67091B"/>
            </a:solidFill>
            <a:round/>
            <a:headEnd/>
            <a:tailEnd/>
          </a:ln>
          <a:extLst>
            <a:ext uri="{909E8E84-426E-40DD-AFC4-6F175D3DCCD1}">
              <a14:hiddenFill xmlns:a14="http://schemas.microsoft.com/office/drawing/2010/main">
                <a:noFill/>
              </a14:hiddenFill>
            </a:ext>
          </a:extLst>
        </p:spPr>
      </p:cxnSp>
      <p:sp>
        <p:nvSpPr>
          <p:cNvPr id="142" name="TextBox 141"/>
          <p:cNvSpPr txBox="1">
            <a:spLocks noChangeArrowheads="1"/>
          </p:cNvSpPr>
          <p:nvPr/>
        </p:nvSpPr>
        <p:spPr bwMode="auto">
          <a:xfrm>
            <a:off x="6254750" y="1947863"/>
            <a:ext cx="720725"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WIPO</a:t>
            </a:r>
          </a:p>
        </p:txBody>
      </p:sp>
      <p:cxnSp>
        <p:nvCxnSpPr>
          <p:cNvPr id="143" name="Straight Arrow Connector 142"/>
          <p:cNvCxnSpPr/>
          <p:nvPr/>
        </p:nvCxnSpPr>
        <p:spPr bwMode="auto">
          <a:xfrm flipV="1">
            <a:off x="6975475" y="2101850"/>
            <a:ext cx="588963" cy="0"/>
          </a:xfrm>
          <a:prstGeom prst="straightConnector1">
            <a:avLst/>
          </a:prstGeom>
          <a:ln>
            <a:solidFill>
              <a:srgbClr val="67091B"/>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44" name="TextBox 143"/>
          <p:cNvSpPr txBox="1">
            <a:spLocks noChangeArrowheads="1"/>
          </p:cNvSpPr>
          <p:nvPr/>
        </p:nvSpPr>
        <p:spPr bwMode="auto">
          <a:xfrm>
            <a:off x="7564438" y="1947863"/>
            <a:ext cx="1516062" cy="306387"/>
          </a:xfrm>
          <a:prstGeom prst="rect">
            <a:avLst/>
          </a:prstGeom>
          <a:noFill/>
          <a:ln w="9525">
            <a:solidFill>
              <a:srgbClr val="2E4E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a:solidFill>
                  <a:srgbClr val="2E4E66"/>
                </a:solidFill>
              </a:rPr>
              <a:t>MAINTENANCE</a:t>
            </a:r>
          </a:p>
        </p:txBody>
      </p:sp>
      <p:sp>
        <p:nvSpPr>
          <p:cNvPr id="146" name="TextBox 145"/>
          <p:cNvSpPr txBox="1"/>
          <p:nvPr/>
        </p:nvSpPr>
        <p:spPr>
          <a:xfrm>
            <a:off x="5630863" y="5819775"/>
            <a:ext cx="1600200" cy="307975"/>
          </a:xfrm>
          <a:prstGeom prst="rect">
            <a:avLst/>
          </a:prstGeom>
          <a:solidFill>
            <a:srgbClr val="012685"/>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en-US" sz="1400" dirty="0">
                <a:solidFill>
                  <a:srgbClr val="FFFFFF"/>
                </a:solidFill>
              </a:rPr>
              <a:t>ALL</a:t>
            </a:r>
            <a:r>
              <a:rPr lang="en-US" sz="1400" dirty="0">
                <a:solidFill>
                  <a:srgbClr val="2E4E66"/>
                </a:solidFill>
              </a:rPr>
              <a:t> </a:t>
            </a:r>
            <a:r>
              <a:rPr lang="en-US" sz="1400" dirty="0">
                <a:solidFill>
                  <a:schemeClr val="bg1"/>
                </a:solidFill>
              </a:rPr>
              <a:t>MEMBERS</a:t>
            </a:r>
          </a:p>
        </p:txBody>
      </p:sp>
      <p:sp>
        <p:nvSpPr>
          <p:cNvPr id="151" name="TextBox 150"/>
          <p:cNvSpPr txBox="1">
            <a:spLocks noChangeArrowheads="1"/>
          </p:cNvSpPr>
          <p:nvPr/>
        </p:nvSpPr>
        <p:spPr bwMode="auto">
          <a:xfrm>
            <a:off x="446088" y="6119813"/>
            <a:ext cx="1162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a:solidFill>
                  <a:srgbClr val="67091B"/>
                </a:solidFill>
              </a:rPr>
              <a:t>Protected AO</a:t>
            </a:r>
          </a:p>
        </p:txBody>
      </p:sp>
      <p:pic>
        <p:nvPicPr>
          <p:cNvPr id="81" name="Picture 80" descr="eu.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32300" y="4129088"/>
            <a:ext cx="307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descr="eu.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8650" y="2120900"/>
            <a:ext cx="31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us.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29175" y="1749425"/>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es.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818063" y="3379788"/>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a.pn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2775" y="3378200"/>
            <a:ext cx="3238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be.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18063" y="3756025"/>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hr.pn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2188" y="4129088"/>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189538" y="4481513"/>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0782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dissolv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dissolve">
                                      <p:cBhvr>
                                        <p:cTn id="20" dur="1000"/>
                                        <p:tgtEl>
                                          <p:spTgt spid="9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nodeType="afterGroup">
                            <p:stCondLst>
                              <p:cond delay="0"/>
                            </p:stCondLst>
                            <p:childTnLst>
                              <p:par>
                                <p:cTn id="26" presetID="9"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strVal val="#ppt_w*0.70"/>
                                          </p:val>
                                        </p:tav>
                                        <p:tav tm="100000">
                                          <p:val>
                                            <p:strVal val="#ppt_w"/>
                                          </p:val>
                                        </p:tav>
                                      </p:tavLst>
                                    </p:anim>
                                    <p:anim calcmode="lin" valueType="num">
                                      <p:cBhvr>
                                        <p:cTn id="34" dur="500" fill="hold"/>
                                        <p:tgtEl>
                                          <p:spTgt spid="134"/>
                                        </p:tgtEl>
                                        <p:attrNameLst>
                                          <p:attrName>ppt_h</p:attrName>
                                        </p:attrNameLst>
                                      </p:cBhvr>
                                      <p:tavLst>
                                        <p:tav tm="0">
                                          <p:val>
                                            <p:strVal val="#ppt_h"/>
                                          </p:val>
                                        </p:tav>
                                        <p:tav tm="100000">
                                          <p:val>
                                            <p:strVal val="#ppt_h"/>
                                          </p:val>
                                        </p:tav>
                                      </p:tavLst>
                                    </p:anim>
                                    <p:animEffect transition="in" filter="fade">
                                      <p:cBhvr>
                                        <p:cTn id="35" dur="500"/>
                                        <p:tgtEl>
                                          <p:spTgt spid="134"/>
                                        </p:tgtEl>
                                      </p:cBhvr>
                                    </p:animEffect>
                                  </p:childTnLst>
                                </p:cTn>
                              </p:par>
                            </p:childTnLst>
                          </p:cTn>
                        </p:par>
                        <p:par>
                          <p:cTn id="36" fill="hold" nodeType="afterGroup">
                            <p:stCondLst>
                              <p:cond delay="500"/>
                            </p:stCondLst>
                            <p:childTnLst>
                              <p:par>
                                <p:cTn id="37" presetID="55"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 calcmode="lin" valueType="num">
                                      <p:cBhvr>
                                        <p:cTn id="39" dur="500" fill="hold"/>
                                        <p:tgtEl>
                                          <p:spTgt spid="120"/>
                                        </p:tgtEl>
                                        <p:attrNameLst>
                                          <p:attrName>ppt_w</p:attrName>
                                        </p:attrNameLst>
                                      </p:cBhvr>
                                      <p:tavLst>
                                        <p:tav tm="0">
                                          <p:val>
                                            <p:strVal val="#ppt_w*0.70"/>
                                          </p:val>
                                        </p:tav>
                                        <p:tav tm="100000">
                                          <p:val>
                                            <p:strVal val="#ppt_w"/>
                                          </p:val>
                                        </p:tav>
                                      </p:tavLst>
                                    </p:anim>
                                    <p:anim calcmode="lin" valueType="num">
                                      <p:cBhvr>
                                        <p:cTn id="40" dur="500" fill="hold"/>
                                        <p:tgtEl>
                                          <p:spTgt spid="120"/>
                                        </p:tgtEl>
                                        <p:attrNameLst>
                                          <p:attrName>ppt_h</p:attrName>
                                        </p:attrNameLst>
                                      </p:cBhvr>
                                      <p:tavLst>
                                        <p:tav tm="0">
                                          <p:val>
                                            <p:strVal val="#ppt_h"/>
                                          </p:val>
                                        </p:tav>
                                        <p:tav tm="100000">
                                          <p:val>
                                            <p:strVal val="#ppt_h"/>
                                          </p:val>
                                        </p:tav>
                                      </p:tavLst>
                                    </p:anim>
                                    <p:animEffect transition="in" filter="fade">
                                      <p:cBhvr>
                                        <p:cTn id="41" dur="500"/>
                                        <p:tgtEl>
                                          <p:spTgt spid="120"/>
                                        </p:tgtEl>
                                      </p:cBhvr>
                                    </p:animEffect>
                                  </p:childTnLst>
                                </p:cTn>
                              </p:par>
                            </p:childTnLst>
                          </p:cTn>
                        </p:par>
                        <p:par>
                          <p:cTn id="42" fill="hold" nodeType="afterGroup">
                            <p:stCondLst>
                              <p:cond delay="1000"/>
                            </p:stCondLst>
                            <p:childTnLst>
                              <p:par>
                                <p:cTn id="43" presetID="55" presetClass="entr" presetSubtype="0" fill="hold" nodeType="after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500" fill="hold"/>
                                        <p:tgtEl>
                                          <p:spTgt spid="133"/>
                                        </p:tgtEl>
                                        <p:attrNameLst>
                                          <p:attrName>ppt_w</p:attrName>
                                        </p:attrNameLst>
                                      </p:cBhvr>
                                      <p:tavLst>
                                        <p:tav tm="0">
                                          <p:val>
                                            <p:strVal val="#ppt_w*0.70"/>
                                          </p:val>
                                        </p:tav>
                                        <p:tav tm="100000">
                                          <p:val>
                                            <p:strVal val="#ppt_w"/>
                                          </p:val>
                                        </p:tav>
                                      </p:tavLst>
                                    </p:anim>
                                    <p:anim calcmode="lin" valueType="num">
                                      <p:cBhvr>
                                        <p:cTn id="46" dur="500" fill="hold"/>
                                        <p:tgtEl>
                                          <p:spTgt spid="133"/>
                                        </p:tgtEl>
                                        <p:attrNameLst>
                                          <p:attrName>ppt_h</p:attrName>
                                        </p:attrNameLst>
                                      </p:cBhvr>
                                      <p:tavLst>
                                        <p:tav tm="0">
                                          <p:val>
                                            <p:strVal val="#ppt_h"/>
                                          </p:val>
                                        </p:tav>
                                        <p:tav tm="100000">
                                          <p:val>
                                            <p:strVal val="#ppt_h"/>
                                          </p:val>
                                        </p:tav>
                                      </p:tavLst>
                                    </p:anim>
                                    <p:animEffect transition="in" filter="fade">
                                      <p:cBhvr>
                                        <p:cTn id="47" dur="500"/>
                                        <p:tgtEl>
                                          <p:spTgt spid="133"/>
                                        </p:tgtEl>
                                      </p:cBhvr>
                                    </p:animEffect>
                                  </p:childTnLst>
                                </p:cTn>
                              </p:par>
                            </p:childTnLst>
                          </p:cTn>
                        </p:par>
                        <p:par>
                          <p:cTn id="48" fill="hold" nodeType="afterGroup">
                            <p:stCondLst>
                              <p:cond delay="1500"/>
                            </p:stCondLst>
                            <p:childTnLst>
                              <p:par>
                                <p:cTn id="49" presetID="55" presetClass="entr" presetSubtype="0"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0">
                                          <p:val>
                                            <p:strVal val="#ppt_w*0.70"/>
                                          </p:val>
                                        </p:tav>
                                        <p:tav tm="100000">
                                          <p:val>
                                            <p:strVal val="#ppt_w"/>
                                          </p:val>
                                        </p:tav>
                                      </p:tavLst>
                                    </p:anim>
                                    <p:anim calcmode="lin" valueType="num">
                                      <p:cBhvr>
                                        <p:cTn id="52" dur="500" fill="hold"/>
                                        <p:tgtEl>
                                          <p:spTgt spid="135"/>
                                        </p:tgtEl>
                                        <p:attrNameLst>
                                          <p:attrName>ppt_h</p:attrName>
                                        </p:attrNameLst>
                                      </p:cBhvr>
                                      <p:tavLst>
                                        <p:tav tm="0">
                                          <p:val>
                                            <p:strVal val="#ppt_h"/>
                                          </p:val>
                                        </p:tav>
                                        <p:tav tm="100000">
                                          <p:val>
                                            <p:strVal val="#ppt_h"/>
                                          </p:val>
                                        </p:tav>
                                      </p:tavLst>
                                    </p:anim>
                                    <p:animEffect transition="in" filter="fade">
                                      <p:cBhvr>
                                        <p:cTn id="53" dur="500"/>
                                        <p:tgtEl>
                                          <p:spTgt spid="135"/>
                                        </p:tgtEl>
                                      </p:cBhvr>
                                    </p:animEffect>
                                  </p:childTnLst>
                                </p:cTn>
                              </p:par>
                            </p:childTnLst>
                          </p:cTn>
                        </p:par>
                        <p:par>
                          <p:cTn id="54" fill="hold" nodeType="afterGroup">
                            <p:stCondLst>
                              <p:cond delay="2000"/>
                            </p:stCondLst>
                            <p:childTnLst>
                              <p:par>
                                <p:cTn id="55" presetID="55" presetClass="entr" presetSubtype="0" fill="hold" nodeType="afterEffect">
                                  <p:stCondLst>
                                    <p:cond delay="0"/>
                                  </p:stCondLst>
                                  <p:childTnLst>
                                    <p:set>
                                      <p:cBhvr>
                                        <p:cTn id="56" dur="1" fill="hold">
                                          <p:stCondLst>
                                            <p:cond delay="0"/>
                                          </p:stCondLst>
                                        </p:cTn>
                                        <p:tgtEl>
                                          <p:spTgt spid="136"/>
                                        </p:tgtEl>
                                        <p:attrNameLst>
                                          <p:attrName>style.visibility</p:attrName>
                                        </p:attrNameLst>
                                      </p:cBhvr>
                                      <p:to>
                                        <p:strVal val="visible"/>
                                      </p:to>
                                    </p:set>
                                    <p:anim calcmode="lin" valueType="num">
                                      <p:cBhvr>
                                        <p:cTn id="57" dur="500" fill="hold"/>
                                        <p:tgtEl>
                                          <p:spTgt spid="136"/>
                                        </p:tgtEl>
                                        <p:attrNameLst>
                                          <p:attrName>ppt_w</p:attrName>
                                        </p:attrNameLst>
                                      </p:cBhvr>
                                      <p:tavLst>
                                        <p:tav tm="0">
                                          <p:val>
                                            <p:strVal val="#ppt_w*0.70"/>
                                          </p:val>
                                        </p:tav>
                                        <p:tav tm="100000">
                                          <p:val>
                                            <p:strVal val="#ppt_w"/>
                                          </p:val>
                                        </p:tav>
                                      </p:tavLst>
                                    </p:anim>
                                    <p:anim calcmode="lin" valueType="num">
                                      <p:cBhvr>
                                        <p:cTn id="58" dur="500" fill="hold"/>
                                        <p:tgtEl>
                                          <p:spTgt spid="136"/>
                                        </p:tgtEl>
                                        <p:attrNameLst>
                                          <p:attrName>ppt_h</p:attrName>
                                        </p:attrNameLst>
                                      </p:cBhvr>
                                      <p:tavLst>
                                        <p:tav tm="0">
                                          <p:val>
                                            <p:strVal val="#ppt_h"/>
                                          </p:val>
                                        </p:tav>
                                        <p:tav tm="100000">
                                          <p:val>
                                            <p:strVal val="#ppt_h"/>
                                          </p:val>
                                        </p:tav>
                                      </p:tavLst>
                                    </p:anim>
                                    <p:animEffect transition="in" filter="fade">
                                      <p:cBhvr>
                                        <p:cTn id="59" dur="500"/>
                                        <p:tgtEl>
                                          <p:spTgt spid="136"/>
                                        </p:tgtEl>
                                      </p:cBhvr>
                                    </p:animEffect>
                                  </p:childTnLst>
                                </p:cTn>
                              </p:par>
                            </p:childTnLst>
                          </p:cTn>
                        </p:par>
                        <p:par>
                          <p:cTn id="60" fill="hold" nodeType="afterGroup">
                            <p:stCondLst>
                              <p:cond delay="2500"/>
                            </p:stCondLst>
                            <p:childTnLst>
                              <p:par>
                                <p:cTn id="61" presetID="9" presetClass="entr" presetSubtype="0" fill="hold" nodeType="afterEffect">
                                  <p:stCondLst>
                                    <p:cond delay="1000"/>
                                  </p:stCondLst>
                                  <p:childTnLst>
                                    <p:set>
                                      <p:cBhvr>
                                        <p:cTn id="62" dur="1" fill="hold">
                                          <p:stCondLst>
                                            <p:cond delay="0"/>
                                          </p:stCondLst>
                                        </p:cTn>
                                        <p:tgtEl>
                                          <p:spTgt spid="122"/>
                                        </p:tgtEl>
                                        <p:attrNameLst>
                                          <p:attrName>style.visibility</p:attrName>
                                        </p:attrNameLst>
                                      </p:cBhvr>
                                      <p:to>
                                        <p:strVal val="visible"/>
                                      </p:to>
                                    </p:set>
                                    <p:animEffect transition="in" filter="dissolve">
                                      <p:cBhvr>
                                        <p:cTn id="63" dur="500"/>
                                        <p:tgtEl>
                                          <p:spTgt spid="122"/>
                                        </p:tgtEl>
                                      </p:cBhvr>
                                    </p:animEffect>
                                  </p:childTnLst>
                                </p:cTn>
                              </p:par>
                            </p:childTnLst>
                          </p:cTn>
                        </p:par>
                        <p:par>
                          <p:cTn id="64" fill="hold" nodeType="afterGroup">
                            <p:stCondLst>
                              <p:cond delay="4000"/>
                            </p:stCondLst>
                            <p:childTnLst>
                              <p:par>
                                <p:cTn id="65" presetID="9" presetClass="entr" presetSubtype="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dissolve">
                                      <p:cBhvr>
                                        <p:cTn id="67" dur="500"/>
                                        <p:tgtEl>
                                          <p:spTgt spid="127"/>
                                        </p:tgtEl>
                                      </p:cBhvr>
                                    </p:animEffect>
                                  </p:childTnLst>
                                </p:cTn>
                              </p:par>
                            </p:childTnLst>
                          </p:cTn>
                        </p:par>
                        <p:par>
                          <p:cTn id="68" fill="hold" nodeType="afterGroup">
                            <p:stCondLst>
                              <p:cond delay="4500"/>
                            </p:stCondLst>
                            <p:childTnLst>
                              <p:par>
                                <p:cTn id="69" presetID="9" presetClass="entr" presetSubtype="0" fill="hold" nodeType="afterEffect">
                                  <p:stCondLst>
                                    <p:cond delay="0"/>
                                  </p:stCondLst>
                                  <p:childTnLst>
                                    <p:set>
                                      <p:cBhvr>
                                        <p:cTn id="70" dur="1" fill="hold">
                                          <p:stCondLst>
                                            <p:cond delay="0"/>
                                          </p:stCondLst>
                                        </p:cTn>
                                        <p:tgtEl>
                                          <p:spTgt spid="153"/>
                                        </p:tgtEl>
                                        <p:attrNameLst>
                                          <p:attrName>style.visibility</p:attrName>
                                        </p:attrNameLst>
                                      </p:cBhvr>
                                      <p:to>
                                        <p:strVal val="visible"/>
                                      </p:to>
                                    </p:set>
                                    <p:animEffect transition="in" filter="dissolve">
                                      <p:cBhvr>
                                        <p:cTn id="71" dur="500"/>
                                        <p:tgtEl>
                                          <p:spTgt spid="153"/>
                                        </p:tgtEl>
                                      </p:cBhvr>
                                    </p:animEffec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dissolve">
                                      <p:cBhvr>
                                        <p:cTn id="75" dur="500"/>
                                        <p:tgtEl>
                                          <p:spTgt spid="129"/>
                                        </p:tgtEl>
                                      </p:cBhvr>
                                    </p:animEffec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121"/>
                                        </p:tgtEl>
                                        <p:attrNameLst>
                                          <p:attrName>style.visibility</p:attrName>
                                        </p:attrNameLst>
                                      </p:cBhvr>
                                      <p:to>
                                        <p:strVal val="visible"/>
                                      </p:to>
                                    </p:set>
                                    <p:animEffect transition="in" filter="dissolve">
                                      <p:cBhvr>
                                        <p:cTn id="79" dur="500"/>
                                        <p:tgtEl>
                                          <p:spTgt spid="121"/>
                                        </p:tgtEl>
                                      </p:cBhvr>
                                    </p:animEffect>
                                  </p:childTnLst>
                                </p:cTn>
                              </p:par>
                            </p:childTnLst>
                          </p:cTn>
                        </p:par>
                        <p:par>
                          <p:cTn id="80" fill="hold" nodeType="afterGroup">
                            <p:stCondLst>
                              <p:cond delay="6000"/>
                            </p:stCondLst>
                            <p:childTnLst>
                              <p:par>
                                <p:cTn id="81" presetID="9" presetClass="entr" presetSubtype="0" fill="hold"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dissolve">
                                      <p:cBhvr>
                                        <p:cTn id="83" dur="500"/>
                                        <p:tgtEl>
                                          <p:spTgt spid="82"/>
                                        </p:tgtEl>
                                      </p:cBhvr>
                                    </p:animEffect>
                                  </p:childTnLst>
                                </p:cTn>
                              </p:par>
                            </p:childTnLst>
                          </p:cTn>
                        </p:par>
                        <p:par>
                          <p:cTn id="84" fill="hold" nodeType="afterGroup">
                            <p:stCondLst>
                              <p:cond delay="6500"/>
                            </p:stCondLst>
                            <p:childTnLst>
                              <p:par>
                                <p:cTn id="85" presetID="9" presetClass="entr" presetSubtype="0" fill="hold" nodeType="after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dissolve">
                                      <p:cBhvr>
                                        <p:cTn id="87" dur="500"/>
                                        <p:tgtEl>
                                          <p:spTgt spid="131"/>
                                        </p:tgtEl>
                                      </p:cBhvr>
                                    </p:animEffec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125"/>
                                        </p:tgtEl>
                                        <p:attrNameLst>
                                          <p:attrName>style.visibility</p:attrName>
                                        </p:attrNameLst>
                                      </p:cBhvr>
                                      <p:to>
                                        <p:strVal val="visible"/>
                                      </p:to>
                                    </p:set>
                                    <p:animEffect transition="in" filter="dissolve">
                                      <p:cBhvr>
                                        <p:cTn id="91" dur="500"/>
                                        <p:tgtEl>
                                          <p:spTgt spid="125"/>
                                        </p:tgtEl>
                                      </p:cBhvr>
                                    </p:animEffect>
                                  </p:childTnLst>
                                </p:cTn>
                              </p:par>
                            </p:childTnLst>
                          </p:cTn>
                        </p:par>
                        <p:par>
                          <p:cTn id="92" fill="hold" nodeType="afterGroup">
                            <p:stCondLst>
                              <p:cond delay="7500"/>
                            </p:stCondLst>
                            <p:childTnLst>
                              <p:par>
                                <p:cTn id="93" presetID="9" presetClass="entr" presetSubtype="0" fill="hold" nodeType="after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dissolve">
                                      <p:cBhvr>
                                        <p:cTn id="95" dur="500"/>
                                        <p:tgtEl>
                                          <p:spTgt spid="126"/>
                                        </p:tgtEl>
                                      </p:cBhvr>
                                    </p:animEffect>
                                  </p:childTnLst>
                                </p:cTn>
                              </p:par>
                            </p:childTnLst>
                          </p:cTn>
                        </p:par>
                        <p:par>
                          <p:cTn id="96" fill="hold" nodeType="afterGroup">
                            <p:stCondLst>
                              <p:cond delay="8000"/>
                            </p:stCondLst>
                            <p:childTnLst>
                              <p:par>
                                <p:cTn id="97" presetID="9" presetClass="entr" presetSubtype="0" fill="hold" nodeType="after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dissolve">
                                      <p:cBhvr>
                                        <p:cTn id="99" dur="500"/>
                                        <p:tgtEl>
                                          <p:spTgt spid="132"/>
                                        </p:tgtEl>
                                      </p:cBhvr>
                                    </p:animEffect>
                                  </p:childTnLst>
                                </p:cTn>
                              </p:par>
                            </p:childTnLst>
                          </p:cTn>
                        </p:par>
                        <p:par>
                          <p:cTn id="100" fill="hold" nodeType="afterGroup">
                            <p:stCondLst>
                              <p:cond delay="8500"/>
                            </p:stCondLst>
                            <p:childTnLst>
                              <p:par>
                                <p:cTn id="101" presetID="9" presetClass="entr" presetSubtype="0" fill="hold" nodeType="afterEffect">
                                  <p:stCondLst>
                                    <p:cond delay="0"/>
                                  </p:stCondLst>
                                  <p:childTnLst>
                                    <p:set>
                                      <p:cBhvr>
                                        <p:cTn id="102" dur="1" fill="hold">
                                          <p:stCondLst>
                                            <p:cond delay="0"/>
                                          </p:stCondLst>
                                        </p:cTn>
                                        <p:tgtEl>
                                          <p:spTgt spid="123"/>
                                        </p:tgtEl>
                                        <p:attrNameLst>
                                          <p:attrName>style.visibility</p:attrName>
                                        </p:attrNameLst>
                                      </p:cBhvr>
                                      <p:to>
                                        <p:strVal val="visible"/>
                                      </p:to>
                                    </p:set>
                                    <p:animEffect transition="in" filter="dissolve">
                                      <p:cBhvr>
                                        <p:cTn id="103" dur="500"/>
                                        <p:tgtEl>
                                          <p:spTgt spid="123"/>
                                        </p:tgtEl>
                                      </p:cBhvr>
                                    </p:animEffect>
                                  </p:childTnLst>
                                </p:cTn>
                              </p:par>
                            </p:childTnLst>
                          </p:cTn>
                        </p:par>
                        <p:par>
                          <p:cTn id="104" fill="hold" nodeType="afterGroup">
                            <p:stCondLst>
                              <p:cond delay="9000"/>
                            </p:stCondLst>
                            <p:childTnLst>
                              <p:par>
                                <p:cTn id="105" presetID="9" presetClass="entr" presetSubtype="0" fill="hold" nodeType="afterEffect">
                                  <p:stCondLst>
                                    <p:cond delay="0"/>
                                  </p:stCondLst>
                                  <p:childTnLst>
                                    <p:set>
                                      <p:cBhvr>
                                        <p:cTn id="106" dur="1" fill="hold">
                                          <p:stCondLst>
                                            <p:cond delay="0"/>
                                          </p:stCondLst>
                                        </p:cTn>
                                        <p:tgtEl>
                                          <p:spTgt spid="124"/>
                                        </p:tgtEl>
                                        <p:attrNameLst>
                                          <p:attrName>style.visibility</p:attrName>
                                        </p:attrNameLst>
                                      </p:cBhvr>
                                      <p:to>
                                        <p:strVal val="visible"/>
                                      </p:to>
                                    </p:set>
                                    <p:animEffect transition="in" filter="dissolve">
                                      <p:cBhvr>
                                        <p:cTn id="107" dur="500"/>
                                        <p:tgtEl>
                                          <p:spTgt spid="12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5"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p:cTn id="112" dur="500" fill="hold"/>
                                        <p:tgtEl>
                                          <p:spTgt spid="137"/>
                                        </p:tgtEl>
                                        <p:attrNameLst>
                                          <p:attrName>ppt_w</p:attrName>
                                        </p:attrNameLst>
                                      </p:cBhvr>
                                      <p:tavLst>
                                        <p:tav tm="0">
                                          <p:val>
                                            <p:strVal val="#ppt_w*0.70"/>
                                          </p:val>
                                        </p:tav>
                                        <p:tav tm="100000">
                                          <p:val>
                                            <p:strVal val="#ppt_w"/>
                                          </p:val>
                                        </p:tav>
                                      </p:tavLst>
                                    </p:anim>
                                    <p:anim calcmode="lin" valueType="num">
                                      <p:cBhvr>
                                        <p:cTn id="113" dur="500" fill="hold"/>
                                        <p:tgtEl>
                                          <p:spTgt spid="137"/>
                                        </p:tgtEl>
                                        <p:attrNameLst>
                                          <p:attrName>ppt_h</p:attrName>
                                        </p:attrNameLst>
                                      </p:cBhvr>
                                      <p:tavLst>
                                        <p:tav tm="0">
                                          <p:val>
                                            <p:strVal val="#ppt_h"/>
                                          </p:val>
                                        </p:tav>
                                        <p:tav tm="100000">
                                          <p:val>
                                            <p:strVal val="#ppt_h"/>
                                          </p:val>
                                        </p:tav>
                                      </p:tavLst>
                                    </p:anim>
                                    <p:animEffect transition="in" filter="fade">
                                      <p:cBhvr>
                                        <p:cTn id="114" dur="500"/>
                                        <p:tgtEl>
                                          <p:spTgt spid="137"/>
                                        </p:tgtEl>
                                      </p:cBhvr>
                                    </p:animEffect>
                                  </p:childTnLst>
                                </p:cTn>
                              </p:par>
                            </p:childTnLst>
                          </p:cTn>
                        </p:par>
                        <p:par>
                          <p:cTn id="115" fill="hold" nodeType="afterGroup">
                            <p:stCondLst>
                              <p:cond delay="500"/>
                            </p:stCondLst>
                            <p:childTnLst>
                              <p:par>
                                <p:cTn id="116" presetID="55" presetClass="entr" presetSubtype="0" fill="hold" nodeType="afterEffect">
                                  <p:stCondLst>
                                    <p:cond delay="0"/>
                                  </p:stCondLst>
                                  <p:childTnLst>
                                    <p:set>
                                      <p:cBhvr>
                                        <p:cTn id="117" dur="1" fill="hold">
                                          <p:stCondLst>
                                            <p:cond delay="0"/>
                                          </p:stCondLst>
                                        </p:cTn>
                                        <p:tgtEl>
                                          <p:spTgt spid="138"/>
                                        </p:tgtEl>
                                        <p:attrNameLst>
                                          <p:attrName>style.visibility</p:attrName>
                                        </p:attrNameLst>
                                      </p:cBhvr>
                                      <p:to>
                                        <p:strVal val="visible"/>
                                      </p:to>
                                    </p:set>
                                    <p:anim calcmode="lin" valueType="num">
                                      <p:cBhvr>
                                        <p:cTn id="118" dur="500" fill="hold"/>
                                        <p:tgtEl>
                                          <p:spTgt spid="138"/>
                                        </p:tgtEl>
                                        <p:attrNameLst>
                                          <p:attrName>ppt_w</p:attrName>
                                        </p:attrNameLst>
                                      </p:cBhvr>
                                      <p:tavLst>
                                        <p:tav tm="0">
                                          <p:val>
                                            <p:strVal val="#ppt_w*0.70"/>
                                          </p:val>
                                        </p:tav>
                                        <p:tav tm="100000">
                                          <p:val>
                                            <p:strVal val="#ppt_w"/>
                                          </p:val>
                                        </p:tav>
                                      </p:tavLst>
                                    </p:anim>
                                    <p:anim calcmode="lin" valueType="num">
                                      <p:cBhvr>
                                        <p:cTn id="119" dur="500" fill="hold"/>
                                        <p:tgtEl>
                                          <p:spTgt spid="138"/>
                                        </p:tgtEl>
                                        <p:attrNameLst>
                                          <p:attrName>ppt_h</p:attrName>
                                        </p:attrNameLst>
                                      </p:cBhvr>
                                      <p:tavLst>
                                        <p:tav tm="0">
                                          <p:val>
                                            <p:strVal val="#ppt_h"/>
                                          </p:val>
                                        </p:tav>
                                        <p:tav tm="100000">
                                          <p:val>
                                            <p:strVal val="#ppt_h"/>
                                          </p:val>
                                        </p:tav>
                                      </p:tavLst>
                                    </p:anim>
                                    <p:animEffect transition="in" filter="fade">
                                      <p:cBhvr>
                                        <p:cTn id="120" dur="500"/>
                                        <p:tgtEl>
                                          <p:spTgt spid="138"/>
                                        </p:tgtEl>
                                      </p:cBhvr>
                                    </p:animEffect>
                                  </p:childTnLst>
                                </p:cTn>
                              </p:par>
                            </p:childTnLst>
                          </p:cTn>
                        </p:par>
                        <p:par>
                          <p:cTn id="121" fill="hold" nodeType="afterGroup">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1"/>
                                        </p:tgtEl>
                                        <p:attrNameLst>
                                          <p:attrName>style.visibility</p:attrName>
                                        </p:attrNameLst>
                                      </p:cBhvr>
                                      <p:to>
                                        <p:strVal val="visible"/>
                                      </p:to>
                                    </p:set>
                                    <p:anim calcmode="lin" valueType="num">
                                      <p:cBhvr>
                                        <p:cTn id="124" dur="500" fill="hold"/>
                                        <p:tgtEl>
                                          <p:spTgt spid="141"/>
                                        </p:tgtEl>
                                        <p:attrNameLst>
                                          <p:attrName>ppt_w</p:attrName>
                                        </p:attrNameLst>
                                      </p:cBhvr>
                                      <p:tavLst>
                                        <p:tav tm="0">
                                          <p:val>
                                            <p:strVal val="#ppt_w*0.70"/>
                                          </p:val>
                                        </p:tav>
                                        <p:tav tm="100000">
                                          <p:val>
                                            <p:strVal val="#ppt_w"/>
                                          </p:val>
                                        </p:tav>
                                      </p:tavLst>
                                    </p:anim>
                                    <p:anim calcmode="lin" valueType="num">
                                      <p:cBhvr>
                                        <p:cTn id="125" dur="500" fill="hold"/>
                                        <p:tgtEl>
                                          <p:spTgt spid="141"/>
                                        </p:tgtEl>
                                        <p:attrNameLst>
                                          <p:attrName>ppt_h</p:attrName>
                                        </p:attrNameLst>
                                      </p:cBhvr>
                                      <p:tavLst>
                                        <p:tav tm="0">
                                          <p:val>
                                            <p:strVal val="#ppt_h"/>
                                          </p:val>
                                        </p:tav>
                                        <p:tav tm="100000">
                                          <p:val>
                                            <p:strVal val="#ppt_h"/>
                                          </p:val>
                                        </p:tav>
                                      </p:tavLst>
                                    </p:anim>
                                    <p:animEffect transition="in" filter="fade">
                                      <p:cBhvr>
                                        <p:cTn id="126" dur="500"/>
                                        <p:tgtEl>
                                          <p:spTgt spid="141"/>
                                        </p:tgtEl>
                                      </p:cBhvr>
                                    </p:animEffect>
                                  </p:childTnLst>
                                </p:cTn>
                              </p:par>
                            </p:childTnLst>
                          </p:cTn>
                        </p:par>
                        <p:par>
                          <p:cTn id="127" fill="hold" nodeType="afterGroup">
                            <p:stCondLst>
                              <p:cond delay="1500"/>
                            </p:stCondLst>
                            <p:childTnLst>
                              <p:par>
                                <p:cTn id="128" presetID="55" presetClass="entr" presetSubtype="0" fill="hold" nodeType="afterEffect">
                                  <p:stCondLst>
                                    <p:cond delay="0"/>
                                  </p:stCondLst>
                                  <p:childTnLst>
                                    <p:set>
                                      <p:cBhvr>
                                        <p:cTn id="129" dur="1" fill="hold">
                                          <p:stCondLst>
                                            <p:cond delay="0"/>
                                          </p:stCondLst>
                                        </p:cTn>
                                        <p:tgtEl>
                                          <p:spTgt spid="139"/>
                                        </p:tgtEl>
                                        <p:attrNameLst>
                                          <p:attrName>style.visibility</p:attrName>
                                        </p:attrNameLst>
                                      </p:cBhvr>
                                      <p:to>
                                        <p:strVal val="visible"/>
                                      </p:to>
                                    </p:set>
                                    <p:anim calcmode="lin" valueType="num">
                                      <p:cBhvr>
                                        <p:cTn id="130" dur="500" fill="hold"/>
                                        <p:tgtEl>
                                          <p:spTgt spid="139"/>
                                        </p:tgtEl>
                                        <p:attrNameLst>
                                          <p:attrName>ppt_w</p:attrName>
                                        </p:attrNameLst>
                                      </p:cBhvr>
                                      <p:tavLst>
                                        <p:tav tm="0">
                                          <p:val>
                                            <p:strVal val="#ppt_w*0.70"/>
                                          </p:val>
                                        </p:tav>
                                        <p:tav tm="100000">
                                          <p:val>
                                            <p:strVal val="#ppt_w"/>
                                          </p:val>
                                        </p:tav>
                                      </p:tavLst>
                                    </p:anim>
                                    <p:anim calcmode="lin" valueType="num">
                                      <p:cBhvr>
                                        <p:cTn id="131" dur="500" fill="hold"/>
                                        <p:tgtEl>
                                          <p:spTgt spid="139"/>
                                        </p:tgtEl>
                                        <p:attrNameLst>
                                          <p:attrName>ppt_h</p:attrName>
                                        </p:attrNameLst>
                                      </p:cBhvr>
                                      <p:tavLst>
                                        <p:tav tm="0">
                                          <p:val>
                                            <p:strVal val="#ppt_h"/>
                                          </p:val>
                                        </p:tav>
                                        <p:tav tm="100000">
                                          <p:val>
                                            <p:strVal val="#ppt_h"/>
                                          </p:val>
                                        </p:tav>
                                      </p:tavLst>
                                    </p:anim>
                                    <p:animEffect transition="in" filter="fade">
                                      <p:cBhvr>
                                        <p:cTn id="132" dur="500"/>
                                        <p:tgtEl>
                                          <p:spTgt spid="139"/>
                                        </p:tgtEl>
                                      </p:cBhvr>
                                    </p:animEffect>
                                  </p:childTnLst>
                                </p:cTn>
                              </p:par>
                            </p:childTnLst>
                          </p:cTn>
                        </p:par>
                        <p:par>
                          <p:cTn id="133" fill="hold" nodeType="afterGroup">
                            <p:stCondLst>
                              <p:cond delay="2000"/>
                            </p:stCondLst>
                            <p:childTnLst>
                              <p:par>
                                <p:cTn id="134" presetID="55" presetClass="entr" presetSubtype="0" fill="hold" nodeType="afterEffect">
                                  <p:stCondLst>
                                    <p:cond delay="0"/>
                                  </p:stCondLst>
                                  <p:childTnLst>
                                    <p:set>
                                      <p:cBhvr>
                                        <p:cTn id="135" dur="1" fill="hold">
                                          <p:stCondLst>
                                            <p:cond delay="0"/>
                                          </p:stCondLst>
                                        </p:cTn>
                                        <p:tgtEl>
                                          <p:spTgt spid="140"/>
                                        </p:tgtEl>
                                        <p:attrNameLst>
                                          <p:attrName>style.visibility</p:attrName>
                                        </p:attrNameLst>
                                      </p:cBhvr>
                                      <p:to>
                                        <p:strVal val="visible"/>
                                      </p:to>
                                    </p:set>
                                    <p:anim calcmode="lin" valueType="num">
                                      <p:cBhvr>
                                        <p:cTn id="136" dur="500" fill="hold"/>
                                        <p:tgtEl>
                                          <p:spTgt spid="140"/>
                                        </p:tgtEl>
                                        <p:attrNameLst>
                                          <p:attrName>ppt_w</p:attrName>
                                        </p:attrNameLst>
                                      </p:cBhvr>
                                      <p:tavLst>
                                        <p:tav tm="0">
                                          <p:val>
                                            <p:strVal val="#ppt_w*0.70"/>
                                          </p:val>
                                        </p:tav>
                                        <p:tav tm="100000">
                                          <p:val>
                                            <p:strVal val="#ppt_w"/>
                                          </p:val>
                                        </p:tav>
                                      </p:tavLst>
                                    </p:anim>
                                    <p:anim calcmode="lin" valueType="num">
                                      <p:cBhvr>
                                        <p:cTn id="137" dur="500" fill="hold"/>
                                        <p:tgtEl>
                                          <p:spTgt spid="140"/>
                                        </p:tgtEl>
                                        <p:attrNameLst>
                                          <p:attrName>ppt_h</p:attrName>
                                        </p:attrNameLst>
                                      </p:cBhvr>
                                      <p:tavLst>
                                        <p:tav tm="0">
                                          <p:val>
                                            <p:strVal val="#ppt_h"/>
                                          </p:val>
                                        </p:tav>
                                        <p:tav tm="100000">
                                          <p:val>
                                            <p:strVal val="#ppt_h"/>
                                          </p:val>
                                        </p:tav>
                                      </p:tavLst>
                                    </p:anim>
                                    <p:animEffect transition="in" filter="fade">
                                      <p:cBhvr>
                                        <p:cTn id="138" dur="500"/>
                                        <p:tgtEl>
                                          <p:spTgt spid="140"/>
                                        </p:tgtEl>
                                      </p:cBhvr>
                                    </p:animEffect>
                                  </p:childTnLst>
                                </p:cTn>
                              </p:par>
                            </p:childTnLst>
                          </p:cTn>
                        </p:par>
                        <p:par>
                          <p:cTn id="139" fill="hold" nodeType="afterGroup">
                            <p:stCondLst>
                              <p:cond delay="2500"/>
                            </p:stCondLst>
                            <p:childTnLst>
                              <p:par>
                                <p:cTn id="140" presetID="1" presetClass="entr" presetSubtype="0" fill="hold" grpId="0" nodeType="afterEffect">
                                  <p:stCondLst>
                                    <p:cond delay="1000"/>
                                  </p:stCondLst>
                                  <p:childTnLst>
                                    <p:set>
                                      <p:cBhvr>
                                        <p:cTn id="141" dur="1" fill="hold">
                                          <p:stCondLst>
                                            <p:cond delay="0"/>
                                          </p:stCondLst>
                                        </p:cTn>
                                        <p:tgtEl>
                                          <p:spTgt spid="142"/>
                                        </p:tgtEl>
                                        <p:attrNameLst>
                                          <p:attrName>style.visibility</p:attrName>
                                        </p:attrNameLst>
                                      </p:cBhvr>
                                      <p:to>
                                        <p:strVal val="visible"/>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9" presetClass="entr" presetSubtype="0" fill="hold" nodeType="clickEffect">
                                  <p:stCondLst>
                                    <p:cond delay="0"/>
                                  </p:stCondLst>
                                  <p:childTnLst>
                                    <p:set>
                                      <p:cBhvr>
                                        <p:cTn id="145" dur="1" fill="hold">
                                          <p:stCondLst>
                                            <p:cond delay="0"/>
                                          </p:stCondLst>
                                        </p:cTn>
                                        <p:tgtEl>
                                          <p:spTgt spid="143"/>
                                        </p:tgtEl>
                                        <p:attrNameLst>
                                          <p:attrName>style.visibility</p:attrName>
                                        </p:attrNameLst>
                                      </p:cBhvr>
                                      <p:to>
                                        <p:strVal val="visible"/>
                                      </p:to>
                                    </p:set>
                                    <p:animEffect transition="in" filter="dissolve">
                                      <p:cBhvr>
                                        <p:cTn id="146" dur="1000"/>
                                        <p:tgtEl>
                                          <p:spTgt spid="143"/>
                                        </p:tgtEl>
                                      </p:cBhvr>
                                    </p:animEffect>
                                  </p:childTnLst>
                                </p:cTn>
                              </p:par>
                            </p:childTnLst>
                          </p:cTn>
                        </p:par>
                        <p:par>
                          <p:cTn id="147" fill="hold" nodeType="afterGroup">
                            <p:stCondLst>
                              <p:cond delay="1000"/>
                            </p:stCondLst>
                            <p:childTnLst>
                              <p:par>
                                <p:cTn id="148" presetID="1" presetClass="entr" presetSubtype="0" fill="hold" grpId="0" nodeType="afterEffect">
                                  <p:stCondLst>
                                    <p:cond delay="1000"/>
                                  </p:stCondLst>
                                  <p:childTnLst>
                                    <p:set>
                                      <p:cBhvr>
                                        <p:cTn id="149" dur="1" fill="hold">
                                          <p:stCondLst>
                                            <p:cond delay="0"/>
                                          </p:stCondLst>
                                        </p:cTn>
                                        <p:tgtEl>
                                          <p:spTgt spid="144"/>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1000"/>
                                        <p:tgtEl>
                                          <p:spTgt spid="32"/>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par>
                                <p:cTn id="159" presetID="9" presetClass="entr" presetSubtype="0" fill="hold" grpId="0" nodeType="with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dissolve">
                                      <p:cBhvr>
                                        <p:cTn id="161" dur="1000"/>
                                        <p:tgtEl>
                                          <p:spTgt spid="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01"/>
                                        </p:tgtEl>
                                        <p:attrNameLst>
                                          <p:attrName>style.visibility</p:attrName>
                                        </p:attrNameLst>
                                      </p:cBhvr>
                                      <p:to>
                                        <p:strVal val="visible"/>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nodeType="clickEffect">
                                  <p:stCondLst>
                                    <p:cond delay="1000"/>
                                  </p:stCondLst>
                                  <p:childTnLst>
                                    <p:set>
                                      <p:cBhvr>
                                        <p:cTn id="169" dur="1" fill="hold">
                                          <p:stCondLst>
                                            <p:cond delay="0"/>
                                          </p:stCondLst>
                                        </p:cTn>
                                        <p:tgtEl>
                                          <p:spTgt spid="16"/>
                                        </p:tgtEl>
                                        <p:attrNameLst>
                                          <p:attrName>style.visibility</p:attrName>
                                        </p:attrNameLst>
                                      </p:cBhvr>
                                      <p:to>
                                        <p:strVal val="visible"/>
                                      </p:to>
                                    </p:set>
                                  </p:childTnLst>
                                </p:cTn>
                              </p:par>
                            </p:childTnLst>
                          </p:cTn>
                        </p:par>
                        <p:par>
                          <p:cTn id="170" fill="hold" nodeType="afterGroup">
                            <p:stCondLst>
                              <p:cond delay="1000"/>
                            </p:stCondLst>
                            <p:childTnLst>
                              <p:par>
                                <p:cTn id="171" presetID="1" presetClass="entr" presetSubtype="0" fill="hold" nodeType="afterEffect">
                                  <p:stCondLst>
                                    <p:cond delay="1000"/>
                                  </p:stCondLst>
                                  <p:childTnLst>
                                    <p:set>
                                      <p:cBhvr>
                                        <p:cTn id="172" dur="1" fill="hold">
                                          <p:stCondLst>
                                            <p:cond delay="0"/>
                                          </p:stCondLst>
                                        </p:cTn>
                                        <p:tgtEl>
                                          <p:spTgt spid="14"/>
                                        </p:tgtEl>
                                        <p:attrNameLst>
                                          <p:attrName>style.visibility</p:attrName>
                                        </p:attrNameLst>
                                      </p:cBhvr>
                                      <p:to>
                                        <p:strVal val="visible"/>
                                      </p:to>
                                    </p:set>
                                  </p:childTnLst>
                                </p:cTn>
                              </p:par>
                            </p:childTnLst>
                          </p:cTn>
                        </p:par>
                        <p:par>
                          <p:cTn id="173" fill="hold" nodeType="afterGroup">
                            <p:stCondLst>
                              <p:cond delay="2000"/>
                            </p:stCondLst>
                            <p:childTnLst>
                              <p:par>
                                <p:cTn id="174" presetID="1" presetClass="entr" presetSubtype="0" fill="hold" grpId="0" nodeType="afterEffect">
                                  <p:stCondLst>
                                    <p:cond delay="1000"/>
                                  </p:stCondLst>
                                  <p:childTnLst>
                                    <p:set>
                                      <p:cBhvr>
                                        <p:cTn id="175" dur="1" fill="hold">
                                          <p:stCondLst>
                                            <p:cond delay="0"/>
                                          </p:stCondLst>
                                        </p:cTn>
                                        <p:tgtEl>
                                          <p:spTgt spid="109"/>
                                        </p:tgtEl>
                                        <p:attrNameLst>
                                          <p:attrName>style.visibility</p:attrName>
                                        </p:attrNameLst>
                                      </p:cBhvr>
                                      <p:to>
                                        <p:strVal val="visible"/>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5" presetClass="entr" presetSubtype="0" fill="hold" nodeType="clickEffect">
                                  <p:stCondLst>
                                    <p:cond delay="0"/>
                                  </p:stCondLst>
                                  <p:childTnLst>
                                    <p:set>
                                      <p:cBhvr>
                                        <p:cTn id="179" dur="1" fill="hold">
                                          <p:stCondLst>
                                            <p:cond delay="0"/>
                                          </p:stCondLst>
                                        </p:cTn>
                                        <p:tgtEl>
                                          <p:spTgt spid="36"/>
                                        </p:tgtEl>
                                        <p:attrNameLst>
                                          <p:attrName>style.visibility</p:attrName>
                                        </p:attrNameLst>
                                      </p:cBhvr>
                                      <p:to>
                                        <p:strVal val="visible"/>
                                      </p:to>
                                    </p:set>
                                    <p:anim calcmode="lin" valueType="num">
                                      <p:cBhvr>
                                        <p:cTn id="180" dur="500" fill="hold"/>
                                        <p:tgtEl>
                                          <p:spTgt spid="36"/>
                                        </p:tgtEl>
                                        <p:attrNameLst>
                                          <p:attrName>ppt_w</p:attrName>
                                        </p:attrNameLst>
                                      </p:cBhvr>
                                      <p:tavLst>
                                        <p:tav tm="0">
                                          <p:val>
                                            <p:strVal val="#ppt_w*0.70"/>
                                          </p:val>
                                        </p:tav>
                                        <p:tav tm="100000">
                                          <p:val>
                                            <p:strVal val="#ppt_w"/>
                                          </p:val>
                                        </p:tav>
                                      </p:tavLst>
                                    </p:anim>
                                    <p:anim calcmode="lin" valueType="num">
                                      <p:cBhvr>
                                        <p:cTn id="181" dur="500" fill="hold"/>
                                        <p:tgtEl>
                                          <p:spTgt spid="36"/>
                                        </p:tgtEl>
                                        <p:attrNameLst>
                                          <p:attrName>ppt_h</p:attrName>
                                        </p:attrNameLst>
                                      </p:cBhvr>
                                      <p:tavLst>
                                        <p:tav tm="0">
                                          <p:val>
                                            <p:strVal val="#ppt_h"/>
                                          </p:val>
                                        </p:tav>
                                        <p:tav tm="100000">
                                          <p:val>
                                            <p:strVal val="#ppt_h"/>
                                          </p:val>
                                        </p:tav>
                                      </p:tavLst>
                                    </p:anim>
                                    <p:animEffect transition="in" filter="fade">
                                      <p:cBhvr>
                                        <p:cTn id="182" dur="500"/>
                                        <p:tgtEl>
                                          <p:spTgt spid="36"/>
                                        </p:tgtEl>
                                      </p:cBhvr>
                                    </p:animEffect>
                                  </p:childTnLst>
                                </p:cTn>
                              </p:par>
                            </p:childTnLst>
                          </p:cTn>
                        </p:par>
                        <p:par>
                          <p:cTn id="183" fill="hold" nodeType="afterGroup">
                            <p:stCondLst>
                              <p:cond delay="500"/>
                            </p:stCondLst>
                            <p:childTnLst>
                              <p:par>
                                <p:cTn id="184" presetID="55" presetClass="entr" presetSubtype="0" fill="hold" nodeType="after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p:cTn id="186" dur="500" fill="hold"/>
                                        <p:tgtEl>
                                          <p:spTgt spid="13"/>
                                        </p:tgtEl>
                                        <p:attrNameLst>
                                          <p:attrName>ppt_w</p:attrName>
                                        </p:attrNameLst>
                                      </p:cBhvr>
                                      <p:tavLst>
                                        <p:tav tm="0">
                                          <p:val>
                                            <p:strVal val="#ppt_w*0.70"/>
                                          </p:val>
                                        </p:tav>
                                        <p:tav tm="100000">
                                          <p:val>
                                            <p:strVal val="#ppt_w"/>
                                          </p:val>
                                        </p:tav>
                                      </p:tavLst>
                                    </p:anim>
                                    <p:anim calcmode="lin" valueType="num">
                                      <p:cBhvr>
                                        <p:cTn id="187" dur="500" fill="hold"/>
                                        <p:tgtEl>
                                          <p:spTgt spid="13"/>
                                        </p:tgtEl>
                                        <p:attrNameLst>
                                          <p:attrName>ppt_h</p:attrName>
                                        </p:attrNameLst>
                                      </p:cBhvr>
                                      <p:tavLst>
                                        <p:tav tm="0">
                                          <p:val>
                                            <p:strVal val="#ppt_h"/>
                                          </p:val>
                                        </p:tav>
                                        <p:tav tm="100000">
                                          <p:val>
                                            <p:strVal val="#ppt_h"/>
                                          </p:val>
                                        </p:tav>
                                      </p:tavLst>
                                    </p:anim>
                                    <p:animEffect transition="in" filter="fade">
                                      <p:cBhvr>
                                        <p:cTn id="188" dur="500"/>
                                        <p:tgtEl>
                                          <p:spTgt spid="13"/>
                                        </p:tgtEl>
                                      </p:cBhvr>
                                    </p:animEffect>
                                  </p:childTnLst>
                                </p:cTn>
                              </p:par>
                            </p:childTnLst>
                          </p:cTn>
                        </p:par>
                        <p:par>
                          <p:cTn id="189" fill="hold" nodeType="afterGroup">
                            <p:stCondLst>
                              <p:cond delay="1000"/>
                            </p:stCondLst>
                            <p:childTnLst>
                              <p:par>
                                <p:cTn id="190" presetID="55" presetClass="entr" presetSubtype="0" fill="hold" nodeType="afterEffect">
                                  <p:stCondLst>
                                    <p:cond delay="0"/>
                                  </p:stCondLst>
                                  <p:childTnLst>
                                    <p:set>
                                      <p:cBhvr>
                                        <p:cTn id="191" dur="1" fill="hold">
                                          <p:stCondLst>
                                            <p:cond delay="0"/>
                                          </p:stCondLst>
                                        </p:cTn>
                                        <p:tgtEl>
                                          <p:spTgt spid="35"/>
                                        </p:tgtEl>
                                        <p:attrNameLst>
                                          <p:attrName>style.visibility</p:attrName>
                                        </p:attrNameLst>
                                      </p:cBhvr>
                                      <p:to>
                                        <p:strVal val="visible"/>
                                      </p:to>
                                    </p:set>
                                    <p:anim calcmode="lin" valueType="num">
                                      <p:cBhvr>
                                        <p:cTn id="192" dur="500" fill="hold"/>
                                        <p:tgtEl>
                                          <p:spTgt spid="35"/>
                                        </p:tgtEl>
                                        <p:attrNameLst>
                                          <p:attrName>ppt_w</p:attrName>
                                        </p:attrNameLst>
                                      </p:cBhvr>
                                      <p:tavLst>
                                        <p:tav tm="0">
                                          <p:val>
                                            <p:strVal val="#ppt_w*0.70"/>
                                          </p:val>
                                        </p:tav>
                                        <p:tav tm="100000">
                                          <p:val>
                                            <p:strVal val="#ppt_w"/>
                                          </p:val>
                                        </p:tav>
                                      </p:tavLst>
                                    </p:anim>
                                    <p:anim calcmode="lin" valueType="num">
                                      <p:cBhvr>
                                        <p:cTn id="193" dur="500" fill="hold"/>
                                        <p:tgtEl>
                                          <p:spTgt spid="35"/>
                                        </p:tgtEl>
                                        <p:attrNameLst>
                                          <p:attrName>ppt_h</p:attrName>
                                        </p:attrNameLst>
                                      </p:cBhvr>
                                      <p:tavLst>
                                        <p:tav tm="0">
                                          <p:val>
                                            <p:strVal val="#ppt_h"/>
                                          </p:val>
                                        </p:tav>
                                        <p:tav tm="100000">
                                          <p:val>
                                            <p:strVal val="#ppt_h"/>
                                          </p:val>
                                        </p:tav>
                                      </p:tavLst>
                                    </p:anim>
                                    <p:animEffect transition="in" filter="fade">
                                      <p:cBhvr>
                                        <p:cTn id="194" dur="500"/>
                                        <p:tgtEl>
                                          <p:spTgt spid="35"/>
                                        </p:tgtEl>
                                      </p:cBhvr>
                                    </p:animEffect>
                                  </p:childTnLst>
                                </p:cTn>
                              </p:par>
                            </p:childTnLst>
                          </p:cTn>
                        </p:par>
                        <p:par>
                          <p:cTn id="195" fill="hold" nodeType="afterGroup">
                            <p:stCondLst>
                              <p:cond delay="1500"/>
                            </p:stCondLst>
                            <p:childTnLst>
                              <p:par>
                                <p:cTn id="196" presetID="55" presetClass="entr" presetSubtype="0" fill="hold" nodeType="afterEffect">
                                  <p:stCondLst>
                                    <p:cond delay="0"/>
                                  </p:stCondLst>
                                  <p:childTnLst>
                                    <p:set>
                                      <p:cBhvr>
                                        <p:cTn id="197" dur="1" fill="hold">
                                          <p:stCondLst>
                                            <p:cond delay="0"/>
                                          </p:stCondLst>
                                        </p:cTn>
                                        <p:tgtEl>
                                          <p:spTgt spid="37"/>
                                        </p:tgtEl>
                                        <p:attrNameLst>
                                          <p:attrName>style.visibility</p:attrName>
                                        </p:attrNameLst>
                                      </p:cBhvr>
                                      <p:to>
                                        <p:strVal val="visible"/>
                                      </p:to>
                                    </p:set>
                                    <p:anim calcmode="lin" valueType="num">
                                      <p:cBhvr>
                                        <p:cTn id="198" dur="500" fill="hold"/>
                                        <p:tgtEl>
                                          <p:spTgt spid="37"/>
                                        </p:tgtEl>
                                        <p:attrNameLst>
                                          <p:attrName>ppt_w</p:attrName>
                                        </p:attrNameLst>
                                      </p:cBhvr>
                                      <p:tavLst>
                                        <p:tav tm="0">
                                          <p:val>
                                            <p:strVal val="#ppt_w*0.70"/>
                                          </p:val>
                                        </p:tav>
                                        <p:tav tm="100000">
                                          <p:val>
                                            <p:strVal val="#ppt_w"/>
                                          </p:val>
                                        </p:tav>
                                      </p:tavLst>
                                    </p:anim>
                                    <p:anim calcmode="lin" valueType="num">
                                      <p:cBhvr>
                                        <p:cTn id="199" dur="500" fill="hold"/>
                                        <p:tgtEl>
                                          <p:spTgt spid="37"/>
                                        </p:tgtEl>
                                        <p:attrNameLst>
                                          <p:attrName>ppt_h</p:attrName>
                                        </p:attrNameLst>
                                      </p:cBhvr>
                                      <p:tavLst>
                                        <p:tav tm="0">
                                          <p:val>
                                            <p:strVal val="#ppt_h"/>
                                          </p:val>
                                        </p:tav>
                                        <p:tav tm="100000">
                                          <p:val>
                                            <p:strVal val="#ppt_h"/>
                                          </p:val>
                                        </p:tav>
                                      </p:tavLst>
                                    </p:anim>
                                    <p:animEffect transition="in" filter="fade">
                                      <p:cBhvr>
                                        <p:cTn id="200" dur="500"/>
                                        <p:tgtEl>
                                          <p:spTgt spid="37"/>
                                        </p:tgtEl>
                                      </p:cBhvr>
                                    </p:animEffect>
                                  </p:childTnLst>
                                </p:cTn>
                              </p:par>
                            </p:childTnLst>
                          </p:cTn>
                        </p:par>
                        <p:par>
                          <p:cTn id="201" fill="hold" nodeType="afterGroup">
                            <p:stCondLst>
                              <p:cond delay="2000"/>
                            </p:stCondLst>
                            <p:childTnLst>
                              <p:par>
                                <p:cTn id="202" presetID="55" presetClass="entr" presetSubtype="0" fill="hold" nodeType="afterEffect">
                                  <p:stCondLst>
                                    <p:cond delay="0"/>
                                  </p:stCondLst>
                                  <p:childTnLst>
                                    <p:set>
                                      <p:cBhvr>
                                        <p:cTn id="203" dur="1" fill="hold">
                                          <p:stCondLst>
                                            <p:cond delay="0"/>
                                          </p:stCondLst>
                                        </p:cTn>
                                        <p:tgtEl>
                                          <p:spTgt spid="38"/>
                                        </p:tgtEl>
                                        <p:attrNameLst>
                                          <p:attrName>style.visibility</p:attrName>
                                        </p:attrNameLst>
                                      </p:cBhvr>
                                      <p:to>
                                        <p:strVal val="visible"/>
                                      </p:to>
                                    </p:set>
                                    <p:anim calcmode="lin" valueType="num">
                                      <p:cBhvr>
                                        <p:cTn id="204" dur="500" fill="hold"/>
                                        <p:tgtEl>
                                          <p:spTgt spid="38"/>
                                        </p:tgtEl>
                                        <p:attrNameLst>
                                          <p:attrName>ppt_w</p:attrName>
                                        </p:attrNameLst>
                                      </p:cBhvr>
                                      <p:tavLst>
                                        <p:tav tm="0">
                                          <p:val>
                                            <p:strVal val="#ppt_w*0.70"/>
                                          </p:val>
                                        </p:tav>
                                        <p:tav tm="100000">
                                          <p:val>
                                            <p:strVal val="#ppt_w"/>
                                          </p:val>
                                        </p:tav>
                                      </p:tavLst>
                                    </p:anim>
                                    <p:anim calcmode="lin" valueType="num">
                                      <p:cBhvr>
                                        <p:cTn id="205" dur="500" fill="hold"/>
                                        <p:tgtEl>
                                          <p:spTgt spid="38"/>
                                        </p:tgtEl>
                                        <p:attrNameLst>
                                          <p:attrName>ppt_h</p:attrName>
                                        </p:attrNameLst>
                                      </p:cBhvr>
                                      <p:tavLst>
                                        <p:tav tm="0">
                                          <p:val>
                                            <p:strVal val="#ppt_h"/>
                                          </p:val>
                                        </p:tav>
                                        <p:tav tm="100000">
                                          <p:val>
                                            <p:strVal val="#ppt_h"/>
                                          </p:val>
                                        </p:tav>
                                      </p:tavLst>
                                    </p:anim>
                                    <p:animEffect transition="in" filter="fade">
                                      <p:cBhvr>
                                        <p:cTn id="206" dur="500"/>
                                        <p:tgtEl>
                                          <p:spTgt spid="38"/>
                                        </p:tgtEl>
                                      </p:cBhvr>
                                    </p:animEffect>
                                  </p:childTnLst>
                                </p:cTn>
                              </p:par>
                            </p:childTnLst>
                          </p:cTn>
                        </p:par>
                        <p:par>
                          <p:cTn id="207" fill="hold" nodeType="afterGroup">
                            <p:stCondLst>
                              <p:cond delay="2500"/>
                            </p:stCondLst>
                            <p:childTnLst>
                              <p:par>
                                <p:cTn id="208" presetID="9" presetClass="entr" presetSubtype="0" fill="hold" nodeType="afterEffect">
                                  <p:stCondLst>
                                    <p:cond delay="1000"/>
                                  </p:stCondLst>
                                  <p:childTnLst>
                                    <p:set>
                                      <p:cBhvr>
                                        <p:cTn id="209" dur="1" fill="hold">
                                          <p:stCondLst>
                                            <p:cond delay="0"/>
                                          </p:stCondLst>
                                        </p:cTn>
                                        <p:tgtEl>
                                          <p:spTgt spid="84"/>
                                        </p:tgtEl>
                                        <p:attrNameLst>
                                          <p:attrName>style.visibility</p:attrName>
                                        </p:attrNameLst>
                                      </p:cBhvr>
                                      <p:to>
                                        <p:strVal val="visible"/>
                                      </p:to>
                                    </p:set>
                                    <p:animEffect transition="in" filter="dissolve">
                                      <p:cBhvr>
                                        <p:cTn id="210" dur="500"/>
                                        <p:tgtEl>
                                          <p:spTgt spid="84"/>
                                        </p:tgtEl>
                                      </p:cBhvr>
                                    </p:animEffect>
                                  </p:childTnLst>
                                </p:cTn>
                              </p:par>
                            </p:childTnLst>
                          </p:cTn>
                        </p:par>
                        <p:par>
                          <p:cTn id="211" fill="hold" nodeType="afterGroup">
                            <p:stCondLst>
                              <p:cond delay="4000"/>
                            </p:stCondLst>
                            <p:childTnLst>
                              <p:par>
                                <p:cTn id="212" presetID="9" presetClass="entr" presetSubtype="0" fill="hold" nodeType="after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dissolve">
                                      <p:cBhvr>
                                        <p:cTn id="214" dur="500"/>
                                        <p:tgtEl>
                                          <p:spTgt spid="31"/>
                                        </p:tgtEl>
                                      </p:cBhvr>
                                    </p:animEffect>
                                  </p:childTnLst>
                                </p:cTn>
                              </p:par>
                            </p:childTnLst>
                          </p:cTn>
                        </p:par>
                        <p:par>
                          <p:cTn id="215" fill="hold" nodeType="afterGroup">
                            <p:stCondLst>
                              <p:cond delay="4500"/>
                            </p:stCondLst>
                            <p:childTnLst>
                              <p:par>
                                <p:cTn id="216" presetID="9" presetClass="entr" presetSubtype="0" fill="hold" nodeType="afterEffect">
                                  <p:stCondLst>
                                    <p:cond delay="0"/>
                                  </p:stCondLst>
                                  <p:childTnLst>
                                    <p:set>
                                      <p:cBhvr>
                                        <p:cTn id="217" dur="1" fill="hold">
                                          <p:stCondLst>
                                            <p:cond delay="0"/>
                                          </p:stCondLst>
                                        </p:cTn>
                                        <p:tgtEl>
                                          <p:spTgt spid="81"/>
                                        </p:tgtEl>
                                        <p:attrNameLst>
                                          <p:attrName>style.visibility</p:attrName>
                                        </p:attrNameLst>
                                      </p:cBhvr>
                                      <p:to>
                                        <p:strVal val="visible"/>
                                      </p:to>
                                    </p:set>
                                    <p:animEffect transition="in" filter="dissolve">
                                      <p:cBhvr>
                                        <p:cTn id="218" dur="500"/>
                                        <p:tgtEl>
                                          <p:spTgt spid="81"/>
                                        </p:tgtEl>
                                      </p:cBhvr>
                                    </p:animEffect>
                                  </p:childTnLst>
                                </p:cTn>
                              </p:par>
                            </p:childTnLst>
                          </p:cTn>
                        </p:par>
                        <p:par>
                          <p:cTn id="219" fill="hold" nodeType="afterGroup">
                            <p:stCondLst>
                              <p:cond delay="5000"/>
                            </p:stCondLst>
                            <p:childTnLst>
                              <p:par>
                                <p:cTn id="220" presetID="9" presetClass="entr" presetSubtype="0" fill="hold" nodeType="afterEffect">
                                  <p:stCondLst>
                                    <p:cond delay="0"/>
                                  </p:stCondLst>
                                  <p:childTnLst>
                                    <p:set>
                                      <p:cBhvr>
                                        <p:cTn id="221" dur="1" fill="hold">
                                          <p:stCondLst>
                                            <p:cond delay="0"/>
                                          </p:stCondLst>
                                        </p:cTn>
                                        <p:tgtEl>
                                          <p:spTgt spid="19459"/>
                                        </p:tgtEl>
                                        <p:attrNameLst>
                                          <p:attrName>style.visibility</p:attrName>
                                        </p:attrNameLst>
                                      </p:cBhvr>
                                      <p:to>
                                        <p:strVal val="visible"/>
                                      </p:to>
                                    </p:set>
                                    <p:animEffect transition="in" filter="dissolve">
                                      <p:cBhvr>
                                        <p:cTn id="222" dur="500"/>
                                        <p:tgtEl>
                                          <p:spTgt spid="19459"/>
                                        </p:tgtEl>
                                      </p:cBhvr>
                                    </p:animEffect>
                                  </p:childTnLst>
                                </p:cTn>
                              </p:par>
                            </p:childTnLst>
                          </p:cTn>
                        </p:par>
                        <p:par>
                          <p:cTn id="223" fill="hold" nodeType="afterGroup">
                            <p:stCondLst>
                              <p:cond delay="5500"/>
                            </p:stCondLst>
                            <p:childTnLst>
                              <p:par>
                                <p:cTn id="224" presetID="9" presetClass="entr" presetSubtype="0" fill="hold" nodeType="afterEffect">
                                  <p:stCondLst>
                                    <p:cond delay="0"/>
                                  </p:stCondLst>
                                  <p:childTnLst>
                                    <p:set>
                                      <p:cBhvr>
                                        <p:cTn id="225" dur="1" fill="hold">
                                          <p:stCondLst>
                                            <p:cond delay="0"/>
                                          </p:stCondLst>
                                        </p:cTn>
                                        <p:tgtEl>
                                          <p:spTgt spid="83"/>
                                        </p:tgtEl>
                                        <p:attrNameLst>
                                          <p:attrName>style.visibility</p:attrName>
                                        </p:attrNameLst>
                                      </p:cBhvr>
                                      <p:to>
                                        <p:strVal val="visible"/>
                                      </p:to>
                                    </p:set>
                                    <p:animEffect transition="in" filter="dissolve">
                                      <p:cBhvr>
                                        <p:cTn id="226" dur="500"/>
                                        <p:tgtEl>
                                          <p:spTgt spid="83"/>
                                        </p:tgtEl>
                                      </p:cBhvr>
                                    </p:animEffect>
                                  </p:childTnLst>
                                </p:cTn>
                              </p:par>
                            </p:childTnLst>
                          </p:cTn>
                        </p:par>
                        <p:par>
                          <p:cTn id="227" fill="hold" nodeType="afterGroup">
                            <p:stCondLst>
                              <p:cond delay="6000"/>
                            </p:stCondLst>
                            <p:childTnLst>
                              <p:par>
                                <p:cTn id="228" presetID="9" presetClass="entr" presetSubtype="0" fill="hold" nodeType="afterEffect">
                                  <p:stCondLst>
                                    <p:cond delay="0"/>
                                  </p:stCondLst>
                                  <p:childTnLst>
                                    <p:set>
                                      <p:cBhvr>
                                        <p:cTn id="229" dur="1" fill="hold">
                                          <p:stCondLst>
                                            <p:cond delay="0"/>
                                          </p:stCondLst>
                                        </p:cTn>
                                        <p:tgtEl>
                                          <p:spTgt spid="87"/>
                                        </p:tgtEl>
                                        <p:attrNameLst>
                                          <p:attrName>style.visibility</p:attrName>
                                        </p:attrNameLst>
                                      </p:cBhvr>
                                      <p:to>
                                        <p:strVal val="visible"/>
                                      </p:to>
                                    </p:set>
                                    <p:animEffect transition="in" filter="dissolve">
                                      <p:cBhvr>
                                        <p:cTn id="230" dur="500"/>
                                        <p:tgtEl>
                                          <p:spTgt spid="87"/>
                                        </p:tgtEl>
                                      </p:cBhvr>
                                    </p:animEffect>
                                  </p:childTnLst>
                                </p:cTn>
                              </p:par>
                            </p:childTnLst>
                          </p:cTn>
                        </p:par>
                        <p:par>
                          <p:cTn id="231" fill="hold" nodeType="afterGroup">
                            <p:stCondLst>
                              <p:cond delay="6500"/>
                            </p:stCondLst>
                            <p:childTnLst>
                              <p:par>
                                <p:cTn id="232" presetID="9" presetClass="entr" presetSubtype="0" fill="hold" nodeType="afterEffect">
                                  <p:stCondLst>
                                    <p:cond delay="0"/>
                                  </p:stCondLst>
                                  <p:childTnLst>
                                    <p:set>
                                      <p:cBhvr>
                                        <p:cTn id="233" dur="1" fill="hold">
                                          <p:stCondLst>
                                            <p:cond delay="0"/>
                                          </p:stCondLst>
                                        </p:cTn>
                                        <p:tgtEl>
                                          <p:spTgt spid="90"/>
                                        </p:tgtEl>
                                        <p:attrNameLst>
                                          <p:attrName>style.visibility</p:attrName>
                                        </p:attrNameLst>
                                      </p:cBhvr>
                                      <p:to>
                                        <p:strVal val="visible"/>
                                      </p:to>
                                    </p:set>
                                    <p:animEffect transition="in" filter="dissolve">
                                      <p:cBhvr>
                                        <p:cTn id="234" dur="500"/>
                                        <p:tgtEl>
                                          <p:spTgt spid="90"/>
                                        </p:tgtEl>
                                      </p:cBhvr>
                                    </p:animEffect>
                                  </p:childTnLst>
                                </p:cTn>
                              </p:par>
                            </p:childTnLst>
                          </p:cTn>
                        </p:par>
                        <p:par>
                          <p:cTn id="235" fill="hold" nodeType="afterGroup">
                            <p:stCondLst>
                              <p:cond delay="7000"/>
                            </p:stCondLst>
                            <p:childTnLst>
                              <p:par>
                                <p:cTn id="236" presetID="9" presetClass="entr" presetSubtype="0" fill="hold" nodeType="afterEffect">
                                  <p:stCondLst>
                                    <p:cond delay="0"/>
                                  </p:stCondLst>
                                  <p:childTnLst>
                                    <p:set>
                                      <p:cBhvr>
                                        <p:cTn id="237" dur="1" fill="hold">
                                          <p:stCondLst>
                                            <p:cond delay="0"/>
                                          </p:stCondLst>
                                        </p:cTn>
                                        <p:tgtEl>
                                          <p:spTgt spid="29"/>
                                        </p:tgtEl>
                                        <p:attrNameLst>
                                          <p:attrName>style.visibility</p:attrName>
                                        </p:attrNameLst>
                                      </p:cBhvr>
                                      <p:to>
                                        <p:strVal val="visible"/>
                                      </p:to>
                                    </p:set>
                                    <p:animEffect transition="in" filter="dissolve">
                                      <p:cBhvr>
                                        <p:cTn id="238" dur="500"/>
                                        <p:tgtEl>
                                          <p:spTgt spid="29"/>
                                        </p:tgtEl>
                                      </p:cBhvr>
                                    </p:animEffect>
                                  </p:childTnLst>
                                </p:cTn>
                              </p:par>
                            </p:childTnLst>
                          </p:cTn>
                        </p:par>
                        <p:par>
                          <p:cTn id="239" fill="hold" nodeType="afterGroup">
                            <p:stCondLst>
                              <p:cond delay="7500"/>
                            </p:stCondLst>
                            <p:childTnLst>
                              <p:par>
                                <p:cTn id="240" presetID="9" presetClass="entr" presetSubtype="0" fill="hold" nodeType="after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dissolve">
                                      <p:cBhvr>
                                        <p:cTn id="242" dur="500"/>
                                        <p:tgtEl>
                                          <p:spTgt spid="30"/>
                                        </p:tgtEl>
                                      </p:cBhvr>
                                    </p:animEffect>
                                  </p:childTnLst>
                                </p:cTn>
                              </p:par>
                            </p:childTnLst>
                          </p:cTn>
                        </p:par>
                        <p:par>
                          <p:cTn id="243" fill="hold" nodeType="afterGroup">
                            <p:stCondLst>
                              <p:cond delay="8000"/>
                            </p:stCondLst>
                            <p:childTnLst>
                              <p:par>
                                <p:cTn id="244" presetID="9" presetClass="entr" presetSubtype="0" fill="hold" nodeType="afterEffect">
                                  <p:stCondLst>
                                    <p:cond delay="0"/>
                                  </p:stCondLst>
                                  <p:childTnLst>
                                    <p:set>
                                      <p:cBhvr>
                                        <p:cTn id="245" dur="1" fill="hold">
                                          <p:stCondLst>
                                            <p:cond delay="0"/>
                                          </p:stCondLst>
                                        </p:cTn>
                                        <p:tgtEl>
                                          <p:spTgt spid="19462"/>
                                        </p:tgtEl>
                                        <p:attrNameLst>
                                          <p:attrName>style.visibility</p:attrName>
                                        </p:attrNameLst>
                                      </p:cBhvr>
                                      <p:to>
                                        <p:strVal val="visible"/>
                                      </p:to>
                                    </p:set>
                                    <p:animEffect transition="in" filter="dissolve">
                                      <p:cBhvr>
                                        <p:cTn id="246" dur="500"/>
                                        <p:tgtEl>
                                          <p:spTgt spid="19462"/>
                                        </p:tgtEl>
                                      </p:cBhvr>
                                    </p:animEffect>
                                  </p:childTnLst>
                                </p:cTn>
                              </p:par>
                            </p:childTnLst>
                          </p:cTn>
                        </p:par>
                        <p:par>
                          <p:cTn id="247" fill="hold" nodeType="afterGroup">
                            <p:stCondLst>
                              <p:cond delay="8500"/>
                            </p:stCondLst>
                            <p:childTnLst>
                              <p:par>
                                <p:cTn id="248" presetID="9" presetClass="entr" presetSubtype="0" fill="hold" nodeType="afterEffect">
                                  <p:stCondLst>
                                    <p:cond delay="0"/>
                                  </p:stCondLst>
                                  <p:childTnLst>
                                    <p:set>
                                      <p:cBhvr>
                                        <p:cTn id="249" dur="1" fill="hold">
                                          <p:stCondLst>
                                            <p:cond delay="0"/>
                                          </p:stCondLst>
                                        </p:cTn>
                                        <p:tgtEl>
                                          <p:spTgt spid="27"/>
                                        </p:tgtEl>
                                        <p:attrNameLst>
                                          <p:attrName>style.visibility</p:attrName>
                                        </p:attrNameLst>
                                      </p:cBhvr>
                                      <p:to>
                                        <p:strVal val="visible"/>
                                      </p:to>
                                    </p:set>
                                    <p:animEffect transition="in" filter="dissolve">
                                      <p:cBhvr>
                                        <p:cTn id="250" dur="500"/>
                                        <p:tgtEl>
                                          <p:spTgt spid="27"/>
                                        </p:tgtEl>
                                      </p:cBhvr>
                                    </p:animEffect>
                                  </p:childTnLst>
                                </p:cTn>
                              </p:par>
                            </p:childTnLst>
                          </p:cTn>
                        </p:par>
                        <p:par>
                          <p:cTn id="251" fill="hold" nodeType="afterGroup">
                            <p:stCondLst>
                              <p:cond delay="9000"/>
                            </p:stCondLst>
                            <p:childTnLst>
                              <p:par>
                                <p:cTn id="252" presetID="9" presetClass="entr" presetSubtype="0" fill="hold" nodeType="afterEffect">
                                  <p:stCondLst>
                                    <p:cond delay="0"/>
                                  </p:stCondLst>
                                  <p:childTnLst>
                                    <p:set>
                                      <p:cBhvr>
                                        <p:cTn id="253" dur="1" fill="hold">
                                          <p:stCondLst>
                                            <p:cond delay="0"/>
                                          </p:stCondLst>
                                        </p:cTn>
                                        <p:tgtEl>
                                          <p:spTgt spid="7"/>
                                        </p:tgtEl>
                                        <p:attrNameLst>
                                          <p:attrName>style.visibility</p:attrName>
                                        </p:attrNameLst>
                                      </p:cBhvr>
                                      <p:to>
                                        <p:strVal val="visible"/>
                                      </p:to>
                                    </p:set>
                                    <p:animEffect transition="in" filter="dissolve">
                                      <p:cBhvr>
                                        <p:cTn id="254" dur="500"/>
                                        <p:tgtEl>
                                          <p:spTgt spid="7"/>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55" presetClass="entr" presetSubtype="0" fill="hold" nodeType="clickEffect">
                                  <p:stCondLst>
                                    <p:cond delay="0"/>
                                  </p:stCondLst>
                                  <p:childTnLst>
                                    <p:set>
                                      <p:cBhvr>
                                        <p:cTn id="258" dur="1" fill="hold">
                                          <p:stCondLst>
                                            <p:cond delay="0"/>
                                          </p:stCondLst>
                                        </p:cTn>
                                        <p:tgtEl>
                                          <p:spTgt spid="72"/>
                                        </p:tgtEl>
                                        <p:attrNameLst>
                                          <p:attrName>style.visibility</p:attrName>
                                        </p:attrNameLst>
                                      </p:cBhvr>
                                      <p:to>
                                        <p:strVal val="visible"/>
                                      </p:to>
                                    </p:set>
                                    <p:anim calcmode="lin" valueType="num">
                                      <p:cBhvr>
                                        <p:cTn id="259" dur="500" fill="hold"/>
                                        <p:tgtEl>
                                          <p:spTgt spid="72"/>
                                        </p:tgtEl>
                                        <p:attrNameLst>
                                          <p:attrName>ppt_w</p:attrName>
                                        </p:attrNameLst>
                                      </p:cBhvr>
                                      <p:tavLst>
                                        <p:tav tm="0">
                                          <p:val>
                                            <p:strVal val="#ppt_w*0.70"/>
                                          </p:val>
                                        </p:tav>
                                        <p:tav tm="100000">
                                          <p:val>
                                            <p:strVal val="#ppt_w"/>
                                          </p:val>
                                        </p:tav>
                                      </p:tavLst>
                                    </p:anim>
                                    <p:anim calcmode="lin" valueType="num">
                                      <p:cBhvr>
                                        <p:cTn id="260" dur="500" fill="hold"/>
                                        <p:tgtEl>
                                          <p:spTgt spid="72"/>
                                        </p:tgtEl>
                                        <p:attrNameLst>
                                          <p:attrName>ppt_h</p:attrName>
                                        </p:attrNameLst>
                                      </p:cBhvr>
                                      <p:tavLst>
                                        <p:tav tm="0">
                                          <p:val>
                                            <p:strVal val="#ppt_h"/>
                                          </p:val>
                                        </p:tav>
                                        <p:tav tm="100000">
                                          <p:val>
                                            <p:strVal val="#ppt_h"/>
                                          </p:val>
                                        </p:tav>
                                      </p:tavLst>
                                    </p:anim>
                                    <p:animEffect transition="in" filter="fade">
                                      <p:cBhvr>
                                        <p:cTn id="261" dur="500"/>
                                        <p:tgtEl>
                                          <p:spTgt spid="72"/>
                                        </p:tgtEl>
                                      </p:cBhvr>
                                    </p:animEffect>
                                  </p:childTnLst>
                                </p:cTn>
                              </p:par>
                            </p:childTnLst>
                          </p:cTn>
                        </p:par>
                        <p:par>
                          <p:cTn id="262" fill="hold" nodeType="afterGroup">
                            <p:stCondLst>
                              <p:cond delay="500"/>
                            </p:stCondLst>
                            <p:childTnLst>
                              <p:par>
                                <p:cTn id="263" presetID="55" presetClass="entr" presetSubtype="0" fill="hold" nodeType="afterEffect">
                                  <p:stCondLst>
                                    <p:cond delay="0"/>
                                  </p:stCondLst>
                                  <p:childTnLst>
                                    <p:set>
                                      <p:cBhvr>
                                        <p:cTn id="264" dur="1" fill="hold">
                                          <p:stCondLst>
                                            <p:cond delay="0"/>
                                          </p:stCondLst>
                                        </p:cTn>
                                        <p:tgtEl>
                                          <p:spTgt spid="76"/>
                                        </p:tgtEl>
                                        <p:attrNameLst>
                                          <p:attrName>style.visibility</p:attrName>
                                        </p:attrNameLst>
                                      </p:cBhvr>
                                      <p:to>
                                        <p:strVal val="visible"/>
                                      </p:to>
                                    </p:set>
                                    <p:anim calcmode="lin" valueType="num">
                                      <p:cBhvr>
                                        <p:cTn id="265" dur="500" fill="hold"/>
                                        <p:tgtEl>
                                          <p:spTgt spid="76"/>
                                        </p:tgtEl>
                                        <p:attrNameLst>
                                          <p:attrName>ppt_w</p:attrName>
                                        </p:attrNameLst>
                                      </p:cBhvr>
                                      <p:tavLst>
                                        <p:tav tm="0">
                                          <p:val>
                                            <p:strVal val="#ppt_w*0.70"/>
                                          </p:val>
                                        </p:tav>
                                        <p:tav tm="100000">
                                          <p:val>
                                            <p:strVal val="#ppt_w"/>
                                          </p:val>
                                        </p:tav>
                                      </p:tavLst>
                                    </p:anim>
                                    <p:anim calcmode="lin" valueType="num">
                                      <p:cBhvr>
                                        <p:cTn id="266" dur="500" fill="hold"/>
                                        <p:tgtEl>
                                          <p:spTgt spid="76"/>
                                        </p:tgtEl>
                                        <p:attrNameLst>
                                          <p:attrName>ppt_h</p:attrName>
                                        </p:attrNameLst>
                                      </p:cBhvr>
                                      <p:tavLst>
                                        <p:tav tm="0">
                                          <p:val>
                                            <p:strVal val="#ppt_h"/>
                                          </p:val>
                                        </p:tav>
                                        <p:tav tm="100000">
                                          <p:val>
                                            <p:strVal val="#ppt_h"/>
                                          </p:val>
                                        </p:tav>
                                      </p:tavLst>
                                    </p:anim>
                                    <p:animEffect transition="in" filter="fade">
                                      <p:cBhvr>
                                        <p:cTn id="267" dur="500"/>
                                        <p:tgtEl>
                                          <p:spTgt spid="76"/>
                                        </p:tgtEl>
                                      </p:cBhvr>
                                    </p:animEffect>
                                  </p:childTnLst>
                                </p:cTn>
                              </p:par>
                            </p:childTnLst>
                          </p:cTn>
                        </p:par>
                        <p:par>
                          <p:cTn id="268" fill="hold" nodeType="afterGroup">
                            <p:stCondLst>
                              <p:cond delay="1000"/>
                            </p:stCondLst>
                            <p:childTnLst>
                              <p:par>
                                <p:cTn id="269" presetID="55" presetClass="entr" presetSubtype="0" fill="hold" nodeType="afterEffect">
                                  <p:stCondLst>
                                    <p:cond delay="0"/>
                                  </p:stCondLst>
                                  <p:childTnLst>
                                    <p:set>
                                      <p:cBhvr>
                                        <p:cTn id="270" dur="1" fill="hold">
                                          <p:stCondLst>
                                            <p:cond delay="0"/>
                                          </p:stCondLst>
                                        </p:cTn>
                                        <p:tgtEl>
                                          <p:spTgt spid="85"/>
                                        </p:tgtEl>
                                        <p:attrNameLst>
                                          <p:attrName>style.visibility</p:attrName>
                                        </p:attrNameLst>
                                      </p:cBhvr>
                                      <p:to>
                                        <p:strVal val="visible"/>
                                      </p:to>
                                    </p:set>
                                    <p:anim calcmode="lin" valueType="num">
                                      <p:cBhvr>
                                        <p:cTn id="271" dur="500" fill="hold"/>
                                        <p:tgtEl>
                                          <p:spTgt spid="85"/>
                                        </p:tgtEl>
                                        <p:attrNameLst>
                                          <p:attrName>ppt_w</p:attrName>
                                        </p:attrNameLst>
                                      </p:cBhvr>
                                      <p:tavLst>
                                        <p:tav tm="0">
                                          <p:val>
                                            <p:strVal val="#ppt_w*0.70"/>
                                          </p:val>
                                        </p:tav>
                                        <p:tav tm="100000">
                                          <p:val>
                                            <p:strVal val="#ppt_w"/>
                                          </p:val>
                                        </p:tav>
                                      </p:tavLst>
                                    </p:anim>
                                    <p:anim calcmode="lin" valueType="num">
                                      <p:cBhvr>
                                        <p:cTn id="272" dur="500" fill="hold"/>
                                        <p:tgtEl>
                                          <p:spTgt spid="85"/>
                                        </p:tgtEl>
                                        <p:attrNameLst>
                                          <p:attrName>ppt_h</p:attrName>
                                        </p:attrNameLst>
                                      </p:cBhvr>
                                      <p:tavLst>
                                        <p:tav tm="0">
                                          <p:val>
                                            <p:strVal val="#ppt_h"/>
                                          </p:val>
                                        </p:tav>
                                        <p:tav tm="100000">
                                          <p:val>
                                            <p:strVal val="#ppt_h"/>
                                          </p:val>
                                        </p:tav>
                                      </p:tavLst>
                                    </p:anim>
                                    <p:animEffect transition="in" filter="fade">
                                      <p:cBhvr>
                                        <p:cTn id="273" dur="500"/>
                                        <p:tgtEl>
                                          <p:spTgt spid="85"/>
                                        </p:tgtEl>
                                      </p:cBhvr>
                                    </p:animEffect>
                                  </p:childTnLst>
                                </p:cTn>
                              </p:par>
                            </p:childTnLst>
                          </p:cTn>
                        </p:par>
                        <p:par>
                          <p:cTn id="274" fill="hold" nodeType="afterGroup">
                            <p:stCondLst>
                              <p:cond delay="1500"/>
                            </p:stCondLst>
                            <p:childTnLst>
                              <p:par>
                                <p:cTn id="275" presetID="55" presetClass="entr" presetSubtype="0" fill="hold" nodeType="afterEffect">
                                  <p:stCondLst>
                                    <p:cond delay="0"/>
                                  </p:stCondLst>
                                  <p:childTnLst>
                                    <p:set>
                                      <p:cBhvr>
                                        <p:cTn id="276" dur="1" fill="hold">
                                          <p:stCondLst>
                                            <p:cond delay="0"/>
                                          </p:stCondLst>
                                        </p:cTn>
                                        <p:tgtEl>
                                          <p:spTgt spid="77"/>
                                        </p:tgtEl>
                                        <p:attrNameLst>
                                          <p:attrName>style.visibility</p:attrName>
                                        </p:attrNameLst>
                                      </p:cBhvr>
                                      <p:to>
                                        <p:strVal val="visible"/>
                                      </p:to>
                                    </p:set>
                                    <p:anim calcmode="lin" valueType="num">
                                      <p:cBhvr>
                                        <p:cTn id="277" dur="500" fill="hold"/>
                                        <p:tgtEl>
                                          <p:spTgt spid="77"/>
                                        </p:tgtEl>
                                        <p:attrNameLst>
                                          <p:attrName>ppt_w</p:attrName>
                                        </p:attrNameLst>
                                      </p:cBhvr>
                                      <p:tavLst>
                                        <p:tav tm="0">
                                          <p:val>
                                            <p:strVal val="#ppt_w*0.70"/>
                                          </p:val>
                                        </p:tav>
                                        <p:tav tm="100000">
                                          <p:val>
                                            <p:strVal val="#ppt_w"/>
                                          </p:val>
                                        </p:tav>
                                      </p:tavLst>
                                    </p:anim>
                                    <p:anim calcmode="lin" valueType="num">
                                      <p:cBhvr>
                                        <p:cTn id="278" dur="500" fill="hold"/>
                                        <p:tgtEl>
                                          <p:spTgt spid="77"/>
                                        </p:tgtEl>
                                        <p:attrNameLst>
                                          <p:attrName>ppt_h</p:attrName>
                                        </p:attrNameLst>
                                      </p:cBhvr>
                                      <p:tavLst>
                                        <p:tav tm="0">
                                          <p:val>
                                            <p:strVal val="#ppt_h"/>
                                          </p:val>
                                        </p:tav>
                                        <p:tav tm="100000">
                                          <p:val>
                                            <p:strVal val="#ppt_h"/>
                                          </p:val>
                                        </p:tav>
                                      </p:tavLst>
                                    </p:anim>
                                    <p:animEffect transition="in" filter="fade">
                                      <p:cBhvr>
                                        <p:cTn id="279" dur="500"/>
                                        <p:tgtEl>
                                          <p:spTgt spid="77"/>
                                        </p:tgtEl>
                                      </p:cBhvr>
                                    </p:animEffect>
                                  </p:childTnLst>
                                </p:cTn>
                              </p:par>
                            </p:childTnLst>
                          </p:cTn>
                        </p:par>
                        <p:par>
                          <p:cTn id="280" fill="hold" nodeType="afterGroup">
                            <p:stCondLst>
                              <p:cond delay="2000"/>
                            </p:stCondLst>
                            <p:childTnLst>
                              <p:par>
                                <p:cTn id="281" presetID="55" presetClass="entr" presetSubtype="0" fill="hold" nodeType="afterEffect">
                                  <p:stCondLst>
                                    <p:cond delay="0"/>
                                  </p:stCondLst>
                                  <p:childTnLst>
                                    <p:set>
                                      <p:cBhvr>
                                        <p:cTn id="282" dur="1" fill="hold">
                                          <p:stCondLst>
                                            <p:cond delay="0"/>
                                          </p:stCondLst>
                                        </p:cTn>
                                        <p:tgtEl>
                                          <p:spTgt spid="78"/>
                                        </p:tgtEl>
                                        <p:attrNameLst>
                                          <p:attrName>style.visibility</p:attrName>
                                        </p:attrNameLst>
                                      </p:cBhvr>
                                      <p:to>
                                        <p:strVal val="visible"/>
                                      </p:to>
                                    </p:set>
                                    <p:anim calcmode="lin" valueType="num">
                                      <p:cBhvr>
                                        <p:cTn id="283" dur="500" fill="hold"/>
                                        <p:tgtEl>
                                          <p:spTgt spid="78"/>
                                        </p:tgtEl>
                                        <p:attrNameLst>
                                          <p:attrName>ppt_w</p:attrName>
                                        </p:attrNameLst>
                                      </p:cBhvr>
                                      <p:tavLst>
                                        <p:tav tm="0">
                                          <p:val>
                                            <p:strVal val="#ppt_w*0.70"/>
                                          </p:val>
                                        </p:tav>
                                        <p:tav tm="100000">
                                          <p:val>
                                            <p:strVal val="#ppt_w"/>
                                          </p:val>
                                        </p:tav>
                                      </p:tavLst>
                                    </p:anim>
                                    <p:anim calcmode="lin" valueType="num">
                                      <p:cBhvr>
                                        <p:cTn id="284" dur="500" fill="hold"/>
                                        <p:tgtEl>
                                          <p:spTgt spid="78"/>
                                        </p:tgtEl>
                                        <p:attrNameLst>
                                          <p:attrName>ppt_h</p:attrName>
                                        </p:attrNameLst>
                                      </p:cBhvr>
                                      <p:tavLst>
                                        <p:tav tm="0">
                                          <p:val>
                                            <p:strVal val="#ppt_h"/>
                                          </p:val>
                                        </p:tav>
                                        <p:tav tm="100000">
                                          <p:val>
                                            <p:strVal val="#ppt_h"/>
                                          </p:val>
                                        </p:tav>
                                      </p:tavLst>
                                    </p:anim>
                                    <p:animEffect transition="in" filter="fade">
                                      <p:cBhvr>
                                        <p:cTn id="285" dur="500"/>
                                        <p:tgtEl>
                                          <p:spTgt spid="78"/>
                                        </p:tgtEl>
                                      </p:cBhvr>
                                    </p:animEffect>
                                  </p:childTnLst>
                                </p:cTn>
                              </p:par>
                            </p:childTnLst>
                          </p:cTn>
                        </p:par>
                        <p:par>
                          <p:cTn id="286" fill="hold" nodeType="afterGroup">
                            <p:stCondLst>
                              <p:cond delay="2500"/>
                            </p:stCondLst>
                            <p:childTnLst>
                              <p:par>
                                <p:cTn id="287" presetID="9" presetClass="entr" presetSubtype="0" fill="hold" grpId="0" nodeType="afterEffect">
                                  <p:stCondLst>
                                    <p:cond delay="1000"/>
                                  </p:stCondLst>
                                  <p:childTnLst>
                                    <p:set>
                                      <p:cBhvr>
                                        <p:cTn id="288" dur="1" fill="hold">
                                          <p:stCondLst>
                                            <p:cond delay="0"/>
                                          </p:stCondLst>
                                        </p:cTn>
                                        <p:tgtEl>
                                          <p:spTgt spid="88"/>
                                        </p:tgtEl>
                                        <p:attrNameLst>
                                          <p:attrName>style.visibility</p:attrName>
                                        </p:attrNameLst>
                                      </p:cBhvr>
                                      <p:to>
                                        <p:strVal val="visible"/>
                                      </p:to>
                                    </p:set>
                                    <p:animEffect transition="in" filter="dissolve">
                                      <p:cBhvr>
                                        <p:cTn id="289" dur="1000"/>
                                        <p:tgtEl>
                                          <p:spTgt spid="88"/>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1" presetClass="entr" presetSubtype="0" fill="hold" nodeType="clickEffect">
                                  <p:stCondLst>
                                    <p:cond delay="1000"/>
                                  </p:stCondLst>
                                  <p:childTnLst>
                                    <p:set>
                                      <p:cBhvr>
                                        <p:cTn id="293" dur="1" fill="hold">
                                          <p:stCondLst>
                                            <p:cond delay="0"/>
                                          </p:stCondLst>
                                        </p:cTn>
                                        <p:tgtEl>
                                          <p:spTgt spid="89"/>
                                        </p:tgtEl>
                                        <p:attrNameLst>
                                          <p:attrName>style.visibility</p:attrName>
                                        </p:attrNameLst>
                                      </p:cBhvr>
                                      <p:to>
                                        <p:strVal val="visible"/>
                                      </p:to>
                                    </p:set>
                                  </p:childTnLst>
                                </p:cTn>
                              </p:par>
                            </p:childTnLst>
                          </p:cTn>
                        </p:par>
                        <p:par>
                          <p:cTn id="294" fill="hold" nodeType="afterGroup">
                            <p:stCondLst>
                              <p:cond delay="1000"/>
                            </p:stCondLst>
                            <p:childTnLst>
                              <p:par>
                                <p:cTn id="295" presetID="9" presetClass="entr" presetSubtype="0" fill="hold" grpId="0" nodeType="afterEffect">
                                  <p:stCondLst>
                                    <p:cond delay="1000"/>
                                  </p:stCondLst>
                                  <p:childTnLst>
                                    <p:set>
                                      <p:cBhvr>
                                        <p:cTn id="296" dur="1" fill="hold">
                                          <p:stCondLst>
                                            <p:cond delay="0"/>
                                          </p:stCondLst>
                                        </p:cTn>
                                        <p:tgtEl>
                                          <p:spTgt spid="93"/>
                                        </p:tgtEl>
                                        <p:attrNameLst>
                                          <p:attrName>style.visibility</p:attrName>
                                        </p:attrNameLst>
                                      </p:cBhvr>
                                      <p:to>
                                        <p:strVal val="visible"/>
                                      </p:to>
                                    </p:set>
                                    <p:animEffect transition="in" filter="dissolve">
                                      <p:cBhvr>
                                        <p:cTn id="297" dur="1000"/>
                                        <p:tgtEl>
                                          <p:spTgt spid="93"/>
                                        </p:tgtEl>
                                      </p:cBhvr>
                                    </p:animEffect>
                                  </p:childTnLst>
                                </p:cTn>
                              </p:par>
                            </p:childTnLst>
                          </p:cTn>
                        </p:par>
                      </p:childTnLst>
                    </p:cTn>
                  </p:par>
                  <p:par>
                    <p:cTn id="298" fill="hold" nodeType="clickPar">
                      <p:stCondLst>
                        <p:cond delay="indefinite"/>
                      </p:stCondLst>
                      <p:childTnLst>
                        <p:par>
                          <p:cTn id="299" fill="hold" nodeType="withGroup">
                            <p:stCondLst>
                              <p:cond delay="0"/>
                            </p:stCondLst>
                            <p:childTnLst>
                              <p:par>
                                <p:cTn id="300" presetID="9" presetClass="entr" presetSubtype="0" fill="hold" grpId="0" nodeType="clickEffect">
                                  <p:stCondLst>
                                    <p:cond delay="1000"/>
                                  </p:stCondLst>
                                  <p:childTnLst>
                                    <p:set>
                                      <p:cBhvr>
                                        <p:cTn id="301" dur="1" fill="hold">
                                          <p:stCondLst>
                                            <p:cond delay="0"/>
                                          </p:stCondLst>
                                        </p:cTn>
                                        <p:tgtEl>
                                          <p:spTgt spid="33"/>
                                        </p:tgtEl>
                                        <p:attrNameLst>
                                          <p:attrName>style.visibility</p:attrName>
                                        </p:attrNameLst>
                                      </p:cBhvr>
                                      <p:to>
                                        <p:strVal val="visible"/>
                                      </p:to>
                                    </p:set>
                                    <p:animEffect transition="in" filter="dissolve">
                                      <p:cBhvr>
                                        <p:cTn id="302" dur="500"/>
                                        <p:tgtEl>
                                          <p:spTgt spid="33"/>
                                        </p:tgtEl>
                                      </p:cBhvr>
                                    </p:animEffect>
                                  </p:childTnLst>
                                </p:cTn>
                              </p:par>
                            </p:childTnLst>
                          </p:cTn>
                        </p:par>
                      </p:childTnLst>
                    </p:cTn>
                  </p:par>
                  <p:par>
                    <p:cTn id="303" fill="hold" nodeType="clickPar">
                      <p:stCondLst>
                        <p:cond delay="indefinite"/>
                      </p:stCondLst>
                      <p:childTnLst>
                        <p:par>
                          <p:cTn id="304" fill="hold" nodeType="withGroup">
                            <p:stCondLst>
                              <p:cond delay="0"/>
                            </p:stCondLst>
                            <p:childTnLst>
                              <p:par>
                                <p:cTn id="305" presetID="9" presetClass="entr" presetSubtype="0" fill="hold" grpId="0" nodeType="clickEffect">
                                  <p:stCondLst>
                                    <p:cond delay="0"/>
                                  </p:stCondLst>
                                  <p:childTnLst>
                                    <p:set>
                                      <p:cBhvr>
                                        <p:cTn id="306" dur="1" fill="hold">
                                          <p:stCondLst>
                                            <p:cond delay="0"/>
                                          </p:stCondLst>
                                        </p:cTn>
                                        <p:tgtEl>
                                          <p:spTgt spid="112"/>
                                        </p:tgtEl>
                                        <p:attrNameLst>
                                          <p:attrName>style.visibility</p:attrName>
                                        </p:attrNameLst>
                                      </p:cBhvr>
                                      <p:to>
                                        <p:strVal val="visible"/>
                                      </p:to>
                                    </p:set>
                                    <p:animEffect transition="in" filter="dissolve">
                                      <p:cBhvr>
                                        <p:cTn id="307" dur="1000"/>
                                        <p:tgtEl>
                                          <p:spTgt spid="112"/>
                                        </p:tgtEl>
                                      </p:cBhvr>
                                    </p:animEffect>
                                  </p:childTnLst>
                                </p:cTn>
                              </p:par>
                              <p:par>
                                <p:cTn id="308" presetID="9" presetClass="entr" presetSubtype="0" fill="hold" grpId="0" nodeType="withEffect">
                                  <p:stCondLst>
                                    <p:cond delay="0"/>
                                  </p:stCondLst>
                                  <p:childTnLst>
                                    <p:set>
                                      <p:cBhvr>
                                        <p:cTn id="309" dur="1" fill="hold">
                                          <p:stCondLst>
                                            <p:cond delay="0"/>
                                          </p:stCondLst>
                                        </p:cTn>
                                        <p:tgtEl>
                                          <p:spTgt spid="151"/>
                                        </p:tgtEl>
                                        <p:attrNameLst>
                                          <p:attrName>style.visibility</p:attrName>
                                        </p:attrNameLst>
                                      </p:cBhvr>
                                      <p:to>
                                        <p:strVal val="visible"/>
                                      </p:to>
                                    </p:set>
                                    <p:animEffect transition="in" filter="dissolve">
                                      <p:cBhvr>
                                        <p:cTn id="310" dur="1000"/>
                                        <p:tgtEl>
                                          <p:spTgt spid="151"/>
                                        </p:tgtEl>
                                      </p:cBhvr>
                                    </p:animEffect>
                                  </p:childTnLst>
                                </p:cTn>
                              </p:par>
                            </p:childTnLst>
                          </p:cTn>
                        </p:par>
                      </p:childTnLst>
                    </p:cTn>
                  </p:par>
                  <p:par>
                    <p:cTn id="311" fill="hold" nodeType="clickPar">
                      <p:stCondLst>
                        <p:cond delay="indefinite"/>
                      </p:stCondLst>
                      <p:childTnLst>
                        <p:par>
                          <p:cTn id="312" fill="hold" nodeType="withGroup">
                            <p:stCondLst>
                              <p:cond delay="0"/>
                            </p:stCondLst>
                            <p:childTnLst>
                              <p:par>
                                <p:cTn id="313" presetID="1" presetClass="entr" presetSubtype="0" fill="hold" nodeType="clickEffect">
                                  <p:stCondLst>
                                    <p:cond delay="1000"/>
                                  </p:stCondLst>
                                  <p:childTnLst>
                                    <p:set>
                                      <p:cBhvr>
                                        <p:cTn id="314" dur="1" fill="hold">
                                          <p:stCondLst>
                                            <p:cond delay="0"/>
                                          </p:stCondLst>
                                        </p:cTn>
                                        <p:tgtEl>
                                          <p:spTgt spid="8"/>
                                        </p:tgtEl>
                                        <p:attrNameLst>
                                          <p:attrName>style.visibility</p:attrName>
                                        </p:attrNameLst>
                                      </p:cBhvr>
                                      <p:to>
                                        <p:strVal val="visible"/>
                                      </p:to>
                                    </p:set>
                                  </p:childTnLst>
                                </p:cTn>
                              </p:par>
                            </p:childTnLst>
                          </p:cTn>
                        </p:par>
                        <p:par>
                          <p:cTn id="315" fill="hold" nodeType="afterGroup">
                            <p:stCondLst>
                              <p:cond delay="1000"/>
                            </p:stCondLst>
                            <p:childTnLst>
                              <p:par>
                                <p:cTn id="316" presetID="9" presetClass="entr" presetSubtype="0" fill="hold" grpId="0" nodeType="afterEffect">
                                  <p:stCondLst>
                                    <p:cond delay="1000"/>
                                  </p:stCondLst>
                                  <p:iterate type="wd">
                                    <p:tmPct val="10000"/>
                                  </p:iterate>
                                  <p:childTnLst>
                                    <p:set>
                                      <p:cBhvr>
                                        <p:cTn id="317" dur="1" fill="hold">
                                          <p:stCondLst>
                                            <p:cond delay="0"/>
                                          </p:stCondLst>
                                        </p:cTn>
                                        <p:tgtEl>
                                          <p:spTgt spid="113"/>
                                        </p:tgtEl>
                                        <p:attrNameLst>
                                          <p:attrName>style.visibility</p:attrName>
                                        </p:attrNameLst>
                                      </p:cBhvr>
                                      <p:to>
                                        <p:strVal val="visible"/>
                                      </p:to>
                                    </p:set>
                                    <p:animEffect transition="in" filter="dissolve">
                                      <p:cBhvr>
                                        <p:cTn id="318" dur="1000"/>
                                        <p:tgtEl>
                                          <p:spTgt spid="113"/>
                                        </p:tgtEl>
                                      </p:cBhvr>
                                    </p:animEffect>
                                  </p:childTnLst>
                                </p:cTn>
                              </p:par>
                            </p:childTnLst>
                          </p:cTn>
                        </p:par>
                      </p:childTnLst>
                    </p:cTn>
                  </p:par>
                  <p:par>
                    <p:cTn id="319" fill="hold" nodeType="clickPar">
                      <p:stCondLst>
                        <p:cond delay="indefinite"/>
                      </p:stCondLst>
                      <p:childTnLst>
                        <p:par>
                          <p:cTn id="320" fill="hold" nodeType="withGroup">
                            <p:stCondLst>
                              <p:cond delay="0"/>
                            </p:stCondLst>
                            <p:childTnLst>
                              <p:par>
                                <p:cTn id="321" presetID="1" presetClass="entr" presetSubtype="0" fill="hold" nodeType="clickEffect">
                                  <p:stCondLst>
                                    <p:cond delay="1000"/>
                                  </p:stCondLst>
                                  <p:childTnLst>
                                    <p:set>
                                      <p:cBhvr>
                                        <p:cTn id="322" dur="1" fill="hold">
                                          <p:stCondLst>
                                            <p:cond delay="0"/>
                                          </p:stCondLst>
                                        </p:cTn>
                                        <p:tgtEl>
                                          <p:spTgt spid="115"/>
                                        </p:tgtEl>
                                        <p:attrNameLst>
                                          <p:attrName>style.visibility</p:attrName>
                                        </p:attrNameLst>
                                      </p:cBhvr>
                                      <p:to>
                                        <p:strVal val="visible"/>
                                      </p:to>
                                    </p:set>
                                  </p:childTnLst>
                                </p:cTn>
                              </p:par>
                            </p:childTnLst>
                          </p:cTn>
                        </p:par>
                        <p:par>
                          <p:cTn id="323" fill="hold" nodeType="afterGroup">
                            <p:stCondLst>
                              <p:cond delay="1000"/>
                            </p:stCondLst>
                            <p:childTnLst>
                              <p:par>
                                <p:cTn id="324" presetID="9" presetClass="entr" presetSubtype="0" fill="hold" nodeType="afterEffect">
                                  <p:stCondLst>
                                    <p:cond delay="1000"/>
                                  </p:stCondLst>
                                  <p:childTnLst>
                                    <p:set>
                                      <p:cBhvr>
                                        <p:cTn id="325" dur="1" fill="hold">
                                          <p:stCondLst>
                                            <p:cond delay="0"/>
                                          </p:stCondLst>
                                        </p:cTn>
                                        <p:tgtEl>
                                          <p:spTgt spid="69"/>
                                        </p:tgtEl>
                                        <p:attrNameLst>
                                          <p:attrName>style.visibility</p:attrName>
                                        </p:attrNameLst>
                                      </p:cBhvr>
                                      <p:to>
                                        <p:strVal val="visible"/>
                                      </p:to>
                                    </p:set>
                                    <p:animEffect transition="in" filter="dissolve">
                                      <p:cBhvr>
                                        <p:cTn id="326" dur="2000"/>
                                        <p:tgtEl>
                                          <p:spTgt spid="69"/>
                                        </p:tgtEl>
                                      </p:cBhvr>
                                    </p:animEffect>
                                  </p:childTnLst>
                                </p:cTn>
                              </p:par>
                            </p:childTnLst>
                          </p:cTn>
                        </p:par>
                        <p:par>
                          <p:cTn id="327" fill="hold" nodeType="afterGroup">
                            <p:stCondLst>
                              <p:cond delay="4000"/>
                            </p:stCondLst>
                            <p:childTnLst>
                              <p:par>
                                <p:cTn id="328" presetID="9" presetClass="entr" presetSubtype="0" fill="hold" grpId="0" nodeType="afterEffect">
                                  <p:stCondLst>
                                    <p:cond delay="0"/>
                                  </p:stCondLst>
                                  <p:childTnLst>
                                    <p:set>
                                      <p:cBhvr>
                                        <p:cTn id="329" dur="1" fill="hold">
                                          <p:stCondLst>
                                            <p:cond delay="0"/>
                                          </p:stCondLst>
                                        </p:cTn>
                                        <p:tgtEl>
                                          <p:spTgt spid="146"/>
                                        </p:tgtEl>
                                        <p:attrNameLst>
                                          <p:attrName>style.visibility</p:attrName>
                                        </p:attrNameLst>
                                      </p:cBhvr>
                                      <p:to>
                                        <p:strVal val="visible"/>
                                      </p:to>
                                    </p:set>
                                    <p:animEffect transition="in" filter="dissolve">
                                      <p:cBhvr>
                                        <p:cTn id="330"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2" grpId="0" animBg="1"/>
      <p:bldP spid="3" grpId="0"/>
      <p:bldP spid="6" grpId="0"/>
      <p:bldP spid="32" grpId="0" animBg="1"/>
      <p:bldP spid="33" grpId="0" animBg="1"/>
      <p:bldP spid="34" grpId="0" animBg="1"/>
      <p:bldP spid="88" grpId="0" animBg="1"/>
      <p:bldP spid="93" grpId="0" animBg="1"/>
      <p:bldP spid="99" grpId="0"/>
      <p:bldP spid="100" grpId="0" animBg="1"/>
      <p:bldP spid="101" grpId="0" animBg="1"/>
      <p:bldP spid="109" grpId="0" animBg="1"/>
      <p:bldP spid="112" grpId="0" animBg="1"/>
      <p:bldP spid="113" grpId="0" animBg="1"/>
      <p:bldP spid="142" grpId="0" animBg="1"/>
      <p:bldP spid="144" grpId="0" animBg="1"/>
      <p:bldP spid="146" grpId="0" animBg="1"/>
      <p:bldP spid="15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395536" y="1268760"/>
            <a:ext cx="822960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2060"/>
                </a:solidFill>
              </a:rPr>
              <a:t>THE MADRID SYSTEM</a:t>
            </a:r>
            <a:endParaRPr lang="en-US" altLang="en-US" sz="3600" dirty="0" smtClean="0">
              <a:solidFill>
                <a:srgbClr val="002060"/>
              </a:solidFill>
            </a:endParaRPr>
          </a:p>
        </p:txBody>
      </p:sp>
    </p:spTree>
    <p:extLst>
      <p:ext uri="{BB962C8B-B14F-4D97-AF65-F5344CB8AC3E}">
        <p14:creationId xmlns:p14="http://schemas.microsoft.com/office/powerpoint/2010/main" val="2493078843"/>
      </p:ext>
    </p:extLst>
  </p:cSld>
  <p:clrMapOvr>
    <a:masterClrMapping/>
  </p:clrMapOvr>
  <p:transition spd="slow">
    <p:cover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US" altLang="en-US" sz="3000" dirty="0" smtClean="0">
                <a:solidFill>
                  <a:srgbClr val="002060"/>
                </a:solidFill>
              </a:rPr>
              <a:t>TRADEMARKS</a:t>
            </a:r>
          </a:p>
        </p:txBody>
      </p:sp>
      <p:sp>
        <p:nvSpPr>
          <p:cNvPr id="3" name="Content Placeholder 2"/>
          <p:cNvSpPr>
            <a:spLocks noGrp="1"/>
          </p:cNvSpPr>
          <p:nvPr>
            <p:ph idx="1"/>
          </p:nvPr>
        </p:nvSpPr>
        <p:spPr>
          <a:xfrm>
            <a:off x="395288" y="1844675"/>
            <a:ext cx="8229600" cy="4352925"/>
          </a:xfrm>
        </p:spPr>
        <p:txBody>
          <a:bodyPr/>
          <a:lstStyle/>
          <a:p>
            <a:pPr>
              <a:defRPr/>
            </a:pPr>
            <a:r>
              <a:rPr lang="en-US" sz="1800" i="1" dirty="0"/>
              <a:t>"A brand incarnates an enterprise's reputation and image and so is one of an enterprise's most valuable </a:t>
            </a:r>
            <a:r>
              <a:rPr lang="en-US" sz="1800" i="1" dirty="0" smtClean="0"/>
              <a:t>assets” </a:t>
            </a:r>
            <a:r>
              <a:rPr lang="en-US" sz="1600" dirty="0" smtClean="0"/>
              <a:t>(Director </a:t>
            </a:r>
            <a:r>
              <a:rPr lang="en-US" sz="1600" dirty="0"/>
              <a:t>G</a:t>
            </a:r>
            <a:r>
              <a:rPr lang="en-US" sz="1600" dirty="0" smtClean="0"/>
              <a:t>eneral, Francis </a:t>
            </a:r>
            <a:r>
              <a:rPr lang="en-US" sz="1600" dirty="0" err="1"/>
              <a:t>G</a:t>
            </a:r>
            <a:r>
              <a:rPr lang="en-US" sz="1600" dirty="0" err="1" smtClean="0"/>
              <a:t>urry</a:t>
            </a:r>
            <a:r>
              <a:rPr lang="en-US" sz="1600" dirty="0" smtClean="0"/>
              <a:t>)</a:t>
            </a:r>
          </a:p>
          <a:p>
            <a:pPr marL="0" indent="0">
              <a:buFontTx/>
              <a:buNone/>
              <a:defRPr/>
            </a:pPr>
            <a:endParaRPr lang="fr-CH" dirty="0" smtClean="0"/>
          </a:p>
          <a:p>
            <a:pPr marL="0" indent="0">
              <a:buFontTx/>
              <a:buNone/>
              <a:defRPr/>
            </a:pPr>
            <a:endParaRPr lang="en-US" dirty="0" smtClean="0"/>
          </a:p>
          <a:p>
            <a:pPr>
              <a:defRPr/>
            </a:pPr>
            <a:r>
              <a:rPr lang="en-US" sz="1800" dirty="0"/>
              <a:t>Trademarks are the most widely used form of registered intellectual property (IP) throughout the </a:t>
            </a:r>
            <a:r>
              <a:rPr lang="en-US" sz="1800" dirty="0" smtClean="0"/>
              <a:t>world</a:t>
            </a:r>
          </a:p>
          <a:p>
            <a:pPr marL="0" indent="0">
              <a:buFontTx/>
              <a:buNone/>
              <a:defRPr/>
            </a:pPr>
            <a:endParaRPr lang="fr-CH" dirty="0" smtClean="0"/>
          </a:p>
          <a:p>
            <a:pPr marL="0" indent="0">
              <a:buFontTx/>
              <a:buNone/>
              <a:defRPr/>
            </a:pPr>
            <a:endParaRPr lang="en-US" dirty="0" smtClean="0"/>
          </a:p>
          <a:p>
            <a:pPr>
              <a:defRPr/>
            </a:pPr>
            <a:r>
              <a:rPr lang="en-US" sz="1800" dirty="0"/>
              <a:t>Trademark demand quadrupled between 1985 and 2011, from just under 1 million applications per year </a:t>
            </a:r>
            <a:r>
              <a:rPr lang="en-US" sz="1800" dirty="0" smtClean="0"/>
              <a:t>in 1985 to </a:t>
            </a:r>
            <a:r>
              <a:rPr lang="en-US" sz="1800" dirty="0"/>
              <a:t>4.2 million by </a:t>
            </a:r>
            <a:r>
              <a:rPr lang="en-US" sz="1800" dirty="0" smtClean="0"/>
              <a:t>2011</a:t>
            </a:r>
            <a:endParaRPr lang="en-US" sz="1800" dirty="0"/>
          </a:p>
        </p:txBody>
      </p:sp>
    </p:spTree>
    <p:extLst>
      <p:ext uri="{BB962C8B-B14F-4D97-AF65-F5344CB8AC3E}">
        <p14:creationId xmlns:p14="http://schemas.microsoft.com/office/powerpoint/2010/main" val="1157144031"/>
      </p:ext>
    </p:extLst>
  </p:cSld>
  <p:clrMapOvr>
    <a:masterClrMapping/>
  </p:clrMapOvr>
  <p:transition spd="slow">
    <p:cover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fr-CH" altLang="en-US" sz="2800" dirty="0" smtClean="0">
                <a:solidFill>
                  <a:srgbClr val="002060"/>
                </a:solidFill>
              </a:rPr>
              <a:t>THE MADRID SYSTEM - FACTS AND FIGURES</a:t>
            </a:r>
            <a:endParaRPr lang="en-US" altLang="en-US" sz="2800" dirty="0" smtClean="0">
              <a:solidFill>
                <a:srgbClr val="002060"/>
              </a:solidFill>
            </a:endParaRPr>
          </a:p>
        </p:txBody>
      </p:sp>
      <p:sp>
        <p:nvSpPr>
          <p:cNvPr id="2" name="Content Placeholder 1"/>
          <p:cNvSpPr>
            <a:spLocks noGrp="1"/>
          </p:cNvSpPr>
          <p:nvPr>
            <p:ph idx="1"/>
          </p:nvPr>
        </p:nvSpPr>
        <p:spPr>
          <a:xfrm>
            <a:off x="468313" y="1628775"/>
            <a:ext cx="8229600" cy="4713288"/>
          </a:xfrm>
        </p:spPr>
        <p:txBody>
          <a:bodyPr/>
          <a:lstStyle/>
          <a:p>
            <a:pPr>
              <a:defRPr/>
            </a:pPr>
            <a:r>
              <a:rPr lang="en-US" sz="1800" dirty="0" smtClean="0"/>
              <a:t>Worldwide trademark filings + 9.3% from 2008 - 2013</a:t>
            </a:r>
          </a:p>
          <a:p>
            <a:pPr>
              <a:defRPr/>
            </a:pPr>
            <a:endParaRPr lang="en-US" dirty="0" smtClean="0">
              <a:solidFill>
                <a:srgbClr val="002060"/>
              </a:solidFill>
            </a:endParaRPr>
          </a:p>
          <a:p>
            <a:pPr>
              <a:defRPr/>
            </a:pPr>
            <a:r>
              <a:rPr lang="en-US" sz="1800" dirty="0" smtClean="0">
                <a:solidFill>
                  <a:srgbClr val="FF0000"/>
                </a:solidFill>
              </a:rPr>
              <a:t>Madrid filings </a:t>
            </a:r>
          </a:p>
          <a:p>
            <a:pPr marL="0" indent="0">
              <a:buNone/>
              <a:defRPr/>
            </a:pPr>
            <a:endParaRPr lang="en-US" dirty="0" smtClean="0">
              <a:solidFill>
                <a:srgbClr val="FF0000"/>
              </a:solidFill>
            </a:endParaRPr>
          </a:p>
          <a:p>
            <a:pPr lvl="1">
              <a:buFont typeface="Wingdings" panose="05000000000000000000" pitchFamily="2" charset="2"/>
              <a:buChar char="Ø"/>
              <a:defRPr/>
            </a:pPr>
            <a:r>
              <a:rPr lang="en-US" sz="1600" dirty="0" smtClean="0">
                <a:solidFill>
                  <a:srgbClr val="FF0000"/>
                </a:solidFill>
              </a:rPr>
              <a:t>+ 4.1% in 2012</a:t>
            </a:r>
          </a:p>
          <a:p>
            <a:pPr lvl="1">
              <a:buFont typeface="Wingdings" panose="05000000000000000000" pitchFamily="2" charset="2"/>
              <a:buChar char="Ø"/>
              <a:defRPr/>
            </a:pPr>
            <a:r>
              <a:rPr lang="en-US" sz="1600" dirty="0" smtClean="0">
                <a:solidFill>
                  <a:srgbClr val="FF0000"/>
                </a:solidFill>
              </a:rPr>
              <a:t>+ 6.4% </a:t>
            </a:r>
            <a:r>
              <a:rPr lang="en-US" sz="1600" dirty="0">
                <a:solidFill>
                  <a:srgbClr val="FF0000"/>
                </a:solidFill>
              </a:rPr>
              <a:t>in </a:t>
            </a:r>
            <a:r>
              <a:rPr lang="en-US" sz="1600" dirty="0" smtClean="0">
                <a:solidFill>
                  <a:srgbClr val="FF0000"/>
                </a:solidFill>
              </a:rPr>
              <a:t>2013</a:t>
            </a:r>
          </a:p>
          <a:p>
            <a:pPr lvl="1">
              <a:buFont typeface="Wingdings" panose="05000000000000000000" pitchFamily="2" charset="2"/>
              <a:buChar char="Ø"/>
              <a:defRPr/>
            </a:pPr>
            <a:r>
              <a:rPr lang="en-US" sz="1600" dirty="0" smtClean="0">
                <a:solidFill>
                  <a:srgbClr val="FF0000"/>
                </a:solidFill>
              </a:rPr>
              <a:t>+ 7.4% this year</a:t>
            </a:r>
            <a:endParaRPr lang="en-US" sz="1600" dirty="0">
              <a:solidFill>
                <a:srgbClr val="FF0000"/>
              </a:solidFill>
            </a:endParaRPr>
          </a:p>
          <a:p>
            <a:pPr marL="457200" lvl="1" indent="0">
              <a:buFontTx/>
              <a:buNone/>
              <a:defRPr/>
            </a:pPr>
            <a:endParaRPr lang="en-US" dirty="0" smtClean="0">
              <a:solidFill>
                <a:srgbClr val="FF0000"/>
              </a:solidFill>
            </a:endParaRPr>
          </a:p>
          <a:p>
            <a:pPr>
              <a:defRPr/>
            </a:pPr>
            <a:r>
              <a:rPr lang="en-US" sz="1800" dirty="0" smtClean="0"/>
              <a:t>578.320 international registrations in force</a:t>
            </a:r>
          </a:p>
          <a:p>
            <a:pPr marL="0" indent="0">
              <a:buNone/>
              <a:defRPr/>
            </a:pPr>
            <a:endParaRPr lang="en-US" sz="1800" dirty="0" smtClean="0"/>
          </a:p>
          <a:p>
            <a:pPr>
              <a:defRPr/>
            </a:pPr>
            <a:r>
              <a:rPr lang="en-US" sz="1800" dirty="0" smtClean="0"/>
              <a:t>5.61 million designations in force</a:t>
            </a:r>
          </a:p>
          <a:p>
            <a:pPr marL="0" indent="0">
              <a:buNone/>
              <a:defRPr/>
            </a:pPr>
            <a:endParaRPr lang="en-US" sz="1800" dirty="0" smtClean="0"/>
          </a:p>
          <a:p>
            <a:pPr>
              <a:defRPr/>
            </a:pPr>
            <a:r>
              <a:rPr lang="en-US" sz="1800" dirty="0" smtClean="0"/>
              <a:t>191.759 holders of international registrations</a:t>
            </a:r>
          </a:p>
          <a:p>
            <a:pPr marL="0" indent="0">
              <a:buFontTx/>
              <a:buNone/>
              <a:defRPr/>
            </a:pPr>
            <a:endParaRPr lang="en-US" dirty="0"/>
          </a:p>
        </p:txBody>
      </p:sp>
    </p:spTree>
    <p:extLst>
      <p:ext uri="{BB962C8B-B14F-4D97-AF65-F5344CB8AC3E}">
        <p14:creationId xmlns:p14="http://schemas.microsoft.com/office/powerpoint/2010/main" val="668063486"/>
      </p:ext>
    </p:extLst>
  </p:cSld>
  <p:clrMapOvr>
    <a:masterClrMapping/>
  </p:clrMapOvr>
  <p:transition spd="slow">
    <p:cover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67" y="254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445619"/>
      </p:ext>
    </p:extLst>
  </p:cSld>
  <p:clrMapOvr>
    <a:masterClrMapping/>
  </p:clrMapOvr>
  <p:transition spd="slow">
    <p:cover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Madrid Union </a:t>
            </a:r>
            <a:r>
              <a:rPr lang="en-US" altLang="en-US" smtClean="0">
                <a:solidFill>
                  <a:srgbClr val="FF0000"/>
                </a:solidFill>
              </a:rPr>
              <a:t>Market</a:t>
            </a:r>
            <a:r>
              <a:rPr lang="en-US" altLang="en-US" smtClean="0"/>
              <a:t> (inhabitants)</a:t>
            </a:r>
          </a:p>
        </p:txBody>
      </p:sp>
      <p:pic>
        <p:nvPicPr>
          <p:cNvPr id="11267" name="Image 2" descr="Diapositive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566985"/>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075240" cy="1143000"/>
          </a:xfrm>
        </p:spPr>
        <p:txBody>
          <a:bodyPr/>
          <a:lstStyle/>
          <a:p>
            <a:pPr algn="ctr" eaLnBrk="1" hangingPunct="1"/>
            <a:r>
              <a:rPr lang="fr-CH" altLang="en-US" sz="3000" dirty="0" smtClean="0"/>
              <a:t>ACCESSIONS</a:t>
            </a:r>
            <a:endParaRPr lang="en-US" altLang="en-US" sz="3000" dirty="0" smtClean="0"/>
          </a:p>
        </p:txBody>
      </p:sp>
      <p:sp>
        <p:nvSpPr>
          <p:cNvPr id="8195" name="Rectangle 3"/>
          <p:cNvSpPr>
            <a:spLocks noGrp="1" noChangeArrowheads="1"/>
          </p:cNvSpPr>
          <p:nvPr>
            <p:ph type="body" idx="1"/>
          </p:nvPr>
        </p:nvSpPr>
        <p:spPr>
          <a:xfrm>
            <a:off x="395536" y="1484784"/>
            <a:ext cx="8569325" cy="5039841"/>
          </a:xfrm>
        </p:spPr>
        <p:txBody>
          <a:bodyPr/>
          <a:lstStyle/>
          <a:p>
            <a:pPr eaLnBrk="1" hangingPunct="1">
              <a:defRPr/>
            </a:pPr>
            <a:endParaRPr lang="en-US" dirty="0" smtClean="0"/>
          </a:p>
          <a:p>
            <a:pPr eaLnBrk="1" hangingPunct="1">
              <a:defRPr/>
            </a:pPr>
            <a:r>
              <a:rPr lang="en-US" sz="1800" dirty="0" smtClean="0"/>
              <a:t>2012: </a:t>
            </a:r>
            <a:r>
              <a:rPr lang="en-US" sz="1800" dirty="0"/>
              <a:t>Colombia, </a:t>
            </a:r>
            <a:r>
              <a:rPr lang="en-US" sz="1800" dirty="0" smtClean="0"/>
              <a:t>Mexico, </a:t>
            </a:r>
            <a:r>
              <a:rPr lang="en-US" sz="1800" dirty="0"/>
              <a:t>New Zealand </a:t>
            </a:r>
            <a:r>
              <a:rPr lang="en-US" sz="1800" dirty="0" smtClean="0"/>
              <a:t>and Philippines</a:t>
            </a:r>
          </a:p>
          <a:p>
            <a:pPr marL="0" indent="0" eaLnBrk="1" hangingPunct="1">
              <a:buNone/>
              <a:defRPr/>
            </a:pPr>
            <a:endParaRPr lang="en-US" sz="1800" dirty="0" smtClean="0"/>
          </a:p>
          <a:p>
            <a:pPr eaLnBrk="1" hangingPunct="1">
              <a:defRPr/>
            </a:pPr>
            <a:r>
              <a:rPr lang="en-US" sz="1800" dirty="0" smtClean="0"/>
              <a:t>2013: India, Rwanda and Tunisia (October 16, 2013)</a:t>
            </a:r>
          </a:p>
          <a:p>
            <a:pPr eaLnBrk="1" hangingPunct="1">
              <a:defRPr/>
            </a:pPr>
            <a:endParaRPr lang="en-US" sz="1800" dirty="0" smtClean="0"/>
          </a:p>
          <a:p>
            <a:pPr eaLnBrk="1" hangingPunct="1">
              <a:defRPr/>
            </a:pPr>
            <a:r>
              <a:rPr lang="en-US" sz="1800" dirty="0" smtClean="0"/>
              <a:t>Future accessions?</a:t>
            </a:r>
          </a:p>
          <a:p>
            <a:pPr marL="0" indent="0" eaLnBrk="1" hangingPunct="1">
              <a:buNone/>
              <a:defRPr/>
            </a:pPr>
            <a:endParaRPr lang="en-US" dirty="0" smtClean="0"/>
          </a:p>
          <a:p>
            <a:pPr lvl="1" eaLnBrk="1" hangingPunct="1">
              <a:lnSpc>
                <a:spcPct val="200000"/>
              </a:lnSpc>
              <a:buFont typeface="Wingdings" panose="05000000000000000000" pitchFamily="2" charset="2"/>
              <a:buChar char="Ø"/>
              <a:defRPr/>
            </a:pPr>
            <a:r>
              <a:rPr lang="en-US" sz="1600" dirty="0" smtClean="0"/>
              <a:t>Latin American countries</a:t>
            </a:r>
          </a:p>
          <a:p>
            <a:pPr lvl="1" eaLnBrk="1" hangingPunct="1">
              <a:lnSpc>
                <a:spcPct val="200000"/>
              </a:lnSpc>
              <a:buFont typeface="Wingdings" panose="05000000000000000000" pitchFamily="2" charset="2"/>
              <a:buChar char="Ø"/>
              <a:defRPr/>
            </a:pPr>
            <a:r>
              <a:rPr lang="en-US" sz="1600" dirty="0" smtClean="0"/>
              <a:t>ASEAN countries by 2015</a:t>
            </a:r>
          </a:p>
          <a:p>
            <a:pPr lvl="1" eaLnBrk="1" hangingPunct="1">
              <a:lnSpc>
                <a:spcPct val="200000"/>
              </a:lnSpc>
              <a:buFont typeface="Wingdings" panose="05000000000000000000" pitchFamily="2" charset="2"/>
              <a:buChar char="Ø"/>
              <a:defRPr/>
            </a:pPr>
            <a:r>
              <a:rPr lang="en-US" sz="1600" dirty="0" smtClean="0"/>
              <a:t>Caribbean countries</a:t>
            </a:r>
          </a:p>
          <a:p>
            <a:pPr lvl="1" eaLnBrk="1" hangingPunct="1">
              <a:lnSpc>
                <a:spcPct val="200000"/>
              </a:lnSpc>
              <a:buFont typeface="Wingdings" panose="05000000000000000000" pitchFamily="2" charset="2"/>
              <a:buChar char="Ø"/>
              <a:defRPr/>
            </a:pPr>
            <a:r>
              <a:rPr lang="en-US" sz="1600" dirty="0" smtClean="0"/>
              <a:t>African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900965863"/>
      </p:ext>
    </p:extLst>
  </p:cSld>
  <p:clrMapOvr>
    <a:masterClrMapping/>
  </p:clrMapOvr>
  <p:transition spd="slow">
    <p:cover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a:r>
              <a:rPr lang="en-US" altLang="en-US" sz="3000" dirty="0" smtClean="0"/>
              <a:t>TOP FILING STATES – 2013</a:t>
            </a:r>
          </a:p>
        </p:txBody>
      </p:sp>
      <p:sp>
        <p:nvSpPr>
          <p:cNvPr id="13315" name="Rectangle 6"/>
          <p:cNvSpPr>
            <a:spLocks noGrp="1" noChangeArrowheads="1"/>
          </p:cNvSpPr>
          <p:nvPr>
            <p:ph type="body" sz="half" idx="1"/>
          </p:nvPr>
        </p:nvSpPr>
        <p:spPr/>
        <p:txBody>
          <a:bodyPr/>
          <a:lstStyle/>
          <a:p>
            <a:pPr>
              <a:buFontTx/>
              <a:buNone/>
            </a:pPr>
            <a:r>
              <a:rPr lang="fr-CH" altLang="en-US" sz="2000" smtClean="0"/>
              <a:t>			</a:t>
            </a:r>
            <a:endParaRPr lang="en-US" altLang="en-US" sz="2000" smtClean="0"/>
          </a:p>
        </p:txBody>
      </p:sp>
      <p:graphicFrame>
        <p:nvGraphicFramePr>
          <p:cNvPr id="124980" name="Group 52"/>
          <p:cNvGraphicFramePr>
            <a:graphicFrameLocks noGrp="1"/>
          </p:cNvGraphicFramePr>
          <p:nvPr>
            <p:ph sz="half" idx="2"/>
          </p:nvPr>
        </p:nvGraphicFramePr>
        <p:xfrm>
          <a:off x="611188" y="1484313"/>
          <a:ext cx="7921625" cy="4478336"/>
        </p:xfrm>
        <a:graphic>
          <a:graphicData uri="http://schemas.openxmlformats.org/drawingml/2006/table">
            <a:tbl>
              <a:tblPr/>
              <a:tblGrid>
                <a:gridCol w="3786187"/>
                <a:gridCol w="4135438"/>
              </a:tblGrid>
              <a:tr h="5143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cs typeface="Arial" charset="0"/>
                        </a:rPr>
                        <a:t>States/regional entities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Change from </a:t>
                      </a:r>
                      <a:r>
                        <a:rPr kumimoji="0" lang="en-US" sz="2000" b="1" i="0" u="none" strike="noStrike" cap="none" normalizeH="0" baseline="0" dirty="0" smtClean="0">
                          <a:ln>
                            <a:noFill/>
                          </a:ln>
                          <a:solidFill>
                            <a:schemeClr val="tx1"/>
                          </a:solidFill>
                          <a:effectLst/>
                          <a:latin typeface="Arial" charset="0"/>
                          <a:cs typeface="Arial" charset="0"/>
                        </a:rPr>
                        <a:t>2012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15.3%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4.8%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Germany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6.1%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France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0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Switzerland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Italy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China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10.9%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Japan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-9.3%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0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Benelux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Arial" charset="0"/>
                        </a:rPr>
                        <a:t>0.1%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Kingdom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17.2%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54839333"/>
      </p:ext>
    </p:extLst>
  </p:cSld>
  <p:clrMapOvr>
    <a:masterClrMapping/>
  </p:clrMapOvr>
  <p:transition spd="slow">
    <p:cover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9552" y="0"/>
            <a:ext cx="8147248" cy="1143000"/>
          </a:xfrm>
        </p:spPr>
        <p:txBody>
          <a:bodyPr/>
          <a:lstStyle/>
          <a:p>
            <a:pPr algn="ctr"/>
            <a:r>
              <a:rPr lang="en-US" altLang="en-US" sz="3000" dirty="0" smtClean="0">
                <a:solidFill>
                  <a:srgbClr val="002060"/>
                </a:solidFill>
              </a:rPr>
              <a:t>TOP DESIGNATIONS – 2013</a:t>
            </a:r>
          </a:p>
        </p:txBody>
      </p:sp>
      <p:sp>
        <p:nvSpPr>
          <p:cNvPr id="14339"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800"/>
          </a:p>
        </p:txBody>
      </p:sp>
      <p:sp>
        <p:nvSpPr>
          <p:cNvPr id="14340"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Blip>
                <a:blip r:embed="rId2"/>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000">
                <a:cs typeface="Times New Roman" pitchFamily="18" charset="0"/>
              </a:rPr>
              <a:t>  </a:t>
            </a:r>
            <a:endParaRPr lang="en-US" altLang="en-US" sz="2800"/>
          </a:p>
        </p:txBody>
      </p:sp>
      <p:graphicFrame>
        <p:nvGraphicFramePr>
          <p:cNvPr id="13405" name="Group 93"/>
          <p:cNvGraphicFramePr>
            <a:graphicFrameLocks noGrp="1"/>
          </p:cNvGraphicFramePr>
          <p:nvPr>
            <p:extLst>
              <p:ext uri="{D42A27DB-BD31-4B8C-83A1-F6EECF244321}">
                <p14:modId xmlns:p14="http://schemas.microsoft.com/office/powerpoint/2010/main" val="3336133112"/>
              </p:ext>
            </p:extLst>
          </p:nvPr>
        </p:nvGraphicFramePr>
        <p:xfrm>
          <a:off x="395536" y="1412776"/>
          <a:ext cx="8496944" cy="4478437"/>
        </p:xfrm>
        <a:graphic>
          <a:graphicData uri="http://schemas.openxmlformats.org/drawingml/2006/table">
            <a:tbl>
              <a:tblPr/>
              <a:tblGrid>
                <a:gridCol w="4061164"/>
                <a:gridCol w="4435780"/>
              </a:tblGrid>
              <a:tr h="5143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States/regional entities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Arial" charset="0"/>
                          <a:cs typeface="Arial" charset="0"/>
                        </a:rPr>
                        <a:t>Change from 2012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China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18.1%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Russian Federation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24.4%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European Union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cs typeface="Arial" charset="0"/>
                        </a:rPr>
                        <a:t>United States of America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23.2%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Japan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25.5%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Switzerland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9.3%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Australia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32.6%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Republic of Korea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30.4%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Turkey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10.9%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smtClean="0">
                          <a:ln>
                            <a:noFill/>
                          </a:ln>
                          <a:solidFill>
                            <a:schemeClr val="tx1"/>
                          </a:solidFill>
                          <a:effectLst/>
                          <a:latin typeface="Arial" charset="0"/>
                          <a:cs typeface="Arial" charset="0"/>
                        </a:rPr>
                        <a:t>Ukraine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Arial" charset="0"/>
                          <a:cs typeface="Arial" charset="0"/>
                        </a:rPr>
                        <a:t>11.6%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04298905"/>
      </p:ext>
    </p:extLst>
  </p:cSld>
  <p:clrMapOvr>
    <a:masterClrMapping/>
  </p:clrMapOvr>
  <p:transition spd="slow">
    <p:cover dir="r"/>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adrid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Madrid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1744</TotalTime>
  <Words>9375</Words>
  <Application>Microsoft Office PowerPoint</Application>
  <PresentationFormat>On-screen Show (4:3)</PresentationFormat>
  <Paragraphs>2273</Paragraphs>
  <Slides>238</Slides>
  <Notes>133</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238</vt:i4>
      </vt:variant>
    </vt:vector>
  </HeadingPairs>
  <TitlesOfParts>
    <vt:vector size="244" baseType="lpstr">
      <vt:lpstr>1_template_english</vt:lpstr>
      <vt:lpstr>Office Theme</vt:lpstr>
      <vt:lpstr>1_Office Theme</vt:lpstr>
      <vt:lpstr>Bitmap Image</vt:lpstr>
      <vt:lpstr>Chart</vt:lpstr>
      <vt:lpstr>Visio</vt:lpstr>
      <vt:lpstr>PowerPoint Presentation</vt:lpstr>
      <vt:lpstr>PowerPoint Presentation</vt:lpstr>
      <vt:lpstr>   BASICS FACTS ABOUT WIPO </vt:lpstr>
      <vt:lpstr>          MILESTONES: 1883 - 2013 </vt:lpstr>
      <vt:lpstr>    INTELLECTUAL PROPERTY :               OUTREACH </vt:lpstr>
      <vt:lpstr>PowerPoint Presentation</vt:lpstr>
      <vt:lpstr> WIPO … PROVIDER OF PREMIER   GLOBAL IP SERVICES   </vt:lpstr>
      <vt:lpstr>  WIPO’s MAIN SOURCES OF REVENUE</vt:lpstr>
      <vt:lpstr>GLOBAL IP INFRASTRUCTURE </vt:lpstr>
      <vt:lpstr> GLOBAL IP INFRASTRUCTURE </vt:lpstr>
      <vt:lpstr>PowerPoint Presentation</vt:lpstr>
      <vt:lpstr>PowerPoint Presentation</vt:lpstr>
      <vt:lpstr>        STANDING COMMITTEES </vt:lpstr>
      <vt:lpstr>THE STANDING COMMITTEE ON LAW OF PATENTS </vt:lpstr>
      <vt:lpstr>   THE STANDING COMMITTEE ON LAW OF PATENTS            PART II </vt:lpstr>
      <vt:lpstr>THE STANDING COMMITTEE ON LAW OF PATENTS  PART III         </vt:lpstr>
      <vt:lpstr>                        NORM SETTING :             INDUSTRIAL DESIGNS</vt:lpstr>
      <vt:lpstr>        LATEST SCT SESSION (MARCH 2014) </vt:lpstr>
      <vt:lpstr>BEYOND THE SCT</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PORTUGAL PROFILE </vt:lpstr>
      <vt:lpstr>     THE GLOBAL INNOVATION INDEX</vt:lpstr>
      <vt:lpstr> PORTUGAL  STRENGTHS</vt:lpstr>
      <vt:lpstr>SOME DEFINITIONS </vt:lpstr>
      <vt:lpstr>PORTUGAL STRENGTHS</vt:lpstr>
      <vt:lpstr>      PORTUGAL’S EVOLUTION WITH RESPECT TO IP FILINGS AND ECONOMIC GROWTH FROM 1998 TO 2012  </vt:lpstr>
      <vt:lpstr>           PATENT APPLICATION BY TOP FIELDS OF              TECHNOLOGY (1998-2012)</vt:lpstr>
      <vt:lpstr> INTERNATIONAL APPLICATIONS VIA WIPO ADMINISTERED TREATIES         </vt:lpstr>
      <vt:lpstr>      THANK YOU! **************** Mr. Victor Vazquez Lopez   Head  Section for the Coordination of Developed Countries (SCDC)  Department for Transition and Developed Countries(TDC) World Intellectual Property Organization (WIPO)  Email: Victor.Vazquez-lopez@wipo.int           </vt:lpstr>
      <vt:lpstr>PATENT COOPERATION TREATY (PCT) INTRODUCTION AND FUTURE DEVELOPMENTS </vt:lpstr>
      <vt:lpstr>USING THE TRADITIONAL PATENT SYSTEM TO SEEK MULTINATIONAL PATENT PROTECTION</vt:lpstr>
      <vt:lpstr>THE PCT ─ 1970</vt:lpstr>
      <vt:lpstr>PCT BASICS </vt:lpstr>
      <vt:lpstr>PCT BASICS</vt:lpstr>
      <vt:lpstr>PowerPoint Presentation</vt:lpstr>
      <vt:lpstr>PowerPoint Presentation</vt:lpstr>
      <vt:lpstr>PowerPoint Presentation</vt:lpstr>
      <vt:lpstr>PowerPoint Presentation</vt:lpstr>
      <vt:lpstr>PowerPoint Presentation</vt:lpstr>
      <vt:lpstr>PRIOR ART FOR INTERNATIONAL SEARCH</vt:lpstr>
      <vt:lpstr>PowerPoint Presentation</vt:lpstr>
      <vt:lpstr>PowerPoint Presentation</vt:lpstr>
      <vt:lpstr>PowerPoint Presentation</vt:lpstr>
      <vt:lpstr>PowerPoint Presentation</vt:lpstr>
      <vt:lpstr>PowerPoint Presentation</vt:lpstr>
      <vt:lpstr>PowerPoint Presentation</vt:lpstr>
      <vt:lpstr> THE PCT </vt:lpstr>
      <vt:lpstr>THE PCT IN 1978</vt:lpstr>
      <vt:lpstr>PCT COVERAGE TODAY </vt:lpstr>
      <vt:lpstr>PowerPoint Presentation</vt:lpstr>
      <vt:lpstr>COUNTRIES NOT YET IN PCT</vt:lpstr>
      <vt:lpstr>PCT APPLICATIONS</vt:lpstr>
      <vt:lpstr>PowerPoint Presentation</vt:lpstr>
      <vt:lpstr>PowerPoint Presentation</vt:lpstr>
      <vt:lpstr>PowerPoint Presentation</vt:lpstr>
      <vt:lpstr>PowerPoint Presentation</vt:lpstr>
      <vt:lpstr>PowerPoint Presentation</vt:lpstr>
      <vt:lpstr>TOP PCT APPLICANTS 2013</vt:lpstr>
      <vt:lpstr>TOP UNIVERSITY PCT APPLICANTS 2013</vt:lpstr>
      <vt:lpstr>THE PCT ─ 1970 TO TODAY</vt:lpstr>
      <vt:lpstr>THE PCT ─ 1970 TO TODAY</vt:lpstr>
      <vt:lpstr>PowerPoint Presentation</vt:lpstr>
      <vt:lpstr>PCT CHALLENGES</vt:lpstr>
      <vt:lpstr>THE PCT─ 1970 TO TODAY</vt:lpstr>
      <vt:lpstr>PCT ROADMAP</vt:lpstr>
      <vt:lpstr>PCT ROADMAP</vt:lpstr>
      <vt:lpstr>PCT ROADMAP</vt:lpstr>
      <vt:lpstr>PCT ROADMAP</vt:lpstr>
      <vt:lpstr>ePCT</vt:lpstr>
      <vt:lpstr>ePCT: FURTHER IMPROVEMENTS</vt:lpstr>
      <vt:lpstr>Indication of availability for license</vt:lpstr>
      <vt:lpstr>PCT TRAINING OPTIONS</vt:lpstr>
      <vt:lpstr>PowerPoint Presentation</vt:lpstr>
      <vt:lpstr>PowerPoint Presentation</vt:lpstr>
      <vt:lpstr>THE MADRID SYSTEM  THE HAGUE SYSTEM &amp; THE LISBON SYSTEM  </vt:lpstr>
      <vt:lpstr>PowerPoint Presentation</vt:lpstr>
      <vt:lpstr>NO INTERNATIONAL PROCEDURE</vt:lpstr>
      <vt:lpstr>INTERNATIONAL PROCEDURE</vt:lpstr>
      <vt:lpstr>PowerPoint Presentation</vt:lpstr>
      <vt:lpstr>TRADEMARKS</vt:lpstr>
      <vt:lpstr>THE MADRID SYSTEM - FACTS AND FIGURES</vt:lpstr>
      <vt:lpstr>PowerPoint Presentation</vt:lpstr>
      <vt:lpstr>Madrid Union Market (inhabitants)</vt:lpstr>
      <vt:lpstr>ACCESSIONS</vt:lpstr>
      <vt:lpstr>TOP FILING STATES – 2013</vt:lpstr>
      <vt:lpstr>TOP DESIGNATIONS – 2013</vt:lpstr>
      <vt:lpstr>PowerPoint Presentation</vt:lpstr>
      <vt:lpstr>EXAMPLE OF THE LIFE CYCLE OF AN INTERNATIONAL REGISTRATION</vt:lpstr>
      <vt:lpstr>MADRID SYSTEM – I</vt:lpstr>
      <vt:lpstr>MADRID SYSTEM – II</vt:lpstr>
      <vt:lpstr>MADRID SYSTEM – III</vt:lpstr>
      <vt:lpstr>MADRID SYSTEM – IV</vt:lpstr>
      <vt:lpstr>THE NATIONAL ROUTE VS. THE MADRID ROUTE</vt:lpstr>
      <vt:lpstr>PowerPoint Presentation</vt:lpstr>
      <vt:lpstr>INTERNATIONAL APPLICATIONS AND REGISTRATIONS    FROM PORTUGAL</vt:lpstr>
      <vt:lpstr>DESIGNATIONS IN INTERNATIONAL REGISTRATIONS AND SUBSEQUENT DESIGNATIONS – DCP: PORTUGAL</vt:lpstr>
      <vt:lpstr>DESIGNATIONS IN INTERNATIONAL REGISTRATIONS AND SUBSEQUENT DESIGNATIONS DCP: PORTUGAL</vt:lpstr>
      <vt:lpstr>ONLINE INFORMATION SERVICES</vt:lpstr>
      <vt:lpstr>ONLINE TOOLS</vt:lpstr>
      <vt:lpstr> E - SUBSEQUENT DESIGNATION</vt:lpstr>
      <vt:lpstr>PowerPoint Presentation</vt:lpstr>
      <vt:lpstr>PowerPoint Presentation</vt:lpstr>
      <vt:lpstr>HAGUE UNION</vt:lpstr>
      <vt:lpstr>ACCESSIONS</vt:lpstr>
      <vt:lpstr>PowerPoint Presentation</vt:lpstr>
      <vt:lpstr>THE USE OF THE HAGUE SYSTEM IN 2012</vt:lpstr>
      <vt:lpstr>TOP FILING CONTRACTING PARTIES </vt:lpstr>
      <vt:lpstr>MOST DESIGNATED CONTRACTING PARTIES</vt:lpstr>
      <vt:lpstr>KEY PRINCIPLES OF THE HAGUE SYSTEM (1)</vt:lpstr>
      <vt:lpstr>KEY PRINCIPLES OF THE HAGUE SYSTEM (2)</vt:lpstr>
      <vt:lpstr>THE REGISTRATION PROCEDURE </vt:lpstr>
      <vt:lpstr>E-FILING/FORMS (http://www.wipo.int/hague/en/forms/)</vt:lpstr>
      <vt:lpstr>THE NATIONAL ROUTE VS. THE HAGUE ROUTE</vt:lpstr>
      <vt:lpstr>PowerPoint Presentation</vt:lpstr>
      <vt:lpstr>PowerPoint Presentation</vt:lpstr>
      <vt:lpstr>PowerPoint Presentation</vt:lpstr>
      <vt:lpstr>ONLINE SERVICES / TOOLS</vt:lpstr>
      <vt:lpstr>LATEST DEVELOPMENTS</vt:lpstr>
      <vt:lpstr>PowerPoint Presentation</vt:lpstr>
      <vt:lpstr>THE LISBON SYSTEM</vt:lpstr>
      <vt:lpstr>PowerPoint Presentation</vt:lpstr>
      <vt:lpstr>SEARCH APPELLATIONS OF ORIGIN  LISBON EXPRESS</vt:lpstr>
      <vt:lpstr>THE BULLETIN “APPELLATIONS OF ORIGIN”</vt:lpstr>
      <vt:lpstr>FORMS TO APPLY FOR AN INTERNATIONAL REGISTRATION OF APPELLATION OF ORIGIN</vt:lpstr>
      <vt:lpstr>ON-GOING MULTILATERAL NEGOTIATIONS </vt:lpstr>
      <vt:lpstr>LISBON UNION ASSEMBLY (SEPTEMBER 2009)</vt:lpstr>
      <vt:lpstr>TWO-FOLD MANDATE (LISBON UNION ASSEMBLY 2012)</vt:lpstr>
      <vt:lpstr>DRAFT REVISED LISBON AGREEMENT MAIN PROVISIONS </vt:lpstr>
      <vt:lpstr>PROSPECTS</vt:lpstr>
      <vt:lpstr>PowerPoint Presentation</vt:lpstr>
      <vt:lpstr>ALTERNATIVE DISPUTE RESOLUTION- WIPO ARBITRATION AND MEDIATION CENTER </vt:lpstr>
      <vt:lpstr>ALTERNATIVE DISPUTE RESOLUTION </vt:lpstr>
      <vt:lpstr>MEDIATION, ARBITRATION, EXPERT DETERMINATION </vt:lpstr>
      <vt:lpstr>WHY ADR FOR IP DISPUTES?</vt:lpstr>
      <vt:lpstr>WIPO ARBITRATION AND MEDIATION CENTER</vt:lpstr>
      <vt:lpstr>WIPO ADR OPTIONS </vt:lpstr>
      <vt:lpstr>WIPO SURVEY: INTERNATIONAL DIMENSION OF TECHNOLOGY DISPUTES</vt:lpstr>
      <vt:lpstr>HOW ARE TECHNOLOGY DISPUTES RESOLVED ? </vt:lpstr>
      <vt:lpstr>RELATIVE TIME &amp; COST OF TECHNOLOGY DISPUTE RESOLUTION </vt:lpstr>
      <vt:lpstr>AREAS OF WIPO CASES</vt:lpstr>
      <vt:lpstr>WIPO CASES: TYPES OF PROCEDURE</vt:lpstr>
      <vt:lpstr>WIPO CASES: SUBJECT MATTER</vt:lpstr>
      <vt:lpstr>WIPO CASES: BUSINESS AREAS</vt:lpstr>
      <vt:lpstr>DURATION OF MEDIATION AND ARBITRATION</vt:lpstr>
      <vt:lpstr>COSTS OF MEDIATION AND ARBITRATION</vt:lpstr>
      <vt:lpstr>SETTLEMENT IN WIPO-ADMINISTERED CASES</vt:lpstr>
      <vt:lpstr>PowerPoint Presentation</vt:lpstr>
      <vt:lpstr>WIPO MODEL CLAUSE –  MEDIATION FOLLOWED BY ARBITRATION</vt:lpstr>
      <vt:lpstr>PATENT INFRINGEMENT DISPUTE SUBMITTED TO WIPO ARBITRATION </vt:lpstr>
      <vt:lpstr>ACTIVE WIPO CASE MANAGEMENT </vt:lpstr>
      <vt:lpstr>WIPO ELECTRONIC CASE FACILITY (ECAF) </vt:lpstr>
      <vt:lpstr>WIPO ADR SERVICES FOR SPECIFIC SECTORS</vt:lpstr>
      <vt:lpstr>ADDITIONAL INFORMATION </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DATABSES, TOOLS, AND PLATFORM FOR IP BUSINESS (FREE)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EXAMPLE: PRODUCT TO LICENSE OR SELL</vt:lpstr>
      <vt:lpstr>PowerPoint Presentation</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112</cp:revision>
  <dcterms:created xsi:type="dcterms:W3CDTF">2014-03-10T08:01:48Z</dcterms:created>
  <dcterms:modified xsi:type="dcterms:W3CDTF">2014-05-01T14:21:30Z</dcterms:modified>
</cp:coreProperties>
</file>