
<file path=[Content_Types].xml><?xml version="1.0" encoding="utf-8"?>
<Types xmlns="http://schemas.openxmlformats.org/package/2006/content-types">
  <Default Extension="bin" ContentType="application/vnd.openxmlformats-officedocument.oleObject"/>
  <Default Extension="png" ContentType="image/png"/>
  <Default Extension="xlsm" ContentType="application/vnd.ms-excel.sheet.macroEnabled.12"/>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28" r:id="rId3"/>
    <p:sldId id="289" r:id="rId4"/>
    <p:sldId id="325" r:id="rId5"/>
    <p:sldId id="265" r:id="rId6"/>
    <p:sldId id="343" r:id="rId7"/>
    <p:sldId id="344" r:id="rId8"/>
    <p:sldId id="345" r:id="rId9"/>
    <p:sldId id="346" r:id="rId10"/>
    <p:sldId id="269" r:id="rId11"/>
    <p:sldId id="292" r:id="rId12"/>
    <p:sldId id="329" r:id="rId13"/>
    <p:sldId id="334" r:id="rId14"/>
    <p:sldId id="291" r:id="rId15"/>
    <p:sldId id="347" r:id="rId16"/>
    <p:sldId id="348" r:id="rId17"/>
    <p:sldId id="301" r:id="rId18"/>
    <p:sldId id="302" r:id="rId19"/>
    <p:sldId id="303" r:id="rId20"/>
    <p:sldId id="304" r:id="rId21"/>
    <p:sldId id="330" r:id="rId22"/>
    <p:sldId id="336" r:id="rId23"/>
    <p:sldId id="308" r:id="rId24"/>
    <p:sldId id="340" r:id="rId25"/>
    <p:sldId id="312" r:id="rId26"/>
    <p:sldId id="341" r:id="rId27"/>
    <p:sldId id="342" r:id="rId28"/>
    <p:sldId id="339" r:id="rId29"/>
    <p:sldId id="313" r:id="rId30"/>
    <p:sldId id="314" r:id="rId31"/>
    <p:sldId id="315" r:id="rId32"/>
    <p:sldId id="320" r:id="rId33"/>
    <p:sldId id="316" r:id="rId34"/>
    <p:sldId id="321" r:id="rId35"/>
    <p:sldId id="349" r:id="rId36"/>
    <p:sldId id="322" r:id="rId37"/>
    <p:sldId id="323" r:id="rId38"/>
    <p:sldId id="281" r:id="rId39"/>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ＭＳ Ｐゴシック" charset="0"/>
        <a:cs typeface="Arial" charset="0"/>
      </a:defRPr>
    </a:lvl1pPr>
    <a:lvl2pPr marL="457200" algn="l" rtl="0" fontAlgn="base">
      <a:spcBef>
        <a:spcPct val="5000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5000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5000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5000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C"/>
    <a:srgbClr val="1A1288"/>
    <a:srgbClr val="000080"/>
    <a:srgbClr val="0066FF"/>
    <a:srgbClr val="33CCFF"/>
    <a:srgbClr val="FF8000"/>
    <a:srgbClr val="FF0066"/>
    <a:srgbClr val="6600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33" autoAdjust="0"/>
    <p:restoredTop sz="94797" autoAdjust="0"/>
  </p:normalViewPr>
  <p:slideViewPr>
    <p:cSldViewPr>
      <p:cViewPr>
        <p:scale>
          <a:sx n="96" d="100"/>
          <a:sy n="96" d="100"/>
        </p:scale>
        <p:origin x="-828"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notesViewPr>
    <p:cSldViewPr>
      <p:cViewPr varScale="1">
        <p:scale>
          <a:sx n="76" d="100"/>
          <a:sy n="76" d="100"/>
        </p:scale>
        <p:origin x="-22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Feuil1!$B$1</c:f>
              <c:strCache>
                <c:ptCount val="1"/>
                <c:pt idx="0">
                  <c:v>Ventes</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Pos val="inEnd"/>
            <c:showLegendKey val="0"/>
            <c:showVal val="0"/>
            <c:showCatName val="0"/>
            <c:showSerName val="0"/>
            <c:showPercent val="1"/>
            <c:showBubbleSize val="0"/>
            <c:showLeaderLines val="1"/>
          </c:dLbls>
          <c:cat>
            <c:strRef>
              <c:f>Feuil1!$A$2:$A$11</c:f>
              <c:strCache>
                <c:ptCount val="10"/>
                <c:pt idx="0">
                  <c:v>Pharmaceuticals </c:v>
                </c:pt>
                <c:pt idx="1">
                  <c:v>Measurement </c:v>
                </c:pt>
                <c:pt idx="2">
                  <c:v>Medical technology </c:v>
                </c:pt>
                <c:pt idx="3">
                  <c:v>Transport </c:v>
                </c:pt>
                <c:pt idx="4">
                  <c:v>Chemical engineering </c:v>
                </c:pt>
                <c:pt idx="5">
                  <c:v>Civil engineering </c:v>
                </c:pt>
                <c:pt idx="6">
                  <c:v>Other special machines</c:v>
                </c:pt>
                <c:pt idx="7">
                  <c:v>Handling </c:v>
                </c:pt>
                <c:pt idx="8">
                  <c:v>Mechanical elements </c:v>
                </c:pt>
                <c:pt idx="9">
                  <c:v>Others </c:v>
                </c:pt>
              </c:strCache>
            </c:strRef>
          </c:cat>
          <c:val>
            <c:numRef>
              <c:f>Feuil1!$B$2:$B$11</c:f>
              <c:numCache>
                <c:formatCode>General</c:formatCode>
                <c:ptCount val="10"/>
                <c:pt idx="0">
                  <c:v>5.63</c:v>
                </c:pt>
                <c:pt idx="1">
                  <c:v>7.63</c:v>
                </c:pt>
                <c:pt idx="2">
                  <c:v>4.47</c:v>
                </c:pt>
                <c:pt idx="3">
                  <c:v>6.68</c:v>
                </c:pt>
                <c:pt idx="4">
                  <c:v>4.5199999999999996</c:v>
                </c:pt>
                <c:pt idx="5">
                  <c:v>12.48</c:v>
                </c:pt>
                <c:pt idx="6">
                  <c:v>4.4000000000000004</c:v>
                </c:pt>
                <c:pt idx="7">
                  <c:v>3.38</c:v>
                </c:pt>
                <c:pt idx="8">
                  <c:v>5.29</c:v>
                </c:pt>
                <c:pt idx="9">
                  <c:v>42.09</c:v>
                </c:pt>
              </c:numCache>
            </c:numRef>
          </c:val>
        </c:ser>
        <c:dLbls>
          <c:showLegendKey val="0"/>
          <c:showVal val="0"/>
          <c:showCatName val="0"/>
          <c:showSerName val="0"/>
          <c:showPercent val="0"/>
          <c:showBubbleSize val="0"/>
          <c:showLeaderLines val="1"/>
        </c:dLbls>
        <c:firstSliceAng val="0"/>
      </c:pieChart>
      <c:spPr>
        <a:noFill/>
        <a:ln w="25406">
          <a:noFill/>
        </a:ln>
      </c:spPr>
    </c:plotArea>
    <c:legend>
      <c:legendPos val="r"/>
      <c:layout>
        <c:manualLayout>
          <c:xMode val="edge"/>
          <c:yMode val="edge"/>
          <c:x val="0.60079047008476805"/>
          <c:y val="3.0040887090948501E-2"/>
          <c:w val="0.37404139200762698"/>
          <c:h val="0.8958004286161479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fr-FR" b="0" dirty="0" smtClean="0">
                <a:solidFill>
                  <a:srgbClr val="000090"/>
                </a:solidFill>
              </a:rPr>
              <a:t>STATISTICS</a:t>
            </a:r>
            <a:endParaRPr lang="fr-FR" b="0" dirty="0">
              <a:solidFill>
                <a:srgbClr val="000090"/>
              </a:solidFill>
            </a:endParaRP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2010</c:v>
                </c:pt>
              </c:strCache>
            </c:strRef>
          </c:tx>
          <c:invertIfNegative val="0"/>
          <c:dLbls>
            <c:dLbl>
              <c:idx val="0"/>
              <c:layout/>
              <c:tx>
                <c:rich>
                  <a:bodyPr/>
                  <a:lstStyle/>
                  <a:p>
                    <a:r>
                      <a:rPr lang="fr-CH" smtClean="0"/>
                      <a:t>708</a:t>
                    </a:r>
                    <a:endParaRPr lang="en-US" dirty="0"/>
                  </a:p>
                </c:rich>
              </c:tx>
              <c:showLegendKey val="0"/>
              <c:showVal val="1"/>
              <c:showCatName val="0"/>
              <c:showSerName val="0"/>
              <c:showPercent val="0"/>
              <c:showBubbleSize val="0"/>
            </c:dLbl>
            <c:dLbl>
              <c:idx val="1"/>
              <c:layout/>
              <c:tx>
                <c:rich>
                  <a:bodyPr/>
                  <a:lstStyle/>
                  <a:p>
                    <a:r>
                      <a:rPr lang="fr-FR" dirty="0" smtClean="0"/>
                      <a:t>346</a:t>
                    </a:r>
                  </a:p>
                </c:rich>
              </c:tx>
              <c:showLegendKey val="0"/>
              <c:showVal val="1"/>
              <c:showCatName val="0"/>
              <c:showSerName val="0"/>
              <c:showPercent val="0"/>
              <c:showBubbleSize val="0"/>
            </c:dLbl>
            <c:dLbl>
              <c:idx val="2"/>
              <c:layout/>
              <c:tx>
                <c:rich>
                  <a:bodyPr/>
                  <a:lstStyle/>
                  <a:p>
                    <a:r>
                      <a:rPr lang="fr-FR" dirty="0" smtClean="0"/>
                      <a:t>20</a:t>
                    </a:r>
                    <a:endParaRPr lang="fr-FR"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Feuil1!$A$2:$A$4</c:f>
              <c:strCache>
                <c:ptCount val="3"/>
                <c:pt idx="0">
                  <c:v>PCT </c:v>
                </c:pt>
                <c:pt idx="1">
                  <c:v>MADRID </c:v>
                </c:pt>
                <c:pt idx="2">
                  <c:v>HAGUE </c:v>
                </c:pt>
              </c:strCache>
            </c:strRef>
          </c:cat>
          <c:val>
            <c:numRef>
              <c:f>Feuil1!$B$2:$B$4</c:f>
              <c:numCache>
                <c:formatCode>General</c:formatCode>
                <c:ptCount val="3"/>
                <c:pt idx="0">
                  <c:v>708</c:v>
                </c:pt>
                <c:pt idx="1">
                  <c:v>346</c:v>
                </c:pt>
                <c:pt idx="2">
                  <c:v>20</c:v>
                </c:pt>
              </c:numCache>
            </c:numRef>
          </c:val>
        </c:ser>
        <c:ser>
          <c:idx val="1"/>
          <c:order val="1"/>
          <c:tx>
            <c:strRef>
              <c:f>Feuil1!$C$1</c:f>
              <c:strCache>
                <c:ptCount val="1"/>
                <c:pt idx="0">
                  <c:v>2011</c:v>
                </c:pt>
              </c:strCache>
            </c:strRef>
          </c:tx>
          <c:invertIfNegative val="0"/>
          <c:dLbls>
            <c:dLbl>
              <c:idx val="0"/>
              <c:layout/>
              <c:tx>
                <c:rich>
                  <a:bodyPr/>
                  <a:lstStyle/>
                  <a:p>
                    <a:r>
                      <a:rPr lang="fr-CH" smtClean="0"/>
                      <a:t>698</a:t>
                    </a:r>
                  </a:p>
                </c:rich>
              </c:tx>
              <c:showLegendKey val="0"/>
              <c:showVal val="1"/>
              <c:showCatName val="0"/>
              <c:showSerName val="0"/>
              <c:showPercent val="0"/>
              <c:showBubbleSize val="0"/>
            </c:dLbl>
            <c:dLbl>
              <c:idx val="1"/>
              <c:layout/>
              <c:tx>
                <c:rich>
                  <a:bodyPr/>
                  <a:lstStyle/>
                  <a:p>
                    <a:r>
                      <a:rPr lang="fr-FR" dirty="0" smtClean="0"/>
                      <a:t>423</a:t>
                    </a:r>
                    <a:endParaRPr lang="fr-FR" dirty="0"/>
                  </a:p>
                </c:rich>
              </c:tx>
              <c:showLegendKey val="0"/>
              <c:showVal val="1"/>
              <c:showCatName val="0"/>
              <c:showSerName val="0"/>
              <c:showPercent val="0"/>
              <c:showBubbleSize val="0"/>
            </c:dLbl>
            <c:dLbl>
              <c:idx val="2"/>
              <c:layout/>
              <c:tx>
                <c:rich>
                  <a:bodyPr/>
                  <a:lstStyle/>
                  <a:p>
                    <a:r>
                      <a:rPr lang="fr-FR" dirty="0" smtClean="0"/>
                      <a:t>47</a:t>
                    </a:r>
                    <a:endParaRPr lang="fr-FR"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Feuil1!$A$2:$A$4</c:f>
              <c:strCache>
                <c:ptCount val="3"/>
                <c:pt idx="0">
                  <c:v>PCT </c:v>
                </c:pt>
                <c:pt idx="1">
                  <c:v>MADRID </c:v>
                </c:pt>
                <c:pt idx="2">
                  <c:v>HAGUE </c:v>
                </c:pt>
              </c:strCache>
            </c:strRef>
          </c:cat>
          <c:val>
            <c:numRef>
              <c:f>Feuil1!$C$2:$C$4</c:f>
              <c:numCache>
                <c:formatCode>General</c:formatCode>
                <c:ptCount val="3"/>
                <c:pt idx="0">
                  <c:v>698</c:v>
                </c:pt>
                <c:pt idx="1">
                  <c:v>423</c:v>
                </c:pt>
                <c:pt idx="2">
                  <c:v>47</c:v>
                </c:pt>
              </c:numCache>
            </c:numRef>
          </c:val>
        </c:ser>
        <c:ser>
          <c:idx val="2"/>
          <c:order val="2"/>
          <c:tx>
            <c:strRef>
              <c:f>Feuil1!$D$1</c:f>
              <c:strCache>
                <c:ptCount val="1"/>
                <c:pt idx="0">
                  <c:v>2012</c:v>
                </c:pt>
              </c:strCache>
            </c:strRef>
          </c:tx>
          <c:invertIfNegative val="0"/>
          <c:dLbls>
            <c:dLbl>
              <c:idx val="1"/>
              <c:layout/>
              <c:tx>
                <c:rich>
                  <a:bodyPr/>
                  <a:lstStyle/>
                  <a:p>
                    <a:r>
                      <a:rPr lang="fr-FR" dirty="0" smtClean="0"/>
                      <a:t>339</a:t>
                    </a:r>
                    <a:endParaRPr lang="fr-FR" dirty="0"/>
                  </a:p>
                </c:rich>
              </c:tx>
              <c:showLegendKey val="0"/>
              <c:showVal val="1"/>
              <c:showCatName val="0"/>
              <c:showSerName val="0"/>
              <c:showPercent val="0"/>
              <c:showBubbleSize val="0"/>
            </c:dLbl>
            <c:dLbl>
              <c:idx val="2"/>
              <c:layout/>
              <c:tx>
                <c:rich>
                  <a:bodyPr/>
                  <a:lstStyle/>
                  <a:p>
                    <a:r>
                      <a:rPr lang="fr-FR" dirty="0" smtClean="0"/>
                      <a:t>34</a:t>
                    </a:r>
                    <a:endParaRPr lang="fr-FR"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Feuil1!$A$2:$A$4</c:f>
              <c:strCache>
                <c:ptCount val="3"/>
                <c:pt idx="0">
                  <c:v>PCT </c:v>
                </c:pt>
                <c:pt idx="1">
                  <c:v>MADRID </c:v>
                </c:pt>
                <c:pt idx="2">
                  <c:v>HAGUE </c:v>
                </c:pt>
              </c:strCache>
            </c:strRef>
          </c:cat>
          <c:val>
            <c:numRef>
              <c:f>Feuil1!$D$2:$D$4</c:f>
              <c:numCache>
                <c:formatCode>General</c:formatCode>
                <c:ptCount val="3"/>
                <c:pt idx="0">
                  <c:v>669</c:v>
                </c:pt>
                <c:pt idx="1">
                  <c:v>339</c:v>
                </c:pt>
                <c:pt idx="2">
                  <c:v>34</c:v>
                </c:pt>
              </c:numCache>
            </c:numRef>
          </c:val>
        </c:ser>
        <c:dLbls>
          <c:showLegendKey val="0"/>
          <c:showVal val="1"/>
          <c:showCatName val="0"/>
          <c:showSerName val="0"/>
          <c:showPercent val="0"/>
          <c:showBubbleSize val="0"/>
        </c:dLbls>
        <c:gapWidth val="150"/>
        <c:shape val="box"/>
        <c:axId val="81193600"/>
        <c:axId val="81211776"/>
        <c:axId val="0"/>
      </c:bar3DChart>
      <c:catAx>
        <c:axId val="81193600"/>
        <c:scaling>
          <c:orientation val="minMax"/>
        </c:scaling>
        <c:delete val="0"/>
        <c:axPos val="b"/>
        <c:numFmt formatCode="General" sourceLinked="1"/>
        <c:majorTickMark val="none"/>
        <c:minorTickMark val="none"/>
        <c:tickLblPos val="nextTo"/>
        <c:crossAx val="81211776"/>
        <c:crosses val="autoZero"/>
        <c:auto val="1"/>
        <c:lblAlgn val="ctr"/>
        <c:lblOffset val="100"/>
        <c:noMultiLvlLbl val="0"/>
      </c:catAx>
      <c:valAx>
        <c:axId val="81211776"/>
        <c:scaling>
          <c:orientation val="minMax"/>
        </c:scaling>
        <c:delete val="1"/>
        <c:axPos val="l"/>
        <c:numFmt formatCode="General" sourceLinked="1"/>
        <c:majorTickMark val="out"/>
        <c:minorTickMark val="none"/>
        <c:tickLblPos val="nextTo"/>
        <c:crossAx val="8119360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9DB4B-95D1-F841-A864-3259C5BBEA88}" type="doc">
      <dgm:prSet loTypeId="urn:microsoft.com/office/officeart/2005/8/layout/orgChart1" loCatId="" qsTypeId="urn:microsoft.com/office/officeart/2005/8/quickstyle/simple3" qsCatId="simple" csTypeId="urn:microsoft.com/office/officeart/2005/8/colors/colorful1" csCatId="colorful" phldr="1"/>
      <dgm:spPr/>
      <dgm:t>
        <a:bodyPr/>
        <a:lstStyle/>
        <a:p>
          <a:endParaRPr lang="fr-FR"/>
        </a:p>
      </dgm:t>
    </dgm:pt>
    <dgm:pt modelId="{85C5A49F-2D2C-8843-9FF6-475155287C85}">
      <dgm:prSet phldrT="[Texte]" custT="1"/>
      <dgm:spPr/>
      <dgm:t>
        <a:bodyPr/>
        <a:lstStyle/>
        <a:p>
          <a:r>
            <a:rPr lang="fr-FR" sz="1500" b="1" dirty="0" smtClean="0">
              <a:latin typeface="+mn-lt"/>
              <a:cs typeface="Times New Roman"/>
            </a:rPr>
            <a:t>OUTPUT SUB INDEX</a:t>
          </a:r>
          <a:r>
            <a:rPr lang="fr-FR" sz="1500" b="1" dirty="0" smtClean="0">
              <a:latin typeface="Times New Roman"/>
              <a:cs typeface="Times New Roman"/>
            </a:rPr>
            <a:t> </a:t>
          </a:r>
          <a:endParaRPr lang="fr-FR" sz="1500" b="1" dirty="0">
            <a:latin typeface="Times New Roman"/>
            <a:cs typeface="Times New Roman"/>
          </a:endParaRPr>
        </a:p>
      </dgm:t>
    </dgm:pt>
    <dgm:pt modelId="{AC5D0ABF-5075-A44B-AD7E-7953190DFB3D}" type="parTrans" cxnId="{462A68DD-D2E5-DA46-BF5C-2D8315F39526}">
      <dgm:prSet/>
      <dgm:spPr/>
      <dgm:t>
        <a:bodyPr/>
        <a:lstStyle/>
        <a:p>
          <a:endParaRPr lang="fr-FR" sz="1500"/>
        </a:p>
      </dgm:t>
    </dgm:pt>
    <dgm:pt modelId="{A7C17F11-AC1D-F346-8D4E-5EBC01710A1E}" type="sibTrans" cxnId="{462A68DD-D2E5-DA46-BF5C-2D8315F39526}">
      <dgm:prSet/>
      <dgm:spPr/>
      <dgm:t>
        <a:bodyPr/>
        <a:lstStyle/>
        <a:p>
          <a:endParaRPr lang="fr-FR" sz="1500"/>
        </a:p>
      </dgm:t>
    </dgm:pt>
    <dgm:pt modelId="{1A946AAB-19CE-9244-B72D-D85C63228176}">
      <dgm:prSet phldrT="[Texte]" custT="1"/>
      <dgm:spPr/>
      <dgm:t>
        <a:bodyPr/>
        <a:lstStyle/>
        <a:p>
          <a:r>
            <a:rPr lang="fr-FR" sz="1500" b="1" dirty="0" smtClean="0">
              <a:latin typeface="+mn-lt"/>
              <a:cs typeface="Times New Roman"/>
            </a:rPr>
            <a:t>INPUT SUB INDEX </a:t>
          </a:r>
          <a:endParaRPr lang="fr-FR" sz="1500" b="1" dirty="0">
            <a:latin typeface="+mn-lt"/>
            <a:cs typeface="Times New Roman"/>
          </a:endParaRPr>
        </a:p>
      </dgm:t>
    </dgm:pt>
    <dgm:pt modelId="{4B493D7C-DB38-3E4E-9F0E-410851A13209}" type="parTrans" cxnId="{40B3EB8F-77BD-5E4D-9926-4EF643064DA1}">
      <dgm:prSet/>
      <dgm:spPr/>
      <dgm:t>
        <a:bodyPr/>
        <a:lstStyle/>
        <a:p>
          <a:endParaRPr lang="fr-FR" sz="1500"/>
        </a:p>
      </dgm:t>
    </dgm:pt>
    <dgm:pt modelId="{EA8322A3-EF56-F14F-A2E5-3E4FAAE3D480}" type="sibTrans" cxnId="{40B3EB8F-77BD-5E4D-9926-4EF643064DA1}">
      <dgm:prSet/>
      <dgm:spPr/>
      <dgm:t>
        <a:bodyPr/>
        <a:lstStyle/>
        <a:p>
          <a:endParaRPr lang="fr-FR" sz="1500"/>
        </a:p>
      </dgm:t>
    </dgm:pt>
    <dgm:pt modelId="{E950CF4E-C48D-6244-9D3F-19F7D94DC6FB}">
      <dgm:prSet phldrT="[Texte]" custT="1"/>
      <dgm:spPr/>
      <dgm:t>
        <a:bodyPr/>
        <a:lstStyle/>
        <a:p>
          <a:r>
            <a:rPr lang="fr-FR" sz="1500" dirty="0" smtClean="0">
              <a:latin typeface="+mn-lt"/>
              <a:cs typeface="Times New Roman"/>
            </a:rPr>
            <a:t>SCIENTIFIC OUTPUT</a:t>
          </a:r>
          <a:endParaRPr lang="fr-FR" sz="1500" dirty="0">
            <a:latin typeface="+mn-lt"/>
            <a:cs typeface="Times New Roman"/>
          </a:endParaRPr>
        </a:p>
      </dgm:t>
    </dgm:pt>
    <dgm:pt modelId="{C6942F9A-6811-6C41-8176-CE4CEDAC3A2C}" type="parTrans" cxnId="{05E392B9-F644-EF42-A2CE-8EE88705BF9B}">
      <dgm:prSet/>
      <dgm:spPr/>
      <dgm:t>
        <a:bodyPr/>
        <a:lstStyle/>
        <a:p>
          <a:endParaRPr lang="fr-FR" sz="1500"/>
        </a:p>
      </dgm:t>
    </dgm:pt>
    <dgm:pt modelId="{0FBD96E2-9D73-0740-8807-26EEA8587359}" type="sibTrans" cxnId="{05E392B9-F644-EF42-A2CE-8EE88705BF9B}">
      <dgm:prSet/>
      <dgm:spPr/>
      <dgm:t>
        <a:bodyPr/>
        <a:lstStyle/>
        <a:p>
          <a:endParaRPr lang="fr-FR" sz="1500"/>
        </a:p>
      </dgm:t>
    </dgm:pt>
    <dgm:pt modelId="{854EA6FD-7D83-EC4B-AABD-EEE76F65E4FC}">
      <dgm:prSet phldrT="[Texte]" custT="1"/>
      <dgm:spPr/>
      <dgm:t>
        <a:bodyPr/>
        <a:lstStyle/>
        <a:p>
          <a:r>
            <a:rPr lang="fr-FR" sz="1500" dirty="0" smtClean="0">
              <a:latin typeface="+mn-lt"/>
              <a:cs typeface="Times New Roman"/>
            </a:rPr>
            <a:t>CREATIVE OUTPUT</a:t>
          </a:r>
          <a:endParaRPr lang="fr-FR" sz="1500" dirty="0">
            <a:latin typeface="+mn-lt"/>
            <a:cs typeface="Times New Roman"/>
          </a:endParaRPr>
        </a:p>
      </dgm:t>
    </dgm:pt>
    <dgm:pt modelId="{6AD678E6-CD42-084D-8C0D-BD5D59194186}" type="parTrans" cxnId="{6B777C77-8887-E647-8810-F6AE2AD0B6C5}">
      <dgm:prSet/>
      <dgm:spPr/>
      <dgm:t>
        <a:bodyPr/>
        <a:lstStyle/>
        <a:p>
          <a:endParaRPr lang="fr-FR" sz="1500"/>
        </a:p>
      </dgm:t>
    </dgm:pt>
    <dgm:pt modelId="{1587AD5C-CC1F-1244-8A2E-45DF74329D86}" type="sibTrans" cxnId="{6B777C77-8887-E647-8810-F6AE2AD0B6C5}">
      <dgm:prSet/>
      <dgm:spPr/>
      <dgm:t>
        <a:bodyPr/>
        <a:lstStyle/>
        <a:p>
          <a:endParaRPr lang="fr-FR" sz="1500"/>
        </a:p>
      </dgm:t>
    </dgm:pt>
    <dgm:pt modelId="{A8DCDE96-3E43-4C42-A568-328ABF7F2C9A}" type="asst">
      <dgm:prSet phldrT="[Texte]" custT="1"/>
      <dgm:spPr/>
      <dgm:t>
        <a:bodyPr/>
        <a:lstStyle/>
        <a:p>
          <a:r>
            <a:rPr lang="fr-FR" sz="1500" dirty="0" smtClean="0">
              <a:latin typeface="+mn-lt"/>
              <a:cs typeface="Times New Roman"/>
            </a:rPr>
            <a:t>HUMAN CAPITAL AND RESEARCH</a:t>
          </a:r>
          <a:r>
            <a:rPr lang="fr-FR" sz="1500" dirty="0" smtClean="0">
              <a:latin typeface="Times New Roman"/>
              <a:cs typeface="Times New Roman"/>
            </a:rPr>
            <a:t> </a:t>
          </a:r>
          <a:endParaRPr lang="fr-FR" sz="1500" dirty="0">
            <a:latin typeface="Times New Roman"/>
            <a:cs typeface="Times New Roman"/>
          </a:endParaRPr>
        </a:p>
      </dgm:t>
    </dgm:pt>
    <dgm:pt modelId="{4A764F21-788D-7746-AF09-B65BFB0C4BCD}" type="parTrans" cxnId="{A8840F48-655A-1541-AC92-241E19330B18}">
      <dgm:prSet/>
      <dgm:spPr/>
      <dgm:t>
        <a:bodyPr/>
        <a:lstStyle/>
        <a:p>
          <a:endParaRPr lang="fr-FR" sz="1500"/>
        </a:p>
      </dgm:t>
    </dgm:pt>
    <dgm:pt modelId="{B7C790A0-F962-4E48-B7AB-A50C567B0696}" type="sibTrans" cxnId="{A8840F48-655A-1541-AC92-241E19330B18}">
      <dgm:prSet/>
      <dgm:spPr/>
      <dgm:t>
        <a:bodyPr/>
        <a:lstStyle/>
        <a:p>
          <a:endParaRPr lang="fr-FR" sz="1500"/>
        </a:p>
      </dgm:t>
    </dgm:pt>
    <dgm:pt modelId="{0CCD135D-C789-6647-AE7A-00A01BFD4453}" type="asst">
      <dgm:prSet phldrT="[Texte]" custT="1"/>
      <dgm:spPr/>
      <dgm:t>
        <a:bodyPr/>
        <a:lstStyle/>
        <a:p>
          <a:r>
            <a:rPr lang="fr-FR" sz="1500" dirty="0" smtClean="0">
              <a:latin typeface="+mn-lt"/>
              <a:cs typeface="Times New Roman"/>
            </a:rPr>
            <a:t>INFRASTRUCTURE</a:t>
          </a:r>
        </a:p>
      </dgm:t>
    </dgm:pt>
    <dgm:pt modelId="{706E9768-581E-AE41-AFE1-F2E87757697D}" type="parTrans" cxnId="{7F860383-1760-5547-9659-9F0A0D1A4BAD}">
      <dgm:prSet/>
      <dgm:spPr/>
      <dgm:t>
        <a:bodyPr/>
        <a:lstStyle/>
        <a:p>
          <a:endParaRPr lang="fr-FR" sz="1500"/>
        </a:p>
      </dgm:t>
    </dgm:pt>
    <dgm:pt modelId="{24925D38-AF13-6F48-B615-5A5F50E75A8A}" type="sibTrans" cxnId="{7F860383-1760-5547-9659-9F0A0D1A4BAD}">
      <dgm:prSet/>
      <dgm:spPr/>
      <dgm:t>
        <a:bodyPr/>
        <a:lstStyle/>
        <a:p>
          <a:endParaRPr lang="fr-FR" sz="1500"/>
        </a:p>
      </dgm:t>
    </dgm:pt>
    <dgm:pt modelId="{2654C183-A9E8-144F-933F-8ECEF9B2FF6B}" type="asst">
      <dgm:prSet phldrT="[Texte]" custT="1"/>
      <dgm:spPr/>
      <dgm:t>
        <a:bodyPr/>
        <a:lstStyle/>
        <a:p>
          <a:r>
            <a:rPr lang="fr-FR" sz="1500" dirty="0" smtClean="0">
              <a:latin typeface="+mn-lt"/>
              <a:cs typeface="Times New Roman"/>
            </a:rPr>
            <a:t>MARKET SOPHISTICATION </a:t>
          </a:r>
        </a:p>
      </dgm:t>
    </dgm:pt>
    <dgm:pt modelId="{A3A71531-3A40-D54D-83C5-4DE1BE1BB5CE}" type="parTrans" cxnId="{86A562A2-7F7C-C64F-A539-688BC5625123}">
      <dgm:prSet/>
      <dgm:spPr/>
      <dgm:t>
        <a:bodyPr/>
        <a:lstStyle/>
        <a:p>
          <a:endParaRPr lang="fr-FR"/>
        </a:p>
      </dgm:t>
    </dgm:pt>
    <dgm:pt modelId="{6438CE0A-52EB-DD41-AAC0-B0AC5FFC21F9}" type="sibTrans" cxnId="{86A562A2-7F7C-C64F-A539-688BC5625123}">
      <dgm:prSet/>
      <dgm:spPr/>
      <dgm:t>
        <a:bodyPr/>
        <a:lstStyle/>
        <a:p>
          <a:endParaRPr lang="fr-FR"/>
        </a:p>
      </dgm:t>
    </dgm:pt>
    <dgm:pt modelId="{4A0EDC3F-1652-A349-A19C-AC3E99081FE9}" type="asst">
      <dgm:prSet phldrT="[Texte]" custT="1"/>
      <dgm:spPr/>
      <dgm:t>
        <a:bodyPr/>
        <a:lstStyle/>
        <a:p>
          <a:r>
            <a:rPr lang="fr-FR" sz="1500" dirty="0" smtClean="0">
              <a:latin typeface="+mn-lt"/>
              <a:cs typeface="Times New Roman"/>
            </a:rPr>
            <a:t>BUSINESS SOPHISTICATION</a:t>
          </a:r>
        </a:p>
      </dgm:t>
    </dgm:pt>
    <dgm:pt modelId="{EDFFE4BD-4399-5F43-BAEF-6C13E6C4EAB3}" type="parTrans" cxnId="{DD750384-08CC-F944-B124-A38934E5DE42}">
      <dgm:prSet/>
      <dgm:spPr/>
      <dgm:t>
        <a:bodyPr/>
        <a:lstStyle/>
        <a:p>
          <a:endParaRPr lang="fr-FR"/>
        </a:p>
      </dgm:t>
    </dgm:pt>
    <dgm:pt modelId="{97BF6BE9-3BB4-FC42-8154-AA83AF6883D9}" type="sibTrans" cxnId="{DD750384-08CC-F944-B124-A38934E5DE42}">
      <dgm:prSet/>
      <dgm:spPr/>
      <dgm:t>
        <a:bodyPr/>
        <a:lstStyle/>
        <a:p>
          <a:endParaRPr lang="fr-FR"/>
        </a:p>
      </dgm:t>
    </dgm:pt>
    <dgm:pt modelId="{49FA7BD1-8EBA-5945-A0F8-7B1454E62884}" type="pres">
      <dgm:prSet presAssocID="{FDE9DB4B-95D1-F841-A864-3259C5BBEA88}" presName="hierChild1" presStyleCnt="0">
        <dgm:presLayoutVars>
          <dgm:orgChart val="1"/>
          <dgm:chPref val="1"/>
          <dgm:dir/>
          <dgm:animOne val="branch"/>
          <dgm:animLvl val="lvl"/>
          <dgm:resizeHandles/>
        </dgm:presLayoutVars>
      </dgm:prSet>
      <dgm:spPr/>
      <dgm:t>
        <a:bodyPr/>
        <a:lstStyle/>
        <a:p>
          <a:endParaRPr lang="fr-FR"/>
        </a:p>
      </dgm:t>
    </dgm:pt>
    <dgm:pt modelId="{B1C56B93-8496-1041-B9E8-E27E4F4BEE8B}" type="pres">
      <dgm:prSet presAssocID="{85C5A49F-2D2C-8843-9FF6-475155287C85}" presName="hierRoot1" presStyleCnt="0">
        <dgm:presLayoutVars>
          <dgm:hierBranch val="init"/>
        </dgm:presLayoutVars>
      </dgm:prSet>
      <dgm:spPr/>
      <dgm:t>
        <a:bodyPr/>
        <a:lstStyle/>
        <a:p>
          <a:endParaRPr lang="fr-FR"/>
        </a:p>
      </dgm:t>
    </dgm:pt>
    <dgm:pt modelId="{CB8A7F05-7A3D-3949-A33E-EF1863DD392B}" type="pres">
      <dgm:prSet presAssocID="{85C5A49F-2D2C-8843-9FF6-475155287C85}" presName="rootComposite1" presStyleCnt="0"/>
      <dgm:spPr/>
      <dgm:t>
        <a:bodyPr/>
        <a:lstStyle/>
        <a:p>
          <a:endParaRPr lang="fr-FR"/>
        </a:p>
      </dgm:t>
    </dgm:pt>
    <dgm:pt modelId="{3905E72E-47EF-724B-94EA-5D3D8A4021D7}" type="pres">
      <dgm:prSet presAssocID="{85C5A49F-2D2C-8843-9FF6-475155287C85}" presName="rootText1" presStyleLbl="node0" presStyleIdx="0" presStyleCnt="2" custScaleX="154654">
        <dgm:presLayoutVars>
          <dgm:chPref val="3"/>
        </dgm:presLayoutVars>
      </dgm:prSet>
      <dgm:spPr/>
      <dgm:t>
        <a:bodyPr/>
        <a:lstStyle/>
        <a:p>
          <a:endParaRPr lang="fr-FR"/>
        </a:p>
      </dgm:t>
    </dgm:pt>
    <dgm:pt modelId="{BC8557B7-4DB4-1F48-B6D0-C23BEA6CCE13}" type="pres">
      <dgm:prSet presAssocID="{85C5A49F-2D2C-8843-9FF6-475155287C85}" presName="rootConnector1" presStyleLbl="node1" presStyleIdx="0" presStyleCnt="0"/>
      <dgm:spPr/>
      <dgm:t>
        <a:bodyPr/>
        <a:lstStyle/>
        <a:p>
          <a:endParaRPr lang="fr-FR"/>
        </a:p>
      </dgm:t>
    </dgm:pt>
    <dgm:pt modelId="{3882FF4C-F045-C345-B2B0-B98FE6CED658}" type="pres">
      <dgm:prSet presAssocID="{85C5A49F-2D2C-8843-9FF6-475155287C85}" presName="hierChild2" presStyleCnt="0"/>
      <dgm:spPr/>
      <dgm:t>
        <a:bodyPr/>
        <a:lstStyle/>
        <a:p>
          <a:endParaRPr lang="fr-FR"/>
        </a:p>
      </dgm:t>
    </dgm:pt>
    <dgm:pt modelId="{18C08C58-084A-FA49-833E-E7D536437EC3}" type="pres">
      <dgm:prSet presAssocID="{C6942F9A-6811-6C41-8176-CE4CEDAC3A2C}" presName="Name37" presStyleLbl="parChTrans1D2" presStyleIdx="0" presStyleCnt="6"/>
      <dgm:spPr/>
      <dgm:t>
        <a:bodyPr/>
        <a:lstStyle/>
        <a:p>
          <a:endParaRPr lang="fr-FR"/>
        </a:p>
      </dgm:t>
    </dgm:pt>
    <dgm:pt modelId="{23F7620A-26DE-9E4F-A409-8F0BC08025A8}" type="pres">
      <dgm:prSet presAssocID="{E950CF4E-C48D-6244-9D3F-19F7D94DC6FB}" presName="hierRoot2" presStyleCnt="0">
        <dgm:presLayoutVars>
          <dgm:hierBranch val="init"/>
        </dgm:presLayoutVars>
      </dgm:prSet>
      <dgm:spPr/>
      <dgm:t>
        <a:bodyPr/>
        <a:lstStyle/>
        <a:p>
          <a:endParaRPr lang="fr-FR"/>
        </a:p>
      </dgm:t>
    </dgm:pt>
    <dgm:pt modelId="{640754F8-D0C8-224C-9710-8737345D6413}" type="pres">
      <dgm:prSet presAssocID="{E950CF4E-C48D-6244-9D3F-19F7D94DC6FB}" presName="rootComposite" presStyleCnt="0"/>
      <dgm:spPr/>
      <dgm:t>
        <a:bodyPr/>
        <a:lstStyle/>
        <a:p>
          <a:endParaRPr lang="fr-FR"/>
        </a:p>
      </dgm:t>
    </dgm:pt>
    <dgm:pt modelId="{ED7A5531-AF94-E44C-8E0A-26470DCDC91B}" type="pres">
      <dgm:prSet presAssocID="{E950CF4E-C48D-6244-9D3F-19F7D94DC6FB}" presName="rootText" presStyleLbl="node2" presStyleIdx="0" presStyleCnt="2" custScaleX="99443" custScaleY="101753" custLinFactNeighborX="-132" custLinFactNeighborY="-2231">
        <dgm:presLayoutVars>
          <dgm:chPref val="3"/>
        </dgm:presLayoutVars>
      </dgm:prSet>
      <dgm:spPr/>
      <dgm:t>
        <a:bodyPr/>
        <a:lstStyle/>
        <a:p>
          <a:endParaRPr lang="fr-FR"/>
        </a:p>
      </dgm:t>
    </dgm:pt>
    <dgm:pt modelId="{F7AA63C9-F51D-E547-96B2-80F8C6279E53}" type="pres">
      <dgm:prSet presAssocID="{E950CF4E-C48D-6244-9D3F-19F7D94DC6FB}" presName="rootConnector" presStyleLbl="node2" presStyleIdx="0" presStyleCnt="2"/>
      <dgm:spPr/>
      <dgm:t>
        <a:bodyPr/>
        <a:lstStyle/>
        <a:p>
          <a:endParaRPr lang="fr-FR"/>
        </a:p>
      </dgm:t>
    </dgm:pt>
    <dgm:pt modelId="{9B842271-02E7-634D-A2FE-0C86EA799C2E}" type="pres">
      <dgm:prSet presAssocID="{E950CF4E-C48D-6244-9D3F-19F7D94DC6FB}" presName="hierChild4" presStyleCnt="0"/>
      <dgm:spPr/>
      <dgm:t>
        <a:bodyPr/>
        <a:lstStyle/>
        <a:p>
          <a:endParaRPr lang="fr-FR"/>
        </a:p>
      </dgm:t>
    </dgm:pt>
    <dgm:pt modelId="{84F80EAB-3EB4-BE42-84CD-72949C4A6661}" type="pres">
      <dgm:prSet presAssocID="{E950CF4E-C48D-6244-9D3F-19F7D94DC6FB}" presName="hierChild5" presStyleCnt="0"/>
      <dgm:spPr/>
      <dgm:t>
        <a:bodyPr/>
        <a:lstStyle/>
        <a:p>
          <a:endParaRPr lang="fr-FR"/>
        </a:p>
      </dgm:t>
    </dgm:pt>
    <dgm:pt modelId="{BD34024D-D4DC-F442-947A-448076AEE9BA}" type="pres">
      <dgm:prSet presAssocID="{6AD678E6-CD42-084D-8C0D-BD5D59194186}" presName="Name37" presStyleLbl="parChTrans1D2" presStyleIdx="1" presStyleCnt="6"/>
      <dgm:spPr/>
      <dgm:t>
        <a:bodyPr/>
        <a:lstStyle/>
        <a:p>
          <a:endParaRPr lang="fr-FR"/>
        </a:p>
      </dgm:t>
    </dgm:pt>
    <dgm:pt modelId="{7C716B5E-12EC-1A48-9D77-2799141EE459}" type="pres">
      <dgm:prSet presAssocID="{854EA6FD-7D83-EC4B-AABD-EEE76F65E4FC}" presName="hierRoot2" presStyleCnt="0">
        <dgm:presLayoutVars>
          <dgm:hierBranch val="init"/>
        </dgm:presLayoutVars>
      </dgm:prSet>
      <dgm:spPr/>
      <dgm:t>
        <a:bodyPr/>
        <a:lstStyle/>
        <a:p>
          <a:endParaRPr lang="fr-FR"/>
        </a:p>
      </dgm:t>
    </dgm:pt>
    <dgm:pt modelId="{5F6B2E7D-2188-FF45-92ED-74908C6B8B0F}" type="pres">
      <dgm:prSet presAssocID="{854EA6FD-7D83-EC4B-AABD-EEE76F65E4FC}" presName="rootComposite" presStyleCnt="0"/>
      <dgm:spPr/>
      <dgm:t>
        <a:bodyPr/>
        <a:lstStyle/>
        <a:p>
          <a:endParaRPr lang="fr-FR"/>
        </a:p>
      </dgm:t>
    </dgm:pt>
    <dgm:pt modelId="{5B06698F-F7DD-1246-A624-B4AF71DC8062}" type="pres">
      <dgm:prSet presAssocID="{854EA6FD-7D83-EC4B-AABD-EEE76F65E4FC}" presName="rootText" presStyleLbl="node2" presStyleIdx="1" presStyleCnt="2">
        <dgm:presLayoutVars>
          <dgm:chPref val="3"/>
        </dgm:presLayoutVars>
      </dgm:prSet>
      <dgm:spPr/>
      <dgm:t>
        <a:bodyPr/>
        <a:lstStyle/>
        <a:p>
          <a:endParaRPr lang="fr-FR"/>
        </a:p>
      </dgm:t>
    </dgm:pt>
    <dgm:pt modelId="{1F52590A-7AA3-294A-A3C5-51B4CA938D40}" type="pres">
      <dgm:prSet presAssocID="{854EA6FD-7D83-EC4B-AABD-EEE76F65E4FC}" presName="rootConnector" presStyleLbl="node2" presStyleIdx="1" presStyleCnt="2"/>
      <dgm:spPr/>
      <dgm:t>
        <a:bodyPr/>
        <a:lstStyle/>
        <a:p>
          <a:endParaRPr lang="fr-FR"/>
        </a:p>
      </dgm:t>
    </dgm:pt>
    <dgm:pt modelId="{0B6B6896-522D-3442-9C79-F40E5A5C8888}" type="pres">
      <dgm:prSet presAssocID="{854EA6FD-7D83-EC4B-AABD-EEE76F65E4FC}" presName="hierChild4" presStyleCnt="0"/>
      <dgm:spPr/>
      <dgm:t>
        <a:bodyPr/>
        <a:lstStyle/>
        <a:p>
          <a:endParaRPr lang="fr-FR"/>
        </a:p>
      </dgm:t>
    </dgm:pt>
    <dgm:pt modelId="{981F7659-BFA3-8A46-A501-40F8DE5F18C6}" type="pres">
      <dgm:prSet presAssocID="{854EA6FD-7D83-EC4B-AABD-EEE76F65E4FC}" presName="hierChild5" presStyleCnt="0"/>
      <dgm:spPr/>
      <dgm:t>
        <a:bodyPr/>
        <a:lstStyle/>
        <a:p>
          <a:endParaRPr lang="fr-FR"/>
        </a:p>
      </dgm:t>
    </dgm:pt>
    <dgm:pt modelId="{A4184F85-BF6C-A94F-99DB-C2DEC4ABAFE8}" type="pres">
      <dgm:prSet presAssocID="{85C5A49F-2D2C-8843-9FF6-475155287C85}" presName="hierChild3" presStyleCnt="0"/>
      <dgm:spPr/>
      <dgm:t>
        <a:bodyPr/>
        <a:lstStyle/>
        <a:p>
          <a:endParaRPr lang="fr-FR"/>
        </a:p>
      </dgm:t>
    </dgm:pt>
    <dgm:pt modelId="{01EB8061-89A8-3547-B39D-B2BD50F0DF10}" type="pres">
      <dgm:prSet presAssocID="{1A946AAB-19CE-9244-B72D-D85C63228176}" presName="hierRoot1" presStyleCnt="0">
        <dgm:presLayoutVars>
          <dgm:hierBranch val="init"/>
        </dgm:presLayoutVars>
      </dgm:prSet>
      <dgm:spPr/>
      <dgm:t>
        <a:bodyPr/>
        <a:lstStyle/>
        <a:p>
          <a:endParaRPr lang="fr-FR"/>
        </a:p>
      </dgm:t>
    </dgm:pt>
    <dgm:pt modelId="{D7F38EA3-922B-454A-AF8F-D71C72B411AD}" type="pres">
      <dgm:prSet presAssocID="{1A946AAB-19CE-9244-B72D-D85C63228176}" presName="rootComposite1" presStyleCnt="0"/>
      <dgm:spPr/>
      <dgm:t>
        <a:bodyPr/>
        <a:lstStyle/>
        <a:p>
          <a:endParaRPr lang="fr-FR"/>
        </a:p>
      </dgm:t>
    </dgm:pt>
    <dgm:pt modelId="{C56CE6B7-4298-9C49-BC7A-FEDBCCF81350}" type="pres">
      <dgm:prSet presAssocID="{1A946AAB-19CE-9244-B72D-D85C63228176}" presName="rootText1" presStyleLbl="node0" presStyleIdx="1" presStyleCnt="2" custScaleX="167052">
        <dgm:presLayoutVars>
          <dgm:chPref val="3"/>
        </dgm:presLayoutVars>
      </dgm:prSet>
      <dgm:spPr/>
      <dgm:t>
        <a:bodyPr/>
        <a:lstStyle/>
        <a:p>
          <a:endParaRPr lang="fr-FR"/>
        </a:p>
      </dgm:t>
    </dgm:pt>
    <dgm:pt modelId="{E6088557-431F-0E4E-B04D-D48C3021C8E8}" type="pres">
      <dgm:prSet presAssocID="{1A946AAB-19CE-9244-B72D-D85C63228176}" presName="rootConnector1" presStyleLbl="node1" presStyleIdx="0" presStyleCnt="0"/>
      <dgm:spPr/>
      <dgm:t>
        <a:bodyPr/>
        <a:lstStyle/>
        <a:p>
          <a:endParaRPr lang="fr-FR"/>
        </a:p>
      </dgm:t>
    </dgm:pt>
    <dgm:pt modelId="{E7C3BBBA-7F78-6A4A-8423-1C6AFC7661B4}" type="pres">
      <dgm:prSet presAssocID="{1A946AAB-19CE-9244-B72D-D85C63228176}" presName="hierChild2" presStyleCnt="0"/>
      <dgm:spPr/>
      <dgm:t>
        <a:bodyPr/>
        <a:lstStyle/>
        <a:p>
          <a:endParaRPr lang="fr-FR"/>
        </a:p>
      </dgm:t>
    </dgm:pt>
    <dgm:pt modelId="{A4062862-5455-484E-AC06-663E7C4602A5}" type="pres">
      <dgm:prSet presAssocID="{1A946AAB-19CE-9244-B72D-D85C63228176}" presName="hierChild3" presStyleCnt="0"/>
      <dgm:spPr/>
      <dgm:t>
        <a:bodyPr/>
        <a:lstStyle/>
        <a:p>
          <a:endParaRPr lang="fr-FR"/>
        </a:p>
      </dgm:t>
    </dgm:pt>
    <dgm:pt modelId="{1F946644-B88E-AC4C-BEF1-98CBFD2C2356}" type="pres">
      <dgm:prSet presAssocID="{4A764F21-788D-7746-AF09-B65BFB0C4BCD}" presName="Name111" presStyleLbl="parChTrans1D2" presStyleIdx="2" presStyleCnt="6"/>
      <dgm:spPr/>
      <dgm:t>
        <a:bodyPr/>
        <a:lstStyle/>
        <a:p>
          <a:endParaRPr lang="fr-FR"/>
        </a:p>
      </dgm:t>
    </dgm:pt>
    <dgm:pt modelId="{38D34FFB-28BF-1941-8B1F-26DCA21F3FA5}" type="pres">
      <dgm:prSet presAssocID="{A8DCDE96-3E43-4C42-A568-328ABF7F2C9A}" presName="hierRoot3" presStyleCnt="0">
        <dgm:presLayoutVars>
          <dgm:hierBranch val="init"/>
        </dgm:presLayoutVars>
      </dgm:prSet>
      <dgm:spPr/>
      <dgm:t>
        <a:bodyPr/>
        <a:lstStyle/>
        <a:p>
          <a:endParaRPr lang="fr-FR"/>
        </a:p>
      </dgm:t>
    </dgm:pt>
    <dgm:pt modelId="{1C8DDEA1-6316-7446-918C-D631DFFF3B70}" type="pres">
      <dgm:prSet presAssocID="{A8DCDE96-3E43-4C42-A568-328ABF7F2C9A}" presName="rootComposite3" presStyleCnt="0"/>
      <dgm:spPr/>
      <dgm:t>
        <a:bodyPr/>
        <a:lstStyle/>
        <a:p>
          <a:endParaRPr lang="fr-FR"/>
        </a:p>
      </dgm:t>
    </dgm:pt>
    <dgm:pt modelId="{F7B4798A-0EEE-A344-BCB4-1F41B880506C}" type="pres">
      <dgm:prSet presAssocID="{A8DCDE96-3E43-4C42-A568-328ABF7F2C9A}" presName="rootText3" presStyleLbl="asst1" presStyleIdx="0" presStyleCnt="4" custScaleX="98396" custLinFactNeighborX="168" custLinFactNeighborY="-315">
        <dgm:presLayoutVars>
          <dgm:chPref val="3"/>
        </dgm:presLayoutVars>
      </dgm:prSet>
      <dgm:spPr/>
      <dgm:t>
        <a:bodyPr/>
        <a:lstStyle/>
        <a:p>
          <a:endParaRPr lang="fr-FR"/>
        </a:p>
      </dgm:t>
    </dgm:pt>
    <dgm:pt modelId="{844AC8FD-4730-9D4E-9BC8-C9FB1B5A8815}" type="pres">
      <dgm:prSet presAssocID="{A8DCDE96-3E43-4C42-A568-328ABF7F2C9A}" presName="rootConnector3" presStyleLbl="asst1" presStyleIdx="0" presStyleCnt="4"/>
      <dgm:spPr/>
      <dgm:t>
        <a:bodyPr/>
        <a:lstStyle/>
        <a:p>
          <a:endParaRPr lang="fr-FR"/>
        </a:p>
      </dgm:t>
    </dgm:pt>
    <dgm:pt modelId="{FC6075CD-BE93-9540-AA11-D090F0837AC6}" type="pres">
      <dgm:prSet presAssocID="{A8DCDE96-3E43-4C42-A568-328ABF7F2C9A}" presName="hierChild6" presStyleCnt="0"/>
      <dgm:spPr/>
      <dgm:t>
        <a:bodyPr/>
        <a:lstStyle/>
        <a:p>
          <a:endParaRPr lang="fr-FR"/>
        </a:p>
      </dgm:t>
    </dgm:pt>
    <dgm:pt modelId="{BEDEBE75-0CCB-3C47-9EF4-B2B4B7981566}" type="pres">
      <dgm:prSet presAssocID="{A8DCDE96-3E43-4C42-A568-328ABF7F2C9A}" presName="hierChild7" presStyleCnt="0"/>
      <dgm:spPr/>
      <dgm:t>
        <a:bodyPr/>
        <a:lstStyle/>
        <a:p>
          <a:endParaRPr lang="fr-FR"/>
        </a:p>
      </dgm:t>
    </dgm:pt>
    <dgm:pt modelId="{E667886E-19D2-4140-86D1-08601A6615CE}" type="pres">
      <dgm:prSet presAssocID="{706E9768-581E-AE41-AFE1-F2E87757697D}" presName="Name111" presStyleLbl="parChTrans1D2" presStyleIdx="3" presStyleCnt="6"/>
      <dgm:spPr/>
      <dgm:t>
        <a:bodyPr/>
        <a:lstStyle/>
        <a:p>
          <a:endParaRPr lang="fr-FR"/>
        </a:p>
      </dgm:t>
    </dgm:pt>
    <dgm:pt modelId="{51A24CBB-DF53-8545-B647-A3496A1BFFF0}" type="pres">
      <dgm:prSet presAssocID="{0CCD135D-C789-6647-AE7A-00A01BFD4453}" presName="hierRoot3" presStyleCnt="0">
        <dgm:presLayoutVars>
          <dgm:hierBranch val="init"/>
        </dgm:presLayoutVars>
      </dgm:prSet>
      <dgm:spPr/>
      <dgm:t>
        <a:bodyPr/>
        <a:lstStyle/>
        <a:p>
          <a:endParaRPr lang="fr-FR"/>
        </a:p>
      </dgm:t>
    </dgm:pt>
    <dgm:pt modelId="{B6CE35A3-3D07-E246-96A8-052F496377B8}" type="pres">
      <dgm:prSet presAssocID="{0CCD135D-C789-6647-AE7A-00A01BFD4453}" presName="rootComposite3" presStyleCnt="0"/>
      <dgm:spPr/>
      <dgm:t>
        <a:bodyPr/>
        <a:lstStyle/>
        <a:p>
          <a:endParaRPr lang="fr-FR"/>
        </a:p>
      </dgm:t>
    </dgm:pt>
    <dgm:pt modelId="{B397DB5A-D622-FA42-9B72-AAB832518D98}" type="pres">
      <dgm:prSet presAssocID="{0CCD135D-C789-6647-AE7A-00A01BFD4453}" presName="rootText3" presStyleLbl="asst1" presStyleIdx="1" presStyleCnt="4" custScaleX="98257">
        <dgm:presLayoutVars>
          <dgm:chPref val="3"/>
        </dgm:presLayoutVars>
      </dgm:prSet>
      <dgm:spPr/>
      <dgm:t>
        <a:bodyPr/>
        <a:lstStyle/>
        <a:p>
          <a:endParaRPr lang="fr-FR"/>
        </a:p>
      </dgm:t>
    </dgm:pt>
    <dgm:pt modelId="{55B32BD7-8DBB-BE42-A47B-E7E21549641F}" type="pres">
      <dgm:prSet presAssocID="{0CCD135D-C789-6647-AE7A-00A01BFD4453}" presName="rootConnector3" presStyleLbl="asst1" presStyleIdx="1" presStyleCnt="4"/>
      <dgm:spPr/>
      <dgm:t>
        <a:bodyPr/>
        <a:lstStyle/>
        <a:p>
          <a:endParaRPr lang="fr-FR"/>
        </a:p>
      </dgm:t>
    </dgm:pt>
    <dgm:pt modelId="{74577AAF-8288-634D-AEA5-A6652C50D0A3}" type="pres">
      <dgm:prSet presAssocID="{0CCD135D-C789-6647-AE7A-00A01BFD4453}" presName="hierChild6" presStyleCnt="0"/>
      <dgm:spPr/>
      <dgm:t>
        <a:bodyPr/>
        <a:lstStyle/>
        <a:p>
          <a:endParaRPr lang="fr-FR"/>
        </a:p>
      </dgm:t>
    </dgm:pt>
    <dgm:pt modelId="{43D95661-01C7-FB49-9BEE-0EE96BA51257}" type="pres">
      <dgm:prSet presAssocID="{0CCD135D-C789-6647-AE7A-00A01BFD4453}" presName="hierChild7" presStyleCnt="0"/>
      <dgm:spPr/>
      <dgm:t>
        <a:bodyPr/>
        <a:lstStyle/>
        <a:p>
          <a:endParaRPr lang="fr-FR"/>
        </a:p>
      </dgm:t>
    </dgm:pt>
    <dgm:pt modelId="{BEA25F7B-7951-B943-B66E-14842166C104}" type="pres">
      <dgm:prSet presAssocID="{A3A71531-3A40-D54D-83C5-4DE1BE1BB5CE}" presName="Name111" presStyleLbl="parChTrans1D2" presStyleIdx="4" presStyleCnt="6"/>
      <dgm:spPr/>
      <dgm:t>
        <a:bodyPr/>
        <a:lstStyle/>
        <a:p>
          <a:endParaRPr lang="fr-FR"/>
        </a:p>
      </dgm:t>
    </dgm:pt>
    <dgm:pt modelId="{C0163AFE-EE82-5949-ADF4-D8D391DB2EEF}" type="pres">
      <dgm:prSet presAssocID="{2654C183-A9E8-144F-933F-8ECEF9B2FF6B}" presName="hierRoot3" presStyleCnt="0">
        <dgm:presLayoutVars>
          <dgm:hierBranch val="init"/>
        </dgm:presLayoutVars>
      </dgm:prSet>
      <dgm:spPr/>
      <dgm:t>
        <a:bodyPr/>
        <a:lstStyle/>
        <a:p>
          <a:endParaRPr lang="fr-FR"/>
        </a:p>
      </dgm:t>
    </dgm:pt>
    <dgm:pt modelId="{4A0C6718-8CF6-604B-95AC-98EEFDE25066}" type="pres">
      <dgm:prSet presAssocID="{2654C183-A9E8-144F-933F-8ECEF9B2FF6B}" presName="rootComposite3" presStyleCnt="0"/>
      <dgm:spPr/>
      <dgm:t>
        <a:bodyPr/>
        <a:lstStyle/>
        <a:p>
          <a:endParaRPr lang="fr-FR"/>
        </a:p>
      </dgm:t>
    </dgm:pt>
    <dgm:pt modelId="{F14D61A5-1BFA-414D-A268-521457E34E28}" type="pres">
      <dgm:prSet presAssocID="{2654C183-A9E8-144F-933F-8ECEF9B2FF6B}" presName="rootText3" presStyleLbl="asst1" presStyleIdx="2" presStyleCnt="4" custScaleX="98396">
        <dgm:presLayoutVars>
          <dgm:chPref val="3"/>
        </dgm:presLayoutVars>
      </dgm:prSet>
      <dgm:spPr/>
      <dgm:t>
        <a:bodyPr/>
        <a:lstStyle/>
        <a:p>
          <a:endParaRPr lang="fr-FR"/>
        </a:p>
      </dgm:t>
    </dgm:pt>
    <dgm:pt modelId="{813C080D-26DB-8A4F-BF88-3DFFDF6371BB}" type="pres">
      <dgm:prSet presAssocID="{2654C183-A9E8-144F-933F-8ECEF9B2FF6B}" presName="rootConnector3" presStyleLbl="asst1" presStyleIdx="2" presStyleCnt="4"/>
      <dgm:spPr/>
      <dgm:t>
        <a:bodyPr/>
        <a:lstStyle/>
        <a:p>
          <a:endParaRPr lang="fr-FR"/>
        </a:p>
      </dgm:t>
    </dgm:pt>
    <dgm:pt modelId="{3D96FDC4-CC8A-8748-86A6-34E6624F49D6}" type="pres">
      <dgm:prSet presAssocID="{2654C183-A9E8-144F-933F-8ECEF9B2FF6B}" presName="hierChild6" presStyleCnt="0"/>
      <dgm:spPr/>
      <dgm:t>
        <a:bodyPr/>
        <a:lstStyle/>
        <a:p>
          <a:endParaRPr lang="fr-FR"/>
        </a:p>
      </dgm:t>
    </dgm:pt>
    <dgm:pt modelId="{1E9D9762-6A49-154F-8B09-0A4988FFE580}" type="pres">
      <dgm:prSet presAssocID="{2654C183-A9E8-144F-933F-8ECEF9B2FF6B}" presName="hierChild7" presStyleCnt="0"/>
      <dgm:spPr/>
      <dgm:t>
        <a:bodyPr/>
        <a:lstStyle/>
        <a:p>
          <a:endParaRPr lang="fr-FR"/>
        </a:p>
      </dgm:t>
    </dgm:pt>
    <dgm:pt modelId="{5C1FDE86-B911-9643-ADBD-2E7E7BBCE2B1}" type="pres">
      <dgm:prSet presAssocID="{EDFFE4BD-4399-5F43-BAEF-6C13E6C4EAB3}" presName="Name111" presStyleLbl="parChTrans1D2" presStyleIdx="5" presStyleCnt="6"/>
      <dgm:spPr/>
      <dgm:t>
        <a:bodyPr/>
        <a:lstStyle/>
        <a:p>
          <a:endParaRPr lang="fr-FR"/>
        </a:p>
      </dgm:t>
    </dgm:pt>
    <dgm:pt modelId="{9A1BD5BB-E060-124E-A336-6FF1F8389F8E}" type="pres">
      <dgm:prSet presAssocID="{4A0EDC3F-1652-A349-A19C-AC3E99081FE9}" presName="hierRoot3" presStyleCnt="0">
        <dgm:presLayoutVars>
          <dgm:hierBranch val="init"/>
        </dgm:presLayoutVars>
      </dgm:prSet>
      <dgm:spPr/>
      <dgm:t>
        <a:bodyPr/>
        <a:lstStyle/>
        <a:p>
          <a:endParaRPr lang="fr-FR"/>
        </a:p>
      </dgm:t>
    </dgm:pt>
    <dgm:pt modelId="{33F8A3BE-E37F-3F4F-B8C2-5F45BCFB8EF2}" type="pres">
      <dgm:prSet presAssocID="{4A0EDC3F-1652-A349-A19C-AC3E99081FE9}" presName="rootComposite3" presStyleCnt="0"/>
      <dgm:spPr/>
      <dgm:t>
        <a:bodyPr/>
        <a:lstStyle/>
        <a:p>
          <a:endParaRPr lang="fr-FR"/>
        </a:p>
      </dgm:t>
    </dgm:pt>
    <dgm:pt modelId="{B7D33220-39E7-A947-9622-753DD34A4BF7}" type="pres">
      <dgm:prSet presAssocID="{4A0EDC3F-1652-A349-A19C-AC3E99081FE9}" presName="rootText3" presStyleLbl="asst1" presStyleIdx="3" presStyleCnt="4" custScaleX="98815">
        <dgm:presLayoutVars>
          <dgm:chPref val="3"/>
        </dgm:presLayoutVars>
      </dgm:prSet>
      <dgm:spPr/>
      <dgm:t>
        <a:bodyPr/>
        <a:lstStyle/>
        <a:p>
          <a:endParaRPr lang="fr-FR"/>
        </a:p>
      </dgm:t>
    </dgm:pt>
    <dgm:pt modelId="{46656EFD-F6F2-A744-AF59-DD15BF358091}" type="pres">
      <dgm:prSet presAssocID="{4A0EDC3F-1652-A349-A19C-AC3E99081FE9}" presName="rootConnector3" presStyleLbl="asst1" presStyleIdx="3" presStyleCnt="4"/>
      <dgm:spPr/>
      <dgm:t>
        <a:bodyPr/>
        <a:lstStyle/>
        <a:p>
          <a:endParaRPr lang="fr-FR"/>
        </a:p>
      </dgm:t>
    </dgm:pt>
    <dgm:pt modelId="{BC9A15EB-D93F-AB4D-89B7-83750745CEF3}" type="pres">
      <dgm:prSet presAssocID="{4A0EDC3F-1652-A349-A19C-AC3E99081FE9}" presName="hierChild6" presStyleCnt="0"/>
      <dgm:spPr/>
      <dgm:t>
        <a:bodyPr/>
        <a:lstStyle/>
        <a:p>
          <a:endParaRPr lang="fr-FR"/>
        </a:p>
      </dgm:t>
    </dgm:pt>
    <dgm:pt modelId="{BC353A8F-8D42-B243-96BA-DADF556F254E}" type="pres">
      <dgm:prSet presAssocID="{4A0EDC3F-1652-A349-A19C-AC3E99081FE9}" presName="hierChild7" presStyleCnt="0"/>
      <dgm:spPr/>
      <dgm:t>
        <a:bodyPr/>
        <a:lstStyle/>
        <a:p>
          <a:endParaRPr lang="fr-FR"/>
        </a:p>
      </dgm:t>
    </dgm:pt>
  </dgm:ptLst>
  <dgm:cxnLst>
    <dgm:cxn modelId="{05E392B9-F644-EF42-A2CE-8EE88705BF9B}" srcId="{85C5A49F-2D2C-8843-9FF6-475155287C85}" destId="{E950CF4E-C48D-6244-9D3F-19F7D94DC6FB}" srcOrd="0" destOrd="0" parTransId="{C6942F9A-6811-6C41-8176-CE4CEDAC3A2C}" sibTransId="{0FBD96E2-9D73-0740-8807-26EEA8587359}"/>
    <dgm:cxn modelId="{7261FCBC-1B69-4D3D-8983-4B6333317970}" type="presOf" srcId="{4A0EDC3F-1652-A349-A19C-AC3E99081FE9}" destId="{46656EFD-F6F2-A744-AF59-DD15BF358091}" srcOrd="1" destOrd="0" presId="urn:microsoft.com/office/officeart/2005/8/layout/orgChart1"/>
    <dgm:cxn modelId="{BA521E3E-D560-4C4E-852C-891107D41F4F}" type="presOf" srcId="{2654C183-A9E8-144F-933F-8ECEF9B2FF6B}" destId="{813C080D-26DB-8A4F-BF88-3DFFDF6371BB}" srcOrd="1" destOrd="0" presId="urn:microsoft.com/office/officeart/2005/8/layout/orgChart1"/>
    <dgm:cxn modelId="{6B777C77-8887-E647-8810-F6AE2AD0B6C5}" srcId="{85C5A49F-2D2C-8843-9FF6-475155287C85}" destId="{854EA6FD-7D83-EC4B-AABD-EEE76F65E4FC}" srcOrd="1" destOrd="0" parTransId="{6AD678E6-CD42-084D-8C0D-BD5D59194186}" sibTransId="{1587AD5C-CC1F-1244-8A2E-45DF74329D86}"/>
    <dgm:cxn modelId="{DD750384-08CC-F944-B124-A38934E5DE42}" srcId="{1A946AAB-19CE-9244-B72D-D85C63228176}" destId="{4A0EDC3F-1652-A349-A19C-AC3E99081FE9}" srcOrd="3" destOrd="0" parTransId="{EDFFE4BD-4399-5F43-BAEF-6C13E6C4EAB3}" sibTransId="{97BF6BE9-3BB4-FC42-8154-AA83AF6883D9}"/>
    <dgm:cxn modelId="{C01B49B8-8E44-4E9B-96A1-D96D945037EA}" type="presOf" srcId="{0CCD135D-C789-6647-AE7A-00A01BFD4453}" destId="{B397DB5A-D622-FA42-9B72-AAB832518D98}" srcOrd="0" destOrd="0" presId="urn:microsoft.com/office/officeart/2005/8/layout/orgChart1"/>
    <dgm:cxn modelId="{F69447CA-3DF9-425B-A37D-8D6BE1B1AEBC}" type="presOf" srcId="{EDFFE4BD-4399-5F43-BAEF-6C13E6C4EAB3}" destId="{5C1FDE86-B911-9643-ADBD-2E7E7BBCE2B1}" srcOrd="0" destOrd="0" presId="urn:microsoft.com/office/officeart/2005/8/layout/orgChart1"/>
    <dgm:cxn modelId="{F8A23ADC-93D5-4088-ABBA-59EE5FC0DCBB}" type="presOf" srcId="{E950CF4E-C48D-6244-9D3F-19F7D94DC6FB}" destId="{F7AA63C9-F51D-E547-96B2-80F8C6279E53}" srcOrd="1" destOrd="0" presId="urn:microsoft.com/office/officeart/2005/8/layout/orgChart1"/>
    <dgm:cxn modelId="{68B9B6DA-BEFC-4C69-8093-CAA5BCC93537}" type="presOf" srcId="{4A764F21-788D-7746-AF09-B65BFB0C4BCD}" destId="{1F946644-B88E-AC4C-BEF1-98CBFD2C2356}" srcOrd="0" destOrd="0" presId="urn:microsoft.com/office/officeart/2005/8/layout/orgChart1"/>
    <dgm:cxn modelId="{CE59F5F5-05F2-430D-B84C-C8B653354B09}" type="presOf" srcId="{706E9768-581E-AE41-AFE1-F2E87757697D}" destId="{E667886E-19D2-4140-86D1-08601A6615CE}" srcOrd="0" destOrd="0" presId="urn:microsoft.com/office/officeart/2005/8/layout/orgChart1"/>
    <dgm:cxn modelId="{86A562A2-7F7C-C64F-A539-688BC5625123}" srcId="{1A946AAB-19CE-9244-B72D-D85C63228176}" destId="{2654C183-A9E8-144F-933F-8ECEF9B2FF6B}" srcOrd="2" destOrd="0" parTransId="{A3A71531-3A40-D54D-83C5-4DE1BE1BB5CE}" sibTransId="{6438CE0A-52EB-DD41-AAC0-B0AC5FFC21F9}"/>
    <dgm:cxn modelId="{7A082D18-9D9E-4A33-BD43-F77F9DF4766F}" type="presOf" srcId="{4A0EDC3F-1652-A349-A19C-AC3E99081FE9}" destId="{B7D33220-39E7-A947-9622-753DD34A4BF7}" srcOrd="0" destOrd="0" presId="urn:microsoft.com/office/officeart/2005/8/layout/orgChart1"/>
    <dgm:cxn modelId="{7F860383-1760-5547-9659-9F0A0D1A4BAD}" srcId="{1A946AAB-19CE-9244-B72D-D85C63228176}" destId="{0CCD135D-C789-6647-AE7A-00A01BFD4453}" srcOrd="1" destOrd="0" parTransId="{706E9768-581E-AE41-AFE1-F2E87757697D}" sibTransId="{24925D38-AF13-6F48-B615-5A5F50E75A8A}"/>
    <dgm:cxn modelId="{40B3EB8F-77BD-5E4D-9926-4EF643064DA1}" srcId="{FDE9DB4B-95D1-F841-A864-3259C5BBEA88}" destId="{1A946AAB-19CE-9244-B72D-D85C63228176}" srcOrd="1" destOrd="0" parTransId="{4B493D7C-DB38-3E4E-9F0E-410851A13209}" sibTransId="{EA8322A3-EF56-F14F-A2E5-3E4FAAE3D480}"/>
    <dgm:cxn modelId="{63367286-2662-4180-9B92-1651371CD991}" type="presOf" srcId="{A3A71531-3A40-D54D-83C5-4DE1BE1BB5CE}" destId="{BEA25F7B-7951-B943-B66E-14842166C104}" srcOrd="0" destOrd="0" presId="urn:microsoft.com/office/officeart/2005/8/layout/orgChart1"/>
    <dgm:cxn modelId="{6C3F60D7-8105-4BAE-A643-83C3B12AF83C}" type="presOf" srcId="{E950CF4E-C48D-6244-9D3F-19F7D94DC6FB}" destId="{ED7A5531-AF94-E44C-8E0A-26470DCDC91B}" srcOrd="0" destOrd="0" presId="urn:microsoft.com/office/officeart/2005/8/layout/orgChart1"/>
    <dgm:cxn modelId="{35127E6D-E8A4-42E7-B725-4A2ECCEB7226}" type="presOf" srcId="{1A946AAB-19CE-9244-B72D-D85C63228176}" destId="{E6088557-431F-0E4E-B04D-D48C3021C8E8}" srcOrd="1" destOrd="0" presId="urn:microsoft.com/office/officeart/2005/8/layout/orgChart1"/>
    <dgm:cxn modelId="{9919307F-AD39-4234-A6C1-A8304B87F343}" type="presOf" srcId="{85C5A49F-2D2C-8843-9FF6-475155287C85}" destId="{3905E72E-47EF-724B-94EA-5D3D8A4021D7}" srcOrd="0" destOrd="0" presId="urn:microsoft.com/office/officeart/2005/8/layout/orgChart1"/>
    <dgm:cxn modelId="{89CF67E0-A5DB-4437-9968-93CB194B1E47}" type="presOf" srcId="{A8DCDE96-3E43-4C42-A568-328ABF7F2C9A}" destId="{F7B4798A-0EEE-A344-BCB4-1F41B880506C}" srcOrd="0" destOrd="0" presId="urn:microsoft.com/office/officeart/2005/8/layout/orgChart1"/>
    <dgm:cxn modelId="{A8840F48-655A-1541-AC92-241E19330B18}" srcId="{1A946AAB-19CE-9244-B72D-D85C63228176}" destId="{A8DCDE96-3E43-4C42-A568-328ABF7F2C9A}" srcOrd="0" destOrd="0" parTransId="{4A764F21-788D-7746-AF09-B65BFB0C4BCD}" sibTransId="{B7C790A0-F962-4E48-B7AB-A50C567B0696}"/>
    <dgm:cxn modelId="{657AE0C4-9AE0-4DAB-97D7-8F534EE88315}" type="presOf" srcId="{A8DCDE96-3E43-4C42-A568-328ABF7F2C9A}" destId="{844AC8FD-4730-9D4E-9BC8-C9FB1B5A8815}" srcOrd="1" destOrd="0" presId="urn:microsoft.com/office/officeart/2005/8/layout/orgChart1"/>
    <dgm:cxn modelId="{02E8AD05-09B5-42D8-A5C9-3F63227947F5}" type="presOf" srcId="{6AD678E6-CD42-084D-8C0D-BD5D59194186}" destId="{BD34024D-D4DC-F442-947A-448076AEE9BA}" srcOrd="0" destOrd="0" presId="urn:microsoft.com/office/officeart/2005/8/layout/orgChart1"/>
    <dgm:cxn modelId="{09553A5B-5F0D-4ED1-9064-8ECC1E43EC6E}" type="presOf" srcId="{85C5A49F-2D2C-8843-9FF6-475155287C85}" destId="{BC8557B7-4DB4-1F48-B6D0-C23BEA6CCE13}" srcOrd="1" destOrd="0" presId="urn:microsoft.com/office/officeart/2005/8/layout/orgChart1"/>
    <dgm:cxn modelId="{0F0DA6E0-F125-400C-89BF-A15073D3B548}" type="presOf" srcId="{854EA6FD-7D83-EC4B-AABD-EEE76F65E4FC}" destId="{5B06698F-F7DD-1246-A624-B4AF71DC8062}" srcOrd="0" destOrd="0" presId="urn:microsoft.com/office/officeart/2005/8/layout/orgChart1"/>
    <dgm:cxn modelId="{48BC8455-4B8C-4275-93BA-C062E2512E13}" type="presOf" srcId="{FDE9DB4B-95D1-F841-A864-3259C5BBEA88}" destId="{49FA7BD1-8EBA-5945-A0F8-7B1454E62884}" srcOrd="0" destOrd="0" presId="urn:microsoft.com/office/officeart/2005/8/layout/orgChart1"/>
    <dgm:cxn modelId="{0422A443-18F4-4EA4-9F0A-918179C73646}" type="presOf" srcId="{854EA6FD-7D83-EC4B-AABD-EEE76F65E4FC}" destId="{1F52590A-7AA3-294A-A3C5-51B4CA938D40}" srcOrd="1" destOrd="0" presId="urn:microsoft.com/office/officeart/2005/8/layout/orgChart1"/>
    <dgm:cxn modelId="{C3044778-1E7F-46A5-95AE-DD68D9738DD0}" type="presOf" srcId="{1A946AAB-19CE-9244-B72D-D85C63228176}" destId="{C56CE6B7-4298-9C49-BC7A-FEDBCCF81350}" srcOrd="0" destOrd="0" presId="urn:microsoft.com/office/officeart/2005/8/layout/orgChart1"/>
    <dgm:cxn modelId="{239F1090-A87B-40B4-9DB7-F9E2E70E3E4F}" type="presOf" srcId="{0CCD135D-C789-6647-AE7A-00A01BFD4453}" destId="{55B32BD7-8DBB-BE42-A47B-E7E21549641F}" srcOrd="1" destOrd="0" presId="urn:microsoft.com/office/officeart/2005/8/layout/orgChart1"/>
    <dgm:cxn modelId="{462A68DD-D2E5-DA46-BF5C-2D8315F39526}" srcId="{FDE9DB4B-95D1-F841-A864-3259C5BBEA88}" destId="{85C5A49F-2D2C-8843-9FF6-475155287C85}" srcOrd="0" destOrd="0" parTransId="{AC5D0ABF-5075-A44B-AD7E-7953190DFB3D}" sibTransId="{A7C17F11-AC1D-F346-8D4E-5EBC01710A1E}"/>
    <dgm:cxn modelId="{FACFCA69-FFDC-45F8-8259-A0DA59C7C957}" type="presOf" srcId="{C6942F9A-6811-6C41-8176-CE4CEDAC3A2C}" destId="{18C08C58-084A-FA49-833E-E7D536437EC3}" srcOrd="0" destOrd="0" presId="urn:microsoft.com/office/officeart/2005/8/layout/orgChart1"/>
    <dgm:cxn modelId="{C7CF0359-997C-411E-9400-99EE6CF407FD}" type="presOf" srcId="{2654C183-A9E8-144F-933F-8ECEF9B2FF6B}" destId="{F14D61A5-1BFA-414D-A268-521457E34E28}" srcOrd="0" destOrd="0" presId="urn:microsoft.com/office/officeart/2005/8/layout/orgChart1"/>
    <dgm:cxn modelId="{D27B4B78-F4CF-4810-BA71-BB800DF7887B}" type="presParOf" srcId="{49FA7BD1-8EBA-5945-A0F8-7B1454E62884}" destId="{B1C56B93-8496-1041-B9E8-E27E4F4BEE8B}" srcOrd="0" destOrd="0" presId="urn:microsoft.com/office/officeart/2005/8/layout/orgChart1"/>
    <dgm:cxn modelId="{0F600216-D452-43F5-B51B-F9C146135497}" type="presParOf" srcId="{B1C56B93-8496-1041-B9E8-E27E4F4BEE8B}" destId="{CB8A7F05-7A3D-3949-A33E-EF1863DD392B}" srcOrd="0" destOrd="0" presId="urn:microsoft.com/office/officeart/2005/8/layout/orgChart1"/>
    <dgm:cxn modelId="{4091DE45-ECAD-40EC-A9EB-19F84ACCA067}" type="presParOf" srcId="{CB8A7F05-7A3D-3949-A33E-EF1863DD392B}" destId="{3905E72E-47EF-724B-94EA-5D3D8A4021D7}" srcOrd="0" destOrd="0" presId="urn:microsoft.com/office/officeart/2005/8/layout/orgChart1"/>
    <dgm:cxn modelId="{3656C65D-C3A3-44F3-BE39-B50699E78CC4}" type="presParOf" srcId="{CB8A7F05-7A3D-3949-A33E-EF1863DD392B}" destId="{BC8557B7-4DB4-1F48-B6D0-C23BEA6CCE13}" srcOrd="1" destOrd="0" presId="urn:microsoft.com/office/officeart/2005/8/layout/orgChart1"/>
    <dgm:cxn modelId="{70559439-5FE2-46F3-840E-D1581CD7F9C1}" type="presParOf" srcId="{B1C56B93-8496-1041-B9E8-E27E4F4BEE8B}" destId="{3882FF4C-F045-C345-B2B0-B98FE6CED658}" srcOrd="1" destOrd="0" presId="urn:microsoft.com/office/officeart/2005/8/layout/orgChart1"/>
    <dgm:cxn modelId="{05F0152A-9ED8-4781-9CA4-BE0FCCD4AD4C}" type="presParOf" srcId="{3882FF4C-F045-C345-B2B0-B98FE6CED658}" destId="{18C08C58-084A-FA49-833E-E7D536437EC3}" srcOrd="0" destOrd="0" presId="urn:microsoft.com/office/officeart/2005/8/layout/orgChart1"/>
    <dgm:cxn modelId="{B4406E85-F546-45FF-A61C-0C6EC51D466F}" type="presParOf" srcId="{3882FF4C-F045-C345-B2B0-B98FE6CED658}" destId="{23F7620A-26DE-9E4F-A409-8F0BC08025A8}" srcOrd="1" destOrd="0" presId="urn:microsoft.com/office/officeart/2005/8/layout/orgChart1"/>
    <dgm:cxn modelId="{E5C2D06E-D543-4755-8A78-4C70A6F600E4}" type="presParOf" srcId="{23F7620A-26DE-9E4F-A409-8F0BC08025A8}" destId="{640754F8-D0C8-224C-9710-8737345D6413}" srcOrd="0" destOrd="0" presId="urn:microsoft.com/office/officeart/2005/8/layout/orgChart1"/>
    <dgm:cxn modelId="{E0409606-D636-4243-95ED-AB11025C0702}" type="presParOf" srcId="{640754F8-D0C8-224C-9710-8737345D6413}" destId="{ED7A5531-AF94-E44C-8E0A-26470DCDC91B}" srcOrd="0" destOrd="0" presId="urn:microsoft.com/office/officeart/2005/8/layout/orgChart1"/>
    <dgm:cxn modelId="{D61EC5D5-2B58-45E8-A4C5-3BCCFC6C6E44}" type="presParOf" srcId="{640754F8-D0C8-224C-9710-8737345D6413}" destId="{F7AA63C9-F51D-E547-96B2-80F8C6279E53}" srcOrd="1" destOrd="0" presId="urn:microsoft.com/office/officeart/2005/8/layout/orgChart1"/>
    <dgm:cxn modelId="{85901354-042C-4363-9BDA-17E696E8B6C9}" type="presParOf" srcId="{23F7620A-26DE-9E4F-A409-8F0BC08025A8}" destId="{9B842271-02E7-634D-A2FE-0C86EA799C2E}" srcOrd="1" destOrd="0" presId="urn:microsoft.com/office/officeart/2005/8/layout/orgChart1"/>
    <dgm:cxn modelId="{B7296527-CA0C-450E-A441-10336119C876}" type="presParOf" srcId="{23F7620A-26DE-9E4F-A409-8F0BC08025A8}" destId="{84F80EAB-3EB4-BE42-84CD-72949C4A6661}" srcOrd="2" destOrd="0" presId="urn:microsoft.com/office/officeart/2005/8/layout/orgChart1"/>
    <dgm:cxn modelId="{45D6F471-F011-485A-9CD3-E42DCA0A150C}" type="presParOf" srcId="{3882FF4C-F045-C345-B2B0-B98FE6CED658}" destId="{BD34024D-D4DC-F442-947A-448076AEE9BA}" srcOrd="2" destOrd="0" presId="urn:microsoft.com/office/officeart/2005/8/layout/orgChart1"/>
    <dgm:cxn modelId="{33CC5BA9-1B36-4F50-B238-78205B813234}" type="presParOf" srcId="{3882FF4C-F045-C345-B2B0-B98FE6CED658}" destId="{7C716B5E-12EC-1A48-9D77-2799141EE459}" srcOrd="3" destOrd="0" presId="urn:microsoft.com/office/officeart/2005/8/layout/orgChart1"/>
    <dgm:cxn modelId="{2F772318-72FF-4527-B194-8C238CA7E083}" type="presParOf" srcId="{7C716B5E-12EC-1A48-9D77-2799141EE459}" destId="{5F6B2E7D-2188-FF45-92ED-74908C6B8B0F}" srcOrd="0" destOrd="0" presId="urn:microsoft.com/office/officeart/2005/8/layout/orgChart1"/>
    <dgm:cxn modelId="{DCAB8F57-51FE-48F8-B2FB-8B2F4945C038}" type="presParOf" srcId="{5F6B2E7D-2188-FF45-92ED-74908C6B8B0F}" destId="{5B06698F-F7DD-1246-A624-B4AF71DC8062}" srcOrd="0" destOrd="0" presId="urn:microsoft.com/office/officeart/2005/8/layout/orgChart1"/>
    <dgm:cxn modelId="{E968A41F-37B8-4197-A2C6-2A4A7DADB9CE}" type="presParOf" srcId="{5F6B2E7D-2188-FF45-92ED-74908C6B8B0F}" destId="{1F52590A-7AA3-294A-A3C5-51B4CA938D40}" srcOrd="1" destOrd="0" presId="urn:microsoft.com/office/officeart/2005/8/layout/orgChart1"/>
    <dgm:cxn modelId="{317A0ED0-7ED0-44CB-AF27-422B0AB8CD5B}" type="presParOf" srcId="{7C716B5E-12EC-1A48-9D77-2799141EE459}" destId="{0B6B6896-522D-3442-9C79-F40E5A5C8888}" srcOrd="1" destOrd="0" presId="urn:microsoft.com/office/officeart/2005/8/layout/orgChart1"/>
    <dgm:cxn modelId="{A88A4D29-37C1-4B56-8DA1-96D867EDF8A6}" type="presParOf" srcId="{7C716B5E-12EC-1A48-9D77-2799141EE459}" destId="{981F7659-BFA3-8A46-A501-40F8DE5F18C6}" srcOrd="2" destOrd="0" presId="urn:microsoft.com/office/officeart/2005/8/layout/orgChart1"/>
    <dgm:cxn modelId="{97BE8DB3-95FE-4D1A-94B1-714723B19B91}" type="presParOf" srcId="{B1C56B93-8496-1041-B9E8-E27E4F4BEE8B}" destId="{A4184F85-BF6C-A94F-99DB-C2DEC4ABAFE8}" srcOrd="2" destOrd="0" presId="urn:microsoft.com/office/officeart/2005/8/layout/orgChart1"/>
    <dgm:cxn modelId="{CB2B7666-BED2-45AE-87FA-E2358083D3E3}" type="presParOf" srcId="{49FA7BD1-8EBA-5945-A0F8-7B1454E62884}" destId="{01EB8061-89A8-3547-B39D-B2BD50F0DF10}" srcOrd="1" destOrd="0" presId="urn:microsoft.com/office/officeart/2005/8/layout/orgChart1"/>
    <dgm:cxn modelId="{0BC43E6C-3D0C-4070-9BEB-C34EEACD5E88}" type="presParOf" srcId="{01EB8061-89A8-3547-B39D-B2BD50F0DF10}" destId="{D7F38EA3-922B-454A-AF8F-D71C72B411AD}" srcOrd="0" destOrd="0" presId="urn:microsoft.com/office/officeart/2005/8/layout/orgChart1"/>
    <dgm:cxn modelId="{4C69E128-5CE1-4346-AE13-3D4E14B6D2C5}" type="presParOf" srcId="{D7F38EA3-922B-454A-AF8F-D71C72B411AD}" destId="{C56CE6B7-4298-9C49-BC7A-FEDBCCF81350}" srcOrd="0" destOrd="0" presId="urn:microsoft.com/office/officeart/2005/8/layout/orgChart1"/>
    <dgm:cxn modelId="{30C9ECD4-1F04-4F17-8E0B-B0461DAC344A}" type="presParOf" srcId="{D7F38EA3-922B-454A-AF8F-D71C72B411AD}" destId="{E6088557-431F-0E4E-B04D-D48C3021C8E8}" srcOrd="1" destOrd="0" presId="urn:microsoft.com/office/officeart/2005/8/layout/orgChart1"/>
    <dgm:cxn modelId="{019053EB-3988-443F-A2A1-F43F2E0A4431}" type="presParOf" srcId="{01EB8061-89A8-3547-B39D-B2BD50F0DF10}" destId="{E7C3BBBA-7F78-6A4A-8423-1C6AFC7661B4}" srcOrd="1" destOrd="0" presId="urn:microsoft.com/office/officeart/2005/8/layout/orgChart1"/>
    <dgm:cxn modelId="{031F86CC-9374-4DF0-8E6B-79E988F967B5}" type="presParOf" srcId="{01EB8061-89A8-3547-B39D-B2BD50F0DF10}" destId="{A4062862-5455-484E-AC06-663E7C4602A5}" srcOrd="2" destOrd="0" presId="urn:microsoft.com/office/officeart/2005/8/layout/orgChart1"/>
    <dgm:cxn modelId="{D529C532-6CEB-4FEA-A126-DF2EA88617C9}" type="presParOf" srcId="{A4062862-5455-484E-AC06-663E7C4602A5}" destId="{1F946644-B88E-AC4C-BEF1-98CBFD2C2356}" srcOrd="0" destOrd="0" presId="urn:microsoft.com/office/officeart/2005/8/layout/orgChart1"/>
    <dgm:cxn modelId="{1B57D8A1-5158-43CA-BAD2-295423E85325}" type="presParOf" srcId="{A4062862-5455-484E-AC06-663E7C4602A5}" destId="{38D34FFB-28BF-1941-8B1F-26DCA21F3FA5}" srcOrd="1" destOrd="0" presId="urn:microsoft.com/office/officeart/2005/8/layout/orgChart1"/>
    <dgm:cxn modelId="{D0588047-E94A-4BCB-921B-BBE409C64DBF}" type="presParOf" srcId="{38D34FFB-28BF-1941-8B1F-26DCA21F3FA5}" destId="{1C8DDEA1-6316-7446-918C-D631DFFF3B70}" srcOrd="0" destOrd="0" presId="urn:microsoft.com/office/officeart/2005/8/layout/orgChart1"/>
    <dgm:cxn modelId="{870D701C-F25E-429B-B24F-B86FDFCFFFA9}" type="presParOf" srcId="{1C8DDEA1-6316-7446-918C-D631DFFF3B70}" destId="{F7B4798A-0EEE-A344-BCB4-1F41B880506C}" srcOrd="0" destOrd="0" presId="urn:microsoft.com/office/officeart/2005/8/layout/orgChart1"/>
    <dgm:cxn modelId="{00C39AD5-827E-4E03-A4F9-3E29D1B32EDA}" type="presParOf" srcId="{1C8DDEA1-6316-7446-918C-D631DFFF3B70}" destId="{844AC8FD-4730-9D4E-9BC8-C9FB1B5A8815}" srcOrd="1" destOrd="0" presId="urn:microsoft.com/office/officeart/2005/8/layout/orgChart1"/>
    <dgm:cxn modelId="{BFCEFDE3-2748-4F3A-A264-0FB1B0575C7E}" type="presParOf" srcId="{38D34FFB-28BF-1941-8B1F-26DCA21F3FA5}" destId="{FC6075CD-BE93-9540-AA11-D090F0837AC6}" srcOrd="1" destOrd="0" presId="urn:microsoft.com/office/officeart/2005/8/layout/orgChart1"/>
    <dgm:cxn modelId="{EE5DBE27-B73B-4AD8-A1B7-49F18A529F93}" type="presParOf" srcId="{38D34FFB-28BF-1941-8B1F-26DCA21F3FA5}" destId="{BEDEBE75-0CCB-3C47-9EF4-B2B4B7981566}" srcOrd="2" destOrd="0" presId="urn:microsoft.com/office/officeart/2005/8/layout/orgChart1"/>
    <dgm:cxn modelId="{F60BDB18-40D5-479E-BC73-40EDD471DD58}" type="presParOf" srcId="{A4062862-5455-484E-AC06-663E7C4602A5}" destId="{E667886E-19D2-4140-86D1-08601A6615CE}" srcOrd="2" destOrd="0" presId="urn:microsoft.com/office/officeart/2005/8/layout/orgChart1"/>
    <dgm:cxn modelId="{0E5343CD-2310-4D95-86D1-3A06E62FC947}" type="presParOf" srcId="{A4062862-5455-484E-AC06-663E7C4602A5}" destId="{51A24CBB-DF53-8545-B647-A3496A1BFFF0}" srcOrd="3" destOrd="0" presId="urn:microsoft.com/office/officeart/2005/8/layout/orgChart1"/>
    <dgm:cxn modelId="{452431A3-D0EB-49FB-B0ED-ADB3C159E017}" type="presParOf" srcId="{51A24CBB-DF53-8545-B647-A3496A1BFFF0}" destId="{B6CE35A3-3D07-E246-96A8-052F496377B8}" srcOrd="0" destOrd="0" presId="urn:microsoft.com/office/officeart/2005/8/layout/orgChart1"/>
    <dgm:cxn modelId="{DAF6E285-A563-4CE1-8DD7-53FF6C980152}" type="presParOf" srcId="{B6CE35A3-3D07-E246-96A8-052F496377B8}" destId="{B397DB5A-D622-FA42-9B72-AAB832518D98}" srcOrd="0" destOrd="0" presId="urn:microsoft.com/office/officeart/2005/8/layout/orgChart1"/>
    <dgm:cxn modelId="{26395457-CA39-4472-98F9-700EC570B3CD}" type="presParOf" srcId="{B6CE35A3-3D07-E246-96A8-052F496377B8}" destId="{55B32BD7-8DBB-BE42-A47B-E7E21549641F}" srcOrd="1" destOrd="0" presId="urn:microsoft.com/office/officeart/2005/8/layout/orgChart1"/>
    <dgm:cxn modelId="{124A9BDB-1845-4D1A-9E39-A4B073285E26}" type="presParOf" srcId="{51A24CBB-DF53-8545-B647-A3496A1BFFF0}" destId="{74577AAF-8288-634D-AEA5-A6652C50D0A3}" srcOrd="1" destOrd="0" presId="urn:microsoft.com/office/officeart/2005/8/layout/orgChart1"/>
    <dgm:cxn modelId="{A47FDEF6-1D85-42AD-870B-FBD71A48A38D}" type="presParOf" srcId="{51A24CBB-DF53-8545-B647-A3496A1BFFF0}" destId="{43D95661-01C7-FB49-9BEE-0EE96BA51257}" srcOrd="2" destOrd="0" presId="urn:microsoft.com/office/officeart/2005/8/layout/orgChart1"/>
    <dgm:cxn modelId="{424E857E-55D7-4D0E-9FDD-4CFD05DDDEE2}" type="presParOf" srcId="{A4062862-5455-484E-AC06-663E7C4602A5}" destId="{BEA25F7B-7951-B943-B66E-14842166C104}" srcOrd="4" destOrd="0" presId="urn:microsoft.com/office/officeart/2005/8/layout/orgChart1"/>
    <dgm:cxn modelId="{E1B501AB-F782-416F-8F6C-3A2B2BEE5720}" type="presParOf" srcId="{A4062862-5455-484E-AC06-663E7C4602A5}" destId="{C0163AFE-EE82-5949-ADF4-D8D391DB2EEF}" srcOrd="5" destOrd="0" presId="urn:microsoft.com/office/officeart/2005/8/layout/orgChart1"/>
    <dgm:cxn modelId="{063278B5-C3C8-456C-A8E7-C98D913B8CE0}" type="presParOf" srcId="{C0163AFE-EE82-5949-ADF4-D8D391DB2EEF}" destId="{4A0C6718-8CF6-604B-95AC-98EEFDE25066}" srcOrd="0" destOrd="0" presId="urn:microsoft.com/office/officeart/2005/8/layout/orgChart1"/>
    <dgm:cxn modelId="{5E74139F-7A68-4B01-85CB-141F140E3681}" type="presParOf" srcId="{4A0C6718-8CF6-604B-95AC-98EEFDE25066}" destId="{F14D61A5-1BFA-414D-A268-521457E34E28}" srcOrd="0" destOrd="0" presId="urn:microsoft.com/office/officeart/2005/8/layout/orgChart1"/>
    <dgm:cxn modelId="{5CDC5D55-4B02-4B01-B2A5-1F8CC6FAF007}" type="presParOf" srcId="{4A0C6718-8CF6-604B-95AC-98EEFDE25066}" destId="{813C080D-26DB-8A4F-BF88-3DFFDF6371BB}" srcOrd="1" destOrd="0" presId="urn:microsoft.com/office/officeart/2005/8/layout/orgChart1"/>
    <dgm:cxn modelId="{A81179B7-F34F-4B4E-9CDF-123AFA6B524A}" type="presParOf" srcId="{C0163AFE-EE82-5949-ADF4-D8D391DB2EEF}" destId="{3D96FDC4-CC8A-8748-86A6-34E6624F49D6}" srcOrd="1" destOrd="0" presId="urn:microsoft.com/office/officeart/2005/8/layout/orgChart1"/>
    <dgm:cxn modelId="{6084E6FD-D4AB-4D7D-953C-E97D24025072}" type="presParOf" srcId="{C0163AFE-EE82-5949-ADF4-D8D391DB2EEF}" destId="{1E9D9762-6A49-154F-8B09-0A4988FFE580}" srcOrd="2" destOrd="0" presId="urn:microsoft.com/office/officeart/2005/8/layout/orgChart1"/>
    <dgm:cxn modelId="{D11B50F2-9C1A-4BB5-9232-07A0BB7A28F6}" type="presParOf" srcId="{A4062862-5455-484E-AC06-663E7C4602A5}" destId="{5C1FDE86-B911-9643-ADBD-2E7E7BBCE2B1}" srcOrd="6" destOrd="0" presId="urn:microsoft.com/office/officeart/2005/8/layout/orgChart1"/>
    <dgm:cxn modelId="{0178C3BE-0007-420D-86DB-B36A29DDB691}" type="presParOf" srcId="{A4062862-5455-484E-AC06-663E7C4602A5}" destId="{9A1BD5BB-E060-124E-A336-6FF1F8389F8E}" srcOrd="7" destOrd="0" presId="urn:microsoft.com/office/officeart/2005/8/layout/orgChart1"/>
    <dgm:cxn modelId="{9D18AE29-A5EE-45BA-A020-D6F5F3D0B956}" type="presParOf" srcId="{9A1BD5BB-E060-124E-A336-6FF1F8389F8E}" destId="{33F8A3BE-E37F-3F4F-B8C2-5F45BCFB8EF2}" srcOrd="0" destOrd="0" presId="urn:microsoft.com/office/officeart/2005/8/layout/orgChart1"/>
    <dgm:cxn modelId="{56391B5A-93A2-4F89-B046-45963035EFD6}" type="presParOf" srcId="{33F8A3BE-E37F-3F4F-B8C2-5F45BCFB8EF2}" destId="{B7D33220-39E7-A947-9622-753DD34A4BF7}" srcOrd="0" destOrd="0" presId="urn:microsoft.com/office/officeart/2005/8/layout/orgChart1"/>
    <dgm:cxn modelId="{BDCC0C3F-35C8-40D5-926A-9FAAEE887823}" type="presParOf" srcId="{33F8A3BE-E37F-3F4F-B8C2-5F45BCFB8EF2}" destId="{46656EFD-F6F2-A744-AF59-DD15BF358091}" srcOrd="1" destOrd="0" presId="urn:microsoft.com/office/officeart/2005/8/layout/orgChart1"/>
    <dgm:cxn modelId="{2F53B1A5-8AF2-4457-8267-B8E4DCB219E3}" type="presParOf" srcId="{9A1BD5BB-E060-124E-A336-6FF1F8389F8E}" destId="{BC9A15EB-D93F-AB4D-89B7-83750745CEF3}" srcOrd="1" destOrd="0" presId="urn:microsoft.com/office/officeart/2005/8/layout/orgChart1"/>
    <dgm:cxn modelId="{92D495D6-4668-4F4A-8C84-23C96D7F7A44}" type="presParOf" srcId="{9A1BD5BB-E060-124E-A336-6FF1F8389F8E}" destId="{BC353A8F-8D42-B243-96BA-DADF556F25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FDE86-B911-9643-ADBD-2E7E7BBCE2B1}">
      <dsp:nvSpPr>
        <dsp:cNvPr id="0" name=""/>
        <dsp:cNvSpPr/>
      </dsp:nvSpPr>
      <dsp:spPr>
        <a:xfrm>
          <a:off x="6613661" y="1115383"/>
          <a:ext cx="208784" cy="2202186"/>
        </a:xfrm>
        <a:custGeom>
          <a:avLst/>
          <a:gdLst/>
          <a:ahLst/>
          <a:cxnLst/>
          <a:rect l="0" t="0" r="0" b="0"/>
          <a:pathLst>
            <a:path>
              <a:moveTo>
                <a:pt x="0" y="0"/>
              </a:moveTo>
              <a:lnTo>
                <a:pt x="0" y="2202186"/>
              </a:lnTo>
              <a:lnTo>
                <a:pt x="208784" y="22021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25F7B-7951-B943-B66E-14842166C104}">
      <dsp:nvSpPr>
        <dsp:cNvPr id="0" name=""/>
        <dsp:cNvSpPr/>
      </dsp:nvSpPr>
      <dsp:spPr>
        <a:xfrm>
          <a:off x="6416029" y="1115383"/>
          <a:ext cx="197632" cy="2202186"/>
        </a:xfrm>
        <a:custGeom>
          <a:avLst/>
          <a:gdLst/>
          <a:ahLst/>
          <a:cxnLst/>
          <a:rect l="0" t="0" r="0" b="0"/>
          <a:pathLst>
            <a:path>
              <a:moveTo>
                <a:pt x="197632" y="0"/>
              </a:moveTo>
              <a:lnTo>
                <a:pt x="197632" y="2202186"/>
              </a:lnTo>
              <a:lnTo>
                <a:pt x="0" y="22021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7886E-19D2-4140-86D1-08601A6615CE}">
      <dsp:nvSpPr>
        <dsp:cNvPr id="0" name=""/>
        <dsp:cNvSpPr/>
      </dsp:nvSpPr>
      <dsp:spPr>
        <a:xfrm>
          <a:off x="6613661" y="1115383"/>
          <a:ext cx="214035" cy="865816"/>
        </a:xfrm>
        <a:custGeom>
          <a:avLst/>
          <a:gdLst/>
          <a:ahLst/>
          <a:cxnLst/>
          <a:rect l="0" t="0" r="0" b="0"/>
          <a:pathLst>
            <a:path>
              <a:moveTo>
                <a:pt x="0" y="0"/>
              </a:moveTo>
              <a:lnTo>
                <a:pt x="0" y="865816"/>
              </a:lnTo>
              <a:lnTo>
                <a:pt x="214035" y="8658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46644-B88E-AC4C-BEF1-98CBFD2C2356}">
      <dsp:nvSpPr>
        <dsp:cNvPr id="0" name=""/>
        <dsp:cNvSpPr/>
      </dsp:nvSpPr>
      <dsp:spPr>
        <a:xfrm>
          <a:off x="6419191" y="1115383"/>
          <a:ext cx="194470" cy="862852"/>
        </a:xfrm>
        <a:custGeom>
          <a:avLst/>
          <a:gdLst/>
          <a:ahLst/>
          <a:cxnLst/>
          <a:rect l="0" t="0" r="0" b="0"/>
          <a:pathLst>
            <a:path>
              <a:moveTo>
                <a:pt x="194470" y="0"/>
              </a:moveTo>
              <a:lnTo>
                <a:pt x="194470" y="862852"/>
              </a:lnTo>
              <a:lnTo>
                <a:pt x="0" y="86285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4024D-D4DC-F442-947A-448076AEE9BA}">
      <dsp:nvSpPr>
        <dsp:cNvPr id="0" name=""/>
        <dsp:cNvSpPr/>
      </dsp:nvSpPr>
      <dsp:spPr>
        <a:xfrm>
          <a:off x="2079048" y="1115383"/>
          <a:ext cx="1133495" cy="395264"/>
        </a:xfrm>
        <a:custGeom>
          <a:avLst/>
          <a:gdLst/>
          <a:ahLst/>
          <a:cxnLst/>
          <a:rect l="0" t="0" r="0" b="0"/>
          <a:pathLst>
            <a:path>
              <a:moveTo>
                <a:pt x="0" y="0"/>
              </a:moveTo>
              <a:lnTo>
                <a:pt x="0" y="197632"/>
              </a:lnTo>
              <a:lnTo>
                <a:pt x="1133495" y="197632"/>
              </a:lnTo>
              <a:lnTo>
                <a:pt x="1133495" y="3952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08C58-084A-FA49-833E-E7D536437EC3}">
      <dsp:nvSpPr>
        <dsp:cNvPr id="0" name=""/>
        <dsp:cNvSpPr/>
      </dsp:nvSpPr>
      <dsp:spPr>
        <a:xfrm>
          <a:off x="937826" y="1115383"/>
          <a:ext cx="1141221" cy="374268"/>
        </a:xfrm>
        <a:custGeom>
          <a:avLst/>
          <a:gdLst/>
          <a:ahLst/>
          <a:cxnLst/>
          <a:rect l="0" t="0" r="0" b="0"/>
          <a:pathLst>
            <a:path>
              <a:moveTo>
                <a:pt x="1141221" y="0"/>
              </a:moveTo>
              <a:lnTo>
                <a:pt x="1141221" y="176636"/>
              </a:lnTo>
              <a:lnTo>
                <a:pt x="0" y="176636"/>
              </a:lnTo>
              <a:lnTo>
                <a:pt x="0" y="3742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5E72E-47EF-724B-94EA-5D3D8A4021D7}">
      <dsp:nvSpPr>
        <dsp:cNvPr id="0" name=""/>
        <dsp:cNvSpPr/>
      </dsp:nvSpPr>
      <dsp:spPr>
        <a:xfrm>
          <a:off x="623591" y="174277"/>
          <a:ext cx="2910914" cy="9411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latin typeface="+mn-lt"/>
              <a:cs typeface="Times New Roman"/>
            </a:rPr>
            <a:t>OUTPUT SUB INDEX</a:t>
          </a:r>
          <a:r>
            <a:rPr lang="fr-FR" sz="1500" b="1" kern="1200" dirty="0" smtClean="0">
              <a:latin typeface="Times New Roman"/>
              <a:cs typeface="Times New Roman"/>
            </a:rPr>
            <a:t> </a:t>
          </a:r>
          <a:endParaRPr lang="fr-FR" sz="1500" b="1" kern="1200" dirty="0">
            <a:latin typeface="Times New Roman"/>
            <a:cs typeface="Times New Roman"/>
          </a:endParaRPr>
        </a:p>
      </dsp:txBody>
      <dsp:txXfrm>
        <a:off x="623591" y="174277"/>
        <a:ext cx="2910914" cy="941105"/>
      </dsp:txXfrm>
    </dsp:sp>
    <dsp:sp modelId="{ED7A5531-AF94-E44C-8E0A-26470DCDC91B}">
      <dsp:nvSpPr>
        <dsp:cNvPr id="0" name=""/>
        <dsp:cNvSpPr/>
      </dsp:nvSpPr>
      <dsp:spPr>
        <a:xfrm>
          <a:off x="1963" y="1489651"/>
          <a:ext cx="1871726" cy="95760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SCIENTIFIC OUTPUT</a:t>
          </a:r>
          <a:endParaRPr lang="fr-FR" sz="1500" kern="1200" dirty="0">
            <a:latin typeface="+mn-lt"/>
            <a:cs typeface="Times New Roman"/>
          </a:endParaRPr>
        </a:p>
      </dsp:txBody>
      <dsp:txXfrm>
        <a:off x="1963" y="1489651"/>
        <a:ext cx="1871726" cy="957602"/>
      </dsp:txXfrm>
    </dsp:sp>
    <dsp:sp modelId="{5B06698F-F7DD-1246-A624-B4AF71DC8062}">
      <dsp:nvSpPr>
        <dsp:cNvPr id="0" name=""/>
        <dsp:cNvSpPr/>
      </dsp:nvSpPr>
      <dsp:spPr>
        <a:xfrm>
          <a:off x="2271438" y="1510647"/>
          <a:ext cx="1882210" cy="9411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CREATIVE OUTPUT</a:t>
          </a:r>
          <a:endParaRPr lang="fr-FR" sz="1500" kern="1200" dirty="0">
            <a:latin typeface="+mn-lt"/>
            <a:cs typeface="Times New Roman"/>
          </a:endParaRPr>
        </a:p>
      </dsp:txBody>
      <dsp:txXfrm>
        <a:off x="2271438" y="1510647"/>
        <a:ext cx="1882210" cy="941105"/>
      </dsp:txXfrm>
    </dsp:sp>
    <dsp:sp modelId="{C56CE6B7-4298-9C49-BC7A-FEDBCCF81350}">
      <dsp:nvSpPr>
        <dsp:cNvPr id="0" name=""/>
        <dsp:cNvSpPr/>
      </dsp:nvSpPr>
      <dsp:spPr>
        <a:xfrm>
          <a:off x="5041526" y="174277"/>
          <a:ext cx="3144270" cy="9411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latin typeface="+mn-lt"/>
              <a:cs typeface="Times New Roman"/>
            </a:rPr>
            <a:t>INPUT SUB INDEX </a:t>
          </a:r>
          <a:endParaRPr lang="fr-FR" sz="1500" b="1" kern="1200" dirty="0">
            <a:latin typeface="+mn-lt"/>
            <a:cs typeface="Times New Roman"/>
          </a:endParaRPr>
        </a:p>
      </dsp:txBody>
      <dsp:txXfrm>
        <a:off x="5041526" y="174277"/>
        <a:ext cx="3144270" cy="941105"/>
      </dsp:txXfrm>
    </dsp:sp>
    <dsp:sp modelId="{F7B4798A-0EEE-A344-BCB4-1F41B880506C}">
      <dsp:nvSpPr>
        <dsp:cNvPr id="0" name=""/>
        <dsp:cNvSpPr/>
      </dsp:nvSpPr>
      <dsp:spPr>
        <a:xfrm>
          <a:off x="4567171" y="1507682"/>
          <a:ext cx="1852020" cy="9411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HUMAN CAPITAL AND RESEARCH</a:t>
          </a:r>
          <a:r>
            <a:rPr lang="fr-FR" sz="1500" kern="1200" dirty="0" smtClean="0">
              <a:latin typeface="Times New Roman"/>
              <a:cs typeface="Times New Roman"/>
            </a:rPr>
            <a:t> </a:t>
          </a:r>
          <a:endParaRPr lang="fr-FR" sz="1500" kern="1200" dirty="0">
            <a:latin typeface="Times New Roman"/>
            <a:cs typeface="Times New Roman"/>
          </a:endParaRPr>
        </a:p>
      </dsp:txBody>
      <dsp:txXfrm>
        <a:off x="4567171" y="1507682"/>
        <a:ext cx="1852020" cy="941105"/>
      </dsp:txXfrm>
    </dsp:sp>
    <dsp:sp modelId="{B397DB5A-D622-FA42-9B72-AAB832518D98}">
      <dsp:nvSpPr>
        <dsp:cNvPr id="0" name=""/>
        <dsp:cNvSpPr/>
      </dsp:nvSpPr>
      <dsp:spPr>
        <a:xfrm>
          <a:off x="6827696" y="1510647"/>
          <a:ext cx="1849403" cy="9411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INFRASTRUCTURE</a:t>
          </a:r>
        </a:p>
      </dsp:txBody>
      <dsp:txXfrm>
        <a:off x="6827696" y="1510647"/>
        <a:ext cx="1849403" cy="941105"/>
      </dsp:txXfrm>
    </dsp:sp>
    <dsp:sp modelId="{F14D61A5-1BFA-414D-A268-521457E34E28}">
      <dsp:nvSpPr>
        <dsp:cNvPr id="0" name=""/>
        <dsp:cNvSpPr/>
      </dsp:nvSpPr>
      <dsp:spPr>
        <a:xfrm>
          <a:off x="4564009" y="2847016"/>
          <a:ext cx="1852020" cy="9411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MARKET SOPHISTICATION </a:t>
          </a:r>
        </a:p>
      </dsp:txBody>
      <dsp:txXfrm>
        <a:off x="4564009" y="2847016"/>
        <a:ext cx="1852020" cy="941105"/>
      </dsp:txXfrm>
    </dsp:sp>
    <dsp:sp modelId="{B7D33220-39E7-A947-9622-753DD34A4BF7}">
      <dsp:nvSpPr>
        <dsp:cNvPr id="0" name=""/>
        <dsp:cNvSpPr/>
      </dsp:nvSpPr>
      <dsp:spPr>
        <a:xfrm>
          <a:off x="6822445" y="2847016"/>
          <a:ext cx="1859906" cy="9411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mn-lt"/>
              <a:cs typeface="Times New Roman"/>
            </a:rPr>
            <a:t>BUSINESS SOPHISTICATION</a:t>
          </a:r>
        </a:p>
      </dsp:txBody>
      <dsp:txXfrm>
        <a:off x="6822445" y="2847016"/>
        <a:ext cx="1859906" cy="9411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ea typeface="+mn-ea"/>
              </a:defRPr>
            </a:lvl1pPr>
          </a:lstStyle>
          <a:p>
            <a:pPr>
              <a:defRPr/>
            </a:pPr>
            <a:endParaRPr lang="en-US" dirty="0"/>
          </a:p>
        </p:txBody>
      </p:sp>
      <p:sp>
        <p:nvSpPr>
          <p:cNvPr id="61443"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ea typeface="+mn-ea"/>
              </a:defRPr>
            </a:lvl1pPr>
          </a:lstStyle>
          <a:p>
            <a:pPr>
              <a:defRPr/>
            </a:pPr>
            <a:endParaRPr lang="en-US" dirty="0"/>
          </a:p>
        </p:txBody>
      </p:sp>
      <p:sp>
        <p:nvSpPr>
          <p:cNvPr id="61444"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ea typeface="+mn-ea"/>
              </a:defRPr>
            </a:lvl1pPr>
          </a:lstStyle>
          <a:p>
            <a:pPr>
              <a:defRPr/>
            </a:pPr>
            <a:endParaRPr lang="en-US" dirty="0"/>
          </a:p>
        </p:txBody>
      </p:sp>
      <p:sp>
        <p:nvSpPr>
          <p:cNvPr id="61445"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EE741153-43D6-9D42-8FFD-A32EDBBF0937}" type="slidenum">
              <a:rPr lang="en-US"/>
              <a:pPr/>
              <a:t>‹#›</a:t>
            </a:fld>
            <a:endParaRPr lang="en-US" dirty="0"/>
          </a:p>
        </p:txBody>
      </p:sp>
    </p:spTree>
    <p:extLst>
      <p:ext uri="{BB962C8B-B14F-4D97-AF65-F5344CB8AC3E}">
        <p14:creationId xmlns:p14="http://schemas.microsoft.com/office/powerpoint/2010/main" val="3508233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ea typeface="+mn-ea"/>
              </a:defRPr>
            </a:lvl1pPr>
          </a:lstStyle>
          <a:p>
            <a:pPr>
              <a:defRPr/>
            </a:pPr>
            <a:endParaRPr lang="en-US" dirty="0"/>
          </a:p>
        </p:txBody>
      </p:sp>
      <p:sp>
        <p:nvSpPr>
          <p:cNvPr id="13315"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ea typeface="+mn-ea"/>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ea typeface="+mn-ea"/>
              </a:defRPr>
            </a:lvl1pPr>
          </a:lstStyle>
          <a:p>
            <a:pPr>
              <a:defRPr/>
            </a:pPr>
            <a:endParaRPr lang="en-US" dirty="0"/>
          </a:p>
        </p:txBody>
      </p:sp>
      <p:sp>
        <p:nvSpPr>
          <p:cNvPr id="13319"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1249BEA5-81F4-6346-9162-E8E20A1B3D92}" type="slidenum">
              <a:rPr lang="en-US"/>
              <a:pPr/>
              <a:t>‹#›</a:t>
            </a:fld>
            <a:endParaRPr lang="en-US" dirty="0"/>
          </a:p>
        </p:txBody>
      </p:sp>
    </p:spTree>
    <p:extLst>
      <p:ext uri="{BB962C8B-B14F-4D97-AF65-F5344CB8AC3E}">
        <p14:creationId xmlns:p14="http://schemas.microsoft.com/office/powerpoint/2010/main" val="2361669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fr-FR" dirty="0"/>
          </a:p>
        </p:txBody>
      </p:sp>
      <p:sp>
        <p:nvSpPr>
          <p:cNvPr id="40964" name="Espace réservé du numéro de diapositive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fld id="{01776D1B-FA4D-1F4B-A677-8EBF135F1C19}" type="slidenum">
              <a:rPr lang="fr-FR" sz="1200"/>
              <a:pPr eaLnBrk="1" hangingPunct="1"/>
              <a:t>3</a:t>
            </a:fld>
            <a:endParaRPr lang="fr-F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9BEA5-81F4-6346-9162-E8E20A1B3D92}" type="slidenum">
              <a:rPr lang="en-US" smtClean="0"/>
              <a:pPr/>
              <a:t>32</a:t>
            </a:fld>
            <a:endParaRPr lang="en-US" dirty="0"/>
          </a:p>
        </p:txBody>
      </p:sp>
    </p:spTree>
    <p:extLst>
      <p:ext uri="{BB962C8B-B14F-4D97-AF65-F5344CB8AC3E}">
        <p14:creationId xmlns:p14="http://schemas.microsoft.com/office/powerpoint/2010/main" val="142427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GDP : GROSS DOMESTIC PRODUCT </a:t>
            </a:r>
            <a:endParaRPr lang="en-US" dirty="0"/>
          </a:p>
        </p:txBody>
      </p:sp>
      <p:sp>
        <p:nvSpPr>
          <p:cNvPr id="4" name="Slide Number Placeholder 3"/>
          <p:cNvSpPr>
            <a:spLocks noGrp="1"/>
          </p:cNvSpPr>
          <p:nvPr>
            <p:ph type="sldNum" sz="quarter" idx="10"/>
          </p:nvPr>
        </p:nvSpPr>
        <p:spPr/>
        <p:txBody>
          <a:bodyPr/>
          <a:lstStyle/>
          <a:p>
            <a:fld id="{1249BEA5-81F4-6346-9162-E8E20A1B3D92}" type="slidenum">
              <a:rPr lang="en-US" smtClean="0"/>
              <a:pPr/>
              <a:t>35</a:t>
            </a:fld>
            <a:endParaRPr lang="en-US" dirty="0"/>
          </a:p>
        </p:txBody>
      </p:sp>
    </p:spTree>
    <p:extLst>
      <p:ext uri="{BB962C8B-B14F-4D97-AF65-F5344CB8AC3E}">
        <p14:creationId xmlns:p14="http://schemas.microsoft.com/office/powerpoint/2010/main" val="315658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fld id="{4615F1F5-A6F0-C345-A8F7-38B7A62C5BA3}" type="slidenum">
              <a:rPr lang="en-US" sz="1200"/>
              <a:pPr eaLnBrk="1" hangingPunct="1"/>
              <a:t>38</a:t>
            </a:fld>
            <a:endParaRPr lang="en-US" sz="1200" dirty="0"/>
          </a:p>
        </p:txBody>
      </p:sp>
      <p:sp>
        <p:nvSpPr>
          <p:cNvPr id="52227" name="Rectangle 2"/>
          <p:cNvSpPr>
            <a:spLocks noGrp="1" noRot="1" noChangeAspect="1" noChangeArrowheads="1" noTextEdit="1"/>
          </p:cNvSpPr>
          <p:nvPr>
            <p:ph type="sldImg"/>
          </p:nvPr>
        </p:nvSpPr>
        <p:spPr>
          <a:xfrm>
            <a:off x="915988" y="744538"/>
            <a:ext cx="4965700" cy="3724275"/>
          </a:xfrm>
          <a:ln/>
        </p:spPr>
      </p:sp>
      <p:sp>
        <p:nvSpPr>
          <p:cNvPr id="52228" name="Rectangle 3"/>
          <p:cNvSpPr>
            <a:spLocks noGrp="1" noChangeArrowheads="1"/>
          </p:cNvSpPr>
          <p:nvPr>
            <p:ph type="body" idx="1"/>
          </p:nvPr>
        </p:nvSpPr>
        <p:spPr>
          <a:xfrm>
            <a:off x="906463" y="4716463"/>
            <a:ext cx="4984750" cy="446563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t>Welcome ….</a:t>
            </a:r>
          </a:p>
          <a:p>
            <a:pPr eaLnBrk="1" hangingPunct="1"/>
            <a:endParaRPr lang="en-US" dirty="0"/>
          </a:p>
          <a:p>
            <a:pPr eaLnBrk="1" hangingPunct="1"/>
            <a:r>
              <a:rPr lang="en-US" dirty="0"/>
              <a:t>Today, we are going to explain to you, in very general terms, </a:t>
            </a:r>
          </a:p>
          <a:p>
            <a:pPr eaLnBrk="1" hangingPunct="1"/>
            <a:r>
              <a:rPr lang="en-US" dirty="0"/>
              <a:t>what this Organization does and why?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en-US" dirty="0" smtClean="0"/>
              <a:t>Patent law differs from country to country.  It can be a costly, complex and lengthy process to obtain patent protection in multiple countries.  WIPO</a:t>
            </a:r>
            <a:r>
              <a:rPr lang="ja-JP" altLang="en-US" dirty="0" smtClean="0"/>
              <a:t>’</a:t>
            </a:r>
            <a:r>
              <a:rPr lang="en-US" dirty="0" smtClean="0"/>
              <a:t>s global protection services offer a swift, reliable cost-effective and user-friendly option.  Principle objective of PCT is operational excellence and provision of high quality services to benefit users of patent system, patent administrations and general public by streamlining  the filing and processing of patent applications in multiple countries (through reduced duplication of work of national filing and processing) to make the grant of patents more economical (ie less diversion of public resources for patent admin.)</a:t>
            </a:r>
          </a:p>
          <a:p>
            <a:pPr eaLnBrk="1" hangingPunct="1"/>
            <a:r>
              <a:rPr lang="en-US" dirty="0" smtClean="0"/>
              <a:t>Emphasis on ensuing PCT beneficiaries receive adequate knowledge of system and that the system responds satisfactorily to their needs. </a:t>
            </a:r>
          </a:p>
          <a:p>
            <a:pPr eaLnBrk="1" hangingPunct="1"/>
            <a:r>
              <a:rPr lang="en-US" dirty="0" smtClean="0"/>
              <a:t>TRADEMARKS:  In constantly changing business environment, TMs, etc. are important tools for promotion of domestic commerce and int</a:t>
            </a:r>
            <a:r>
              <a:rPr lang="ja-JP" altLang="en-US" dirty="0" smtClean="0"/>
              <a:t>’</a:t>
            </a:r>
            <a:r>
              <a:rPr lang="en-US" dirty="0" smtClean="0"/>
              <a:t>l. trade which, in turn, contribute to sustainable national economic growth. Indispensable in designing marketing strategies to identify and promote goods in market place and distinguish these goods from those of competitors.  To be effective, need adequate legal protection at national &amp; int</a:t>
            </a:r>
            <a:r>
              <a:rPr lang="ja-JP" altLang="en-US" dirty="0" smtClean="0"/>
              <a:t>’</a:t>
            </a:r>
            <a:r>
              <a:rPr lang="en-US" dirty="0" smtClean="0"/>
              <a:t>l. levels.  WIPO</a:t>
            </a:r>
            <a:r>
              <a:rPr lang="ja-JP" altLang="en-US" dirty="0" smtClean="0"/>
              <a:t>’</a:t>
            </a:r>
            <a:r>
              <a:rPr lang="en-US" dirty="0" smtClean="0"/>
              <a:t>s registration systems facilitate the acquisition and maintenance of these IPRs in different countries</a:t>
            </a:r>
          </a:p>
          <a:p>
            <a:pPr eaLnBrk="1" hangingPunct="1"/>
            <a:r>
              <a:rPr lang="en-US" dirty="0" smtClean="0"/>
              <a:t>A company in Morocco requesting TMP in 12 countries - application in 3 classes would pay over 6.5 times more if it didn't use MS but opted to apply to each national office separately -Madrid = 2,162 CHF; vs. 14,245 CHF using  national route).  Renewal of  same app. = 5+ times cheaper and cost of registering a change in ownership is 20+ times cheaper, costing 177 Swiss francs as opposed to 3,697 Swiss francs under the national route.</a:t>
            </a:r>
          </a:p>
          <a:p>
            <a:pPr lvl="1" eaLnBrk="1" hangingPunct="1"/>
            <a:r>
              <a:rPr lang="en-US" dirty="0" smtClean="0"/>
              <a:t>  </a:t>
            </a:r>
          </a:p>
          <a:p>
            <a:pPr eaLnBrk="1" hangingPunct="1"/>
            <a:r>
              <a:rPr lang="en-US" dirty="0" smtClean="0"/>
              <a:t> </a:t>
            </a:r>
          </a:p>
          <a:p>
            <a:pPr eaLnBrk="1" hangingPunct="1"/>
            <a:r>
              <a:rPr lang="en-US" dirty="0" smtClean="0"/>
              <a:t>Patent law differs from country to country.  It can be a costly, complex and lengthy process to obtain patent protection in multiple countries.  WIPO</a:t>
            </a:r>
            <a:r>
              <a:rPr lang="ja-JP" altLang="en-US" dirty="0" smtClean="0"/>
              <a:t>’</a:t>
            </a:r>
            <a:r>
              <a:rPr lang="en-US" dirty="0" smtClean="0"/>
              <a:t>s global protection services offer a swift, reliable cost-effective and user-friendly option.  Principle objective of PCT is operational excellence and provision of high quality services to benefit users of patent system, patent administrations and general public by streamlining  the filing and processing of patent applications in multiple countries (through reduced duplication of work of national filing and processing) to make the grant of patents more economical (i.e. less diversion of public resources for patent admin.)</a:t>
            </a:r>
          </a:p>
          <a:p>
            <a:pPr eaLnBrk="1" hangingPunct="1"/>
            <a:r>
              <a:rPr lang="en-US" dirty="0" smtClean="0"/>
              <a:t>Emphasis on ensuing PCT beneficiaries receive adequate knowledge of system and that the system responds satisfactorily to their needs. </a:t>
            </a:r>
          </a:p>
          <a:p>
            <a:pPr eaLnBrk="1" hangingPunct="1"/>
            <a:r>
              <a:rPr lang="en-US" dirty="0" smtClean="0"/>
              <a:t>TRADEMARKS:  In constantly changing business environment, TMs, etc. are important tools for promotion of domestic commerce and int</a:t>
            </a:r>
            <a:r>
              <a:rPr lang="ja-JP" altLang="en-US" dirty="0" smtClean="0"/>
              <a:t>’</a:t>
            </a:r>
            <a:r>
              <a:rPr lang="en-US" dirty="0" smtClean="0"/>
              <a:t>l. trade which, in turn, contribute to sustainable national economic growth. Indispensable in designing marketing strategies to identify and promote goods in market place and distinguish these goods from those of competitors.  To be effective, need adequate legal protection at national &amp; int</a:t>
            </a:r>
            <a:r>
              <a:rPr lang="ja-JP" altLang="en-US" dirty="0" smtClean="0"/>
              <a:t>’</a:t>
            </a:r>
            <a:r>
              <a:rPr lang="en-US" dirty="0" smtClean="0"/>
              <a:t>l. levels.  WIPO</a:t>
            </a:r>
            <a:r>
              <a:rPr lang="ja-JP" altLang="en-US" dirty="0" smtClean="0"/>
              <a:t>’</a:t>
            </a:r>
            <a:r>
              <a:rPr lang="en-US" dirty="0" smtClean="0"/>
              <a:t>s registration systems facilitate the acquisition and maintenance of these IPRs in different countries</a:t>
            </a:r>
          </a:p>
          <a:p>
            <a:pPr eaLnBrk="1" hangingPunct="1"/>
            <a:r>
              <a:rPr lang="en-US" dirty="0" smtClean="0"/>
              <a:t>A company in Morocco requesting TMP in 12 countries - application in 3 classes would pay over 6.5 times more if it didn't use MS but opted to apply to each national office separately -Madrid = 2,162 CHF; vs. 14,245 CHF using  national route).  Renewal of  same app. = 5+ times cheaper and cost of registering a change in ownership is 20+ times cheaper, costing 177 Swiss francs as opposed to 3,697 Swiss francs under the national route.</a:t>
            </a:r>
          </a:p>
          <a:p>
            <a:pPr lvl="1" eaLnBrk="1" hangingPunct="1"/>
            <a:r>
              <a:rPr lang="en-US" dirty="0" smtClean="0"/>
              <a:t>  </a:t>
            </a:r>
          </a:p>
          <a:p>
            <a:pPr eaLnBrk="1" hangingPunct="1"/>
            <a:r>
              <a:rPr lang="en-US" dirty="0" smtClean="0"/>
              <a:t> </a:t>
            </a:r>
          </a:p>
          <a:p>
            <a:endParaRPr lang="fr-FR" dirty="0"/>
          </a:p>
        </p:txBody>
      </p:sp>
      <p:sp>
        <p:nvSpPr>
          <p:cNvPr id="4" name="Espace réservé du numéro de diapositive 3"/>
          <p:cNvSpPr>
            <a:spLocks noGrp="1"/>
          </p:cNvSpPr>
          <p:nvPr>
            <p:ph type="sldNum" sz="quarter" idx="10"/>
          </p:nvPr>
        </p:nvSpPr>
        <p:spPr/>
        <p:txBody>
          <a:bodyPr/>
          <a:lstStyle/>
          <a:p>
            <a:fld id="{1249BEA5-81F4-6346-9162-E8E20A1B3D92}" type="slidenum">
              <a:rPr lang="en-US" smtClean="0"/>
              <a:pPr/>
              <a:t>8</a:t>
            </a:fld>
            <a:endParaRPr lang="en-US" dirty="0"/>
          </a:p>
        </p:txBody>
      </p:sp>
    </p:spTree>
    <p:extLst>
      <p:ext uri="{BB962C8B-B14F-4D97-AF65-F5344CB8AC3E}">
        <p14:creationId xmlns:p14="http://schemas.microsoft.com/office/powerpoint/2010/main" val="285397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fld id="{CCA14638-0D3F-8A42-8A71-E2FC465D12A4}" type="slidenum">
              <a:rPr lang="en-US" sz="1200"/>
              <a:pPr eaLnBrk="1" hangingPunct="1"/>
              <a:t>10</a:t>
            </a:fld>
            <a:endParaRPr lang="en-US" sz="1200" dirty="0"/>
          </a:p>
        </p:txBody>
      </p:sp>
      <p:sp>
        <p:nvSpPr>
          <p:cNvPr id="43011" name="Rectangle 2"/>
          <p:cNvSpPr>
            <a:spLocks noGrp="1" noRot="1" noChangeAspect="1" noChangeArrowheads="1" noTextEdit="1"/>
          </p:cNvSpPr>
          <p:nvPr>
            <p:ph type="sldImg"/>
          </p:nvPr>
        </p:nvSpPr>
        <p:spPr>
          <a:xfrm>
            <a:off x="915988" y="744538"/>
            <a:ext cx="4965700" cy="3724275"/>
          </a:xfrm>
          <a:ln/>
        </p:spPr>
      </p:sp>
      <p:sp>
        <p:nvSpPr>
          <p:cNvPr id="43012" name="Rectangle 3"/>
          <p:cNvSpPr>
            <a:spLocks noGrp="1" noChangeArrowheads="1"/>
          </p:cNvSpPr>
          <p:nvPr>
            <p:ph type="body" idx="1"/>
          </p:nvPr>
        </p:nvSpPr>
        <p:spPr>
          <a:xfrm>
            <a:off x="906463" y="4716463"/>
            <a:ext cx="4984750" cy="446563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fld id="{92871551-8634-3A4A-8821-A7FE9CE1C000}" type="slidenum">
              <a:rPr lang="en-US" sz="1200"/>
              <a:pPr eaLnBrk="1" hangingPunct="1"/>
              <a:t>11</a:t>
            </a:fld>
            <a:endParaRPr lang="en-US" sz="1200" dirty="0"/>
          </a:p>
        </p:txBody>
      </p:sp>
      <p:sp>
        <p:nvSpPr>
          <p:cNvPr id="44035" name="Rectangle 2"/>
          <p:cNvSpPr>
            <a:spLocks noGrp="1" noRot="1" noChangeAspect="1" noChangeArrowheads="1" noTextEdit="1"/>
          </p:cNvSpPr>
          <p:nvPr>
            <p:ph type="sldImg"/>
          </p:nvPr>
        </p:nvSpPr>
        <p:spPr>
          <a:xfrm>
            <a:off x="915988" y="744538"/>
            <a:ext cx="4965700" cy="3724275"/>
          </a:xfrm>
          <a:ln/>
        </p:spPr>
      </p:sp>
      <p:sp>
        <p:nvSpPr>
          <p:cNvPr id="44036" name="Rectangle 3"/>
          <p:cNvSpPr>
            <a:spLocks noGrp="1" noChangeArrowheads="1"/>
          </p:cNvSpPr>
          <p:nvPr>
            <p:ph type="body" idx="1"/>
          </p:nvPr>
        </p:nvSpPr>
        <p:spPr>
          <a:xfrm>
            <a:off x="906463" y="4716463"/>
            <a:ext cx="4984750" cy="446563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en-US" dirty="0" smtClean="0"/>
              <a:t>WIPO</a:t>
            </a:r>
            <a:r>
              <a:rPr lang="ja-JP" altLang="en-US" dirty="0" smtClean="0"/>
              <a:t>’</a:t>
            </a:r>
            <a:r>
              <a:rPr lang="en-US" dirty="0" smtClean="0"/>
              <a:t>s work in this area is designed to reduce complexity, cost and time involved in obtaining patent protection in multiple countries and to address workload crisis facing many office because of rising number of patent applications, changing nature of applications (biotech) and duplication of work.  Various activities support this endeavor, namely:</a:t>
            </a:r>
          </a:p>
          <a:p>
            <a:pPr eaLnBrk="1" hangingPunct="1"/>
            <a:r>
              <a:rPr lang="en-US" dirty="0" smtClean="0"/>
              <a:t>- Substantive and procedural harmonization of patent law.</a:t>
            </a:r>
          </a:p>
          <a:p>
            <a:pPr eaLnBrk="1" hangingPunct="1"/>
            <a:r>
              <a:rPr lang="en-US" dirty="0" smtClean="0"/>
              <a:t>- Development and adoption of reforms of PCT System.</a:t>
            </a:r>
          </a:p>
          <a:p>
            <a:pPr eaLnBrk="1" hangingPunct="1"/>
            <a:r>
              <a:rPr lang="en-US" dirty="0" smtClean="0"/>
              <a:t>PCT Reform: began in Oct. 2000.  General objectives to simplify the system, streamline procedures, reduce costs for applicants, maintains quality of services to facilitate greater use, ensure system works to advantage of all offices irrespective of size.</a:t>
            </a:r>
          </a:p>
          <a:p>
            <a:endParaRPr lang="fr-FR" dirty="0"/>
          </a:p>
        </p:txBody>
      </p:sp>
      <p:sp>
        <p:nvSpPr>
          <p:cNvPr id="4" name="Espace réservé du numéro de diapositive 3"/>
          <p:cNvSpPr>
            <a:spLocks noGrp="1"/>
          </p:cNvSpPr>
          <p:nvPr>
            <p:ph type="sldNum" sz="quarter" idx="10"/>
          </p:nvPr>
        </p:nvSpPr>
        <p:spPr/>
        <p:txBody>
          <a:bodyPr/>
          <a:lstStyle/>
          <a:p>
            <a:fld id="{1249BEA5-81F4-6346-9162-E8E20A1B3D92}" type="slidenum">
              <a:rPr lang="en-US" smtClean="0"/>
              <a:pPr/>
              <a:t>12</a:t>
            </a:fld>
            <a:endParaRPr lang="en-US" dirty="0"/>
          </a:p>
        </p:txBody>
      </p:sp>
    </p:spTree>
    <p:extLst>
      <p:ext uri="{BB962C8B-B14F-4D97-AF65-F5344CB8AC3E}">
        <p14:creationId xmlns:p14="http://schemas.microsoft.com/office/powerpoint/2010/main" val="383144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private and/or non-commercial use; experimental</a:t>
            </a:r>
          </a:p>
          <a:p>
            <a:r>
              <a:rPr lang="en-US" dirty="0"/>
              <a:t>use and/or scientific research; preparation of medicines; prior use; use of</a:t>
            </a:r>
          </a:p>
          <a:p>
            <a:r>
              <a:rPr lang="en-US" dirty="0"/>
              <a:t>articles on foreign vessels, aircrafts and land vehicles. The document should</a:t>
            </a:r>
          </a:p>
          <a:p>
            <a:r>
              <a:rPr lang="en-US" dirty="0"/>
              <a:t>also cover practical challenges encountered by Member States in</a:t>
            </a:r>
          </a:p>
          <a:p>
            <a:r>
              <a:rPr lang="en-US" dirty="0"/>
              <a:t>implementing them.</a:t>
            </a:r>
            <a:endParaRPr lang="es-ES_tradnl" dirty="0"/>
          </a:p>
        </p:txBody>
      </p:sp>
      <p:sp>
        <p:nvSpPr>
          <p:cNvPr id="471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fld id="{06CD01A1-DED5-494C-80B1-82B50B83F516}" type="slidenum">
              <a:rPr lang="en-US" sz="1200"/>
              <a:pPr eaLnBrk="1" hangingPunct="1"/>
              <a:t>14</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28E15E-D7B5-4331-9408-58FEB9B59B6A}" type="slidenum">
              <a:rPr lang="en-US">
                <a:solidFill>
                  <a:srgbClr val="000000"/>
                </a:solidFill>
                <a:latin typeface="Arial" charset="0"/>
                <a:ea typeface="ＭＳ Ｐゴシック" pitchFamily="34" charset="-128"/>
                <a:cs typeface="Arial" charset="0"/>
              </a:rPr>
              <a:pPr fontAlgn="base">
                <a:spcBef>
                  <a:spcPct val="0"/>
                </a:spcBef>
                <a:spcAft>
                  <a:spcPct val="0"/>
                </a:spcAft>
              </a:pPr>
              <a:t>15</a:t>
            </a:fld>
            <a:endParaRPr lang="en-US" dirty="0">
              <a:solidFill>
                <a:srgbClr val="000000"/>
              </a:solidFill>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49BEA5-81F4-6346-9162-E8E20A1B3D92}" type="slidenum">
              <a:rPr lang="en-US" smtClean="0"/>
              <a:pPr/>
              <a:t>21</a:t>
            </a:fld>
            <a:endParaRPr lang="en-US" dirty="0"/>
          </a:p>
        </p:txBody>
      </p:sp>
    </p:spTree>
    <p:extLst>
      <p:ext uri="{BB962C8B-B14F-4D97-AF65-F5344CB8AC3E}">
        <p14:creationId xmlns:p14="http://schemas.microsoft.com/office/powerpoint/2010/main" val="352843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r>
              <a:rPr lang="en-US" dirty="0" smtClean="0"/>
              <a:t>Toolkit for management for the management of IP interests in the documentation of TK</a:t>
            </a:r>
          </a:p>
          <a:p>
            <a:pPr eaLnBrk="1" hangingPunct="1">
              <a:defRPr/>
            </a:pPr>
            <a:r>
              <a:rPr lang="en-US" dirty="0" smtClean="0"/>
              <a:t>A guide for the Protection of Expressions of Traditional Culture</a:t>
            </a:r>
          </a:p>
          <a:p>
            <a:pPr eaLnBrk="1" hangingPunct="1">
              <a:defRPr/>
            </a:pPr>
            <a:r>
              <a:rPr lang="en-US" dirty="0" smtClean="0"/>
              <a:t>Survey of practical experience in legal protection of TK.</a:t>
            </a:r>
          </a:p>
          <a:p>
            <a:pPr eaLnBrk="1" hangingPunct="1">
              <a:defRPr/>
            </a:pPr>
            <a:r>
              <a:rPr lang="en-US" dirty="0" smtClean="0"/>
              <a:t>Information materials</a:t>
            </a:r>
          </a:p>
          <a:p>
            <a:pPr eaLnBrk="1" hangingPunct="1">
              <a:defRPr/>
            </a:pPr>
            <a:r>
              <a:rPr lang="en-US" dirty="0" smtClean="0"/>
              <a:t>Best practices reflecting international consensus on IP issues concerning TK, TCEs and genetic resources</a:t>
            </a:r>
            <a:endParaRPr lang="fr-FR" dirty="0"/>
          </a:p>
        </p:txBody>
      </p:sp>
      <p:sp>
        <p:nvSpPr>
          <p:cNvPr id="4" name="Espace réservé du numéro de diapositive 3"/>
          <p:cNvSpPr>
            <a:spLocks noGrp="1"/>
          </p:cNvSpPr>
          <p:nvPr>
            <p:ph type="sldNum" sz="quarter" idx="10"/>
          </p:nvPr>
        </p:nvSpPr>
        <p:spPr/>
        <p:txBody>
          <a:bodyPr/>
          <a:lstStyle/>
          <a:p>
            <a:fld id="{1249BEA5-81F4-6346-9162-E8E20A1B3D92}" type="slidenum">
              <a:rPr lang="en-US" smtClean="0"/>
              <a:pPr/>
              <a:t>22</a:t>
            </a:fld>
            <a:endParaRPr lang="en-US" dirty="0"/>
          </a:p>
        </p:txBody>
      </p:sp>
    </p:spTree>
    <p:extLst>
      <p:ext uri="{BB962C8B-B14F-4D97-AF65-F5344CB8AC3E}">
        <p14:creationId xmlns:p14="http://schemas.microsoft.com/office/powerpoint/2010/main" val="226670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83185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114A35C-15C6-FA4E-9504-187F453E3C40}" type="slidenum">
              <a:rPr lang="en-US"/>
              <a:pPr/>
              <a:t>‹#›</a:t>
            </a:fld>
            <a:endParaRPr lang="en-US" dirty="0"/>
          </a:p>
        </p:txBody>
      </p:sp>
    </p:spTree>
    <p:extLst>
      <p:ext uri="{BB962C8B-B14F-4D97-AF65-F5344CB8AC3E}">
        <p14:creationId xmlns:p14="http://schemas.microsoft.com/office/powerpoint/2010/main" val="23893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4F22F94-A031-9447-A3E3-A0FE2EEB7A24}" type="slidenum">
              <a:rPr lang="en-US"/>
              <a:pPr/>
              <a:t>‹#›</a:t>
            </a:fld>
            <a:endParaRPr lang="en-US" dirty="0"/>
          </a:p>
        </p:txBody>
      </p:sp>
    </p:spTree>
    <p:extLst>
      <p:ext uri="{BB962C8B-B14F-4D97-AF65-F5344CB8AC3E}">
        <p14:creationId xmlns:p14="http://schemas.microsoft.com/office/powerpoint/2010/main" val="204646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73238"/>
            <a:ext cx="8229600" cy="4352925"/>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fld id="{82F8A96B-6E60-DE48-8729-B551449C55D5}" type="slidenum">
              <a:rPr lang="en-US"/>
              <a:pPr/>
              <a:t>‹#›</a:t>
            </a:fld>
            <a:endParaRPr lang="en-US" dirty="0"/>
          </a:p>
        </p:txBody>
      </p:sp>
    </p:spTree>
    <p:extLst>
      <p:ext uri="{BB962C8B-B14F-4D97-AF65-F5344CB8AC3E}">
        <p14:creationId xmlns:p14="http://schemas.microsoft.com/office/powerpoint/2010/main" val="82353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A3657A03-B4AC-1549-B474-087D08EBFF34}" type="slidenum">
              <a:rPr lang="en-US"/>
              <a:pPr/>
              <a:t>‹#›</a:t>
            </a:fld>
            <a:endParaRPr lang="en-US" dirty="0"/>
          </a:p>
        </p:txBody>
      </p:sp>
    </p:spTree>
    <p:extLst>
      <p:ext uri="{BB962C8B-B14F-4D97-AF65-F5344CB8AC3E}">
        <p14:creationId xmlns:p14="http://schemas.microsoft.com/office/powerpoint/2010/main" val="345369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0015BBCA-A881-D149-9B7B-A3FFB7504599}" type="slidenum">
              <a:rPr lang="en-US"/>
              <a:pPr/>
              <a:t>‹#›</a:t>
            </a:fld>
            <a:endParaRPr lang="en-US" dirty="0"/>
          </a:p>
        </p:txBody>
      </p:sp>
    </p:spTree>
    <p:extLst>
      <p:ext uri="{BB962C8B-B14F-4D97-AF65-F5344CB8AC3E}">
        <p14:creationId xmlns:p14="http://schemas.microsoft.com/office/powerpoint/2010/main" val="173499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3EA4FA2A-E694-1940-8F74-104E2EAD7FC9}" type="slidenum">
              <a:rPr lang="en-US"/>
              <a:pPr/>
              <a:t>‹#›</a:t>
            </a:fld>
            <a:endParaRPr lang="en-US" dirty="0"/>
          </a:p>
        </p:txBody>
      </p:sp>
    </p:spTree>
    <p:extLst>
      <p:ext uri="{BB962C8B-B14F-4D97-AF65-F5344CB8AC3E}">
        <p14:creationId xmlns:p14="http://schemas.microsoft.com/office/powerpoint/2010/main" val="403065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A2409D4-3802-2F47-A85A-6131C2DB3649}" type="slidenum">
              <a:rPr lang="en-US"/>
              <a:pPr/>
              <a:t>‹#›</a:t>
            </a:fld>
            <a:endParaRPr lang="en-US" dirty="0"/>
          </a:p>
        </p:txBody>
      </p:sp>
    </p:spTree>
    <p:extLst>
      <p:ext uri="{BB962C8B-B14F-4D97-AF65-F5344CB8AC3E}">
        <p14:creationId xmlns:p14="http://schemas.microsoft.com/office/powerpoint/2010/main" val="420872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6840B67-C4C2-4048-AFB6-392998457F6B}" type="slidenum">
              <a:rPr lang="en-US"/>
              <a:pPr/>
              <a:t>‹#›</a:t>
            </a:fld>
            <a:endParaRPr lang="en-US" dirty="0"/>
          </a:p>
        </p:txBody>
      </p:sp>
    </p:spTree>
    <p:extLst>
      <p:ext uri="{BB962C8B-B14F-4D97-AF65-F5344CB8AC3E}">
        <p14:creationId xmlns:p14="http://schemas.microsoft.com/office/powerpoint/2010/main" val="288100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ADD616B8-53B6-7E48-8C65-5F4A51F8395C}" type="slidenum">
              <a:rPr lang="en-US"/>
              <a:pPr/>
              <a:t>‹#›</a:t>
            </a:fld>
            <a:endParaRPr lang="en-US" dirty="0"/>
          </a:p>
        </p:txBody>
      </p:sp>
    </p:spTree>
    <p:extLst>
      <p:ext uri="{BB962C8B-B14F-4D97-AF65-F5344CB8AC3E}">
        <p14:creationId xmlns:p14="http://schemas.microsoft.com/office/powerpoint/2010/main" val="30999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42E5178A-EE6E-554D-BAB1-B6B3E63A65E6}" type="slidenum">
              <a:rPr lang="en-US"/>
              <a:pPr/>
              <a:t>‹#›</a:t>
            </a:fld>
            <a:endParaRPr lang="en-US" dirty="0"/>
          </a:p>
        </p:txBody>
      </p:sp>
    </p:spTree>
    <p:extLst>
      <p:ext uri="{BB962C8B-B14F-4D97-AF65-F5344CB8AC3E}">
        <p14:creationId xmlns:p14="http://schemas.microsoft.com/office/powerpoint/2010/main" val="21536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BAB08F51-D671-1C46-8380-D3821BEA68C7}" type="slidenum">
              <a:rPr lang="en-US"/>
              <a:pPr/>
              <a:t>‹#›</a:t>
            </a:fld>
            <a:endParaRPr lang="en-US" dirty="0"/>
          </a:p>
        </p:txBody>
      </p:sp>
    </p:spTree>
    <p:extLst>
      <p:ext uri="{BB962C8B-B14F-4D97-AF65-F5344CB8AC3E}">
        <p14:creationId xmlns:p14="http://schemas.microsoft.com/office/powerpoint/2010/main" val="213158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BB0B09F-FFD4-5243-8FC9-50C00B0A7582}" type="slidenum">
              <a:rPr lang="en-US"/>
              <a:pPr/>
              <a:t>‹#›</a:t>
            </a:fld>
            <a:endParaRPr lang="en-US" dirty="0"/>
          </a:p>
        </p:txBody>
      </p:sp>
    </p:spTree>
    <p:extLst>
      <p:ext uri="{BB962C8B-B14F-4D97-AF65-F5344CB8AC3E}">
        <p14:creationId xmlns:p14="http://schemas.microsoft.com/office/powerpoint/2010/main" val="115309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92DF1FE-0675-DF47-B4F8-B81F051FE3D6}" type="slidenum">
              <a:rPr lang="en-US"/>
              <a:pPr/>
              <a:t>‹#›</a:t>
            </a:fld>
            <a:endParaRPr lang="en-US" dirty="0"/>
          </a:p>
        </p:txBody>
      </p:sp>
    </p:spTree>
    <p:extLst>
      <p:ext uri="{BB962C8B-B14F-4D97-AF65-F5344CB8AC3E}">
        <p14:creationId xmlns:p14="http://schemas.microsoft.com/office/powerpoint/2010/main" val="141731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7D27743-594C-0C42-954F-CC8A137C95EA}" type="slidenum">
              <a:rPr lang="en-US"/>
              <a:pPr/>
              <a:t>‹#›</a:t>
            </a:fld>
            <a:endParaRPr lang="en-US" dirty="0"/>
          </a:p>
        </p:txBody>
      </p:sp>
    </p:spTree>
    <p:extLst>
      <p:ext uri="{BB962C8B-B14F-4D97-AF65-F5344CB8AC3E}">
        <p14:creationId xmlns:p14="http://schemas.microsoft.com/office/powerpoint/2010/main" val="55366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2EF27FD-0019-AC47-B185-1B8B6BB8DE5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xStyles>
    <p:titleStyle>
      <a:lvl1pPr algn="l" rtl="0" eaLnBrk="0" fontAlgn="base" hangingPunct="0">
        <a:spcBef>
          <a:spcPct val="0"/>
        </a:spcBef>
        <a:spcAft>
          <a:spcPct val="0"/>
        </a:spcAft>
        <a:defRPr sz="3600">
          <a:solidFill>
            <a:srgbClr val="00408C"/>
          </a:solidFill>
          <a:latin typeface="+mj-lt"/>
          <a:ea typeface="ＭＳ Ｐゴシック" charset="0"/>
          <a:cs typeface="+mj-cs"/>
        </a:defRPr>
      </a:lvl1pPr>
      <a:lvl2pPr algn="l" rtl="0" eaLnBrk="0" fontAlgn="base" hangingPunct="0">
        <a:spcBef>
          <a:spcPct val="0"/>
        </a:spcBef>
        <a:spcAft>
          <a:spcPct val="0"/>
        </a:spcAft>
        <a:defRPr sz="3600">
          <a:solidFill>
            <a:srgbClr val="00408C"/>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00408C"/>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00408C"/>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00408C"/>
          </a:solidFill>
          <a:latin typeface="Arial" charset="0"/>
          <a:ea typeface="ＭＳ Ｐゴシック"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8"/>
        </a:buBlip>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18"/>
        </a:buBlip>
        <a:defRPr sz="2400">
          <a:solidFill>
            <a:schemeClr val="tx1"/>
          </a:solidFill>
          <a:latin typeface="+mn-lt"/>
          <a:cs typeface="+mn-cs"/>
        </a:defRPr>
      </a:lvl6pPr>
      <a:lvl7pPr marL="2971800" indent="-228600" algn="l" rtl="0" fontAlgn="base">
        <a:spcBef>
          <a:spcPct val="20000"/>
        </a:spcBef>
        <a:spcAft>
          <a:spcPct val="0"/>
        </a:spcAft>
        <a:buBlip>
          <a:blip r:embed="rId18"/>
        </a:buBlip>
        <a:defRPr sz="2400">
          <a:solidFill>
            <a:schemeClr val="tx1"/>
          </a:solidFill>
          <a:latin typeface="+mn-lt"/>
          <a:cs typeface="+mn-cs"/>
        </a:defRPr>
      </a:lvl7pPr>
      <a:lvl8pPr marL="3429000" indent="-228600" algn="l" rtl="0" fontAlgn="base">
        <a:spcBef>
          <a:spcPct val="20000"/>
        </a:spcBef>
        <a:spcAft>
          <a:spcPct val="0"/>
        </a:spcAft>
        <a:buBlip>
          <a:blip r:embed="rId18"/>
        </a:buBlip>
        <a:defRPr sz="2400">
          <a:solidFill>
            <a:schemeClr val="tx1"/>
          </a:solidFill>
          <a:latin typeface="+mn-lt"/>
          <a:cs typeface="+mn-cs"/>
        </a:defRPr>
      </a:lvl8pPr>
      <a:lvl9pPr marL="3886200" indent="-228600" algn="l" rtl="0" fontAlgn="base">
        <a:spcBef>
          <a:spcPct val="20000"/>
        </a:spcBef>
        <a:spcAft>
          <a:spcPct val="0"/>
        </a:spcAft>
        <a:buBlip>
          <a:blip r:embed="rId18"/>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ipo.int/ipstats/en/statistics/pct/" TargetMode="External"/><Relationship Id="rId2" Type="http://schemas.openxmlformats.org/officeDocument/2006/relationships/hyperlink" Target="http://www.wipo.int/ipstats/en/wipi/index.html" TargetMode="External"/><Relationship Id="rId1" Type="http://schemas.openxmlformats.org/officeDocument/2006/relationships/slideLayout" Target="../slideLayouts/slideLayout2.xml"/><Relationship Id="rId5" Type="http://schemas.openxmlformats.org/officeDocument/2006/relationships/hyperlink" Target="http://ipstatsdb.wipo.org/ipstatv2/ipstats/patentsSearch" TargetMode="External"/><Relationship Id="rId4" Type="http://schemas.openxmlformats.org/officeDocument/2006/relationships/hyperlink" Target="http://www.wipo.int/ipstats/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wipo.int/econ_stat/en/economics/gii/index.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victor.vazquez-lopez@wipo.in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wipo.int/dcea/en/roving_seminars.html"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971600" y="3141663"/>
            <a:ext cx="6624735" cy="1333500"/>
          </a:xfrm>
          <a:noFill/>
        </p:spPr>
        <p:txBody>
          <a:bodyPr/>
          <a:lstStyle/>
          <a:p>
            <a:pPr eaLnBrk="1" hangingPunct="1"/>
            <a:r>
              <a:rPr lang="en-US" sz="2000" b="1" dirty="0">
                <a:solidFill>
                  <a:srgbClr val="00408C"/>
                </a:solidFill>
                <a:latin typeface="Arial" charset="0"/>
                <a:ea typeface="ヒラギノ角ゴ Pro W3" charset="0"/>
                <a:cs typeface="ヒラギノ角ゴ Pro W3" charset="0"/>
              </a:rPr>
              <a:t>Introduction to WIPO:</a:t>
            </a:r>
          </a:p>
          <a:p>
            <a:pPr eaLnBrk="1" hangingPunct="1"/>
            <a:r>
              <a:rPr lang="en-US" sz="2000" b="1" dirty="0">
                <a:solidFill>
                  <a:srgbClr val="00408C"/>
                </a:solidFill>
                <a:latin typeface="Arial" charset="0"/>
                <a:ea typeface="ヒラギノ角ゴ Pro W3" charset="0"/>
                <a:cs typeface="ヒラギノ角ゴ Pro W3" charset="0"/>
              </a:rPr>
              <a:t>Development of the International Legal </a:t>
            </a:r>
            <a:r>
              <a:rPr lang="en-US" sz="2000" b="1" dirty="0" smtClean="0">
                <a:solidFill>
                  <a:srgbClr val="00408C"/>
                </a:solidFill>
                <a:latin typeface="Arial" charset="0"/>
                <a:ea typeface="ヒラギノ角ゴ Pro W3" charset="0"/>
                <a:cs typeface="ヒラギノ角ゴ Pro W3" charset="0"/>
              </a:rPr>
              <a:t>Framework </a:t>
            </a:r>
            <a:endParaRPr lang="en-US" sz="2000" b="1" dirty="0">
              <a:solidFill>
                <a:srgbClr val="00408C"/>
              </a:solidFill>
              <a:latin typeface="Arial" charset="0"/>
              <a:ea typeface="ヒラギノ角ゴ Pro W3" charset="0"/>
              <a:cs typeface="ヒラギノ角ゴ Pro W3" charset="0"/>
            </a:endParaRPr>
          </a:p>
          <a:p>
            <a:pPr eaLnBrk="1" hangingPunct="1"/>
            <a:r>
              <a:rPr lang="en-US" sz="2000" b="1" dirty="0">
                <a:solidFill>
                  <a:srgbClr val="00408C"/>
                </a:solidFill>
                <a:latin typeface="Arial" charset="0"/>
                <a:ea typeface="ヒラギノ角ゴ Pro W3" charset="0"/>
                <a:cs typeface="ヒラギノ角ゴ Pro W3" charset="0"/>
              </a:rPr>
              <a:t>Major IP Economic Studies </a:t>
            </a:r>
          </a:p>
          <a:p>
            <a:pPr eaLnBrk="1" hangingPunct="1"/>
            <a:endParaRPr lang="en-US" sz="3000" b="1" dirty="0">
              <a:solidFill>
                <a:srgbClr val="00408C"/>
              </a:solidFill>
              <a:latin typeface="Arial" charset="0"/>
              <a:ea typeface="ヒラギノ角ゴ Pro W3" charset="0"/>
              <a:cs typeface="ヒラギノ角ゴ Pro W3" charset="0"/>
            </a:endParaRPr>
          </a:p>
        </p:txBody>
      </p:sp>
      <p:sp>
        <p:nvSpPr>
          <p:cNvPr id="3075" name="Text Box 5"/>
          <p:cNvSpPr txBox="1">
            <a:spLocks noChangeArrowheads="1"/>
          </p:cNvSpPr>
          <p:nvPr/>
        </p:nvSpPr>
        <p:spPr bwMode="auto">
          <a:xfrm>
            <a:off x="6660232" y="4994647"/>
            <a:ext cx="1787996" cy="35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a:lnSpc>
                <a:spcPct val="40000"/>
              </a:lnSpc>
            </a:pPr>
            <a:r>
              <a:rPr lang="en-US" sz="1300" dirty="0" smtClean="0">
                <a:solidFill>
                  <a:srgbClr val="00408C"/>
                </a:solidFill>
                <a:latin typeface="+mj-lt"/>
                <a:ea typeface="ヒラギノ角ゴ Pro W3" charset="0"/>
                <a:cs typeface="ヒラギノ角ゴ Pro W3" charset="0"/>
              </a:rPr>
              <a:t>Norway </a:t>
            </a:r>
            <a:endParaRPr lang="en-US" sz="1300" dirty="0">
              <a:solidFill>
                <a:srgbClr val="00408C"/>
              </a:solidFill>
              <a:latin typeface="+mj-lt"/>
              <a:ea typeface="ヒラギノ角ゴ Pro W3" charset="0"/>
              <a:cs typeface="ヒラギノ角ゴ Pro W3" charset="0"/>
            </a:endParaRPr>
          </a:p>
          <a:p>
            <a:pPr>
              <a:lnSpc>
                <a:spcPct val="40000"/>
              </a:lnSpc>
            </a:pPr>
            <a:r>
              <a:rPr lang="en-US" sz="1300" dirty="0" smtClean="0">
                <a:solidFill>
                  <a:srgbClr val="00408C"/>
                </a:solidFill>
                <a:latin typeface="+mj-lt"/>
                <a:ea typeface="ヒラギノ角ゴ Pro W3" charset="0"/>
                <a:cs typeface="ヒラギノ角ゴ Pro W3" charset="0"/>
              </a:rPr>
              <a:t>October 16</a:t>
            </a:r>
            <a:r>
              <a:rPr lang="en-US" sz="1300" dirty="0">
                <a:solidFill>
                  <a:srgbClr val="00408C"/>
                </a:solidFill>
                <a:latin typeface="+mj-lt"/>
                <a:ea typeface="ヒラギノ角ゴ Pro W3" charset="0"/>
                <a:cs typeface="ヒラギノ角ゴ Pro W3" charset="0"/>
              </a:rPr>
              <a:t>, 2013</a:t>
            </a:r>
          </a:p>
        </p:txBody>
      </p:sp>
      <p:sp>
        <p:nvSpPr>
          <p:cNvPr id="3076" name="Rectangle 6"/>
          <p:cNvSpPr>
            <a:spLocks noChangeArrowheads="1"/>
          </p:cNvSpPr>
          <p:nvPr/>
        </p:nvSpPr>
        <p:spPr bwMode="auto">
          <a:xfrm>
            <a:off x="925513" y="2636838"/>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es-ES_tradnl" dirty="0"/>
          </a:p>
        </p:txBody>
      </p:sp>
      <p:sp>
        <p:nvSpPr>
          <p:cNvPr id="3077" name="Rectangle 7"/>
          <p:cNvSpPr>
            <a:spLocks noChangeArrowheads="1"/>
          </p:cNvSpPr>
          <p:nvPr/>
        </p:nvSpPr>
        <p:spPr bwMode="auto">
          <a:xfrm>
            <a:off x="914762" y="4558780"/>
            <a:ext cx="7078613"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b="1" i="1" dirty="0">
                <a:solidFill>
                  <a:srgbClr val="00408C"/>
                </a:solidFill>
                <a:ea typeface="ヒラギノ角ゴ Pro W3" charset="0"/>
                <a:cs typeface="ヒラギノ角ゴ Pro W3" charset="0"/>
              </a:rPr>
              <a:t>Seminar on WIPO Services and Initiatives </a:t>
            </a:r>
          </a:p>
          <a:p>
            <a:pPr>
              <a:spcBef>
                <a:spcPct val="20000"/>
              </a:spcBef>
            </a:pPr>
            <a:r>
              <a:rPr lang="en-US" sz="1400" dirty="0">
                <a:solidFill>
                  <a:srgbClr val="00408C"/>
                </a:solidFill>
                <a:ea typeface="ヒラギノ角ゴ Pro W3" charset="0"/>
                <a:cs typeface="ヒラギノ角ゴ Pro W3" charset="0"/>
              </a:rPr>
              <a:t>Víctor  </a:t>
            </a:r>
            <a:r>
              <a:rPr lang="en-US" sz="1400" dirty="0" err="1" smtClean="0">
                <a:solidFill>
                  <a:srgbClr val="00408C"/>
                </a:solidFill>
                <a:ea typeface="ヒラギノ角ゴ Pro W3" charset="0"/>
                <a:cs typeface="ヒラギノ角ゴ Pro W3" charset="0"/>
              </a:rPr>
              <a:t>Vázquez</a:t>
            </a:r>
            <a:endParaRPr lang="en-US" sz="1400" dirty="0">
              <a:solidFill>
                <a:srgbClr val="00408C"/>
              </a:solidFill>
              <a:ea typeface="ヒラギノ角ゴ Pro W3" charset="0"/>
              <a:cs typeface="ヒラギノ角ゴ Pro W3" charset="0"/>
            </a:endParaRPr>
          </a:p>
          <a:p>
            <a:pPr>
              <a:spcBef>
                <a:spcPct val="20000"/>
              </a:spcBef>
            </a:pPr>
            <a:r>
              <a:rPr lang="en-US" sz="1400" dirty="0" smtClean="0">
                <a:solidFill>
                  <a:srgbClr val="00408C"/>
                </a:solidFill>
                <a:ea typeface="ヒラギノ角ゴ Pro W3" charset="0"/>
                <a:cs typeface="ヒラギノ角ゴ Pro W3" charset="0"/>
              </a:rPr>
              <a:t>Head, Section </a:t>
            </a:r>
            <a:r>
              <a:rPr lang="en-US" sz="1400" dirty="0">
                <a:solidFill>
                  <a:srgbClr val="00408C"/>
                </a:solidFill>
                <a:ea typeface="ヒラギノ角ゴ Pro W3" charset="0"/>
                <a:cs typeface="ヒラギノ角ゴ Pro W3" charset="0"/>
              </a:rPr>
              <a:t>for Coordination of Developed </a:t>
            </a:r>
            <a:r>
              <a:rPr lang="en-US" sz="1400" dirty="0" smtClean="0">
                <a:solidFill>
                  <a:srgbClr val="00408C"/>
                </a:solidFill>
                <a:ea typeface="ヒラギノ角ゴ Pro W3" charset="0"/>
                <a:cs typeface="ヒラギノ角ゴ Pro W3" charset="0"/>
              </a:rPr>
              <a:t>Countries,</a:t>
            </a:r>
            <a:endParaRPr lang="en-US" sz="1400" dirty="0">
              <a:solidFill>
                <a:srgbClr val="00408C"/>
              </a:solidFill>
              <a:ea typeface="ヒラギノ角ゴ Pro W3" charset="0"/>
              <a:cs typeface="ヒラギノ角ゴ Pro W3" charset="0"/>
            </a:endParaRPr>
          </a:p>
          <a:p>
            <a:pPr>
              <a:spcBef>
                <a:spcPct val="20000"/>
              </a:spcBef>
            </a:pPr>
            <a:r>
              <a:rPr lang="en-US" sz="1400" dirty="0">
                <a:solidFill>
                  <a:srgbClr val="00408C"/>
                </a:solidFill>
                <a:ea typeface="ヒラギノ角ゴ Pro W3" charset="0"/>
                <a:cs typeface="ヒラギノ角ゴ Pro W3" charset="0"/>
              </a:rPr>
              <a:t>Department for Transition and Developed Countries (TDC</a:t>
            </a:r>
            <a:r>
              <a:rPr lang="en-US" sz="1400" dirty="0" smtClean="0">
                <a:solidFill>
                  <a:srgbClr val="00408C"/>
                </a:solidFill>
                <a:ea typeface="ヒラギノ角ゴ Pro W3" charset="0"/>
                <a:cs typeface="ヒラギノ角ゴ Pro W3" charset="0"/>
              </a:rPr>
              <a:t>), WIPO</a:t>
            </a:r>
            <a:endParaRPr lang="en-US" sz="1400" dirty="0">
              <a:solidFill>
                <a:srgbClr val="00408C"/>
              </a:solidFill>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323850" y="2636911"/>
            <a:ext cx="8424863" cy="4221089"/>
          </a:xfrm>
        </p:spPr>
        <p:txBody>
          <a:bodyPr/>
          <a:lstStyle/>
          <a:p>
            <a:pPr eaLnBrk="1" hangingPunct="1">
              <a:lnSpc>
                <a:spcPct val="120000"/>
              </a:lnSpc>
              <a:defRPr/>
            </a:pPr>
            <a:r>
              <a:rPr lang="en-US" sz="2000" dirty="0" smtClean="0">
                <a:ea typeface="Arial Unicode MS" pitchFamily="34" charset="-128"/>
                <a:cs typeface="Arial Unicode MS" pitchFamily="34" charset="-128"/>
              </a:rPr>
              <a:t>AIM </a:t>
            </a:r>
            <a:r>
              <a:rPr lang="en-US" sz="2000" dirty="0" smtClean="0">
                <a:ea typeface="Arial Unicode MS" pitchFamily="34" charset="-128"/>
                <a:cs typeface="Arial Unicode MS" pitchFamily="34" charset="-128"/>
                <a:sym typeface="Wingdings"/>
              </a:rPr>
              <a:t> </a:t>
            </a:r>
            <a:r>
              <a:rPr lang="en-US" sz="2000" dirty="0" smtClean="0">
                <a:ea typeface="Arial Unicode MS" pitchFamily="34" charset="-128"/>
                <a:cs typeface="Arial Unicode MS" pitchFamily="34" charset="-128"/>
              </a:rPr>
              <a:t>Progressive development of international IP law for an IP system that is:</a:t>
            </a:r>
          </a:p>
          <a:p>
            <a:pPr marL="0" indent="0" eaLnBrk="1" hangingPunct="1">
              <a:buNone/>
              <a:defRPr/>
            </a:pPr>
            <a:endParaRPr lang="en-US" sz="2000" dirty="0" smtClean="0">
              <a:ea typeface="Arial Unicode MS" pitchFamily="34" charset="-128"/>
              <a:cs typeface="Arial Unicode MS" pitchFamily="34" charset="-128"/>
            </a:endParaRPr>
          </a:p>
          <a:p>
            <a:pPr lvl="1" algn="just" eaLnBrk="1" hangingPunct="1">
              <a:lnSpc>
                <a:spcPct val="130000"/>
              </a:lnSpc>
              <a:buFont typeface="Wingdings" charset="2"/>
              <a:buChar char="Ø"/>
              <a:defRPr/>
            </a:pPr>
            <a:r>
              <a:rPr lang="en-US" sz="1700" b="1" dirty="0" smtClean="0">
                <a:solidFill>
                  <a:srgbClr val="262673"/>
                </a:solidFill>
                <a:ea typeface="Arial Unicode MS" pitchFamily="34" charset="-128"/>
                <a:cs typeface="Arial Unicode MS" pitchFamily="34" charset="-128"/>
              </a:rPr>
              <a:t>balanced/responsive </a:t>
            </a:r>
            <a:r>
              <a:rPr lang="en-US" sz="1700" dirty="0" smtClean="0">
                <a:ea typeface="Arial Unicode MS" pitchFamily="34" charset="-128"/>
                <a:cs typeface="Arial Unicode MS" pitchFamily="34" charset="-128"/>
              </a:rPr>
              <a:t>to emerging needs</a:t>
            </a:r>
          </a:p>
          <a:p>
            <a:pPr lvl="1" algn="just" eaLnBrk="1" hangingPunct="1">
              <a:lnSpc>
                <a:spcPct val="130000"/>
              </a:lnSpc>
              <a:buFont typeface="Wingdings" charset="2"/>
              <a:buChar char="Ø"/>
              <a:defRPr/>
            </a:pPr>
            <a:r>
              <a:rPr lang="en-US" sz="1700" b="1" dirty="0" smtClean="0">
                <a:solidFill>
                  <a:srgbClr val="262673"/>
                </a:solidFill>
                <a:ea typeface="Arial Unicode MS" pitchFamily="34" charset="-128"/>
                <a:cs typeface="Arial Unicode MS" pitchFamily="34" charset="-128"/>
              </a:rPr>
              <a:t>effective</a:t>
            </a:r>
            <a:r>
              <a:rPr lang="en-US" sz="1700" dirty="0" smtClean="0">
                <a:ea typeface="Arial Unicode MS" pitchFamily="34" charset="-128"/>
                <a:cs typeface="Arial Unicode MS" pitchFamily="34" charset="-128"/>
              </a:rPr>
              <a:t> in encouraging innovation/creativity</a:t>
            </a:r>
          </a:p>
          <a:p>
            <a:pPr lvl="1" algn="just" eaLnBrk="1" hangingPunct="1">
              <a:lnSpc>
                <a:spcPct val="130000"/>
              </a:lnSpc>
              <a:buFont typeface="Wingdings" charset="2"/>
              <a:buChar char="Ø"/>
              <a:defRPr/>
            </a:pPr>
            <a:r>
              <a:rPr lang="en-US" sz="1700" b="1" dirty="0" smtClean="0">
                <a:solidFill>
                  <a:schemeClr val="accent2">
                    <a:lumMod val="75000"/>
                  </a:schemeClr>
                </a:solidFill>
                <a:ea typeface="Arial Unicode MS" pitchFamily="34" charset="-128"/>
                <a:cs typeface="Arial Unicode MS" pitchFamily="34" charset="-128"/>
              </a:rPr>
              <a:t>sufficiently flexible </a:t>
            </a:r>
            <a:r>
              <a:rPr lang="en-US" sz="1700" dirty="0" smtClean="0">
                <a:ea typeface="Arial Unicode MS" pitchFamily="34" charset="-128"/>
                <a:cs typeface="Arial Unicode MS" pitchFamily="34" charset="-128"/>
              </a:rPr>
              <a:t>to accommodate national policy objectives</a:t>
            </a:r>
          </a:p>
          <a:p>
            <a:pPr marL="457200" lvl="1" indent="0" eaLnBrk="1" hangingPunct="1">
              <a:buFontTx/>
              <a:buNone/>
              <a:defRPr/>
            </a:pPr>
            <a:endParaRPr lang="en-US" sz="2000" dirty="0" smtClean="0">
              <a:ea typeface="Arial Unicode MS" pitchFamily="34" charset="-128"/>
              <a:cs typeface="Arial Unicode MS" pitchFamily="34" charset="-128"/>
            </a:endParaRPr>
          </a:p>
          <a:p>
            <a:pPr eaLnBrk="1" hangingPunct="1">
              <a:defRPr/>
            </a:pPr>
            <a:r>
              <a:rPr lang="en-US" sz="2000" dirty="0" smtClean="0">
                <a:ea typeface="Arial Unicode MS" pitchFamily="34" charset="-128"/>
                <a:cs typeface="Arial Unicode MS" pitchFamily="34" charset="-128"/>
              </a:rPr>
              <a:t>Topical issues reviewed/discussed in Standing Committees</a:t>
            </a:r>
          </a:p>
          <a:p>
            <a:pPr lvl="1" eaLnBrk="1" hangingPunct="1">
              <a:defRPr/>
            </a:pPr>
            <a:endParaRPr lang="en-US" sz="2000" dirty="0" smtClean="0">
              <a:latin typeface="Arial Unicode MS" pitchFamily="34" charset="-128"/>
              <a:ea typeface="Arial Unicode MS" pitchFamily="34" charset="-128"/>
              <a:cs typeface="Arial Unicode MS" pitchFamily="34" charset="-128"/>
            </a:endParaRPr>
          </a:p>
        </p:txBody>
      </p:sp>
      <p:sp>
        <p:nvSpPr>
          <p:cNvPr id="8195" name="Text Box 3"/>
          <p:cNvSpPr txBox="1">
            <a:spLocks noChangeArrowheads="1"/>
          </p:cNvSpPr>
          <p:nvPr/>
        </p:nvSpPr>
        <p:spPr bwMode="auto">
          <a:xfrm>
            <a:off x="395536" y="692696"/>
            <a:ext cx="66967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a:defRPr/>
            </a:pPr>
            <a:r>
              <a:rPr lang="en-US" sz="3600" dirty="0" smtClean="0">
                <a:solidFill>
                  <a:srgbClr val="00408C"/>
                </a:solidFill>
                <a:ea typeface="ヒラギノ角ゴ Pro W3" charset="0"/>
                <a:cs typeface="ヒラギノ角ゴ Pro W3" charset="0"/>
              </a:rPr>
              <a:t>              NORM SETTING </a:t>
            </a:r>
            <a:endParaRPr lang="en-US" sz="3600" dirty="0">
              <a:solidFill>
                <a:srgbClr val="00408C"/>
              </a:solidFill>
              <a:ea typeface="ヒラギノ角ゴ Pro W3" charset="0"/>
              <a:cs typeface="ヒラギノ角ゴ Pro W3" charset="0"/>
            </a:endParaRPr>
          </a:p>
          <a:p>
            <a:pPr algn="ctr">
              <a:defRPr/>
            </a:pPr>
            <a:endParaRPr lang="en-US" sz="3600" dirty="0" smtClean="0">
              <a:solidFill>
                <a:srgbClr val="002060"/>
              </a:solidFill>
              <a:latin typeface="+mj-lt"/>
              <a:ea typeface="+mn-ea"/>
            </a:endParaRPr>
          </a:p>
        </p:txBody>
      </p:sp>
      <p:pic>
        <p:nvPicPr>
          <p:cNvPr id="5" name="Image 4" descr="law_scale_background.362150542_st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6216" y="188640"/>
            <a:ext cx="2520000" cy="1650721"/>
          </a:xfrm>
          <a:prstGeom prst="rect">
            <a:avLst/>
          </a:prstGeom>
          <a:ln>
            <a:noFill/>
          </a:ln>
          <a:effectLst>
            <a:softEdge rad="112500"/>
          </a:effectLst>
        </p:spPr>
      </p:pic>
      <p:pic>
        <p:nvPicPr>
          <p:cNvPr id="6" name="Image 5" descr="igc_25_update[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504" y="188640"/>
            <a:ext cx="2495639" cy="1650721"/>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7" dur="500"/>
                                        <p:tgtEl>
                                          <p:spTgt spid="112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12" dur="500"/>
                                        <p:tgtEl>
                                          <p:spTgt spid="112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xEl>
                                              <p:pRg st="4" end="4"/>
                                            </p:txEl>
                                          </p:spTgt>
                                        </p:tgtEl>
                                        <p:attrNameLst>
                                          <p:attrName>style.visibility</p:attrName>
                                        </p:attrNameLst>
                                      </p:cBhvr>
                                      <p:to>
                                        <p:strVal val="visible"/>
                                      </p:to>
                                    </p:set>
                                    <p:animEffect transition="in" filter="blinds(horizontal)">
                                      <p:cBhvr>
                                        <p:cTn id="17"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07505" y="2564904"/>
            <a:ext cx="8784976" cy="4293096"/>
          </a:xfrm>
        </p:spPr>
        <p:txBody>
          <a:bodyPr/>
          <a:lstStyle/>
          <a:p>
            <a:pPr algn="just" eaLnBrk="1" hangingPunct="1">
              <a:defRPr/>
            </a:pPr>
            <a:r>
              <a:rPr lang="en-US" sz="2000" dirty="0" smtClean="0">
                <a:ea typeface="Arial Unicode MS" pitchFamily="34" charset="-128"/>
                <a:cs typeface="Arial Unicode MS" pitchFamily="34" charset="-128"/>
              </a:rPr>
              <a:t>WIPO treaties are often closely connected to infrastructure and services:</a:t>
            </a:r>
          </a:p>
          <a:p>
            <a:pPr marL="0" indent="0" algn="just" eaLnBrk="1" hangingPunct="1">
              <a:buNone/>
              <a:defRPr/>
            </a:pPr>
            <a:endParaRPr lang="en-US" sz="2000" dirty="0" smtClean="0">
              <a:ea typeface="Arial Unicode MS" pitchFamily="34" charset="-128"/>
              <a:cs typeface="Arial Unicode MS" pitchFamily="34" charset="-128"/>
            </a:endParaRPr>
          </a:p>
          <a:p>
            <a:pPr marL="0" indent="0" algn="just" eaLnBrk="1" hangingPunct="1">
              <a:buNone/>
              <a:defRPr/>
            </a:pPr>
            <a:endParaRPr lang="en-US" sz="2000" dirty="0" smtClean="0">
              <a:ea typeface="Arial Unicode MS" pitchFamily="34" charset="-128"/>
              <a:cs typeface="Arial Unicode MS" pitchFamily="34" charset="-128"/>
            </a:endParaRPr>
          </a:p>
          <a:p>
            <a:pPr lvl="1" algn="just" eaLnBrk="1" hangingPunct="1">
              <a:buFont typeface="Wingdings" charset="2"/>
              <a:buChar char="Ø"/>
              <a:defRPr/>
            </a:pPr>
            <a:r>
              <a:rPr lang="en-US" sz="1800" dirty="0" smtClean="0">
                <a:ea typeface="Arial Unicode MS" pitchFamily="34" charset="-128"/>
                <a:cs typeface="Arial Unicode MS" pitchFamily="34" charset="-128"/>
              </a:rPr>
              <a:t>Treaties that provide legal support to international infrastructure and services: PCT, Madrid.</a:t>
            </a:r>
          </a:p>
          <a:p>
            <a:pPr marL="457200" lvl="1" indent="0" algn="just" eaLnBrk="1" hangingPunct="1">
              <a:buNone/>
              <a:defRPr/>
            </a:pPr>
            <a:endParaRPr lang="en-US" sz="1800" dirty="0" smtClean="0">
              <a:ea typeface="Arial Unicode MS" pitchFamily="34" charset="-128"/>
              <a:cs typeface="Arial Unicode MS" pitchFamily="34" charset="-128"/>
            </a:endParaRPr>
          </a:p>
          <a:p>
            <a:pPr lvl="1" algn="just" eaLnBrk="1" hangingPunct="1">
              <a:buFont typeface="Wingdings" charset="2"/>
              <a:buChar char="Ø"/>
              <a:defRPr/>
            </a:pPr>
            <a:r>
              <a:rPr lang="en-US" sz="1800" dirty="0" smtClean="0">
                <a:solidFill>
                  <a:srgbClr val="000000"/>
                </a:solidFill>
                <a:ea typeface="+mn-ea"/>
              </a:rPr>
              <a:t>Business simplification treaties, which simplify the operation of national infrastructure and services: Singapore Treaty on the Law of Marks (2006), Patent Law Treaty ( 2000)</a:t>
            </a:r>
          </a:p>
        </p:txBody>
      </p:sp>
      <p:sp>
        <p:nvSpPr>
          <p:cNvPr id="9219" name="Text Box 3"/>
          <p:cNvSpPr txBox="1">
            <a:spLocks noChangeArrowheads="1"/>
          </p:cNvSpPr>
          <p:nvPr/>
        </p:nvSpPr>
        <p:spPr bwMode="auto">
          <a:xfrm>
            <a:off x="467544" y="692696"/>
            <a:ext cx="7358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a:spcBef>
                <a:spcPct val="20000"/>
              </a:spcBef>
            </a:pPr>
            <a:r>
              <a:rPr lang="en-US" sz="3600" dirty="0" smtClean="0">
                <a:solidFill>
                  <a:srgbClr val="00408C"/>
                </a:solidFill>
                <a:ea typeface="ヒラギノ角ゴ Pro W3" charset="0"/>
                <a:cs typeface="ヒラギノ角ゴ Pro W3" charset="0"/>
              </a:rPr>
              <a:t>		   NORM SETTING </a:t>
            </a:r>
            <a:endParaRPr lang="en-US" sz="3600" dirty="0">
              <a:solidFill>
                <a:srgbClr val="00408C"/>
              </a:solidFill>
              <a:ea typeface="ヒラギノ角ゴ Pro W3" charset="0"/>
              <a:cs typeface="ヒラギノ角ゴ Pro W3" charset="0"/>
            </a:endParaRPr>
          </a:p>
        </p:txBody>
      </p:sp>
      <p:pic>
        <p:nvPicPr>
          <p:cNvPr id="2" name="Image 1" descr="law.jpg"/>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6516216" y="188640"/>
            <a:ext cx="2489862" cy="1656000"/>
          </a:xfrm>
          <a:prstGeom prst="rect">
            <a:avLst/>
          </a:prstGeom>
          <a:ln>
            <a:noFill/>
          </a:ln>
          <a:effectLst>
            <a:softEdge rad="112500"/>
          </a:effectLst>
        </p:spPr>
      </p:pic>
      <p:pic>
        <p:nvPicPr>
          <p:cNvPr id="4" name="Image 3" descr="images.jpg"/>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188640"/>
            <a:ext cx="2520000" cy="1656000"/>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864096"/>
          </a:xfrm>
        </p:spPr>
        <p:txBody>
          <a:bodyPr/>
          <a:lstStyle/>
          <a:p>
            <a:r>
              <a:rPr lang="fr-FR" dirty="0" smtClean="0"/>
              <a:t>	       STANDING COMMITTEES </a:t>
            </a:r>
            <a:endParaRPr lang="fr-FR" dirty="0"/>
          </a:p>
        </p:txBody>
      </p:sp>
      <p:sp>
        <p:nvSpPr>
          <p:cNvPr id="3" name="Espace réservé du contenu 2"/>
          <p:cNvSpPr>
            <a:spLocks noGrp="1"/>
          </p:cNvSpPr>
          <p:nvPr>
            <p:ph idx="1"/>
          </p:nvPr>
        </p:nvSpPr>
        <p:spPr>
          <a:xfrm>
            <a:off x="179512" y="1052736"/>
            <a:ext cx="8964488" cy="5073427"/>
          </a:xfrm>
        </p:spPr>
        <p:txBody>
          <a:bodyPr/>
          <a:lstStyle/>
          <a:p>
            <a:pPr>
              <a:lnSpc>
                <a:spcPct val="110000"/>
              </a:lnSpc>
            </a:pPr>
            <a:r>
              <a:rPr lang="fr-FR" sz="2000" dirty="0" smtClean="0"/>
              <a:t>PATENTS (SCP) </a:t>
            </a:r>
            <a:r>
              <a:rPr lang="en-US" sz="1600" dirty="0" smtClean="0">
                <a:cs typeface="Arial Unicode MS" charset="0"/>
              </a:rPr>
              <a:t>(patent quality, E&amp;Ls, patents &amp; health, client-patent adviser privilege, tech transfer)</a:t>
            </a:r>
          </a:p>
          <a:p>
            <a:pPr marL="0" indent="0">
              <a:buNone/>
            </a:pPr>
            <a:endParaRPr lang="fr-FR" sz="2000" dirty="0" smtClean="0"/>
          </a:p>
          <a:p>
            <a:r>
              <a:rPr lang="fr-FR" sz="2000" dirty="0" smtClean="0"/>
              <a:t>COPYRIGHT &amp; RELATED RIGHTS  (SCCR) </a:t>
            </a:r>
            <a:r>
              <a:rPr lang="en-US" sz="1600" dirty="0" smtClean="0">
                <a:effectLst>
                  <a:outerShdw blurRad="38100" dist="38100" dir="2700000" algn="tl">
                    <a:srgbClr val="DDDDDD"/>
                  </a:outerShdw>
                </a:effectLst>
                <a:cs typeface="Arial Unicode MS" charset="0"/>
              </a:rPr>
              <a:t>(</a:t>
            </a:r>
            <a:r>
              <a:rPr lang="en-US" sz="1600" dirty="0" smtClean="0">
                <a:solidFill>
                  <a:srgbClr val="008000"/>
                </a:solidFill>
                <a:effectLst>
                  <a:outerShdw blurRad="38100" dist="38100" dir="2700000" algn="tl">
                    <a:srgbClr val="DDDDDD"/>
                  </a:outerShdw>
                </a:effectLst>
                <a:cs typeface="Arial Unicode MS" charset="0"/>
              </a:rPr>
              <a:t>AV performances- E&amp;Ls VIPs</a:t>
            </a:r>
            <a:r>
              <a:rPr lang="en-US" sz="1600" dirty="0" smtClean="0">
                <a:effectLst>
                  <a:outerShdw blurRad="38100" dist="38100" dir="2700000" algn="tl">
                    <a:srgbClr val="DDDDDD"/>
                  </a:outerShdw>
                </a:effectLst>
                <a:cs typeface="Arial Unicode MS" charset="0"/>
              </a:rPr>
              <a:t>/libraries/archives, broadcasting)</a:t>
            </a:r>
          </a:p>
          <a:p>
            <a:endParaRPr lang="fr-FR" sz="2000" dirty="0" smtClean="0"/>
          </a:p>
          <a:p>
            <a:r>
              <a:rPr lang="fr-FR" sz="2000" dirty="0" smtClean="0"/>
              <a:t>TRADEMARKS, DESIGNS &amp; GEOGRAPHICAL INDICATIONS (SCT)</a:t>
            </a:r>
            <a:r>
              <a:rPr lang="en-US" sz="2000" dirty="0" smtClean="0">
                <a:cs typeface="Arial Unicode MS" charset="0"/>
              </a:rPr>
              <a:t> </a:t>
            </a:r>
            <a:r>
              <a:rPr lang="en-US" sz="1600" dirty="0" smtClean="0">
                <a:cs typeface="Arial Unicode MS" charset="0"/>
              </a:rPr>
              <a:t>(Design Law Treaty/protection of country names against registration and use as TMs)</a:t>
            </a:r>
          </a:p>
          <a:p>
            <a:pPr marL="0" indent="0">
              <a:buNone/>
            </a:pPr>
            <a:endParaRPr lang="fr-FR" sz="2000" dirty="0" smtClean="0"/>
          </a:p>
          <a:p>
            <a:pPr lvl="1">
              <a:buFont typeface="Wingdings" charset="2"/>
              <a:buChar char="Ø"/>
            </a:pPr>
            <a:r>
              <a:rPr lang="fr-FR" sz="2000" b="1" u="sng" dirty="0" smtClean="0">
                <a:solidFill>
                  <a:srgbClr val="262673"/>
                </a:solidFill>
              </a:rPr>
              <a:t>AIM : </a:t>
            </a:r>
          </a:p>
          <a:p>
            <a:pPr lvl="3">
              <a:buFont typeface="Arial"/>
              <a:buChar char="•"/>
            </a:pPr>
            <a:r>
              <a:rPr lang="en-US" sz="1800" dirty="0" smtClean="0">
                <a:cs typeface="Arial Unicode MS" charset="0"/>
              </a:rPr>
              <a:t>Build consensus on topical issues</a:t>
            </a:r>
          </a:p>
          <a:p>
            <a:pPr lvl="3">
              <a:buFont typeface="Arial"/>
              <a:buChar char="•"/>
            </a:pPr>
            <a:r>
              <a:rPr lang="en-US" sz="1800" dirty="0" smtClean="0">
                <a:cs typeface="Arial Unicode MS" charset="0"/>
              </a:rPr>
              <a:t>Take into account interests of all stakeholders for a   balanced, reliable, efficient, user-friendly, cost-effective system.</a:t>
            </a:r>
          </a:p>
          <a:p>
            <a:pPr lvl="3">
              <a:buFont typeface="Arial"/>
              <a:buChar char="•"/>
            </a:pPr>
            <a:endParaRPr lang="fr-FR" sz="1800" dirty="0" smtClean="0"/>
          </a:p>
          <a:p>
            <a:pPr marL="0" lvl="3" indent="0">
              <a:buNone/>
            </a:pPr>
            <a:r>
              <a:rPr lang="en-US" sz="2000" dirty="0" smtClean="0">
                <a:effectLst>
                  <a:outerShdw blurRad="38100" dist="38100" dir="2700000" algn="tl">
                    <a:srgbClr val="DDDDDD"/>
                  </a:outerShdw>
                </a:effectLst>
                <a:cs typeface="Arial Unicode MS" charset="0"/>
              </a:rPr>
              <a:t>N.B.  Enforcement issues are discussed within the </a:t>
            </a:r>
            <a:r>
              <a:rPr lang="en-US" sz="2000" u="sng" dirty="0" smtClean="0">
                <a:effectLst>
                  <a:outerShdw blurRad="38100" dist="38100" dir="2700000" algn="tl">
                    <a:srgbClr val="DDDDDD"/>
                  </a:outerShdw>
                </a:effectLst>
                <a:cs typeface="Arial Unicode MS" charset="0"/>
              </a:rPr>
              <a:t>Advisory</a:t>
            </a:r>
            <a:r>
              <a:rPr lang="en-US" sz="2000" dirty="0" smtClean="0">
                <a:effectLst>
                  <a:outerShdw blurRad="38100" dist="38100" dir="2700000" algn="tl">
                    <a:srgbClr val="DDDDDD"/>
                  </a:outerShdw>
                </a:effectLst>
                <a:cs typeface="Arial Unicode MS" charset="0"/>
              </a:rPr>
              <a:t> Committee on Enforcement (ACE)</a:t>
            </a:r>
          </a:p>
          <a:p>
            <a:pPr marL="0" indent="0">
              <a:buNone/>
            </a:pPr>
            <a:endParaRPr lang="fr-FR" sz="2000" dirty="0" smtClean="0"/>
          </a:p>
          <a:p>
            <a:pPr marL="0" indent="0">
              <a:buNone/>
            </a:pPr>
            <a:endParaRPr lang="fr-FR" sz="2000" dirty="0" smtClean="0"/>
          </a:p>
          <a:p>
            <a:pPr lvl="3">
              <a:buFont typeface="Arial"/>
              <a:buChar char="•"/>
            </a:pPr>
            <a:endParaRPr lang="fr-FR" sz="2000" dirty="0"/>
          </a:p>
          <a:p>
            <a:pPr marL="1371600" lvl="3" indent="0">
              <a:buNone/>
            </a:pPr>
            <a:endParaRPr lang="en-US" sz="2000" dirty="0" smtClean="0">
              <a:cs typeface="Arial Unicode MS" charset="0"/>
            </a:endParaRPr>
          </a:p>
        </p:txBody>
      </p:sp>
    </p:spTree>
    <p:extLst>
      <p:ext uri="{BB962C8B-B14F-4D97-AF65-F5344CB8AC3E}">
        <p14:creationId xmlns:p14="http://schemas.microsoft.com/office/powerpoint/2010/main" val="3273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1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1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640960" cy="706090"/>
          </a:xfrm>
        </p:spPr>
        <p:txBody>
          <a:bodyPr/>
          <a:lstStyle/>
          <a:p>
            <a:r>
              <a:rPr lang="fr-FR" sz="2600" dirty="0">
                <a:latin typeface="Arial" charset="0"/>
                <a:cs typeface="Arial" charset="0"/>
              </a:rPr>
              <a:t>THE STANDING COMMITTEE ON LAW OF PATENTS </a:t>
            </a:r>
            <a:endParaRPr lang="fr-FR" sz="2600" dirty="0"/>
          </a:p>
        </p:txBody>
      </p:sp>
      <p:sp>
        <p:nvSpPr>
          <p:cNvPr id="3" name="Espace réservé du contenu 2"/>
          <p:cNvSpPr>
            <a:spLocks noGrp="1"/>
          </p:cNvSpPr>
          <p:nvPr>
            <p:ph idx="1"/>
          </p:nvPr>
        </p:nvSpPr>
        <p:spPr>
          <a:xfrm>
            <a:off x="251520" y="1340768"/>
            <a:ext cx="8640960" cy="4785395"/>
          </a:xfrm>
        </p:spPr>
        <p:txBody>
          <a:bodyPr/>
          <a:lstStyle/>
          <a:p>
            <a:pPr algn="just">
              <a:lnSpc>
                <a:spcPct val="150000"/>
              </a:lnSpc>
            </a:pPr>
            <a:r>
              <a:rPr lang="en-US" sz="2000" dirty="0" smtClean="0"/>
              <a:t>The last session of the Standing Committee on Law of Patents (SCP) took place in Geneva from February 25 to 28 2013 </a:t>
            </a:r>
          </a:p>
          <a:p>
            <a:pPr algn="just">
              <a:lnSpc>
                <a:spcPct val="150000"/>
              </a:lnSpc>
            </a:pPr>
            <a:endParaRPr lang="en-US" sz="2000" dirty="0" smtClean="0"/>
          </a:p>
          <a:p>
            <a:pPr algn="just">
              <a:lnSpc>
                <a:spcPct val="150000"/>
              </a:lnSpc>
            </a:pPr>
            <a:r>
              <a:rPr lang="en-US" sz="2000" dirty="0" smtClean="0"/>
              <a:t>The SCP discussed the following issues : </a:t>
            </a:r>
          </a:p>
          <a:p>
            <a:pPr lvl="1" algn="just">
              <a:lnSpc>
                <a:spcPct val="150000"/>
              </a:lnSpc>
              <a:buFont typeface="Wingdings" charset="2"/>
              <a:buChar char="Ø"/>
            </a:pPr>
            <a:r>
              <a:rPr lang="en-US" sz="1800" dirty="0" smtClean="0"/>
              <a:t>Exceptions and limitations to patent rights</a:t>
            </a:r>
          </a:p>
          <a:p>
            <a:pPr lvl="1" algn="just">
              <a:lnSpc>
                <a:spcPct val="150000"/>
              </a:lnSpc>
              <a:buFont typeface="Wingdings" charset="2"/>
              <a:buChar char="Ø"/>
            </a:pPr>
            <a:r>
              <a:rPr lang="en-US" sz="1800" dirty="0" smtClean="0"/>
              <a:t>Quality of Patents including opposition systems </a:t>
            </a:r>
          </a:p>
          <a:p>
            <a:pPr lvl="1" algn="just">
              <a:lnSpc>
                <a:spcPct val="150000"/>
              </a:lnSpc>
              <a:buFont typeface="Wingdings" charset="2"/>
              <a:buChar char="Ø"/>
            </a:pPr>
            <a:r>
              <a:rPr lang="en-US" sz="1800" dirty="0" smtClean="0"/>
              <a:t>Patents and Health </a:t>
            </a:r>
          </a:p>
          <a:p>
            <a:pPr lvl="1" algn="just">
              <a:lnSpc>
                <a:spcPct val="150000"/>
              </a:lnSpc>
              <a:buFont typeface="Wingdings" charset="2"/>
              <a:buChar char="Ø"/>
            </a:pPr>
            <a:r>
              <a:rPr lang="en-US" sz="1800" dirty="0" smtClean="0"/>
              <a:t>Confidentiality of communications between clients and their patent advisors </a:t>
            </a:r>
          </a:p>
          <a:p>
            <a:pPr lvl="1" algn="just">
              <a:lnSpc>
                <a:spcPct val="150000"/>
              </a:lnSpc>
              <a:buFont typeface="Wingdings" charset="2"/>
              <a:buChar char="Ø"/>
            </a:pPr>
            <a:r>
              <a:rPr lang="en-US" sz="1800" dirty="0" smtClean="0"/>
              <a:t>Transfer of Technology </a:t>
            </a:r>
            <a:endParaRPr lang="en-US" sz="1800" dirty="0"/>
          </a:p>
        </p:txBody>
      </p:sp>
    </p:spTree>
    <p:extLst>
      <p:ext uri="{BB962C8B-B14F-4D97-AF65-F5344CB8AC3E}">
        <p14:creationId xmlns:p14="http://schemas.microsoft.com/office/powerpoint/2010/main" val="200984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251520" y="116632"/>
            <a:ext cx="9073008" cy="792088"/>
          </a:xfrm>
        </p:spPr>
        <p:txBody>
          <a:bodyPr/>
          <a:lstStyle/>
          <a:p>
            <a:r>
              <a:rPr lang="fr-FR" sz="2600" dirty="0" smtClean="0">
                <a:latin typeface="Arial" charset="0"/>
                <a:cs typeface="Arial" charset="0"/>
              </a:rPr>
              <a:t>   THE </a:t>
            </a:r>
            <a:r>
              <a:rPr lang="fr-FR" sz="2600" dirty="0">
                <a:latin typeface="Arial" charset="0"/>
                <a:cs typeface="Arial" charset="0"/>
              </a:rPr>
              <a:t>STANDING COMMITTEE ON LAW OF PATENTS </a:t>
            </a:r>
            <a:br>
              <a:rPr lang="fr-FR" sz="2600" dirty="0">
                <a:latin typeface="Arial" charset="0"/>
                <a:cs typeface="Arial" charset="0"/>
              </a:rPr>
            </a:br>
            <a:r>
              <a:rPr lang="fr-FR" sz="2600" dirty="0">
                <a:latin typeface="Arial" charset="0"/>
                <a:cs typeface="Arial" charset="0"/>
              </a:rPr>
              <a:t>			       PART II </a:t>
            </a:r>
          </a:p>
        </p:txBody>
      </p:sp>
      <p:sp>
        <p:nvSpPr>
          <p:cNvPr id="3" name="Espace réservé du contenu 2"/>
          <p:cNvSpPr>
            <a:spLocks noGrp="1"/>
          </p:cNvSpPr>
          <p:nvPr>
            <p:ph idx="1"/>
          </p:nvPr>
        </p:nvSpPr>
        <p:spPr>
          <a:xfrm>
            <a:off x="179512" y="1268760"/>
            <a:ext cx="8784976" cy="4968552"/>
          </a:xfrm>
        </p:spPr>
        <p:txBody>
          <a:bodyPr/>
          <a:lstStyle/>
          <a:p>
            <a:pPr marL="0" indent="0" algn="just">
              <a:lnSpc>
                <a:spcPct val="110000"/>
              </a:lnSpc>
              <a:buFontTx/>
              <a:buNone/>
            </a:pPr>
            <a:r>
              <a:rPr lang="en-US" sz="1800" dirty="0" smtClean="0">
                <a:latin typeface="Arial" charset="0"/>
                <a:cs typeface="Arial" charset="0"/>
              </a:rPr>
              <a:t>For the next session of the SCP (December 9, 2013): </a:t>
            </a:r>
          </a:p>
          <a:p>
            <a:pPr marL="0" indent="0" algn="just">
              <a:lnSpc>
                <a:spcPct val="110000"/>
              </a:lnSpc>
              <a:buFontTx/>
              <a:buNone/>
            </a:pPr>
            <a:endParaRPr lang="en-US" sz="1600" dirty="0" smtClean="0">
              <a:latin typeface="Arial" charset="0"/>
              <a:cs typeface="Arial" charset="0"/>
            </a:endParaRPr>
          </a:p>
          <a:p>
            <a:pPr lvl="0"/>
            <a:r>
              <a:rPr lang="en-US" sz="1800" dirty="0"/>
              <a:t>Quality of patents: the secretariat will prepare a compilation of </a:t>
            </a:r>
            <a:r>
              <a:rPr lang="en-US" sz="1800" i="1" dirty="0" smtClean="0"/>
              <a:t>work-sharing </a:t>
            </a:r>
            <a:r>
              <a:rPr lang="en-US" sz="1800" i="1" dirty="0"/>
              <a:t>programs </a:t>
            </a:r>
            <a:r>
              <a:rPr lang="en-US" sz="1800" dirty="0"/>
              <a:t>among patent offices and use of external information for search and examination. </a:t>
            </a:r>
            <a:endParaRPr lang="en-US" sz="1800" dirty="0" smtClean="0"/>
          </a:p>
          <a:p>
            <a:pPr marL="0" lvl="0" indent="0">
              <a:buNone/>
            </a:pPr>
            <a:endParaRPr lang="es-ES_tradnl" sz="1800" dirty="0"/>
          </a:p>
          <a:p>
            <a:pPr lvl="0"/>
            <a:r>
              <a:rPr lang="en-US" sz="1800" dirty="0"/>
              <a:t>A document compiling laws and practices on </a:t>
            </a:r>
            <a:r>
              <a:rPr lang="en-US" sz="1800" i="1" dirty="0"/>
              <a:t>confidentiality of communications</a:t>
            </a:r>
            <a:r>
              <a:rPr lang="en-US" sz="1800" dirty="0"/>
              <a:t> between clients and their patent </a:t>
            </a:r>
            <a:r>
              <a:rPr lang="en-US" sz="1800" dirty="0" smtClean="0"/>
              <a:t>advisors</a:t>
            </a:r>
          </a:p>
          <a:p>
            <a:pPr marL="0" lvl="0" indent="0">
              <a:buNone/>
            </a:pPr>
            <a:endParaRPr lang="es-ES_tradnl" sz="1800" dirty="0"/>
          </a:p>
          <a:p>
            <a:pPr lvl="0"/>
            <a:r>
              <a:rPr lang="en-US" sz="1800" dirty="0"/>
              <a:t>The Secretariat will prepare a document on how 5 different </a:t>
            </a:r>
            <a:r>
              <a:rPr lang="en-US" sz="1800" i="1" dirty="0"/>
              <a:t>exceptions/limitations </a:t>
            </a:r>
            <a:r>
              <a:rPr lang="en-US" sz="1800" dirty="0"/>
              <a:t>are implemented by member states and a half day seminar </a:t>
            </a:r>
            <a:r>
              <a:rPr lang="en-US" sz="1800" dirty="0" smtClean="0"/>
              <a:t>will also </a:t>
            </a:r>
            <a:r>
              <a:rPr lang="en-US" sz="1800" dirty="0"/>
              <a:t>be organized on the </a:t>
            </a:r>
            <a:r>
              <a:rPr lang="en-US" sz="1800" dirty="0" smtClean="0"/>
              <a:t>above. </a:t>
            </a:r>
            <a:r>
              <a:rPr lang="en-US" sz="1800" dirty="0"/>
              <a:t>A sharing session on countries’ use of health-related patent </a:t>
            </a:r>
            <a:r>
              <a:rPr lang="en-US" sz="1800" dirty="0" smtClean="0"/>
              <a:t>flexibilities will also be organized. </a:t>
            </a:r>
          </a:p>
          <a:p>
            <a:pPr marL="0" lvl="0" indent="0">
              <a:buNone/>
            </a:pPr>
            <a:r>
              <a:rPr lang="en-US" sz="1800" dirty="0" smtClean="0"/>
              <a:t> </a:t>
            </a:r>
            <a:endParaRPr lang="es-ES_tradnl" sz="1800" dirty="0"/>
          </a:p>
          <a:p>
            <a:pPr lvl="0"/>
            <a:r>
              <a:rPr lang="en-US" sz="1800" dirty="0"/>
              <a:t> The Secretariat will revise the existing document on </a:t>
            </a:r>
            <a:r>
              <a:rPr lang="en-US" sz="1800" i="1" dirty="0"/>
              <a:t>transfer of technology </a:t>
            </a:r>
            <a:r>
              <a:rPr lang="en-US" sz="1800" dirty="0"/>
              <a:t>by adding practical examples and experiences regarding patent-related incentives and impediments </a:t>
            </a:r>
            <a:endParaRPr lang="es-ES_tradnl" sz="1800" dirty="0"/>
          </a:p>
          <a:p>
            <a:pPr marL="0" indent="0" algn="just">
              <a:buNone/>
            </a:pPr>
            <a:endParaRPr lang="en-US" sz="1800" dirty="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0" y="274638"/>
            <a:ext cx="8991600" cy="792162"/>
          </a:xfrm>
        </p:spPr>
        <p:txBody>
          <a:bodyPr/>
          <a:lstStyle/>
          <a:p>
            <a:r>
              <a:rPr lang="fr-FR" dirty="0" smtClean="0">
                <a:ea typeface="ＭＳ Ｐゴシック" pitchFamily="34" charset="-128"/>
              </a:rPr>
              <a:t>	           </a:t>
            </a:r>
            <a:br>
              <a:rPr lang="fr-FR" dirty="0" smtClean="0">
                <a:ea typeface="ＭＳ Ｐゴシック" pitchFamily="34" charset="-128"/>
              </a:rPr>
            </a:br>
            <a:r>
              <a:rPr lang="fr-FR" dirty="0" smtClean="0">
                <a:ea typeface="ＭＳ Ｐゴシック" pitchFamily="34" charset="-128"/>
              </a:rPr>
              <a:t>		         </a:t>
            </a:r>
            <a:r>
              <a:rPr lang="fr-FR" sz="2600" dirty="0" smtClean="0">
                <a:ea typeface="ＭＳ Ｐゴシック" pitchFamily="34" charset="-128"/>
              </a:rPr>
              <a:t>NORM SETTING : </a:t>
            </a:r>
            <a:br>
              <a:rPr lang="fr-FR" sz="2600" dirty="0" smtClean="0">
                <a:ea typeface="ＭＳ Ｐゴシック" pitchFamily="34" charset="-128"/>
              </a:rPr>
            </a:br>
            <a:r>
              <a:rPr lang="fr-FR" sz="2600" dirty="0" smtClean="0">
                <a:ea typeface="ＭＳ Ｐゴシック" pitchFamily="34" charset="-128"/>
              </a:rPr>
              <a:t>		         INDUSTRIAL DESIGNS</a:t>
            </a:r>
          </a:p>
        </p:txBody>
      </p:sp>
      <p:sp>
        <p:nvSpPr>
          <p:cNvPr id="3" name="Espace réservé du contenu 2"/>
          <p:cNvSpPr>
            <a:spLocks noGrp="1"/>
          </p:cNvSpPr>
          <p:nvPr>
            <p:ph idx="1"/>
          </p:nvPr>
        </p:nvSpPr>
        <p:spPr>
          <a:xfrm>
            <a:off x="0" y="1700808"/>
            <a:ext cx="8964613" cy="4699993"/>
          </a:xfrm>
        </p:spPr>
        <p:txBody>
          <a:bodyPr/>
          <a:lstStyle/>
          <a:p>
            <a:pPr algn="just"/>
            <a:r>
              <a:rPr lang="en-US" sz="1800" b="1" dirty="0" smtClean="0">
                <a:solidFill>
                  <a:srgbClr val="000080"/>
                </a:solidFill>
                <a:ea typeface="ＭＳ Ｐゴシック" pitchFamily="34" charset="-128"/>
              </a:rPr>
              <a:t>THE STANDING COMMITTEE ON THE LAW OF TRADEMARKS, INDUSTRIAL DESIGNS AND GEOGRAPHICAL INDICATIONS (SCT</a:t>
            </a:r>
            <a:r>
              <a:rPr lang="en-US" sz="1700" b="1" dirty="0" smtClean="0">
                <a:solidFill>
                  <a:srgbClr val="000080"/>
                </a:solidFill>
                <a:ea typeface="ＭＳ Ｐゴシック" pitchFamily="34" charset="-128"/>
              </a:rPr>
              <a:t>)</a:t>
            </a:r>
          </a:p>
          <a:p>
            <a:pPr algn="just">
              <a:buFontTx/>
              <a:buNone/>
            </a:pPr>
            <a:endParaRPr lang="en-US" sz="1500" dirty="0" smtClean="0">
              <a:ea typeface="ＭＳ Ｐゴシック" pitchFamily="34" charset="-128"/>
            </a:endParaRPr>
          </a:p>
          <a:p>
            <a:pPr lvl="1" algn="just">
              <a:lnSpc>
                <a:spcPct val="120000"/>
              </a:lnSpc>
              <a:buFont typeface="Wingdings" pitchFamily="2" charset="2"/>
              <a:buChar char="Ø"/>
            </a:pPr>
            <a:r>
              <a:rPr lang="en-US" sz="1800" dirty="0" smtClean="0"/>
              <a:t>The SCT has substantially advanced work on the draft of a design law treaty</a:t>
            </a:r>
          </a:p>
          <a:p>
            <a:pPr marL="457200" lvl="1" indent="0" algn="just">
              <a:lnSpc>
                <a:spcPct val="120000"/>
              </a:lnSpc>
              <a:buNone/>
            </a:pPr>
            <a:endParaRPr lang="en-US" sz="1800" dirty="0"/>
          </a:p>
          <a:p>
            <a:pPr lvl="1" algn="just">
              <a:lnSpc>
                <a:spcPct val="120000"/>
              </a:lnSpc>
              <a:buFont typeface="Wingdings" pitchFamily="2" charset="2"/>
              <a:buChar char="Ø"/>
            </a:pPr>
            <a:r>
              <a:rPr lang="fr-CH" sz="1800" dirty="0" smtClean="0"/>
              <a:t>The idea would be to have a design law treaty similar to the Patent Law Treaty and the Singapore Treaty </a:t>
            </a:r>
            <a:endParaRPr lang="en-US" sz="1800" dirty="0" smtClean="0"/>
          </a:p>
          <a:p>
            <a:pPr lvl="1" algn="just">
              <a:lnSpc>
                <a:spcPct val="120000"/>
              </a:lnSpc>
              <a:buFontTx/>
              <a:buNone/>
            </a:pPr>
            <a:endParaRPr lang="en-US" sz="1800" dirty="0" smtClean="0"/>
          </a:p>
          <a:p>
            <a:pPr lvl="1" algn="just">
              <a:lnSpc>
                <a:spcPct val="120000"/>
              </a:lnSpc>
              <a:buFont typeface="Wingdings" pitchFamily="2" charset="2"/>
              <a:buChar char="Ø"/>
            </a:pPr>
            <a:r>
              <a:rPr lang="en-US" sz="1800" dirty="0" smtClean="0"/>
              <a:t> A </a:t>
            </a:r>
            <a:r>
              <a:rPr lang="en-US" sz="1800" i="1" dirty="0" smtClean="0"/>
              <a:t>business simplification treaty </a:t>
            </a:r>
            <a:r>
              <a:rPr lang="en-US" sz="1800" dirty="0" smtClean="0"/>
              <a:t>will </a:t>
            </a:r>
            <a:r>
              <a:rPr lang="en-US" sz="1800" dirty="0" smtClean="0">
                <a:solidFill>
                  <a:srgbClr val="000000"/>
                </a:solidFill>
                <a:ea typeface="ＭＳ Ｐゴシック" pitchFamily="34" charset="-128"/>
              </a:rPr>
              <a:t>simplify and standardize the registration and ancillary procedures applied </a:t>
            </a:r>
            <a:r>
              <a:rPr lang="en-US" sz="1800" dirty="0" smtClean="0"/>
              <a:t>to industrial designs in different countries </a:t>
            </a:r>
          </a:p>
          <a:p>
            <a:pPr marL="457200" lvl="1" indent="0" algn="just">
              <a:lnSpc>
                <a:spcPct val="120000"/>
              </a:lnSpc>
              <a:buNone/>
            </a:pPr>
            <a:endParaRPr lang="en-US" sz="1800" dirty="0" smtClean="0"/>
          </a:p>
          <a:p>
            <a:pPr lvl="1" algn="just">
              <a:lnSpc>
                <a:spcPct val="120000"/>
              </a:lnSpc>
              <a:buFont typeface="Wingdings" pitchFamily="2" charset="2"/>
              <a:buChar char="Ø"/>
            </a:pPr>
            <a:r>
              <a:rPr lang="en-US" sz="1800" dirty="0"/>
              <a:t>GA in December </a:t>
            </a:r>
            <a:r>
              <a:rPr lang="en-US" sz="1800" dirty="0" smtClean="0"/>
              <a:t>2013 will </a:t>
            </a:r>
            <a:r>
              <a:rPr lang="en-US" sz="1800" dirty="0"/>
              <a:t>decide on whether to convene a diplomatic conference for the adoption of a design law treaty. </a:t>
            </a:r>
            <a:endParaRPr lang="fr-FR" sz="1800" dirty="0" smtClean="0"/>
          </a:p>
        </p:txBody>
      </p:sp>
      <p:pic>
        <p:nvPicPr>
          <p:cNvPr id="4" name="Image 3"/>
          <p:cNvPicPr>
            <a:picLocks noChangeAspect="1"/>
          </p:cNvPicPr>
          <p:nvPr/>
        </p:nvPicPr>
        <p:blipFill>
          <a:blip r:embed="rId3"/>
          <a:stretch>
            <a:fillRect/>
          </a:stretch>
        </p:blipFill>
        <p:spPr>
          <a:xfrm>
            <a:off x="6857999" y="228599"/>
            <a:ext cx="2164176" cy="1404000"/>
          </a:xfrm>
          <a:prstGeom prst="rect">
            <a:avLst/>
          </a:prstGeom>
          <a:ln>
            <a:noFill/>
          </a:ln>
          <a:effectLst>
            <a:softEdge rad="112500"/>
          </a:effectLst>
        </p:spPr>
      </p:pic>
      <p:pic>
        <p:nvPicPr>
          <p:cNvPr id="6" name="Image 5"/>
          <p:cNvPicPr>
            <a:picLocks noChangeAspect="1"/>
          </p:cNvPicPr>
          <p:nvPr/>
        </p:nvPicPr>
        <p:blipFill>
          <a:blip r:embed="rId4"/>
          <a:stretch>
            <a:fillRect/>
          </a:stretch>
        </p:blipFill>
        <p:spPr>
          <a:xfrm>
            <a:off x="228600" y="228600"/>
            <a:ext cx="1764000" cy="1140517"/>
          </a:xfrm>
          <a:prstGeom prst="rect">
            <a:avLst/>
          </a:prstGeom>
          <a:ln>
            <a:noFill/>
          </a:ln>
          <a:effectLst>
            <a:softEdge rad="112500"/>
          </a:effectLst>
        </p:spPr>
      </p:pic>
    </p:spTree>
    <p:extLst>
      <p:ext uri="{BB962C8B-B14F-4D97-AF65-F5344CB8AC3E}">
        <p14:creationId xmlns:p14="http://schemas.microsoft.com/office/powerpoint/2010/main" val="137421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US" dirty="0" smtClean="0">
                <a:ea typeface="ＭＳ Ｐゴシック" pitchFamily="34" charset="-128"/>
              </a:rPr>
              <a:t>         </a:t>
            </a:r>
            <a:r>
              <a:rPr lang="en-US" sz="2600" dirty="0" smtClean="0">
                <a:ea typeface="ＭＳ Ｐゴシック" pitchFamily="34" charset="-128"/>
              </a:rPr>
              <a:t>OTHER ITEMS IN THE AGENDA</a:t>
            </a:r>
          </a:p>
        </p:txBody>
      </p:sp>
      <p:sp>
        <p:nvSpPr>
          <p:cNvPr id="49155" name="Rectangle 3"/>
          <p:cNvSpPr>
            <a:spLocks noGrp="1" noChangeArrowheads="1"/>
          </p:cNvSpPr>
          <p:nvPr>
            <p:ph type="body" idx="4294967295"/>
          </p:nvPr>
        </p:nvSpPr>
        <p:spPr>
          <a:xfrm>
            <a:off x="251520" y="1700808"/>
            <a:ext cx="8712968" cy="4425355"/>
          </a:xfrm>
        </p:spPr>
        <p:txBody>
          <a:bodyPr/>
          <a:lstStyle/>
          <a:p>
            <a:r>
              <a:rPr lang="en-US" sz="1800" dirty="0" smtClean="0">
                <a:ea typeface="ＭＳ Ｐゴシック" pitchFamily="34" charset="-128"/>
              </a:rPr>
              <a:t>Important SCT work is related to the protection of </a:t>
            </a:r>
            <a:r>
              <a:rPr lang="en-US" sz="1800" i="1" dirty="0" smtClean="0">
                <a:ea typeface="ＭＳ Ｐゴシック" pitchFamily="34" charset="-128"/>
              </a:rPr>
              <a:t>country names </a:t>
            </a:r>
            <a:r>
              <a:rPr lang="en-US" sz="1800" dirty="0" smtClean="0">
                <a:ea typeface="ＭＳ Ｐゴシック" pitchFamily="34" charset="-128"/>
              </a:rPr>
              <a:t>against registration or use of trademarks. This work is situated at the interface between private trademark rights and the interests of States to control the use and appropriation of their names</a:t>
            </a:r>
          </a:p>
          <a:p>
            <a:pPr marL="0" indent="0">
              <a:buNone/>
            </a:pPr>
            <a:endParaRPr lang="en-US" sz="1800" dirty="0" smtClean="0">
              <a:ea typeface="ＭＳ Ｐゴシック" pitchFamily="34" charset="-128"/>
            </a:endParaRPr>
          </a:p>
          <a:p>
            <a:r>
              <a:rPr lang="fr-CH" sz="1800" dirty="0" smtClean="0">
                <a:ea typeface="ＭＳ Ｐゴシック" pitchFamily="34" charset="-128"/>
              </a:rPr>
              <a:t>The next session will present an update on trademark-related aspects of the </a:t>
            </a:r>
            <a:r>
              <a:rPr lang="fr-CH" sz="1800" i="1" dirty="0" smtClean="0">
                <a:ea typeface="ＭＳ Ｐゴシック" pitchFamily="34" charset="-128"/>
              </a:rPr>
              <a:t>expansion of the domain name system </a:t>
            </a:r>
            <a:endParaRPr lang="en-US" sz="1800" i="1" dirty="0" smtClean="0">
              <a:ea typeface="ＭＳ Ｐゴシック" pitchFamily="34" charset="-128"/>
            </a:endParaRPr>
          </a:p>
          <a:p>
            <a:pPr marL="0" indent="0">
              <a:buNone/>
            </a:pPr>
            <a:endParaRPr lang="en-US" sz="1800" dirty="0" smtClean="0">
              <a:ea typeface="ＭＳ Ｐゴシック" pitchFamily="34" charset="-128"/>
            </a:endParaRPr>
          </a:p>
          <a:p>
            <a:r>
              <a:rPr lang="en-US" sz="1800" dirty="0" smtClean="0">
                <a:ea typeface="ＭＳ Ｐゴシック" pitchFamily="34" charset="-128"/>
              </a:rPr>
              <a:t>Various background papers and a draft reference paper are under consideration</a:t>
            </a:r>
          </a:p>
          <a:p>
            <a:pPr marL="0" indent="0">
              <a:buNone/>
            </a:pPr>
            <a:endParaRPr lang="en-US" sz="1800" dirty="0" smtClean="0">
              <a:ea typeface="ＭＳ Ｐゴシック" pitchFamily="34" charset="-128"/>
            </a:endParaRPr>
          </a:p>
          <a:p>
            <a:r>
              <a:rPr lang="en-US" sz="1800" dirty="0" smtClean="0">
                <a:ea typeface="ＭＳ Ｐゴシック" pitchFamily="34" charset="-128"/>
              </a:rPr>
              <a:t>Next session of the SCT:  November 4 to 8. </a:t>
            </a:r>
          </a:p>
          <a:p>
            <a:pPr marL="0" indent="0">
              <a:buNone/>
            </a:pPr>
            <a:endParaRPr lang="en-US" sz="1800" dirty="0" smtClean="0">
              <a:ea typeface="ＭＳ Ｐゴシック" pitchFamily="34" charset="-128"/>
            </a:endParaRPr>
          </a:p>
          <a:p>
            <a:r>
              <a:rPr lang="en-US" sz="1800" i="1" dirty="0" smtClean="0">
                <a:ea typeface="ＭＳ Ｐゴシック" pitchFamily="34" charset="-128"/>
              </a:rPr>
              <a:t>Beyond SCT</a:t>
            </a:r>
            <a:r>
              <a:rPr lang="en-US" sz="1800" dirty="0" smtClean="0">
                <a:ea typeface="ＭＳ Ｐゴシック" pitchFamily="34" charset="-128"/>
              </a:rPr>
              <a:t>: GA September 2013 decided on the </a:t>
            </a:r>
            <a:r>
              <a:rPr lang="en-US" sz="1800" dirty="0" smtClean="0"/>
              <a:t>convening of a Diplomatic Conference  for the adoption of a </a:t>
            </a:r>
            <a:r>
              <a:rPr lang="en-US" sz="1800" i="1" dirty="0" smtClean="0"/>
              <a:t>Revised Lisbon Agreement </a:t>
            </a:r>
            <a:r>
              <a:rPr lang="en-US" sz="1800" dirty="0" smtClean="0"/>
              <a:t>on Appellations of Origin and Geographical Indications in 2015. </a:t>
            </a:r>
            <a:endParaRPr lang="en-US" sz="1800" dirty="0" smtClean="0">
              <a:ea typeface="ＭＳ Ｐゴシック" pitchFamily="34" charset="-128"/>
            </a:endParaRPr>
          </a:p>
          <a:p>
            <a:endParaRPr lang="en-US" sz="1800" dirty="0" smtClean="0">
              <a:ea typeface="ＭＳ Ｐゴシック" pitchFamily="34" charset="-128"/>
            </a:endParaRPr>
          </a:p>
        </p:txBody>
      </p:sp>
    </p:spTree>
    <p:extLst>
      <p:ext uri="{BB962C8B-B14F-4D97-AF65-F5344CB8AC3E}">
        <p14:creationId xmlns:p14="http://schemas.microsoft.com/office/powerpoint/2010/main" val="2857166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texte 2"/>
          <p:cNvSpPr>
            <a:spLocks noGrp="1"/>
          </p:cNvSpPr>
          <p:nvPr>
            <p:ph type="title"/>
          </p:nvPr>
        </p:nvSpPr>
        <p:spPr>
          <a:xfrm>
            <a:off x="0" y="188640"/>
            <a:ext cx="9396536" cy="864096"/>
          </a:xfrm>
        </p:spPr>
        <p:txBody>
          <a:bodyPr/>
          <a:lstStyle/>
          <a:p>
            <a:r>
              <a:rPr lang="fr-FR" sz="2600" dirty="0">
                <a:latin typeface="Arial" charset="0"/>
                <a:cs typeface="Times New Roman" charset="0"/>
              </a:rPr>
              <a:t>  </a:t>
            </a:r>
            <a:r>
              <a:rPr lang="fr-FR" sz="2600" dirty="0" smtClean="0">
                <a:latin typeface="Arial" charset="0"/>
                <a:cs typeface="Times New Roman" charset="0"/>
              </a:rPr>
              <a:t/>
            </a:r>
            <a:br>
              <a:rPr lang="fr-FR" sz="2600" dirty="0" smtClean="0">
                <a:latin typeface="Arial" charset="0"/>
                <a:cs typeface="Times New Roman" charset="0"/>
              </a:rPr>
            </a:br>
            <a:r>
              <a:rPr lang="fr-FR" sz="2600" dirty="0" smtClean="0">
                <a:latin typeface="Arial" charset="0"/>
                <a:cs typeface="Times New Roman" charset="0"/>
              </a:rPr>
              <a:t>       </a:t>
            </a:r>
            <a:r>
              <a:rPr lang="fr-FR" dirty="0" smtClean="0">
                <a:cs typeface="Times New Roman"/>
              </a:rPr>
              <a:t>BEIJING </a:t>
            </a:r>
            <a:r>
              <a:rPr lang="fr-FR" dirty="0">
                <a:cs typeface="Times New Roman"/>
              </a:rPr>
              <a:t>TREATY ON AUDIOVISUAL   	</a:t>
            </a:r>
            <a:r>
              <a:rPr lang="fr-FR" dirty="0" smtClean="0">
                <a:cs typeface="Times New Roman"/>
              </a:rPr>
              <a:t/>
            </a:r>
            <a:br>
              <a:rPr lang="fr-FR" dirty="0" smtClean="0">
                <a:cs typeface="Times New Roman"/>
              </a:rPr>
            </a:br>
            <a:r>
              <a:rPr lang="fr-FR" dirty="0" smtClean="0">
                <a:cs typeface="Times New Roman"/>
              </a:rPr>
              <a:t>       PERFORMANCES </a:t>
            </a:r>
            <a:r>
              <a:rPr lang="fr-FR" dirty="0">
                <a:cs typeface="Times New Roman"/>
              </a:rPr>
              <a:t>JUNE, 26 2012 </a:t>
            </a:r>
            <a:r>
              <a:rPr lang="fr-FR" dirty="0" smtClean="0">
                <a:cs typeface="Times New Roman"/>
              </a:rPr>
              <a:t> </a:t>
            </a:r>
            <a:endParaRPr lang="fr-FR" dirty="0">
              <a:latin typeface="Arial" charset="0"/>
              <a:cs typeface="Arial" charset="0"/>
            </a:endParaRPr>
          </a:p>
        </p:txBody>
      </p:sp>
      <p:pic>
        <p:nvPicPr>
          <p:cNvPr id="9" name="Espace réservé du contenu 4" descr="url.jpg"/>
          <p:cNvPicPr>
            <a:picLocks noGrp="1" noChangeAspect="1"/>
          </p:cNvPicPr>
          <p:nvPr/>
        </p:nvPicPr>
        <p:blipFill>
          <a:blip r:embed="rId2">
            <a:extLst>
              <a:ext uri="{28A0092B-C50C-407E-A947-70E740481C1C}">
                <a14:useLocalDpi xmlns:a14="http://schemas.microsoft.com/office/drawing/2010/main" val="0"/>
              </a:ext>
            </a:extLst>
          </a:blip>
          <a:srcRect l="19608" r="19608"/>
          <a:stretch>
            <a:fillRect/>
          </a:stretch>
        </p:blipFill>
        <p:spPr>
          <a:xfrm>
            <a:off x="228598" y="1719796"/>
            <a:ext cx="4361237" cy="4191000"/>
          </a:xfrm>
          <a:prstGeom prst="rect">
            <a:avLst/>
          </a:prstGeom>
          <a:ln>
            <a:noFill/>
          </a:ln>
          <a:effectLst>
            <a:softEdge rad="112500"/>
          </a:effectLst>
        </p:spPr>
      </p:pic>
      <p:pic>
        <p:nvPicPr>
          <p:cNvPr id="5" name="Espace réservé du contenu 8"/>
          <p:cNvPicPr>
            <a:picLocks noGrp="1" noChangeAspect="1"/>
          </p:cNvPicPr>
          <p:nvPr/>
        </p:nvPicPr>
        <p:blipFill>
          <a:blip r:embed="rId3"/>
          <a:srcRect l="21329" r="21329"/>
          <a:stretch>
            <a:fillRect/>
          </a:stretch>
        </p:blipFill>
        <p:spPr>
          <a:xfrm>
            <a:off x="4860032" y="1700808"/>
            <a:ext cx="3962400" cy="4191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438400" y="381000"/>
            <a:ext cx="4267200" cy="1143000"/>
          </a:xfrm>
        </p:spPr>
        <p:txBody>
          <a:bodyPr/>
          <a:lstStyle/>
          <a:p>
            <a:r>
              <a:rPr lang="fr-FR" b="1" dirty="0">
                <a:latin typeface="Times New Roman" charset="0"/>
                <a:cs typeface="Times New Roman" charset="0"/>
              </a:rPr>
              <a:t> </a:t>
            </a:r>
            <a:r>
              <a:rPr lang="fr-FR" dirty="0">
                <a:latin typeface="Arial" charset="0"/>
                <a:cs typeface="Times New Roman" charset="0"/>
              </a:rPr>
              <a:t>BEIJING TREATY  </a:t>
            </a:r>
            <a:br>
              <a:rPr lang="fr-FR" dirty="0">
                <a:latin typeface="Arial" charset="0"/>
                <a:cs typeface="Times New Roman" charset="0"/>
              </a:rPr>
            </a:br>
            <a:r>
              <a:rPr lang="fr-FR" dirty="0">
                <a:latin typeface="Arial" charset="0"/>
                <a:cs typeface="Times New Roman" charset="0"/>
              </a:rPr>
              <a:t>	</a:t>
            </a:r>
            <a:endParaRPr lang="fr-FR" dirty="0">
              <a:latin typeface="Arial" charset="0"/>
              <a:cs typeface="Arial" charset="0"/>
            </a:endParaRPr>
          </a:p>
        </p:txBody>
      </p:sp>
      <p:sp>
        <p:nvSpPr>
          <p:cNvPr id="3" name="Espace réservé du contenu 2"/>
          <p:cNvSpPr>
            <a:spLocks noGrp="1"/>
          </p:cNvSpPr>
          <p:nvPr>
            <p:ph idx="1"/>
          </p:nvPr>
        </p:nvSpPr>
        <p:spPr>
          <a:xfrm>
            <a:off x="152400" y="1916832"/>
            <a:ext cx="8753475" cy="4209331"/>
          </a:xfrm>
        </p:spPr>
        <p:txBody>
          <a:bodyPr/>
          <a:lstStyle/>
          <a:p>
            <a:pPr algn="just"/>
            <a:r>
              <a:rPr lang="en-US" sz="2000" dirty="0" smtClean="0">
                <a:latin typeface="Arial" charset="0"/>
                <a:cs typeface="Times New Roman" charset="0"/>
              </a:rPr>
              <a:t>The treaty on audiovisual performances was adopted on June 2012. The treaty will enter into force with 30 ratifications.  </a:t>
            </a:r>
          </a:p>
          <a:p>
            <a:pPr algn="just">
              <a:buFontTx/>
              <a:buNone/>
            </a:pPr>
            <a:endParaRPr lang="en-US" sz="2000" dirty="0" smtClean="0">
              <a:latin typeface="Arial" charset="0"/>
              <a:cs typeface="Times New Roman" charset="0"/>
            </a:endParaRPr>
          </a:p>
          <a:p>
            <a:pPr algn="just"/>
            <a:r>
              <a:rPr lang="en-US" sz="2000" dirty="0" smtClean="0">
                <a:latin typeface="Arial" charset="0"/>
                <a:cs typeface="Times New Roman" charset="0"/>
              </a:rPr>
              <a:t>This treaty will strengthen the position of performers, giving them moral and economic rights for the international use of their performances. </a:t>
            </a:r>
          </a:p>
          <a:p>
            <a:pPr algn="just"/>
            <a:endParaRPr lang="en-US" sz="2000" dirty="0" smtClean="0">
              <a:latin typeface="Arial" charset="0"/>
              <a:cs typeface="Times New Roman" charset="0"/>
            </a:endParaRPr>
          </a:p>
          <a:p>
            <a:pPr algn="just">
              <a:lnSpc>
                <a:spcPct val="110000"/>
              </a:lnSpc>
            </a:pPr>
            <a:r>
              <a:rPr lang="en-US" sz="2000" dirty="0" smtClean="0">
                <a:latin typeface="Arial" charset="0"/>
                <a:cs typeface="Times New Roman" charset="0"/>
              </a:rPr>
              <a:t>Countries becoming party will pay for the use of foreign audiovisual performances. Some or all of this money will be going to performers. </a:t>
            </a:r>
          </a:p>
          <a:p>
            <a:pPr algn="just">
              <a:lnSpc>
                <a:spcPct val="110000"/>
              </a:lnSpc>
            </a:pPr>
            <a:endParaRPr lang="en-US" sz="2000" dirty="0" smtClean="0">
              <a:latin typeface="Arial" charset="0"/>
              <a:cs typeface="Times New Roman" charset="0"/>
            </a:endParaRPr>
          </a:p>
          <a:p>
            <a:pPr algn="just">
              <a:lnSpc>
                <a:spcPct val="110000"/>
              </a:lnSpc>
            </a:pPr>
            <a:r>
              <a:rPr lang="en-US" sz="2000" i="1" dirty="0" smtClean="0">
                <a:latin typeface="Arial" charset="0"/>
                <a:cs typeface="Times New Roman" charset="0"/>
              </a:rPr>
              <a:t>« The conclusion of the </a:t>
            </a:r>
            <a:r>
              <a:rPr lang="en-US" sz="2000" i="1" dirty="0">
                <a:latin typeface="Arial" charset="0"/>
                <a:cs typeface="Times New Roman" charset="0"/>
              </a:rPr>
              <a:t>B</a:t>
            </a:r>
            <a:r>
              <a:rPr lang="en-US" sz="2000" i="1" dirty="0" smtClean="0">
                <a:latin typeface="Arial" charset="0"/>
                <a:cs typeface="Times New Roman" charset="0"/>
              </a:rPr>
              <a:t>eijing </a:t>
            </a:r>
            <a:r>
              <a:rPr lang="en-US" sz="2000" i="1" dirty="0">
                <a:latin typeface="Arial" charset="0"/>
                <a:cs typeface="Times New Roman" charset="0"/>
              </a:rPr>
              <a:t>T</a:t>
            </a:r>
            <a:r>
              <a:rPr lang="en-US" sz="2000" i="1" dirty="0" smtClean="0">
                <a:latin typeface="Arial" charset="0"/>
                <a:cs typeface="Times New Roman" charset="0"/>
              </a:rPr>
              <a:t>reaty is an important milestone toward closing the gap in the international rights system for audiovisual performers » </a:t>
            </a:r>
            <a:r>
              <a:rPr lang="en-US" sz="2000" dirty="0" smtClean="0">
                <a:latin typeface="Arial" charset="0"/>
                <a:cs typeface="Times New Roman" charset="0"/>
              </a:rPr>
              <a:t>WIPO Director General, Francis Gurry</a:t>
            </a:r>
            <a:endParaRPr lang="en-US" sz="2000" dirty="0" smtClean="0">
              <a:latin typeface="Arial" charset="0"/>
              <a:cs typeface="Arial" charset="0"/>
            </a:endParaRPr>
          </a:p>
          <a:p>
            <a:pPr algn="just"/>
            <a:endParaRPr lang="fr-FR" sz="1600" dirty="0">
              <a:latin typeface="Arial" charset="0"/>
              <a:cs typeface="Times New Roman" charset="0"/>
            </a:endParaRPr>
          </a:p>
          <a:p>
            <a:pPr algn="just">
              <a:buFontTx/>
              <a:buNone/>
            </a:pPr>
            <a:endParaRPr lang="fr-FR" sz="1700" dirty="0">
              <a:latin typeface="Arial" charset="0"/>
              <a:cs typeface="Times New Roman" charset="0"/>
            </a:endParaRPr>
          </a:p>
          <a:p>
            <a:pPr algn="just">
              <a:buFontTx/>
              <a:buNone/>
            </a:pPr>
            <a:endParaRPr lang="fr-FR" sz="1700" dirty="0">
              <a:latin typeface="Arial" charset="0"/>
              <a:cs typeface="Times New Roman" charset="0"/>
            </a:endParaRPr>
          </a:p>
          <a:p>
            <a:pPr algn="just"/>
            <a:endParaRPr lang="fr-FR" dirty="0">
              <a:latin typeface="Times New Roman" charset="0"/>
              <a:cs typeface="Times New Roman" charset="0"/>
            </a:endParaRPr>
          </a:p>
          <a:p>
            <a:endParaRPr lang="fr-FR" dirty="0">
              <a:latin typeface="Arial" charset="0"/>
              <a:cs typeface="Arial" charset="0"/>
            </a:endParaRPr>
          </a:p>
        </p:txBody>
      </p:sp>
      <p:pic>
        <p:nvPicPr>
          <p:cNvPr id="4" name="Image 3" descr="2012_04_art1_5.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52400"/>
            <a:ext cx="2232000" cy="1562396"/>
          </a:xfrm>
          <a:prstGeom prst="rect">
            <a:avLst/>
          </a:prstGeom>
          <a:ln>
            <a:noFill/>
          </a:ln>
          <a:effectLst>
            <a:softEdge rad="112500"/>
          </a:effectLst>
        </p:spPr>
      </p:pic>
      <p:pic>
        <p:nvPicPr>
          <p:cNvPr id="5" name="Image 4" descr="2012_04_art1_6.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152400"/>
            <a:ext cx="2200558" cy="15623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828800"/>
          </a:xfrm>
        </p:spPr>
        <p:txBody>
          <a:bodyPr/>
          <a:lstStyle/>
          <a:p>
            <a:pPr algn="ctr">
              <a:defRPr/>
            </a:pPr>
            <a:r>
              <a:rPr lang="fr-FR" sz="2800" dirty="0">
                <a:latin typeface="+mn-lt"/>
                <a:ea typeface="+mj-ea"/>
                <a:cs typeface="Times New Roman"/>
              </a:rPr>
              <a:t>MARRAKESH TREATY TO FACILITATE ACCESS TO PUBLISHED WORKS FOR PERSONS WHO ARE BLIND, VISUALLY IMPAIRED OR OTHERWISE PRINT DISABLED </a:t>
            </a:r>
            <a:endParaRPr lang="fr-FR" sz="2800" dirty="0">
              <a:latin typeface="+mn-lt"/>
              <a:ea typeface="+mj-ea"/>
            </a:endParaRPr>
          </a:p>
        </p:txBody>
      </p:sp>
      <p:pic>
        <p:nvPicPr>
          <p:cNvPr id="4" name="Espace réservé du contenu 20" descr="DSCF2517-e1372047581598.jpg"/>
          <p:cNvPicPr>
            <a:picLocks noGrp="1"/>
          </p:cNvPicPr>
          <p:nvPr/>
        </p:nvPicPr>
        <p:blipFill>
          <a:blip r:embed="rId2" cstate="email">
            <a:extLst>
              <a:ext uri="{28A0092B-C50C-407E-A947-70E740481C1C}">
                <a14:useLocalDpi xmlns:a14="http://schemas.microsoft.com/office/drawing/2010/main" val="0"/>
              </a:ext>
            </a:extLst>
          </a:blip>
          <a:srcRect l="17026" r="17026"/>
          <a:stretch>
            <a:fillRect/>
          </a:stretch>
        </p:blipFill>
        <p:spPr>
          <a:xfrm>
            <a:off x="4724399" y="2057400"/>
            <a:ext cx="3960000" cy="3780000"/>
          </a:xfrm>
          <a:prstGeom prst="rect">
            <a:avLst/>
          </a:prstGeom>
          <a:ln>
            <a:noFill/>
          </a:ln>
          <a:effectLst>
            <a:softEdge rad="112500"/>
          </a:effectLst>
        </p:spPr>
      </p:pic>
      <p:pic>
        <p:nvPicPr>
          <p:cNvPr id="5" name="Espace réservé du contenu 15" descr="images.jpg"/>
          <p:cNvPicPr>
            <a:picLocks noGrp="1" noChangeAspect="1"/>
          </p:cNvPicPr>
          <p:nvPr/>
        </p:nvPicPr>
        <p:blipFill>
          <a:blip r:embed="rId3">
            <a:extLst>
              <a:ext uri="{28A0092B-C50C-407E-A947-70E740481C1C}">
                <a14:useLocalDpi xmlns:a14="http://schemas.microsoft.com/office/drawing/2010/main" val="0"/>
              </a:ext>
            </a:extLst>
          </a:blip>
          <a:srcRect t="12446" b="12446"/>
          <a:stretch>
            <a:fillRect/>
          </a:stretch>
        </p:blipFill>
        <p:spPr>
          <a:xfrm>
            <a:off x="381000" y="2057400"/>
            <a:ext cx="3938496" cy="378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9036496" cy="850106"/>
          </a:xfrm>
        </p:spPr>
        <p:txBody>
          <a:bodyPr/>
          <a:lstStyle/>
          <a:p>
            <a:r>
              <a:rPr lang="fr-FR" dirty="0" smtClean="0"/>
              <a:t>	  BASICS FACTS ABOUT WIPO </a:t>
            </a:r>
            <a:endParaRPr lang="fr-FR" dirty="0"/>
          </a:p>
        </p:txBody>
      </p:sp>
      <p:sp>
        <p:nvSpPr>
          <p:cNvPr id="4" name="Espace réservé du contenu 3"/>
          <p:cNvSpPr>
            <a:spLocks noGrp="1"/>
          </p:cNvSpPr>
          <p:nvPr>
            <p:ph sz="half" idx="2"/>
          </p:nvPr>
        </p:nvSpPr>
        <p:spPr>
          <a:xfrm>
            <a:off x="3907810" y="1340768"/>
            <a:ext cx="4984670" cy="4752529"/>
          </a:xfrm>
        </p:spPr>
        <p:txBody>
          <a:bodyPr/>
          <a:lstStyle/>
          <a:p>
            <a:endParaRPr lang="fr-FR" dirty="0"/>
          </a:p>
          <a:p>
            <a:pPr algn="just">
              <a:lnSpc>
                <a:spcPct val="120000"/>
              </a:lnSpc>
            </a:pPr>
            <a:r>
              <a:rPr lang="en-US" sz="1700" dirty="0">
                <a:solidFill>
                  <a:srgbClr val="0000FF"/>
                </a:solidFill>
                <a:cs typeface="Arial Unicode MS" charset="0"/>
              </a:rPr>
              <a:t>WIPO’s </a:t>
            </a:r>
            <a:r>
              <a:rPr lang="en-US" sz="1700" dirty="0" smtClean="0">
                <a:solidFill>
                  <a:srgbClr val="0000FF"/>
                </a:solidFill>
                <a:cs typeface="Arial Unicode MS" charset="0"/>
              </a:rPr>
              <a:t>MISSION:</a:t>
            </a:r>
            <a:r>
              <a:rPr lang="en-US" sz="1700" dirty="0" smtClean="0">
                <a:cs typeface="Arial Unicode MS" charset="0"/>
              </a:rPr>
              <a:t> </a:t>
            </a:r>
            <a:r>
              <a:rPr lang="en-US" sz="1600" dirty="0">
                <a:cs typeface="Arial Unicode MS" charset="0"/>
              </a:rPr>
              <a:t>To promote the protection of IP rights worldwide and Extend the benefits of the international IP system to All member states.</a:t>
            </a:r>
          </a:p>
          <a:p>
            <a:pPr marL="0" indent="0">
              <a:buNone/>
            </a:pPr>
            <a:r>
              <a:rPr lang="en-US" sz="1400" dirty="0">
                <a:cs typeface="Arial Unicode MS" charset="0"/>
              </a:rPr>
              <a:t> </a:t>
            </a:r>
          </a:p>
          <a:p>
            <a:r>
              <a:rPr lang="fr-FR" sz="1700" dirty="0">
                <a:solidFill>
                  <a:srgbClr val="0000FF"/>
                </a:solidFill>
              </a:rPr>
              <a:t>MEMBER STATES: </a:t>
            </a:r>
            <a:r>
              <a:rPr lang="fr-FR" sz="1400" dirty="0"/>
              <a:t>186</a:t>
            </a:r>
          </a:p>
          <a:p>
            <a:pPr marL="0" indent="0">
              <a:buNone/>
            </a:pPr>
            <a:endParaRPr lang="fr-FR" sz="1400" dirty="0"/>
          </a:p>
          <a:p>
            <a:r>
              <a:rPr lang="fr-FR" sz="1700" dirty="0">
                <a:solidFill>
                  <a:srgbClr val="0000FF"/>
                </a:solidFill>
              </a:rPr>
              <a:t>OBSERVERS </a:t>
            </a:r>
            <a:r>
              <a:rPr lang="fr-FR" sz="1400" dirty="0">
                <a:solidFill>
                  <a:srgbClr val="0000FF"/>
                </a:solidFill>
              </a:rPr>
              <a:t>: </a:t>
            </a:r>
            <a:r>
              <a:rPr lang="fr-FR" sz="1400" dirty="0"/>
              <a:t>+ </a:t>
            </a:r>
            <a:r>
              <a:rPr lang="fr-FR" sz="1400" dirty="0" smtClean="0"/>
              <a:t>350 </a:t>
            </a:r>
            <a:endParaRPr lang="fr-FR" sz="1400" dirty="0"/>
          </a:p>
          <a:p>
            <a:pPr marL="0" indent="0">
              <a:buNone/>
            </a:pPr>
            <a:endParaRPr lang="fr-FR" sz="1400" dirty="0"/>
          </a:p>
          <a:p>
            <a:r>
              <a:rPr lang="fr-FR" sz="1700" dirty="0">
                <a:solidFill>
                  <a:srgbClr val="0000FF"/>
                </a:solidFill>
              </a:rPr>
              <a:t>STAFF : </a:t>
            </a:r>
            <a:r>
              <a:rPr lang="fr-FR" sz="1400" dirty="0"/>
              <a:t>950 FROM 101 COUNTRIES</a:t>
            </a:r>
          </a:p>
          <a:p>
            <a:pPr marL="0" indent="0">
              <a:buNone/>
            </a:pPr>
            <a:endParaRPr lang="fr-FR" sz="1400" dirty="0"/>
          </a:p>
          <a:p>
            <a:r>
              <a:rPr lang="fr-FR" sz="1700" dirty="0">
                <a:solidFill>
                  <a:srgbClr val="0000FF"/>
                </a:solidFill>
              </a:rPr>
              <a:t>ADMINISTERED TREATIES </a:t>
            </a:r>
            <a:r>
              <a:rPr lang="fr-FR" sz="1400" dirty="0">
                <a:solidFill>
                  <a:srgbClr val="0000FF"/>
                </a:solidFill>
              </a:rPr>
              <a:t>: </a:t>
            </a:r>
            <a:r>
              <a:rPr lang="fr-FR" sz="1400" dirty="0"/>
              <a:t>26 </a:t>
            </a:r>
          </a:p>
          <a:p>
            <a:pPr marL="0" indent="0">
              <a:buNone/>
            </a:pPr>
            <a:endParaRPr lang="fr-FR" sz="1400" dirty="0"/>
          </a:p>
          <a:p>
            <a:pPr>
              <a:lnSpc>
                <a:spcPct val="120000"/>
              </a:lnSpc>
            </a:pPr>
            <a:r>
              <a:rPr lang="fr-FR" sz="1700" dirty="0">
                <a:solidFill>
                  <a:srgbClr val="0000FF"/>
                </a:solidFill>
              </a:rPr>
              <a:t>MAIN </a:t>
            </a:r>
            <a:r>
              <a:rPr lang="fr-FR" sz="1700" dirty="0" smtClean="0">
                <a:solidFill>
                  <a:srgbClr val="0000FF"/>
                </a:solidFill>
              </a:rPr>
              <a:t>ORGANS/</a:t>
            </a:r>
            <a:r>
              <a:rPr lang="fr-FR" sz="1700" dirty="0">
                <a:solidFill>
                  <a:srgbClr val="0000FF"/>
                </a:solidFill>
              </a:rPr>
              <a:t>BODIES</a:t>
            </a:r>
            <a:r>
              <a:rPr lang="fr-FR" sz="1600" dirty="0">
                <a:solidFill>
                  <a:srgbClr val="0000FF"/>
                </a:solidFill>
              </a:rPr>
              <a:t> : </a:t>
            </a:r>
            <a:r>
              <a:rPr lang="fr-FR" sz="1400" dirty="0"/>
              <a:t>GA, CC, WIPO CONFERENCE</a:t>
            </a:r>
          </a:p>
          <a:p>
            <a:endParaRPr lang="fr-FR" sz="1400" dirty="0"/>
          </a:p>
        </p:txBody>
      </p:sp>
      <p:pic>
        <p:nvPicPr>
          <p:cNvPr id="5" name="Picture 7" descr="Copy of bl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1772816"/>
            <a:ext cx="3168352" cy="4335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3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52400" y="188641"/>
            <a:ext cx="8763000" cy="720080"/>
          </a:xfrm>
        </p:spPr>
        <p:txBody>
          <a:bodyPr/>
          <a:lstStyle/>
          <a:p>
            <a:r>
              <a:rPr lang="fr-FR" dirty="0">
                <a:latin typeface="Times New Roman" charset="0"/>
                <a:cs typeface="Times New Roman" charset="0"/>
              </a:rPr>
              <a:t>	       </a:t>
            </a:r>
            <a:r>
              <a:rPr lang="fr-FR" dirty="0">
                <a:latin typeface="Arial" charset="0"/>
                <a:cs typeface="Times New Roman" charset="0"/>
              </a:rPr>
              <a:t> </a:t>
            </a:r>
            <a:br>
              <a:rPr lang="fr-FR" dirty="0">
                <a:latin typeface="Arial" charset="0"/>
                <a:cs typeface="Times New Roman" charset="0"/>
              </a:rPr>
            </a:br>
            <a:r>
              <a:rPr lang="fr-FR" dirty="0">
                <a:latin typeface="Arial" charset="0"/>
                <a:cs typeface="Times New Roman" charset="0"/>
              </a:rPr>
              <a:t>		</a:t>
            </a:r>
            <a:r>
              <a:rPr lang="fr-FR" dirty="0" smtClean="0">
                <a:latin typeface="Arial" charset="0"/>
                <a:cs typeface="Times New Roman" charset="0"/>
              </a:rPr>
              <a:t> MARRAKESH </a:t>
            </a:r>
            <a:r>
              <a:rPr lang="fr-FR" dirty="0">
                <a:latin typeface="Arial" charset="0"/>
                <a:cs typeface="Times New Roman" charset="0"/>
              </a:rPr>
              <a:t>TREATY</a:t>
            </a:r>
            <a:br>
              <a:rPr lang="fr-FR" dirty="0">
                <a:latin typeface="Arial" charset="0"/>
                <a:cs typeface="Times New Roman" charset="0"/>
              </a:rPr>
            </a:br>
            <a:r>
              <a:rPr lang="fr-FR" dirty="0">
                <a:latin typeface="Arial" charset="0"/>
                <a:cs typeface="Times New Roman" charset="0"/>
              </a:rPr>
              <a:t>                             </a:t>
            </a:r>
            <a:endParaRPr lang="fr-FR" dirty="0">
              <a:latin typeface="Arial" charset="0"/>
              <a:cs typeface="Arial" charset="0"/>
            </a:endParaRPr>
          </a:p>
        </p:txBody>
      </p:sp>
      <p:sp>
        <p:nvSpPr>
          <p:cNvPr id="3" name="Espace réservé du contenu 2"/>
          <p:cNvSpPr>
            <a:spLocks noGrp="1"/>
          </p:cNvSpPr>
          <p:nvPr>
            <p:ph idx="1"/>
          </p:nvPr>
        </p:nvSpPr>
        <p:spPr>
          <a:xfrm>
            <a:off x="107950" y="2276872"/>
            <a:ext cx="8883650" cy="3895328"/>
          </a:xfrm>
        </p:spPr>
        <p:txBody>
          <a:bodyPr/>
          <a:lstStyle/>
          <a:p>
            <a:pPr algn="just"/>
            <a:r>
              <a:rPr lang="en-US" sz="1800" dirty="0" smtClean="0">
                <a:latin typeface="Arial" charset="0"/>
                <a:cs typeface="Times New Roman" charset="0"/>
              </a:rPr>
              <a:t>The Diplomatic Conference took place in Marrakesh from June 18 to 28, 2013 (600 negotiators from WIPO’s 186 member states)</a:t>
            </a:r>
          </a:p>
          <a:p>
            <a:pPr algn="just">
              <a:buFontTx/>
              <a:buNone/>
            </a:pPr>
            <a:endParaRPr lang="en-US" sz="1800" dirty="0" smtClean="0">
              <a:latin typeface="Arial" charset="0"/>
              <a:cs typeface="Times New Roman" charset="0"/>
            </a:endParaRPr>
          </a:p>
          <a:p>
            <a:pPr algn="just"/>
            <a:r>
              <a:rPr lang="en-US" sz="1800" dirty="0" smtClean="0">
                <a:latin typeface="Arial" charset="0"/>
                <a:cs typeface="Times New Roman" charset="0"/>
              </a:rPr>
              <a:t>There are more than 314 million blind and VIP- 90 % living in developing countries. </a:t>
            </a:r>
          </a:p>
          <a:p>
            <a:pPr algn="just">
              <a:buFontTx/>
              <a:buNone/>
            </a:pPr>
            <a:endParaRPr lang="en-US" sz="1800" dirty="0" smtClean="0">
              <a:latin typeface="Arial" charset="0"/>
              <a:cs typeface="Times New Roman" charset="0"/>
            </a:endParaRPr>
          </a:p>
          <a:p>
            <a:pPr algn="just"/>
            <a:r>
              <a:rPr lang="en-US" sz="1800" dirty="0" smtClean="0">
                <a:latin typeface="Arial" charset="0"/>
                <a:cs typeface="Times New Roman" charset="0"/>
              </a:rPr>
              <a:t>Only 5 % of the books published are available in braille or other accessible formats. </a:t>
            </a:r>
          </a:p>
          <a:p>
            <a:pPr algn="just">
              <a:buFontTx/>
              <a:buNone/>
            </a:pPr>
            <a:endParaRPr lang="en-US" sz="1800" dirty="0" smtClean="0">
              <a:latin typeface="Arial" charset="0"/>
              <a:cs typeface="Times New Roman" charset="0"/>
            </a:endParaRPr>
          </a:p>
          <a:p>
            <a:r>
              <a:rPr lang="en-US" sz="1800" dirty="0" smtClean="0">
                <a:latin typeface="Arial" charset="0"/>
                <a:cs typeface="Arial" charset="0"/>
              </a:rPr>
              <a:t>Requires contracting parties to adopt </a:t>
            </a:r>
            <a:r>
              <a:rPr lang="en-US" sz="1800" i="1" dirty="0" smtClean="0">
                <a:latin typeface="Arial" charset="0"/>
                <a:cs typeface="Arial" charset="0"/>
              </a:rPr>
              <a:t>limitations </a:t>
            </a:r>
            <a:r>
              <a:rPr lang="en-US" sz="1800" dirty="0" smtClean="0">
                <a:latin typeface="Arial" charset="0"/>
                <a:cs typeface="Arial" charset="0"/>
              </a:rPr>
              <a:t>for the benefit the people who are blind, visually impaired, and print disabled. </a:t>
            </a:r>
          </a:p>
          <a:p>
            <a:pPr>
              <a:buFontTx/>
              <a:buNone/>
            </a:pPr>
            <a:endParaRPr lang="en-US" sz="1800" dirty="0" smtClean="0">
              <a:latin typeface="Arial" charset="0"/>
              <a:cs typeface="Arial" charset="0"/>
            </a:endParaRPr>
          </a:p>
          <a:p>
            <a:r>
              <a:rPr lang="en-US" sz="1800" dirty="0" smtClean="0">
                <a:latin typeface="Arial" charset="0"/>
                <a:cs typeface="Arial" charset="0"/>
              </a:rPr>
              <a:t>It also provides for the </a:t>
            </a:r>
            <a:r>
              <a:rPr lang="en-US" sz="1800" i="1" dirty="0" smtClean="0">
                <a:latin typeface="Arial" charset="0"/>
                <a:cs typeface="Arial" charset="0"/>
              </a:rPr>
              <a:t>exchange </a:t>
            </a:r>
            <a:r>
              <a:rPr lang="en-US" sz="1800" dirty="0" smtClean="0">
                <a:latin typeface="Arial" charset="0"/>
                <a:cs typeface="Arial" charset="0"/>
              </a:rPr>
              <a:t>of accessible format works across borders.  </a:t>
            </a:r>
          </a:p>
          <a:p>
            <a:pPr marL="0" indent="0" algn="just">
              <a:buNone/>
            </a:pPr>
            <a:endParaRPr lang="fr-FR" sz="1600" dirty="0">
              <a:latin typeface="Arial" charset="0"/>
              <a:cs typeface="Times New Roman" charset="0"/>
            </a:endParaRPr>
          </a:p>
          <a:p>
            <a:pPr algn="just"/>
            <a:endParaRPr lang="fr-FR" sz="1600" dirty="0">
              <a:latin typeface="Arial" charset="0"/>
              <a:cs typeface="Times New Roman" charset="0"/>
            </a:endParaRPr>
          </a:p>
          <a:p>
            <a:pPr>
              <a:buFontTx/>
              <a:buNone/>
            </a:pPr>
            <a:endParaRPr lang="fr-FR" dirty="0">
              <a:latin typeface="Arial" charset="0"/>
              <a:cs typeface="Arial" charset="0"/>
            </a:endParaRPr>
          </a:p>
        </p:txBody>
      </p:sp>
      <p:pic>
        <p:nvPicPr>
          <p:cNvPr id="4" name="Image 3" descr="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10668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9289032" cy="1008112"/>
          </a:xfrm>
        </p:spPr>
        <p:txBody>
          <a:bodyPr/>
          <a:lstStyle/>
          <a:p>
            <a:r>
              <a:rPr lang="fr-FR" sz="2600" dirty="0"/>
              <a:t> </a:t>
            </a:r>
            <a:r>
              <a:rPr lang="fr-FR" sz="2600" dirty="0" smtClean="0"/>
              <a:t>   </a:t>
            </a:r>
            <a:r>
              <a:rPr lang="fr-FR" sz="2600" dirty="0"/>
              <a:t> </a:t>
            </a:r>
            <a:r>
              <a:rPr lang="fr-FR" sz="2600" dirty="0" smtClean="0"/>
              <a:t>     </a:t>
            </a:r>
            <a:r>
              <a:rPr lang="fr-FR" sz="2400" dirty="0" smtClean="0"/>
              <a:t>INTELLECTUAL PROPERTY AND TRADITIONAL      	       </a:t>
            </a:r>
            <a:r>
              <a:rPr lang="fr-FR" sz="2400" dirty="0"/>
              <a:t> </a:t>
            </a:r>
            <a:r>
              <a:rPr lang="fr-FR" sz="2400" dirty="0" smtClean="0"/>
              <a:t> KNOWLEDGE, ACCESS TO GENETIC 				    RESOURCES AND FOLKORE  </a:t>
            </a:r>
            <a:endParaRPr lang="fr-FR" sz="2400" dirty="0"/>
          </a:p>
        </p:txBody>
      </p:sp>
      <p:sp>
        <p:nvSpPr>
          <p:cNvPr id="3" name="Espace réservé du contenu 2"/>
          <p:cNvSpPr>
            <a:spLocks noGrp="1"/>
          </p:cNvSpPr>
          <p:nvPr>
            <p:ph idx="1"/>
          </p:nvPr>
        </p:nvSpPr>
        <p:spPr>
          <a:xfrm>
            <a:off x="107504" y="1412776"/>
            <a:ext cx="8928992" cy="4536505"/>
          </a:xfrm>
        </p:spPr>
        <p:txBody>
          <a:bodyPr/>
          <a:lstStyle/>
          <a:p>
            <a:pPr algn="just"/>
            <a:r>
              <a:rPr lang="en-US" sz="1800" b="1" dirty="0" smtClean="0">
                <a:solidFill>
                  <a:srgbClr val="3366FF"/>
                </a:solidFill>
                <a:cs typeface="Arial Unicode MS" charset="0"/>
              </a:rPr>
              <a:t>AIM:</a:t>
            </a:r>
            <a:r>
              <a:rPr lang="en-US" sz="1800" b="1" dirty="0">
                <a:solidFill>
                  <a:srgbClr val="3366FF"/>
                </a:solidFill>
                <a:cs typeface="Arial Unicode MS" charset="0"/>
              </a:rPr>
              <a:t> </a:t>
            </a:r>
            <a:r>
              <a:rPr lang="en-US" sz="1800" dirty="0" smtClean="0">
                <a:cs typeface="Arial Unicode MS" charset="0"/>
              </a:rPr>
              <a:t>Generate benefits from IP </a:t>
            </a:r>
            <a:r>
              <a:rPr lang="en-US" sz="1800" dirty="0">
                <a:cs typeface="Arial Unicode MS" charset="0"/>
              </a:rPr>
              <a:t>to </a:t>
            </a:r>
            <a:r>
              <a:rPr lang="en-US" sz="1800" dirty="0" smtClean="0">
                <a:cs typeface="Arial Unicode MS" charset="0"/>
              </a:rPr>
              <a:t>support: socio</a:t>
            </a:r>
            <a:r>
              <a:rPr lang="en-US" sz="1800" dirty="0">
                <a:cs typeface="Arial Unicode MS" charset="0"/>
              </a:rPr>
              <a:t>-</a:t>
            </a:r>
            <a:r>
              <a:rPr lang="en-US" sz="1800" dirty="0" smtClean="0">
                <a:cs typeface="Arial Unicode MS" charset="0"/>
              </a:rPr>
              <a:t>economic development; cultural </a:t>
            </a:r>
            <a:r>
              <a:rPr lang="en-US" sz="1800" dirty="0">
                <a:cs typeface="Arial Unicode MS" charset="0"/>
              </a:rPr>
              <a:t>integrity of communities</a:t>
            </a:r>
            <a:r>
              <a:rPr lang="en-US" sz="1800" dirty="0" smtClean="0">
                <a:cs typeface="Arial Unicode MS" charset="0"/>
              </a:rPr>
              <a:t>; address </a:t>
            </a:r>
            <a:r>
              <a:rPr lang="en-US" sz="1800" dirty="0">
                <a:cs typeface="Arial Unicode MS" charset="0"/>
              </a:rPr>
              <a:t>concerns of indigenous peoples </a:t>
            </a:r>
          </a:p>
          <a:p>
            <a:pPr marL="0" indent="0" algn="just">
              <a:lnSpc>
                <a:spcPct val="120000"/>
              </a:lnSpc>
              <a:buNone/>
            </a:pPr>
            <a:endParaRPr lang="en-US" sz="1800" dirty="0" smtClean="0">
              <a:cs typeface="Arial Unicode MS" charset="0"/>
            </a:endParaRPr>
          </a:p>
          <a:p>
            <a:r>
              <a:rPr lang="en-US" sz="1800" b="1" dirty="0">
                <a:solidFill>
                  <a:srgbClr val="3366FF"/>
                </a:solidFill>
                <a:cs typeface="Arial Unicode MS" charset="0"/>
              </a:rPr>
              <a:t>IGC: </a:t>
            </a:r>
            <a:r>
              <a:rPr lang="en-US" sz="1800" b="1" dirty="0" smtClean="0">
                <a:solidFill>
                  <a:srgbClr val="3366FF"/>
                </a:solidFill>
                <a:cs typeface="Arial Unicode MS" charset="0"/>
              </a:rPr>
              <a:t> </a:t>
            </a:r>
            <a:r>
              <a:rPr lang="en-US" sz="1800" dirty="0" smtClean="0">
                <a:latin typeface="Arial Unicode MS" charset="0"/>
                <a:cs typeface="Arial Unicode MS" charset="0"/>
              </a:rPr>
              <a:t>Debate </a:t>
            </a:r>
            <a:r>
              <a:rPr lang="en-US" sz="1800" dirty="0">
                <a:latin typeface="Arial Unicode MS" charset="0"/>
                <a:cs typeface="Arial Unicode MS" charset="0"/>
              </a:rPr>
              <a:t>broad policy and legal questions</a:t>
            </a:r>
            <a:r>
              <a:rPr lang="en-US" sz="1800" dirty="0" smtClean="0">
                <a:latin typeface="Arial Unicode MS" charset="0"/>
                <a:cs typeface="Arial Unicode MS" charset="0"/>
              </a:rPr>
              <a:t>; share </a:t>
            </a:r>
            <a:r>
              <a:rPr lang="en-US" sz="1800" dirty="0">
                <a:latin typeface="Arial Unicode MS" charset="0"/>
                <a:cs typeface="Arial Unicode MS" charset="0"/>
              </a:rPr>
              <a:t>practical experience;  and </a:t>
            </a:r>
            <a:r>
              <a:rPr lang="en-US" sz="1800" dirty="0" smtClean="0">
                <a:latin typeface="Arial Unicode MS" charset="0"/>
                <a:cs typeface="Arial Unicode MS" charset="0"/>
              </a:rPr>
              <a:t>develop </a:t>
            </a:r>
            <a:r>
              <a:rPr lang="en-US" sz="1800" dirty="0">
                <a:latin typeface="Arial Unicode MS" charset="0"/>
                <a:cs typeface="Arial Unicode MS" charset="0"/>
              </a:rPr>
              <a:t>practical tools and </a:t>
            </a:r>
            <a:r>
              <a:rPr lang="en-US" sz="1800" dirty="0" smtClean="0">
                <a:latin typeface="Arial Unicode MS" charset="0"/>
                <a:cs typeface="Arial Unicode MS" charset="0"/>
              </a:rPr>
              <a:t>mechanisms</a:t>
            </a:r>
          </a:p>
          <a:p>
            <a:pPr marL="0" indent="0">
              <a:buNone/>
            </a:pPr>
            <a:endParaRPr lang="en-US" sz="1800" dirty="0" smtClean="0">
              <a:latin typeface="Arial Unicode MS" charset="0"/>
              <a:cs typeface="Arial Unicode MS" charset="0"/>
            </a:endParaRPr>
          </a:p>
          <a:p>
            <a:pPr lvl="1">
              <a:buFont typeface="Wingdings" charset="2"/>
              <a:buChar char="u"/>
            </a:pPr>
            <a:r>
              <a:rPr lang="en-US" sz="1500" b="1" u="sng" dirty="0">
                <a:solidFill>
                  <a:srgbClr val="3366FF"/>
                </a:solidFill>
                <a:latin typeface="Arial Unicode MS" charset="0"/>
                <a:cs typeface="Arial Unicode MS" charset="0"/>
              </a:rPr>
              <a:t> </a:t>
            </a:r>
            <a:r>
              <a:rPr lang="fr-FR" sz="1500" b="1" u="sng" dirty="0" smtClean="0">
                <a:solidFill>
                  <a:srgbClr val="3366FF"/>
                </a:solidFill>
              </a:rPr>
              <a:t>KEY </a:t>
            </a:r>
            <a:r>
              <a:rPr lang="fr-FR" sz="1500" b="1" u="sng" dirty="0">
                <a:solidFill>
                  <a:srgbClr val="3366FF"/>
                </a:solidFill>
              </a:rPr>
              <a:t>ISSUES NEGOCIATED BY THE ICG : </a:t>
            </a:r>
          </a:p>
          <a:p>
            <a:pPr marL="0" indent="0">
              <a:buNone/>
            </a:pPr>
            <a:endParaRPr lang="fr-FR" sz="1500" dirty="0"/>
          </a:p>
          <a:p>
            <a:pPr lvl="1" algn="just">
              <a:lnSpc>
                <a:spcPct val="110000"/>
              </a:lnSpc>
              <a:buFont typeface="Wingdings" charset="2"/>
              <a:buChar char="Ø"/>
            </a:pPr>
            <a:r>
              <a:rPr lang="en-US" sz="1500" dirty="0" smtClean="0"/>
              <a:t>What to protect? </a:t>
            </a:r>
            <a:r>
              <a:rPr lang="en-US" sz="1500" dirty="0" smtClean="0">
                <a:latin typeface="Arial" charset="0"/>
                <a:cs typeface="Arial" charset="0"/>
              </a:rPr>
              <a:t>definitions of TK/TCEs</a:t>
            </a:r>
          </a:p>
          <a:p>
            <a:pPr marL="457200" lvl="1" indent="0" algn="just">
              <a:lnSpc>
                <a:spcPct val="110000"/>
              </a:lnSpc>
              <a:buNone/>
            </a:pPr>
            <a:endParaRPr lang="en-US" sz="1500" dirty="0" smtClean="0"/>
          </a:p>
          <a:p>
            <a:pPr lvl="1" algn="just">
              <a:lnSpc>
                <a:spcPct val="110000"/>
              </a:lnSpc>
              <a:buFont typeface="Wingdings" charset="2"/>
              <a:buChar char="Ø"/>
            </a:pPr>
            <a:r>
              <a:rPr lang="en-US" sz="1500" dirty="0" smtClean="0"/>
              <a:t>Why protect? </a:t>
            </a:r>
            <a:r>
              <a:rPr lang="en-US" sz="1500" dirty="0" smtClean="0">
                <a:latin typeface="Arial" charset="0"/>
                <a:cs typeface="Arial" charset="0"/>
              </a:rPr>
              <a:t>Objectives</a:t>
            </a:r>
          </a:p>
          <a:p>
            <a:pPr marL="457200" lvl="1" indent="0" algn="just">
              <a:lnSpc>
                <a:spcPct val="110000"/>
              </a:lnSpc>
              <a:buNone/>
            </a:pPr>
            <a:endParaRPr lang="en-US" sz="1500" dirty="0" smtClean="0"/>
          </a:p>
          <a:p>
            <a:pPr lvl="1" algn="just">
              <a:lnSpc>
                <a:spcPct val="110000"/>
              </a:lnSpc>
              <a:buFont typeface="Wingdings" charset="2"/>
              <a:buChar char="Ø"/>
            </a:pPr>
            <a:r>
              <a:rPr lang="en-US" sz="1500" dirty="0" smtClean="0"/>
              <a:t>Who will benefit? </a:t>
            </a:r>
            <a:r>
              <a:rPr lang="en-US" sz="1500" dirty="0" smtClean="0">
                <a:latin typeface="Arial" charset="0"/>
                <a:cs typeface="Arial" charset="0"/>
              </a:rPr>
              <a:t>Beneficiaries</a:t>
            </a:r>
          </a:p>
          <a:p>
            <a:pPr lvl="1" algn="just">
              <a:lnSpc>
                <a:spcPct val="110000"/>
              </a:lnSpc>
              <a:buFont typeface="Wingdings" charset="2"/>
              <a:buChar char="Ø"/>
            </a:pPr>
            <a:endParaRPr lang="fr-FR" sz="1500" dirty="0"/>
          </a:p>
          <a:p>
            <a:pPr lvl="1" algn="just">
              <a:lnSpc>
                <a:spcPct val="110000"/>
              </a:lnSpc>
              <a:buFont typeface="Wingdings" charset="2"/>
              <a:buChar char="Ø"/>
            </a:pPr>
            <a:r>
              <a:rPr lang="fr-FR" sz="1500" dirty="0"/>
              <a:t>How to protect? </a:t>
            </a:r>
            <a:r>
              <a:rPr lang="en-US" sz="1500" dirty="0">
                <a:latin typeface="Arial" charset="0"/>
                <a:cs typeface="Arial" charset="0"/>
              </a:rPr>
              <a:t>rights to be granted; limitations and exceptions; term of protection </a:t>
            </a:r>
            <a:r>
              <a:rPr lang="en-US" sz="1500" dirty="0" smtClean="0">
                <a:latin typeface="Arial" charset="0"/>
                <a:cs typeface="Arial" charset="0"/>
              </a:rPr>
              <a:t>etc.</a:t>
            </a:r>
            <a:endParaRPr lang="en-US" sz="1500" dirty="0">
              <a:latin typeface="Arial" charset="0"/>
              <a:cs typeface="Arial" charset="0"/>
            </a:endParaRPr>
          </a:p>
          <a:p>
            <a:pPr algn="just">
              <a:lnSpc>
                <a:spcPct val="110000"/>
              </a:lnSpc>
            </a:pPr>
            <a:endParaRPr lang="en-US" sz="1800" dirty="0" smtClean="0">
              <a:latin typeface="Arial Unicode MS" charset="0"/>
              <a:cs typeface="Arial Unicode MS" charset="0"/>
            </a:endParaRPr>
          </a:p>
          <a:p>
            <a:pPr marL="0" indent="0" algn="just">
              <a:lnSpc>
                <a:spcPct val="120000"/>
              </a:lnSpc>
              <a:buNone/>
            </a:pPr>
            <a:endParaRPr lang="en-US" sz="1800" dirty="0">
              <a:latin typeface="Arial Unicode MS" charset="0"/>
              <a:cs typeface="Arial Unicode MS" charset="0"/>
            </a:endParaRPr>
          </a:p>
          <a:p>
            <a:pPr algn="just"/>
            <a:endParaRPr lang="en-US" sz="1800" dirty="0" smtClean="0">
              <a:cs typeface="Arial Unicode MS" charset="0"/>
            </a:endParaRPr>
          </a:p>
          <a:p>
            <a:pPr algn="just"/>
            <a:endParaRPr lang="fr-FR" sz="1800" dirty="0"/>
          </a:p>
        </p:txBody>
      </p:sp>
      <p:pic>
        <p:nvPicPr>
          <p:cNvPr id="6"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2080" y="3429000"/>
            <a:ext cx="1368425" cy="2262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4288" y="3429000"/>
            <a:ext cx="1366837" cy="226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56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922114"/>
          </a:xfrm>
        </p:spPr>
        <p:txBody>
          <a:bodyPr/>
          <a:lstStyle/>
          <a:p>
            <a:r>
              <a:rPr lang="fr-FR" sz="2400" dirty="0" smtClean="0"/>
              <a:t>	  INTELLECTUAL </a:t>
            </a:r>
            <a:r>
              <a:rPr lang="fr-FR" sz="2400" dirty="0"/>
              <a:t>PROPERTY AND TRADITIONAL      	   </a:t>
            </a:r>
            <a:r>
              <a:rPr lang="fr-FR" sz="2400" dirty="0" smtClean="0"/>
              <a:t>       KNOWLEDGE</a:t>
            </a:r>
            <a:r>
              <a:rPr lang="fr-FR" sz="2400" dirty="0"/>
              <a:t>, ACCESS TO GENETIC 				    </a:t>
            </a:r>
            <a:r>
              <a:rPr lang="fr-FR" sz="2400" dirty="0" smtClean="0"/>
              <a:t>  RESOURCES </a:t>
            </a:r>
            <a:r>
              <a:rPr lang="fr-FR" sz="2400" dirty="0"/>
              <a:t>AND FOLKORE </a:t>
            </a:r>
          </a:p>
        </p:txBody>
      </p:sp>
      <p:sp>
        <p:nvSpPr>
          <p:cNvPr id="3" name="Espace réservé du contenu 2"/>
          <p:cNvSpPr>
            <a:spLocks noGrp="1"/>
          </p:cNvSpPr>
          <p:nvPr>
            <p:ph idx="1"/>
          </p:nvPr>
        </p:nvSpPr>
        <p:spPr>
          <a:xfrm>
            <a:off x="323528" y="3212976"/>
            <a:ext cx="8496944" cy="2913188"/>
          </a:xfrm>
        </p:spPr>
        <p:txBody>
          <a:bodyPr/>
          <a:lstStyle/>
          <a:p>
            <a:r>
              <a:rPr lang="fr-FR" sz="1800" b="1" dirty="0" smtClean="0">
                <a:solidFill>
                  <a:srgbClr val="3366FF"/>
                </a:solidFill>
              </a:rPr>
              <a:t>STATUS : </a:t>
            </a:r>
            <a:r>
              <a:rPr lang="en-US" sz="1800" dirty="0">
                <a:latin typeface="Arial"/>
                <a:cs typeface="Arial"/>
              </a:rPr>
              <a:t>Maturing process - common objectives/core </a:t>
            </a:r>
            <a:r>
              <a:rPr lang="en-US" sz="1800" dirty="0" smtClean="0">
                <a:latin typeface="Arial"/>
                <a:cs typeface="Arial"/>
              </a:rPr>
              <a:t>principles</a:t>
            </a:r>
          </a:p>
          <a:p>
            <a:pPr marL="0" indent="0">
              <a:buNone/>
            </a:pPr>
            <a:endParaRPr lang="en-US" sz="1800" dirty="0" smtClean="0">
              <a:latin typeface="Arial"/>
              <a:cs typeface="Arial"/>
            </a:endParaRPr>
          </a:p>
          <a:p>
            <a:pPr lvl="1" algn="just">
              <a:lnSpc>
                <a:spcPct val="120000"/>
              </a:lnSpc>
              <a:buFont typeface="Wingdings" charset="2"/>
              <a:buChar char="Ø"/>
            </a:pPr>
            <a:r>
              <a:rPr lang="en-US" sz="1800" dirty="0" smtClean="0">
                <a:latin typeface="Arial"/>
                <a:cs typeface="Arial"/>
              </a:rPr>
              <a:t>Draft texts have been prepared on the three issues </a:t>
            </a:r>
          </a:p>
          <a:p>
            <a:pPr lvl="1" algn="just">
              <a:lnSpc>
                <a:spcPct val="120000"/>
              </a:lnSpc>
              <a:buFont typeface="Wingdings" charset="2"/>
              <a:buChar char="Ø"/>
            </a:pPr>
            <a:r>
              <a:rPr lang="en-US" sz="1800" dirty="0" smtClean="0">
                <a:latin typeface="Arial" charset="0"/>
                <a:cs typeface="Arial" charset="0"/>
              </a:rPr>
              <a:t>WIPO </a:t>
            </a:r>
            <a:r>
              <a:rPr lang="en-US" sz="1800" dirty="0">
                <a:latin typeface="Arial" charset="0"/>
                <a:cs typeface="Arial" charset="0"/>
              </a:rPr>
              <a:t>General Assembly 2013 </a:t>
            </a:r>
            <a:r>
              <a:rPr lang="en-US" sz="1800" dirty="0" smtClean="0">
                <a:latin typeface="Arial" charset="0"/>
                <a:cs typeface="Arial" charset="0"/>
              </a:rPr>
              <a:t>was invited </a:t>
            </a:r>
            <a:r>
              <a:rPr lang="en-US" sz="1800" dirty="0">
                <a:latin typeface="Arial" charset="0"/>
                <a:cs typeface="Arial" charset="0"/>
              </a:rPr>
              <a:t>to take stock of and consider the 3 texts, progress made and decide on convening a diplomatic </a:t>
            </a:r>
            <a:r>
              <a:rPr lang="en-US" sz="1800" dirty="0" smtClean="0">
                <a:latin typeface="Arial" charset="0"/>
                <a:cs typeface="Arial" charset="0"/>
              </a:rPr>
              <a:t>conference</a:t>
            </a:r>
            <a:endParaRPr lang="en-US" sz="1800" i="1" dirty="0" smtClean="0">
              <a:latin typeface="Arial" charset="0"/>
              <a:cs typeface="Arial" charset="0"/>
            </a:endParaRPr>
          </a:p>
          <a:p>
            <a:pPr lvl="1" algn="just">
              <a:lnSpc>
                <a:spcPct val="120000"/>
              </a:lnSpc>
              <a:buFont typeface="Wingdings" charset="2"/>
              <a:buChar char="Ø"/>
            </a:pPr>
            <a:r>
              <a:rPr lang="en-US" sz="1800" dirty="0" smtClean="0">
                <a:latin typeface="Arial" charset="0"/>
                <a:cs typeface="Arial" charset="0"/>
              </a:rPr>
              <a:t>The </a:t>
            </a:r>
            <a:r>
              <a:rPr lang="en-US" sz="1800" dirty="0">
                <a:latin typeface="Arial" charset="0"/>
                <a:cs typeface="Arial" charset="0"/>
              </a:rPr>
              <a:t>GA </a:t>
            </a:r>
            <a:r>
              <a:rPr lang="en-US" sz="1800" dirty="0" smtClean="0">
                <a:latin typeface="Arial" charset="0"/>
                <a:cs typeface="Arial" charset="0"/>
              </a:rPr>
              <a:t>has extended the </a:t>
            </a:r>
            <a:r>
              <a:rPr lang="en-US" sz="1800" i="1" dirty="0">
                <a:latin typeface="Arial" charset="0"/>
                <a:cs typeface="Arial" charset="0"/>
              </a:rPr>
              <a:t>mandate</a:t>
            </a:r>
            <a:r>
              <a:rPr lang="en-US" sz="1800" dirty="0">
                <a:latin typeface="Arial" charset="0"/>
                <a:cs typeface="Arial" charset="0"/>
              </a:rPr>
              <a:t> of the IGC for the biennium 2013-2014. </a:t>
            </a:r>
            <a:endParaRPr lang="en-US" sz="1800" dirty="0" smtClean="0">
              <a:latin typeface="Arial" charset="0"/>
              <a:cs typeface="Arial" charset="0"/>
            </a:endParaRPr>
          </a:p>
          <a:p>
            <a:pPr lvl="1" algn="just">
              <a:lnSpc>
                <a:spcPct val="120000"/>
              </a:lnSpc>
              <a:buFont typeface="Wingdings" charset="2"/>
              <a:buChar char="Ø"/>
            </a:pPr>
            <a:r>
              <a:rPr lang="fr-CH" sz="1800" dirty="0" smtClean="0">
                <a:latin typeface="Arial" charset="0"/>
                <a:cs typeface="Arial" charset="0"/>
              </a:rPr>
              <a:t>The GA has not set a date for a diplomatic conference</a:t>
            </a:r>
            <a:endParaRPr lang="en-US" sz="1800" dirty="0">
              <a:latin typeface="Arial"/>
              <a:cs typeface="Arial"/>
            </a:endParaRPr>
          </a:p>
          <a:p>
            <a:pPr marL="0" indent="0">
              <a:buNone/>
            </a:pPr>
            <a:endParaRPr lang="fr-FR" dirty="0"/>
          </a:p>
        </p:txBody>
      </p:sp>
      <p:pic>
        <p:nvPicPr>
          <p:cNvPr id="4" name="Picture 4"/>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2240" y="1412776"/>
            <a:ext cx="2232000" cy="1691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cstate="email">
            <a:extLst>
              <a:ext uri="{28A0092B-C50C-407E-A947-70E740481C1C}">
                <a14:useLocalDpi xmlns:a14="http://schemas.microsoft.com/office/drawing/2010/main" val="0"/>
              </a:ext>
            </a:extLst>
          </a:blip>
          <a:srcRect t="13464" b="13464"/>
          <a:stretch>
            <a:fillRect/>
          </a:stretch>
        </p:blipFill>
        <p:spPr bwMode="auto">
          <a:xfrm>
            <a:off x="179512" y="1340768"/>
            <a:ext cx="2232248" cy="1689051"/>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655405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07950" y="274638"/>
            <a:ext cx="9099550" cy="1143000"/>
          </a:xfrm>
        </p:spPr>
        <p:txBody>
          <a:bodyPr/>
          <a:lstStyle/>
          <a:p>
            <a:r>
              <a:rPr lang="fr-FR" dirty="0">
                <a:latin typeface="Arial" charset="0"/>
                <a:cs typeface="Arial" charset="0"/>
              </a:rPr>
              <a:t>      MAJOR ECONOMIC STUDIES ON IP</a:t>
            </a:r>
          </a:p>
        </p:txBody>
      </p:sp>
      <p:pic>
        <p:nvPicPr>
          <p:cNvPr id="5" name="Espace réservé du contenu 4"/>
          <p:cNvPicPr>
            <a:picLocks noGrp="1" noChangeAspect="1"/>
          </p:cNvPicPr>
          <p:nvPr>
            <p:ph sz="half" idx="1"/>
          </p:nvPr>
        </p:nvPicPr>
        <p:blipFill rotWithShape="1">
          <a:blip r:embed="rId2"/>
          <a:srcRect l="-4925" r="-6975"/>
          <a:stretch/>
        </p:blipFill>
        <p:spPr>
          <a:effectLst>
            <a:softEdge rad="112500"/>
          </a:effectLst>
        </p:spPr>
      </p:pic>
      <p:sp>
        <p:nvSpPr>
          <p:cNvPr id="4" name="Espace réservé du contenu 3"/>
          <p:cNvSpPr>
            <a:spLocks noGrp="1"/>
          </p:cNvSpPr>
          <p:nvPr>
            <p:ph sz="half" idx="2"/>
          </p:nvPr>
        </p:nvSpPr>
        <p:spPr>
          <a:xfrm>
            <a:off x="4495800" y="1828800"/>
            <a:ext cx="4419600" cy="4297363"/>
          </a:xfrm>
        </p:spPr>
        <p:txBody>
          <a:bodyPr/>
          <a:lstStyle/>
          <a:p>
            <a:pPr algn="just">
              <a:lnSpc>
                <a:spcPct val="110000"/>
              </a:lnSpc>
            </a:pPr>
            <a:r>
              <a:rPr lang="fr-FR" sz="1500" dirty="0">
                <a:latin typeface="Arial" charset="0"/>
                <a:cs typeface="Arial" charset="0"/>
              </a:rPr>
              <a:t>A NEW WIPO UNIT  – THE ECONOMICS AND STATISTICS DIVISION- REFLECTS THE GROWING CONSENSUS ON THE IMPORTANCE OF THE ECONOMIC DIMENSION OF IP. </a:t>
            </a:r>
          </a:p>
          <a:p>
            <a:pPr algn="just">
              <a:buFontTx/>
              <a:buNone/>
            </a:pPr>
            <a:endParaRPr lang="fr-FR" sz="1500" dirty="0">
              <a:latin typeface="Arial" charset="0"/>
              <a:cs typeface="Arial" charset="0"/>
            </a:endParaRPr>
          </a:p>
          <a:p>
            <a:pPr algn="just"/>
            <a:r>
              <a:rPr lang="fr-FR" sz="1500" dirty="0">
                <a:latin typeface="Arial" charset="0"/>
                <a:cs typeface="Arial" charset="0"/>
              </a:rPr>
              <a:t>THE DIVISION APPLIES STATISTIC AND ECONOMIC ANALYSIS TO THE USE OF WIPO SERVICES.</a:t>
            </a:r>
          </a:p>
          <a:p>
            <a:pPr algn="just">
              <a:buFontTx/>
              <a:buNone/>
            </a:pPr>
            <a:endParaRPr lang="fr-FR" sz="1500" dirty="0">
              <a:latin typeface="Arial" charset="0"/>
              <a:cs typeface="Arial" charset="0"/>
            </a:endParaRPr>
          </a:p>
          <a:p>
            <a:pPr algn="just"/>
            <a:r>
              <a:rPr lang="fr-FR" sz="1500" dirty="0">
                <a:latin typeface="Arial" charset="0"/>
                <a:cs typeface="Arial" charset="0"/>
              </a:rPr>
              <a:t>THIS NEW STRUCTURE ALSO IMPROVES WIPO </a:t>
            </a:r>
            <a:r>
              <a:rPr lang="fr-FR" sz="1500" dirty="0" smtClean="0">
                <a:latin typeface="Arial" charset="0"/>
                <a:cs typeface="Arial" charset="0"/>
              </a:rPr>
              <a:t>ECONOMIC INSIGHT </a:t>
            </a:r>
            <a:r>
              <a:rPr lang="fr-FR" sz="1500" dirty="0">
                <a:latin typeface="Arial" charset="0"/>
                <a:cs typeface="Arial" charset="0"/>
              </a:rPr>
              <a:t>ON </a:t>
            </a:r>
            <a:r>
              <a:rPr lang="fr-FR" sz="1500" dirty="0" smtClean="0">
                <a:latin typeface="Arial" charset="0"/>
                <a:cs typeface="Arial" charset="0"/>
              </a:rPr>
              <a:t>IP DEVELOPMENT. </a:t>
            </a:r>
            <a:endParaRPr lang="fr-FR" sz="1500" dirty="0">
              <a:latin typeface="Arial" charset="0"/>
              <a:cs typeface="Arial" charset="0"/>
            </a:endParaRPr>
          </a:p>
          <a:p>
            <a:pPr algn="just"/>
            <a:endParaRPr lang="fr-FR" sz="1700" dirty="0">
              <a:latin typeface="Arial" charset="0"/>
              <a:cs typeface="Arial" charset="0"/>
            </a:endParaRPr>
          </a:p>
          <a:p>
            <a:pPr algn="just"/>
            <a:endParaRPr lang="fr-FR" sz="1700" dirty="0">
              <a:latin typeface="Arial" charset="0"/>
              <a:cs typeface="Arial" charset="0"/>
            </a:endParaRPr>
          </a:p>
          <a:p>
            <a:endParaRPr lang="fr-FR" sz="1700" dirty="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404813"/>
            <a:ext cx="8077200" cy="641350"/>
          </a:xfrm>
        </p:spPr>
        <p:txBody>
          <a:bodyPr>
            <a:spAutoFit/>
          </a:bodyPr>
          <a:lstStyle/>
          <a:p>
            <a:r>
              <a:rPr lang="en-US" dirty="0">
                <a:solidFill>
                  <a:schemeClr val="accent2"/>
                </a:solidFill>
              </a:rPr>
              <a:t>Strategic realignment within WIPO</a:t>
            </a:r>
          </a:p>
        </p:txBody>
      </p:sp>
      <p:sp>
        <p:nvSpPr>
          <p:cNvPr id="33795" name="Text Box 3"/>
          <p:cNvSpPr txBox="1">
            <a:spLocks noChangeArrowheads="1"/>
          </p:cNvSpPr>
          <p:nvPr/>
        </p:nvSpPr>
        <p:spPr bwMode="auto">
          <a:xfrm>
            <a:off x="2193925" y="1841500"/>
            <a:ext cx="47371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dirty="0">
                <a:latin typeface="Charcoal" charset="0"/>
              </a:rPr>
              <a:t>Economics and Statistics Division</a:t>
            </a:r>
          </a:p>
          <a:p>
            <a:pPr algn="ctr" eaLnBrk="0" hangingPunct="0">
              <a:spcBef>
                <a:spcPct val="0"/>
              </a:spcBef>
            </a:pPr>
            <a:r>
              <a:rPr lang="en-US" i="1" dirty="0">
                <a:latin typeface="Charcoal" charset="0"/>
              </a:rPr>
              <a:t>WIPO Chief Economist</a:t>
            </a:r>
          </a:p>
        </p:txBody>
      </p:sp>
      <p:sp>
        <p:nvSpPr>
          <p:cNvPr id="33796" name="Text Box 4"/>
          <p:cNvSpPr txBox="1">
            <a:spLocks noChangeArrowheads="1"/>
          </p:cNvSpPr>
          <p:nvPr/>
        </p:nvSpPr>
        <p:spPr bwMode="auto">
          <a:xfrm>
            <a:off x="831850" y="4186238"/>
            <a:ext cx="1868488"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dirty="0">
                <a:latin typeface="Charcoal" charset="0"/>
              </a:rPr>
              <a:t>IP Statistics </a:t>
            </a:r>
            <a:br>
              <a:rPr lang="en-US" dirty="0">
                <a:latin typeface="Charcoal" charset="0"/>
              </a:rPr>
            </a:br>
            <a:r>
              <a:rPr lang="en-US" dirty="0">
                <a:latin typeface="Charcoal" charset="0"/>
              </a:rPr>
              <a:t>Section</a:t>
            </a:r>
          </a:p>
        </p:txBody>
      </p:sp>
      <p:sp>
        <p:nvSpPr>
          <p:cNvPr id="33797" name="Text Box 5"/>
          <p:cNvSpPr txBox="1">
            <a:spLocks noChangeArrowheads="1"/>
          </p:cNvSpPr>
          <p:nvPr/>
        </p:nvSpPr>
        <p:spPr bwMode="auto">
          <a:xfrm>
            <a:off x="6613525" y="4186238"/>
            <a:ext cx="177006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dirty="0">
                <a:latin typeface="Charcoal" charset="0"/>
              </a:rPr>
              <a:t>Economics </a:t>
            </a:r>
            <a:br>
              <a:rPr lang="en-US" dirty="0">
                <a:latin typeface="Charcoal" charset="0"/>
              </a:rPr>
            </a:br>
            <a:r>
              <a:rPr lang="en-US" dirty="0">
                <a:latin typeface="Charcoal" charset="0"/>
              </a:rPr>
              <a:t>Section</a:t>
            </a:r>
          </a:p>
        </p:txBody>
      </p:sp>
      <p:sp>
        <p:nvSpPr>
          <p:cNvPr id="33798" name="Line 6"/>
          <p:cNvSpPr>
            <a:spLocks noChangeShapeType="1"/>
          </p:cNvSpPr>
          <p:nvPr/>
        </p:nvSpPr>
        <p:spPr bwMode="auto">
          <a:xfrm>
            <a:off x="5653088" y="2673350"/>
            <a:ext cx="1727200" cy="14414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799" name="Line 7"/>
          <p:cNvSpPr>
            <a:spLocks noChangeShapeType="1"/>
          </p:cNvSpPr>
          <p:nvPr/>
        </p:nvSpPr>
        <p:spPr bwMode="auto">
          <a:xfrm flipH="1">
            <a:off x="1547813" y="2673350"/>
            <a:ext cx="1944687" cy="14414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800" name="Text Box 8"/>
          <p:cNvSpPr txBox="1">
            <a:spLocks noChangeArrowheads="1"/>
          </p:cNvSpPr>
          <p:nvPr/>
        </p:nvSpPr>
        <p:spPr bwMode="auto">
          <a:xfrm>
            <a:off x="3276600" y="4195763"/>
            <a:ext cx="280511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dirty="0">
                <a:latin typeface="Charcoal" charset="0"/>
              </a:rPr>
              <a:t>Data Development </a:t>
            </a:r>
            <a:br>
              <a:rPr lang="en-US" dirty="0">
                <a:latin typeface="Charcoal" charset="0"/>
              </a:rPr>
            </a:br>
            <a:r>
              <a:rPr lang="en-US" dirty="0">
                <a:latin typeface="Charcoal" charset="0"/>
              </a:rPr>
              <a:t>Section</a:t>
            </a:r>
          </a:p>
        </p:txBody>
      </p:sp>
      <p:sp>
        <p:nvSpPr>
          <p:cNvPr id="33801" name="Line 9"/>
          <p:cNvSpPr>
            <a:spLocks noChangeShapeType="1"/>
          </p:cNvSpPr>
          <p:nvPr/>
        </p:nvSpPr>
        <p:spPr bwMode="auto">
          <a:xfrm flipH="1">
            <a:off x="4572000" y="2665413"/>
            <a:ext cx="0" cy="14843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201706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475656" y="304800"/>
            <a:ext cx="9039944" cy="914400"/>
          </a:xfrm>
        </p:spPr>
        <p:txBody>
          <a:bodyPr/>
          <a:lstStyle/>
          <a:p>
            <a:r>
              <a:rPr lang="fr-FR" sz="3200" dirty="0">
                <a:latin typeface="Arial" charset="0"/>
                <a:cs typeface="Arial" charset="0"/>
              </a:rPr>
              <a:t>  </a:t>
            </a:r>
            <a:r>
              <a:rPr lang="en-US" sz="3200" dirty="0"/>
              <a:t>Trend in Hague filings (designs)</a:t>
            </a:r>
            <a:endParaRPr lang="fr-FR" sz="3200" dirty="0">
              <a:latin typeface="Arial" charset="0"/>
              <a:cs typeface="Arial" charset="0"/>
            </a:endParaRPr>
          </a:p>
        </p:txBody>
      </p:sp>
      <p:pic>
        <p:nvPicPr>
          <p:cNvPr id="3" name="Picture 4" descr="A_1_1-Hag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524000"/>
            <a:ext cx="9144000" cy="4157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31640" y="332656"/>
            <a:ext cx="7272610" cy="641350"/>
          </a:xfrm>
        </p:spPr>
        <p:txBody>
          <a:bodyPr wrap="square">
            <a:spAutoFit/>
          </a:bodyPr>
          <a:lstStyle/>
          <a:p>
            <a:r>
              <a:rPr lang="en-US" dirty="0">
                <a:solidFill>
                  <a:schemeClr val="accent2"/>
                </a:solidFill>
              </a:rPr>
              <a:t>Demand for IP rights has grown</a:t>
            </a:r>
          </a:p>
        </p:txBody>
      </p:sp>
      <p:sp>
        <p:nvSpPr>
          <p:cNvPr id="63491" name="Text Box 3"/>
          <p:cNvSpPr txBox="1">
            <a:spLocks noChangeArrowheads="1"/>
          </p:cNvSpPr>
          <p:nvPr/>
        </p:nvSpPr>
        <p:spPr bwMode="auto">
          <a:xfrm>
            <a:off x="231775" y="6354763"/>
            <a:ext cx="29416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Source: WIPO Statistics Database, October 2011</a:t>
            </a:r>
          </a:p>
        </p:txBody>
      </p:sp>
      <p:pic>
        <p:nvPicPr>
          <p:cNvPr id="6349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3350" y="1217613"/>
            <a:ext cx="5616575" cy="464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75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24013" y="188640"/>
            <a:ext cx="6980237" cy="1190625"/>
          </a:xfrm>
        </p:spPr>
        <p:txBody>
          <a:bodyPr wrap="square">
            <a:spAutoFit/>
          </a:bodyPr>
          <a:lstStyle/>
          <a:p>
            <a:r>
              <a:rPr lang="en-US" dirty="0">
                <a:solidFill>
                  <a:schemeClr val="accent2"/>
                </a:solidFill>
              </a:rPr>
              <a:t>More inventions and greater </a:t>
            </a:r>
            <a:r>
              <a:rPr lang="en-US" dirty="0" smtClean="0">
                <a:solidFill>
                  <a:schemeClr val="accent2"/>
                </a:solidFill>
              </a:rPr>
              <a:t>	internationalization</a:t>
            </a:r>
            <a:endParaRPr lang="en-US" dirty="0">
              <a:solidFill>
                <a:schemeClr val="accent2"/>
              </a:solidFill>
            </a:endParaRPr>
          </a:p>
        </p:txBody>
      </p:sp>
      <p:sp>
        <p:nvSpPr>
          <p:cNvPr id="64515" name="Text Box 3"/>
          <p:cNvSpPr txBox="1">
            <a:spLocks noChangeArrowheads="1"/>
          </p:cNvSpPr>
          <p:nvPr/>
        </p:nvSpPr>
        <p:spPr bwMode="auto">
          <a:xfrm>
            <a:off x="231775" y="6354763"/>
            <a:ext cx="13922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Source: WIPO (2011)</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533" y="1607661"/>
            <a:ext cx="6175312" cy="436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54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r>
              <a:rPr lang="fr-FR" dirty="0" smtClean="0"/>
              <a:t>	   STUDIES AND REPORTS </a:t>
            </a:r>
            <a:endParaRPr lang="fr-FR" dirty="0"/>
          </a:p>
        </p:txBody>
      </p:sp>
      <p:sp>
        <p:nvSpPr>
          <p:cNvPr id="3" name="Espace réservé du contenu 2"/>
          <p:cNvSpPr>
            <a:spLocks noGrp="1"/>
          </p:cNvSpPr>
          <p:nvPr>
            <p:ph idx="1"/>
          </p:nvPr>
        </p:nvSpPr>
        <p:spPr>
          <a:xfrm>
            <a:off x="359024" y="1484784"/>
            <a:ext cx="8784976" cy="4352925"/>
          </a:xfrm>
        </p:spPr>
        <p:txBody>
          <a:bodyPr/>
          <a:lstStyle/>
          <a:p>
            <a:pPr lvl="0"/>
            <a:r>
              <a:rPr lang="en-US" sz="1800" b="1" dirty="0" smtClean="0"/>
              <a:t>World </a:t>
            </a:r>
            <a:r>
              <a:rPr lang="en-US" sz="1800" b="1" dirty="0"/>
              <a:t>Intellectual Property Indicators (WIPI)</a:t>
            </a:r>
            <a:r>
              <a:rPr lang="en-US" sz="1800" dirty="0"/>
              <a:t>: This is our flagship IP statistics publication. It provides an overview of latest </a:t>
            </a:r>
            <a:r>
              <a:rPr lang="en-US" sz="1800" i="1" dirty="0"/>
              <a:t>trend </a:t>
            </a:r>
            <a:r>
              <a:rPr lang="en-US" sz="1800" dirty="0"/>
              <a:t>in IP filings and registrations covering more than 100 </a:t>
            </a:r>
            <a:r>
              <a:rPr lang="en-US" sz="1800" dirty="0" smtClean="0"/>
              <a:t>offices</a:t>
            </a:r>
            <a:r>
              <a:rPr lang="en-US" sz="1800" dirty="0"/>
              <a:t> </a:t>
            </a:r>
            <a:r>
              <a:rPr lang="en-US" sz="1800" dirty="0" smtClean="0"/>
              <a:t>: </a:t>
            </a:r>
            <a:r>
              <a:rPr lang="en-US" sz="1800" u="sng" dirty="0">
                <a:hlinkClick r:id="rId2"/>
              </a:rPr>
              <a:t>http://www.wipo.int/ipstats/en/wipi/index.html</a:t>
            </a:r>
            <a:endParaRPr lang="es-ES_tradnl" sz="1800" dirty="0"/>
          </a:p>
          <a:p>
            <a:r>
              <a:rPr lang="en-US" sz="1800" b="1" dirty="0" smtClean="0"/>
              <a:t>The </a:t>
            </a:r>
            <a:r>
              <a:rPr lang="en-US" sz="1800" b="1" dirty="0"/>
              <a:t>PCT Yearly Review </a:t>
            </a:r>
            <a:r>
              <a:rPr lang="en-US" sz="1800" dirty="0"/>
              <a:t>provides an overview of the performance </a:t>
            </a:r>
            <a:r>
              <a:rPr lang="en-US" sz="1800" dirty="0" smtClean="0"/>
              <a:t>and development </a:t>
            </a:r>
            <a:r>
              <a:rPr lang="en-US" sz="1800" dirty="0"/>
              <a:t>of the PCT </a:t>
            </a:r>
            <a:r>
              <a:rPr lang="en-US" sz="1800" dirty="0" smtClean="0"/>
              <a:t>system. It </a:t>
            </a:r>
            <a:r>
              <a:rPr lang="en-US" sz="1800" dirty="0"/>
              <a:t>includes a comprehensive set of statistics for the latest available </a:t>
            </a:r>
            <a:r>
              <a:rPr lang="en-US" sz="1800" dirty="0" smtClean="0"/>
              <a:t>year </a:t>
            </a:r>
            <a:r>
              <a:rPr lang="en-US" sz="1800" dirty="0"/>
              <a:t>See: </a:t>
            </a:r>
            <a:r>
              <a:rPr lang="en-US" sz="1800" u="sng" dirty="0">
                <a:hlinkClick r:id="rId3"/>
              </a:rPr>
              <a:t>http://www.wipo.int/ipstats/en/statistics/pct/</a:t>
            </a:r>
            <a:endParaRPr lang="es-ES_tradnl" sz="1800" dirty="0"/>
          </a:p>
          <a:p>
            <a:r>
              <a:rPr lang="en-US" sz="1800" dirty="0"/>
              <a:t> </a:t>
            </a:r>
            <a:r>
              <a:rPr lang="en-US" sz="1800" b="1" dirty="0" smtClean="0"/>
              <a:t>Madrid </a:t>
            </a:r>
            <a:r>
              <a:rPr lang="en-US" sz="1800" b="1" dirty="0"/>
              <a:t>Yearly Review</a:t>
            </a:r>
            <a:r>
              <a:rPr lang="en-US" sz="1800" dirty="0"/>
              <a:t>: </a:t>
            </a:r>
            <a:r>
              <a:rPr lang="en-US" sz="1800" u="sng" dirty="0" smtClean="0">
                <a:hlinkClick r:id="rId4"/>
              </a:rPr>
              <a:t>http</a:t>
            </a:r>
            <a:r>
              <a:rPr lang="en-US" sz="1800" u="sng" dirty="0">
                <a:hlinkClick r:id="rId4"/>
              </a:rPr>
              <a:t>://www.wipo.int/ipstats/en/</a:t>
            </a:r>
            <a:endParaRPr lang="es-ES_tradnl" sz="1800" dirty="0"/>
          </a:p>
          <a:p>
            <a:r>
              <a:rPr lang="en-US" sz="1800" dirty="0"/>
              <a:t> </a:t>
            </a:r>
            <a:r>
              <a:rPr lang="en-US" sz="1800" b="1" dirty="0" smtClean="0"/>
              <a:t>Hague </a:t>
            </a:r>
            <a:r>
              <a:rPr lang="en-US" sz="1800" b="1" dirty="0"/>
              <a:t>Yearly Review</a:t>
            </a:r>
            <a:r>
              <a:rPr lang="en-US" sz="1800" dirty="0"/>
              <a:t>: </a:t>
            </a:r>
            <a:r>
              <a:rPr lang="en-US" sz="1800" u="sng" dirty="0" smtClean="0">
                <a:hlinkClick r:id="rId4"/>
              </a:rPr>
              <a:t>http</a:t>
            </a:r>
            <a:r>
              <a:rPr lang="en-US" sz="1800" u="sng" dirty="0">
                <a:hlinkClick r:id="rId4"/>
              </a:rPr>
              <a:t>://www.wipo.int/ipstats/en/</a:t>
            </a:r>
            <a:endParaRPr lang="es-ES_tradnl" sz="1800" dirty="0"/>
          </a:p>
          <a:p>
            <a:r>
              <a:rPr lang="en-US" sz="1800" dirty="0"/>
              <a:t> </a:t>
            </a:r>
            <a:r>
              <a:rPr lang="en-US" sz="1800" b="1" dirty="0" smtClean="0"/>
              <a:t>The </a:t>
            </a:r>
            <a:r>
              <a:rPr lang="en-US" sz="1800" b="1" i="1" dirty="0"/>
              <a:t>WIPO IP Facts and Figures </a:t>
            </a:r>
            <a:r>
              <a:rPr lang="en-US" sz="1800" dirty="0"/>
              <a:t>provides an overview of intellectual property (IP) activity based on the latest available year of statistics. </a:t>
            </a:r>
            <a:r>
              <a:rPr lang="en-US" sz="1800" dirty="0" smtClean="0"/>
              <a:t>It serves </a:t>
            </a:r>
            <a:r>
              <a:rPr lang="en-US" sz="1800" dirty="0"/>
              <a:t>as a quick reference guide for </a:t>
            </a:r>
            <a:r>
              <a:rPr lang="en-US" sz="1800" dirty="0" smtClean="0"/>
              <a:t>statistics: </a:t>
            </a:r>
            <a:r>
              <a:rPr lang="en-US" sz="1800" u="sng" dirty="0" smtClean="0">
                <a:hlinkClick r:id="rId4"/>
              </a:rPr>
              <a:t>http</a:t>
            </a:r>
            <a:r>
              <a:rPr lang="en-US" sz="1800" u="sng" dirty="0">
                <a:hlinkClick r:id="rId4"/>
              </a:rPr>
              <a:t>://www.wipo.int/ipstats/en</a:t>
            </a:r>
            <a:r>
              <a:rPr lang="en-US" sz="1800" u="sng" dirty="0" smtClean="0">
                <a:hlinkClick r:id="rId4"/>
              </a:rPr>
              <a:t>/</a:t>
            </a:r>
            <a:endParaRPr lang="en-US" sz="1800" u="sng" dirty="0" smtClean="0"/>
          </a:p>
          <a:p>
            <a:r>
              <a:rPr lang="en-US" sz="1800" b="1" dirty="0" smtClean="0"/>
              <a:t>WIPO </a:t>
            </a:r>
            <a:r>
              <a:rPr lang="en-US" sz="1800" b="1" dirty="0"/>
              <a:t>IP Statistics Data Center</a:t>
            </a:r>
            <a:r>
              <a:rPr lang="en-US" sz="1800" dirty="0"/>
              <a:t> is an on-line service enabling access to WIPO’s statistical data. Users can select from a wide range of indicators and view or download data according to their </a:t>
            </a:r>
            <a:r>
              <a:rPr lang="en-US" sz="1800" dirty="0" smtClean="0"/>
              <a:t>needs: </a:t>
            </a:r>
            <a:r>
              <a:rPr lang="en-US" sz="1800" u="sng" dirty="0" smtClean="0">
                <a:hlinkClick r:id="rId5"/>
              </a:rPr>
              <a:t>http</a:t>
            </a:r>
            <a:r>
              <a:rPr lang="en-US" sz="1800" u="sng" dirty="0">
                <a:hlinkClick r:id="rId5"/>
              </a:rPr>
              <a:t>://ipstatsdb.wipo.org/ipstatv2/ipstats/patentsSearch</a:t>
            </a:r>
            <a:endParaRPr lang="es-ES_tradnl" sz="1800" dirty="0"/>
          </a:p>
          <a:p>
            <a:endParaRPr lang="es-ES_tradnl" sz="1800" dirty="0"/>
          </a:p>
          <a:p>
            <a:endParaRPr lang="es-ES_tradnl" sz="1800" dirty="0"/>
          </a:p>
          <a:p>
            <a:pPr marL="0" indent="0" algn="just">
              <a:lnSpc>
                <a:spcPct val="130000"/>
              </a:lnSpc>
              <a:buNone/>
            </a:pPr>
            <a:endParaRPr lang="en-US" sz="1800" dirty="0"/>
          </a:p>
        </p:txBody>
      </p:sp>
    </p:spTree>
    <p:extLst>
      <p:ext uri="{BB962C8B-B14F-4D97-AF65-F5344CB8AC3E}">
        <p14:creationId xmlns:p14="http://schemas.microsoft.com/office/powerpoint/2010/main" val="3990621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274638"/>
            <a:ext cx="9067800" cy="1143000"/>
          </a:xfrm>
        </p:spPr>
        <p:txBody>
          <a:bodyPr/>
          <a:lstStyle/>
          <a:p>
            <a:pPr>
              <a:defRPr/>
            </a:pPr>
            <a:r>
              <a:rPr lang="fr-FR" dirty="0" smtClean="0">
                <a:latin typeface="+mn-lt"/>
                <a:ea typeface="+mj-ea"/>
                <a:cs typeface="Times New Roman"/>
              </a:rPr>
              <a:t> THE </a:t>
            </a:r>
            <a:r>
              <a:rPr lang="fr-FR" dirty="0">
                <a:latin typeface="+mn-lt"/>
                <a:ea typeface="+mj-ea"/>
                <a:cs typeface="Times New Roman"/>
              </a:rPr>
              <a:t>GLOBAL INNOVATION INDEX 2013 </a:t>
            </a:r>
            <a:endParaRPr lang="fr-FR" dirty="0">
              <a:latin typeface="+mn-lt"/>
              <a:ea typeface="+mj-ea"/>
            </a:endParaRPr>
          </a:p>
        </p:txBody>
      </p:sp>
      <p:sp>
        <p:nvSpPr>
          <p:cNvPr id="6" name="Espace réservé du contenu 5"/>
          <p:cNvSpPr>
            <a:spLocks noGrp="1"/>
          </p:cNvSpPr>
          <p:nvPr>
            <p:ph sz="quarter" idx="4"/>
          </p:nvPr>
        </p:nvSpPr>
        <p:spPr>
          <a:xfrm>
            <a:off x="4645025" y="2057400"/>
            <a:ext cx="4041775" cy="4068763"/>
          </a:xfrm>
        </p:spPr>
        <p:txBody>
          <a:bodyPr/>
          <a:lstStyle/>
          <a:p>
            <a:pPr lvl="0" algn="just">
              <a:defRPr/>
            </a:pPr>
            <a:r>
              <a:rPr lang="en-US" sz="1600" dirty="0" smtClean="0"/>
              <a:t>Annual </a:t>
            </a:r>
            <a:r>
              <a:rPr lang="en-US" sz="1600" dirty="0"/>
              <a:t>publication that provides the latest trends in innovation activities across the </a:t>
            </a:r>
            <a:r>
              <a:rPr lang="en-US" sz="1600" dirty="0" smtClean="0"/>
              <a:t>world. </a:t>
            </a:r>
            <a:r>
              <a:rPr lang="en-US" sz="1600" dirty="0"/>
              <a:t>It is co-published by INSEAD, Cornell </a:t>
            </a:r>
            <a:r>
              <a:rPr lang="en-US" sz="1600" dirty="0" smtClean="0"/>
              <a:t>Univ. and </a:t>
            </a:r>
            <a:r>
              <a:rPr lang="en-US" sz="1600" dirty="0"/>
              <a:t>WIPO </a:t>
            </a:r>
            <a:r>
              <a:rPr lang="en-US" sz="1600" u="sng" dirty="0" smtClean="0">
                <a:hlinkClick r:id="rId2"/>
              </a:rPr>
              <a:t>http</a:t>
            </a:r>
            <a:r>
              <a:rPr lang="en-US" sz="1600" u="sng" dirty="0">
                <a:hlinkClick r:id="rId2"/>
              </a:rPr>
              <a:t>://</a:t>
            </a:r>
            <a:r>
              <a:rPr lang="en-US" sz="1600" u="sng" dirty="0" smtClean="0">
                <a:hlinkClick r:id="rId2"/>
              </a:rPr>
              <a:t>www.wipo.int/econ_stat/en/economics/gii/index.html</a:t>
            </a:r>
            <a:endParaRPr lang="en-US" sz="1600" u="sng" dirty="0" smtClean="0"/>
          </a:p>
          <a:p>
            <a:pPr marL="0" lvl="0" indent="0" algn="just">
              <a:buNone/>
              <a:defRPr/>
            </a:pPr>
            <a:endParaRPr lang="es-ES_tradnl" sz="1600" dirty="0"/>
          </a:p>
          <a:p>
            <a:pPr algn="just">
              <a:defRPr/>
            </a:pPr>
            <a:r>
              <a:rPr lang="en-US" sz="1600" dirty="0" smtClean="0">
                <a:ea typeface="+mn-ea"/>
                <a:cs typeface="Times New Roman"/>
              </a:rPr>
              <a:t>Its results are </a:t>
            </a:r>
            <a:r>
              <a:rPr lang="en-US" sz="1600" b="1" u="sng" dirty="0" smtClean="0">
                <a:solidFill>
                  <a:srgbClr val="000090"/>
                </a:solidFill>
                <a:ea typeface="+mn-ea"/>
                <a:cs typeface="Times New Roman"/>
              </a:rPr>
              <a:t>useful:</a:t>
            </a:r>
            <a:r>
              <a:rPr lang="en-US" sz="1600" dirty="0" smtClean="0">
                <a:solidFill>
                  <a:srgbClr val="000090"/>
                </a:solidFill>
                <a:ea typeface="+mn-ea"/>
                <a:cs typeface="Times New Roman"/>
              </a:rPr>
              <a:t> </a:t>
            </a:r>
          </a:p>
          <a:p>
            <a:pPr lvl="1" algn="just">
              <a:defRPr/>
            </a:pPr>
            <a:r>
              <a:rPr lang="en-US" sz="1600" dirty="0" smtClean="0">
                <a:cs typeface="Times New Roman"/>
              </a:rPr>
              <a:t>To benchmark countries against their </a:t>
            </a:r>
            <a:r>
              <a:rPr lang="en-US" sz="1600" i="1" dirty="0" smtClean="0">
                <a:cs typeface="Times New Roman"/>
              </a:rPr>
              <a:t>peers</a:t>
            </a:r>
          </a:p>
          <a:p>
            <a:pPr lvl="1" algn="just">
              <a:defRPr/>
            </a:pPr>
            <a:r>
              <a:rPr lang="en-US" sz="1600" dirty="0" smtClean="0">
                <a:cs typeface="Times New Roman"/>
              </a:rPr>
              <a:t>To study countries profiles over </a:t>
            </a:r>
            <a:r>
              <a:rPr lang="en-US" sz="1600" i="1" dirty="0" smtClean="0">
                <a:cs typeface="Times New Roman"/>
              </a:rPr>
              <a:t>time </a:t>
            </a:r>
          </a:p>
          <a:p>
            <a:pPr lvl="1" algn="just">
              <a:defRPr/>
            </a:pPr>
            <a:r>
              <a:rPr lang="en-US" sz="1600" dirty="0" smtClean="0">
                <a:cs typeface="Times New Roman"/>
              </a:rPr>
              <a:t>Identify countries </a:t>
            </a:r>
            <a:r>
              <a:rPr lang="en-US" sz="1600" i="1" dirty="0" smtClean="0">
                <a:cs typeface="Times New Roman"/>
              </a:rPr>
              <a:t>strengths and weaknesses</a:t>
            </a:r>
          </a:p>
          <a:p>
            <a:pPr marL="0" indent="0">
              <a:buFontTx/>
              <a:buNone/>
              <a:defRPr/>
            </a:pPr>
            <a:endParaRPr lang="fr-FR" dirty="0">
              <a:ea typeface="+mn-ea"/>
            </a:endParaRPr>
          </a:p>
        </p:txBody>
      </p:sp>
      <p:pic>
        <p:nvPicPr>
          <p:cNvPr id="7" name="Espace réservé du contenu 4" descr="pr_2013_743_1.jpg"/>
          <p:cNvPicPr>
            <a:picLocks noGrp="1" noChangeAspect="1"/>
          </p:cNvPicPr>
          <p:nvPr/>
        </p:nvPicPr>
        <p:blipFill>
          <a:blip r:embed="rId3">
            <a:extLst>
              <a:ext uri="{28A0092B-C50C-407E-A947-70E740481C1C}">
                <a14:useLocalDpi xmlns:a14="http://schemas.microsoft.com/office/drawing/2010/main" val="0"/>
              </a:ext>
            </a:extLst>
          </a:blip>
          <a:srcRect t="6416" b="6416"/>
          <a:stretch>
            <a:fillRect/>
          </a:stretch>
        </p:blipFill>
        <p:spPr>
          <a:xfrm>
            <a:off x="381000" y="1981200"/>
            <a:ext cx="4038600" cy="43951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0" y="304800"/>
            <a:ext cx="9372600" cy="609600"/>
          </a:xfrm>
        </p:spPr>
        <p:txBody>
          <a:bodyPr/>
          <a:lstStyle/>
          <a:p>
            <a:r>
              <a:rPr lang="fr-FR" dirty="0">
                <a:latin typeface="Arial" charset="0"/>
                <a:cs typeface="Arial" charset="0"/>
              </a:rPr>
              <a:t>	     </a:t>
            </a:r>
            <a:r>
              <a:rPr lang="fr-FR" dirty="0" smtClean="0">
                <a:latin typeface="Arial" charset="0"/>
                <a:cs typeface="Arial" charset="0"/>
              </a:rPr>
              <a:t>	   </a:t>
            </a:r>
            <a:r>
              <a:rPr lang="fr-FR" dirty="0" smtClean="0"/>
              <a:t>MILESTONES: 1883 - 2013 </a:t>
            </a:r>
            <a:endParaRPr lang="fr-FR" dirty="0">
              <a:solidFill>
                <a:srgbClr val="002060"/>
              </a:solidFill>
              <a:latin typeface="Arial" charset="0"/>
              <a:cs typeface="Arial" charset="0"/>
            </a:endParaRPr>
          </a:p>
        </p:txBody>
      </p:sp>
      <p:cxnSp>
        <p:nvCxnSpPr>
          <p:cNvPr id="27" name="Connecteur droit avec flèche 26"/>
          <p:cNvCxnSpPr>
            <a:endCxn id="44" idx="0"/>
          </p:cNvCxnSpPr>
          <p:nvPr/>
        </p:nvCxnSpPr>
        <p:spPr bwMode="auto">
          <a:xfrm flipH="1">
            <a:off x="152400" y="1371600"/>
            <a:ext cx="7772400" cy="4648200"/>
          </a:xfrm>
          <a:prstGeom prst="straightConnector1">
            <a:avLst/>
          </a:prstGeom>
          <a:ln>
            <a:solidFill>
              <a:srgbClr val="333399"/>
            </a:solidFill>
          </a:ln>
          <a:extLst/>
        </p:spPr>
        <p:style>
          <a:lnRef idx="1">
            <a:schemeClr val="accent1"/>
          </a:lnRef>
          <a:fillRef idx="0">
            <a:schemeClr val="accent1"/>
          </a:fillRef>
          <a:effectRef idx="0">
            <a:schemeClr val="accent1"/>
          </a:effectRef>
          <a:fontRef idx="minor">
            <a:schemeClr val="tx1"/>
          </a:fontRef>
        </p:style>
      </p:cxnSp>
      <p:sp>
        <p:nvSpPr>
          <p:cNvPr id="5124" name="Décision 34"/>
          <p:cNvSpPr>
            <a:spLocks noChangeArrowheads="1"/>
          </p:cNvSpPr>
          <p:nvPr/>
        </p:nvSpPr>
        <p:spPr bwMode="auto">
          <a:xfrm>
            <a:off x="4419600" y="3124200"/>
            <a:ext cx="838200" cy="701675"/>
          </a:xfrm>
          <a:prstGeom prst="flowChartDecisi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fr-FR" sz="1700" dirty="0"/>
          </a:p>
        </p:txBody>
      </p:sp>
      <p:sp>
        <p:nvSpPr>
          <p:cNvPr id="5125" name="Connecteur 40"/>
          <p:cNvSpPr>
            <a:spLocks noChangeArrowheads="1"/>
          </p:cNvSpPr>
          <p:nvPr/>
        </p:nvSpPr>
        <p:spPr bwMode="auto">
          <a:xfrm>
            <a:off x="4343400" y="3200400"/>
            <a:ext cx="457200" cy="457200"/>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fr-FR" dirty="0"/>
          </a:p>
        </p:txBody>
      </p:sp>
      <p:sp>
        <p:nvSpPr>
          <p:cNvPr id="5126" name="Connecteur 41"/>
          <p:cNvSpPr>
            <a:spLocks noChangeArrowheads="1"/>
          </p:cNvSpPr>
          <p:nvPr/>
        </p:nvSpPr>
        <p:spPr bwMode="auto">
          <a:xfrm>
            <a:off x="4343400" y="3200400"/>
            <a:ext cx="457200" cy="457200"/>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fr-FR" dirty="0"/>
          </a:p>
        </p:txBody>
      </p:sp>
      <p:sp>
        <p:nvSpPr>
          <p:cNvPr id="44" name="AutoShape 27">
            <a:hlinkClick r:id="" action="ppaction://noaction" highlightClick="1"/>
          </p:cNvPr>
          <p:cNvSpPr>
            <a:spLocks noChangeArrowheads="1"/>
          </p:cNvSpPr>
          <p:nvPr/>
        </p:nvSpPr>
        <p:spPr bwMode="auto">
          <a:xfrm flipH="1">
            <a:off x="152400" y="5943600"/>
            <a:ext cx="228600" cy="152400"/>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46" name="AutoShape 27">
            <a:hlinkClick r:id="" action="ppaction://noaction" highlightClick="1"/>
          </p:cNvPr>
          <p:cNvSpPr>
            <a:spLocks noChangeArrowheads="1"/>
          </p:cNvSpPr>
          <p:nvPr/>
        </p:nvSpPr>
        <p:spPr bwMode="auto">
          <a:xfrm flipH="1">
            <a:off x="685800" y="56388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47" name="AutoShape 27">
            <a:hlinkClick r:id="" action="ppaction://noaction" highlightClick="1"/>
          </p:cNvPr>
          <p:cNvSpPr>
            <a:spLocks noChangeArrowheads="1"/>
          </p:cNvSpPr>
          <p:nvPr/>
        </p:nvSpPr>
        <p:spPr bwMode="auto">
          <a:xfrm flipH="1">
            <a:off x="1676400" y="49530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48" name="AutoShape 27">
            <a:hlinkClick r:id="" action="ppaction://noaction" highlightClick="1"/>
          </p:cNvPr>
          <p:cNvSpPr>
            <a:spLocks noChangeArrowheads="1"/>
          </p:cNvSpPr>
          <p:nvPr/>
        </p:nvSpPr>
        <p:spPr bwMode="auto">
          <a:xfrm flipH="1">
            <a:off x="6934200" y="-1143000"/>
            <a:ext cx="304800" cy="103187"/>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49" name="AutoShape 27">
            <a:hlinkClick r:id="" action="ppaction://noaction" highlightClick="1"/>
          </p:cNvPr>
          <p:cNvSpPr>
            <a:spLocks noChangeArrowheads="1"/>
          </p:cNvSpPr>
          <p:nvPr/>
        </p:nvSpPr>
        <p:spPr bwMode="auto">
          <a:xfrm flipH="1">
            <a:off x="4572000" y="32004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0" name="AutoShape 27">
            <a:hlinkClick r:id="" action="ppaction://noaction" highlightClick="1"/>
          </p:cNvPr>
          <p:cNvSpPr>
            <a:spLocks noChangeArrowheads="1"/>
          </p:cNvSpPr>
          <p:nvPr/>
        </p:nvSpPr>
        <p:spPr bwMode="auto">
          <a:xfrm flipH="1">
            <a:off x="3886200" y="35814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1" name="AutoShape 27">
            <a:hlinkClick r:id="" action="ppaction://noaction" highlightClick="1"/>
          </p:cNvPr>
          <p:cNvSpPr>
            <a:spLocks noChangeArrowheads="1"/>
          </p:cNvSpPr>
          <p:nvPr/>
        </p:nvSpPr>
        <p:spPr bwMode="auto">
          <a:xfrm flipH="1">
            <a:off x="3200400" y="40386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2" name="AutoShape 27">
            <a:hlinkClick r:id="" action="ppaction://noaction" highlightClick="1"/>
          </p:cNvPr>
          <p:cNvSpPr>
            <a:spLocks noChangeArrowheads="1"/>
          </p:cNvSpPr>
          <p:nvPr/>
        </p:nvSpPr>
        <p:spPr bwMode="auto">
          <a:xfrm>
            <a:off x="1066800" y="53340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3" name="AutoShape 27">
            <a:hlinkClick r:id="" action="ppaction://noaction" highlightClick="1"/>
          </p:cNvPr>
          <p:cNvSpPr>
            <a:spLocks noChangeArrowheads="1"/>
          </p:cNvSpPr>
          <p:nvPr/>
        </p:nvSpPr>
        <p:spPr bwMode="auto">
          <a:xfrm flipH="1">
            <a:off x="5410200" y="27432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4" name="AutoShape 27">
            <a:hlinkClick r:id="" action="ppaction://noaction" highlightClick="1"/>
          </p:cNvPr>
          <p:cNvSpPr>
            <a:spLocks noChangeArrowheads="1"/>
          </p:cNvSpPr>
          <p:nvPr/>
        </p:nvSpPr>
        <p:spPr bwMode="auto">
          <a:xfrm flipH="1">
            <a:off x="2667000" y="44196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5" name="AutoShape 27">
            <a:hlinkClick r:id="" action="ppaction://noaction" highlightClick="1"/>
          </p:cNvPr>
          <p:cNvSpPr>
            <a:spLocks noChangeArrowheads="1"/>
          </p:cNvSpPr>
          <p:nvPr/>
        </p:nvSpPr>
        <p:spPr bwMode="auto">
          <a:xfrm flipH="1">
            <a:off x="2209800" y="46482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6" name="AutoShape 27">
            <a:hlinkClick r:id="" action="ppaction://noaction" highlightClick="1"/>
          </p:cNvPr>
          <p:cNvSpPr>
            <a:spLocks noChangeArrowheads="1"/>
          </p:cNvSpPr>
          <p:nvPr/>
        </p:nvSpPr>
        <p:spPr bwMode="auto">
          <a:xfrm flipH="1">
            <a:off x="5943600" y="23622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139" name="ZoneTexte 57"/>
          <p:cNvSpPr txBox="1">
            <a:spLocks noChangeArrowheads="1"/>
          </p:cNvSpPr>
          <p:nvPr/>
        </p:nvSpPr>
        <p:spPr bwMode="auto">
          <a:xfrm rot="161780">
            <a:off x="-92075" y="5502275"/>
            <a:ext cx="6810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1883 </a:t>
            </a:r>
          </a:p>
        </p:txBody>
      </p:sp>
      <p:sp>
        <p:nvSpPr>
          <p:cNvPr id="5140" name="ZoneTexte 58"/>
          <p:cNvSpPr txBox="1">
            <a:spLocks noChangeArrowheads="1"/>
          </p:cNvSpPr>
          <p:nvPr/>
        </p:nvSpPr>
        <p:spPr bwMode="auto">
          <a:xfrm>
            <a:off x="228600" y="5257800"/>
            <a:ext cx="990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1886</a:t>
            </a:r>
          </a:p>
        </p:txBody>
      </p:sp>
      <p:sp>
        <p:nvSpPr>
          <p:cNvPr id="5141" name="ZoneTexte 59"/>
          <p:cNvSpPr txBox="1">
            <a:spLocks noChangeArrowheads="1"/>
          </p:cNvSpPr>
          <p:nvPr/>
        </p:nvSpPr>
        <p:spPr bwMode="auto">
          <a:xfrm>
            <a:off x="609600" y="5029200"/>
            <a:ext cx="838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1891</a:t>
            </a:r>
          </a:p>
        </p:txBody>
      </p:sp>
      <p:sp>
        <p:nvSpPr>
          <p:cNvPr id="5142" name="ZoneTexte 61"/>
          <p:cNvSpPr txBox="1">
            <a:spLocks noChangeArrowheads="1"/>
          </p:cNvSpPr>
          <p:nvPr/>
        </p:nvSpPr>
        <p:spPr bwMode="auto">
          <a:xfrm>
            <a:off x="1066800" y="4724400"/>
            <a:ext cx="685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1893</a:t>
            </a:r>
          </a:p>
        </p:txBody>
      </p:sp>
      <p:sp>
        <p:nvSpPr>
          <p:cNvPr id="5143" name="ZoneTexte 65"/>
          <p:cNvSpPr txBox="1">
            <a:spLocks noChangeArrowheads="1"/>
          </p:cNvSpPr>
          <p:nvPr/>
        </p:nvSpPr>
        <p:spPr bwMode="auto">
          <a:xfrm>
            <a:off x="1524000" y="4419600"/>
            <a:ext cx="76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1925</a:t>
            </a:r>
          </a:p>
        </p:txBody>
      </p:sp>
      <p:sp>
        <p:nvSpPr>
          <p:cNvPr id="5144" name="ZoneTexte 66"/>
          <p:cNvSpPr txBox="1">
            <a:spLocks noChangeArrowheads="1"/>
          </p:cNvSpPr>
          <p:nvPr/>
        </p:nvSpPr>
        <p:spPr bwMode="auto">
          <a:xfrm>
            <a:off x="2133600" y="4114800"/>
            <a:ext cx="685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1960</a:t>
            </a:r>
          </a:p>
        </p:txBody>
      </p:sp>
      <p:sp>
        <p:nvSpPr>
          <p:cNvPr id="5145" name="ZoneTexte 67"/>
          <p:cNvSpPr txBox="1">
            <a:spLocks noChangeArrowheads="1"/>
          </p:cNvSpPr>
          <p:nvPr/>
        </p:nvSpPr>
        <p:spPr bwMode="auto">
          <a:xfrm>
            <a:off x="2590800" y="3886200"/>
            <a:ext cx="76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1967</a:t>
            </a:r>
          </a:p>
        </p:txBody>
      </p:sp>
      <p:sp>
        <p:nvSpPr>
          <p:cNvPr id="5146" name="ZoneTexte 69"/>
          <p:cNvSpPr txBox="1">
            <a:spLocks noChangeArrowheads="1"/>
          </p:cNvSpPr>
          <p:nvPr/>
        </p:nvSpPr>
        <p:spPr bwMode="auto">
          <a:xfrm>
            <a:off x="3200400" y="3505200"/>
            <a:ext cx="1008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1970</a:t>
            </a:r>
          </a:p>
        </p:txBody>
      </p:sp>
      <p:sp>
        <p:nvSpPr>
          <p:cNvPr id="5147" name="ZoneTexte 70"/>
          <p:cNvSpPr txBox="1">
            <a:spLocks noChangeArrowheads="1"/>
          </p:cNvSpPr>
          <p:nvPr/>
        </p:nvSpPr>
        <p:spPr bwMode="auto">
          <a:xfrm>
            <a:off x="3886200" y="3124200"/>
            <a:ext cx="76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1989</a:t>
            </a:r>
          </a:p>
        </p:txBody>
      </p:sp>
      <p:sp>
        <p:nvSpPr>
          <p:cNvPr id="5148" name="ZoneTexte 71"/>
          <p:cNvSpPr txBox="1">
            <a:spLocks noChangeArrowheads="1"/>
          </p:cNvSpPr>
          <p:nvPr/>
        </p:nvSpPr>
        <p:spPr bwMode="auto">
          <a:xfrm>
            <a:off x="4648200" y="2667000"/>
            <a:ext cx="76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1996</a:t>
            </a:r>
          </a:p>
        </p:txBody>
      </p:sp>
      <p:sp>
        <p:nvSpPr>
          <p:cNvPr id="5149" name="ZoneTexte 72"/>
          <p:cNvSpPr txBox="1">
            <a:spLocks noChangeArrowheads="1"/>
          </p:cNvSpPr>
          <p:nvPr/>
        </p:nvSpPr>
        <p:spPr bwMode="auto">
          <a:xfrm>
            <a:off x="5257800" y="2286000"/>
            <a:ext cx="838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2006</a:t>
            </a:r>
          </a:p>
        </p:txBody>
      </p:sp>
      <p:sp>
        <p:nvSpPr>
          <p:cNvPr id="74" name="AutoShape 27">
            <a:hlinkClick r:id="" action="ppaction://noaction" highlightClick="1"/>
          </p:cNvPr>
          <p:cNvSpPr>
            <a:spLocks noChangeArrowheads="1"/>
          </p:cNvSpPr>
          <p:nvPr/>
        </p:nvSpPr>
        <p:spPr bwMode="auto">
          <a:xfrm flipH="1">
            <a:off x="6553200" y="19812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151" name="ZoneTexte 74"/>
          <p:cNvSpPr txBox="1">
            <a:spLocks noChangeArrowheads="1"/>
          </p:cNvSpPr>
          <p:nvPr/>
        </p:nvSpPr>
        <p:spPr bwMode="auto">
          <a:xfrm>
            <a:off x="5867400" y="1905000"/>
            <a:ext cx="762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2012</a:t>
            </a:r>
          </a:p>
        </p:txBody>
      </p:sp>
      <p:sp>
        <p:nvSpPr>
          <p:cNvPr id="5152" name="ZoneTexte 75"/>
          <p:cNvSpPr txBox="1">
            <a:spLocks noChangeArrowheads="1"/>
          </p:cNvSpPr>
          <p:nvPr/>
        </p:nvSpPr>
        <p:spPr bwMode="auto">
          <a:xfrm rot="10800000" flipV="1">
            <a:off x="0" y="6118225"/>
            <a:ext cx="3886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PARIS CONVENTION</a:t>
            </a:r>
          </a:p>
        </p:txBody>
      </p:sp>
      <p:sp>
        <p:nvSpPr>
          <p:cNvPr id="5153" name="ZoneTexte 76"/>
          <p:cNvSpPr txBox="1">
            <a:spLocks noChangeArrowheads="1"/>
          </p:cNvSpPr>
          <p:nvPr/>
        </p:nvSpPr>
        <p:spPr bwMode="auto">
          <a:xfrm>
            <a:off x="901700" y="5735638"/>
            <a:ext cx="2422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600" dirty="0"/>
              <a:t>BERNE  CONVENTION</a:t>
            </a:r>
          </a:p>
        </p:txBody>
      </p:sp>
      <p:sp>
        <p:nvSpPr>
          <p:cNvPr id="5154" name="ZoneTexte 78"/>
          <p:cNvSpPr txBox="1">
            <a:spLocks noChangeArrowheads="1"/>
          </p:cNvSpPr>
          <p:nvPr/>
        </p:nvSpPr>
        <p:spPr bwMode="auto">
          <a:xfrm>
            <a:off x="1295400" y="5410200"/>
            <a:ext cx="31829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MADRID AGREEMENT  </a:t>
            </a:r>
          </a:p>
        </p:txBody>
      </p:sp>
      <p:sp>
        <p:nvSpPr>
          <p:cNvPr id="5155" name="ZoneTexte 79"/>
          <p:cNvSpPr txBox="1">
            <a:spLocks noChangeArrowheads="1"/>
          </p:cNvSpPr>
          <p:nvPr/>
        </p:nvSpPr>
        <p:spPr bwMode="auto">
          <a:xfrm>
            <a:off x="1981200" y="5029200"/>
            <a:ext cx="1557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BIRPI </a:t>
            </a:r>
          </a:p>
        </p:txBody>
      </p:sp>
      <p:sp>
        <p:nvSpPr>
          <p:cNvPr id="5156" name="ZoneTexte 81"/>
          <p:cNvSpPr txBox="1">
            <a:spLocks noChangeArrowheads="1"/>
          </p:cNvSpPr>
          <p:nvPr/>
        </p:nvSpPr>
        <p:spPr bwMode="auto">
          <a:xfrm>
            <a:off x="2590800" y="4724400"/>
            <a:ext cx="26082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HAGUE AGREEMENT</a:t>
            </a:r>
          </a:p>
          <a:p>
            <a:pPr eaLnBrk="1" hangingPunct="1"/>
            <a:endParaRPr lang="fr-FR" sz="1700" dirty="0"/>
          </a:p>
        </p:txBody>
      </p:sp>
      <p:sp>
        <p:nvSpPr>
          <p:cNvPr id="5157" name="ZoneTexte 82"/>
          <p:cNvSpPr txBox="1">
            <a:spLocks noChangeArrowheads="1"/>
          </p:cNvSpPr>
          <p:nvPr/>
        </p:nvSpPr>
        <p:spPr bwMode="auto">
          <a:xfrm>
            <a:off x="3048000" y="4343400"/>
            <a:ext cx="3581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BIRPI MOVES TO GENEVA </a:t>
            </a:r>
          </a:p>
        </p:txBody>
      </p:sp>
      <p:sp>
        <p:nvSpPr>
          <p:cNvPr id="5158" name="ZoneTexte 83"/>
          <p:cNvSpPr txBox="1">
            <a:spLocks noChangeArrowheads="1"/>
          </p:cNvSpPr>
          <p:nvPr/>
        </p:nvSpPr>
        <p:spPr bwMode="auto">
          <a:xfrm>
            <a:off x="3657600" y="3962400"/>
            <a:ext cx="2590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WIPO CONVENTION </a:t>
            </a:r>
          </a:p>
        </p:txBody>
      </p:sp>
      <p:sp>
        <p:nvSpPr>
          <p:cNvPr id="5159" name="ZoneTexte 84"/>
          <p:cNvSpPr txBox="1">
            <a:spLocks noChangeArrowheads="1"/>
          </p:cNvSpPr>
          <p:nvPr/>
        </p:nvSpPr>
        <p:spPr bwMode="auto">
          <a:xfrm>
            <a:off x="4191000" y="3581400"/>
            <a:ext cx="4495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PCT ESTABLISHED </a:t>
            </a:r>
          </a:p>
        </p:txBody>
      </p:sp>
      <p:sp>
        <p:nvSpPr>
          <p:cNvPr id="5160" name="ZoneTexte 87"/>
          <p:cNvSpPr txBox="1">
            <a:spLocks noChangeArrowheads="1"/>
          </p:cNvSpPr>
          <p:nvPr/>
        </p:nvSpPr>
        <p:spPr bwMode="auto">
          <a:xfrm>
            <a:off x="4876800" y="3200400"/>
            <a:ext cx="2743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MADRID PROTOCOL</a:t>
            </a:r>
          </a:p>
        </p:txBody>
      </p:sp>
      <p:sp>
        <p:nvSpPr>
          <p:cNvPr id="5161" name="ZoneTexte 93"/>
          <p:cNvSpPr txBox="1">
            <a:spLocks noChangeArrowheads="1"/>
          </p:cNvSpPr>
          <p:nvPr/>
        </p:nvSpPr>
        <p:spPr bwMode="auto">
          <a:xfrm>
            <a:off x="5715000" y="2819400"/>
            <a:ext cx="3124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INTERNET TREATIES </a:t>
            </a:r>
          </a:p>
        </p:txBody>
      </p:sp>
      <p:pic>
        <p:nvPicPr>
          <p:cNvPr id="95" name="Picture 36" descr="nonam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43000"/>
            <a:ext cx="2362200" cy="3044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AutoShape 27">
            <a:hlinkClick r:id="" action="ppaction://noaction" highlightClick="1"/>
          </p:cNvPr>
          <p:cNvSpPr>
            <a:spLocks noChangeArrowheads="1"/>
          </p:cNvSpPr>
          <p:nvPr/>
        </p:nvSpPr>
        <p:spPr bwMode="auto">
          <a:xfrm flipH="1">
            <a:off x="7239000" y="1524000"/>
            <a:ext cx="252413" cy="179388"/>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s-ES_tradnl" dirty="0">
              <a:ea typeface="+mn-ea"/>
            </a:endParaRPr>
          </a:p>
        </p:txBody>
      </p:sp>
      <p:sp>
        <p:nvSpPr>
          <p:cNvPr id="5164" name="ZoneTexte 98"/>
          <p:cNvSpPr txBox="1">
            <a:spLocks noChangeArrowheads="1"/>
          </p:cNvSpPr>
          <p:nvPr/>
        </p:nvSpPr>
        <p:spPr bwMode="auto">
          <a:xfrm>
            <a:off x="6172200" y="2438400"/>
            <a:ext cx="14319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STLT</a:t>
            </a:r>
          </a:p>
        </p:txBody>
      </p:sp>
      <p:sp>
        <p:nvSpPr>
          <p:cNvPr id="5165" name="ZoneTexte 100"/>
          <p:cNvSpPr txBox="1">
            <a:spLocks noChangeArrowheads="1"/>
          </p:cNvSpPr>
          <p:nvPr/>
        </p:nvSpPr>
        <p:spPr bwMode="auto">
          <a:xfrm>
            <a:off x="6629400" y="2133600"/>
            <a:ext cx="2092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BEIJING TREATY </a:t>
            </a:r>
          </a:p>
        </p:txBody>
      </p:sp>
      <p:sp>
        <p:nvSpPr>
          <p:cNvPr id="5166" name="ZoneTexte 103"/>
          <p:cNvSpPr txBox="1">
            <a:spLocks noChangeArrowheads="1"/>
          </p:cNvSpPr>
          <p:nvPr/>
        </p:nvSpPr>
        <p:spPr bwMode="auto">
          <a:xfrm>
            <a:off x="6477000" y="1371600"/>
            <a:ext cx="889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b="1" dirty="0"/>
              <a:t>2013 </a:t>
            </a:r>
          </a:p>
        </p:txBody>
      </p:sp>
      <p:sp>
        <p:nvSpPr>
          <p:cNvPr id="5167" name="ZoneTexte 104"/>
          <p:cNvSpPr txBox="1">
            <a:spLocks noChangeArrowheads="1"/>
          </p:cNvSpPr>
          <p:nvPr/>
        </p:nvSpPr>
        <p:spPr bwMode="auto">
          <a:xfrm>
            <a:off x="6629400" y="1676400"/>
            <a:ext cx="2819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eaLnBrk="1" hangingPunct="1"/>
            <a:r>
              <a:rPr lang="fr-FR" sz="1700" dirty="0"/>
              <a:t>  MARRAKESH TREATY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52400" y="274638"/>
            <a:ext cx="8883650" cy="944562"/>
          </a:xfrm>
        </p:spPr>
        <p:txBody>
          <a:bodyPr/>
          <a:lstStyle/>
          <a:p>
            <a:r>
              <a:rPr lang="fr-FR" dirty="0">
                <a:latin typeface="Arial" charset="0"/>
                <a:cs typeface="Arial" charset="0"/>
              </a:rPr>
              <a:t> THE GLOBAL INNOVATION INDEX 2013 </a:t>
            </a:r>
          </a:p>
        </p:txBody>
      </p:sp>
      <p:sp>
        <p:nvSpPr>
          <p:cNvPr id="3" name="Espace réservé du contenu 2"/>
          <p:cNvSpPr>
            <a:spLocks noGrp="1"/>
          </p:cNvSpPr>
          <p:nvPr>
            <p:ph idx="1"/>
          </p:nvPr>
        </p:nvSpPr>
        <p:spPr>
          <a:xfrm>
            <a:off x="304800" y="1773238"/>
            <a:ext cx="8382000" cy="4352925"/>
          </a:xfrm>
        </p:spPr>
        <p:txBody>
          <a:bodyPr/>
          <a:lstStyle/>
          <a:p>
            <a:pPr algn="just">
              <a:lnSpc>
                <a:spcPct val="110000"/>
              </a:lnSpc>
              <a:defRPr/>
            </a:pPr>
            <a:r>
              <a:rPr lang="en-US" sz="1800" dirty="0" smtClean="0">
                <a:ea typeface="+mn-ea"/>
              </a:rPr>
              <a:t>The framework is revised and adjusted every year in a transparent exercise</a:t>
            </a:r>
          </a:p>
          <a:p>
            <a:pPr marL="0" indent="0" algn="just">
              <a:lnSpc>
                <a:spcPct val="110000"/>
              </a:lnSpc>
              <a:buFontTx/>
              <a:buNone/>
              <a:defRPr/>
            </a:pPr>
            <a:endParaRPr lang="en-US" sz="1800" dirty="0" smtClean="0">
              <a:ea typeface="+mn-ea"/>
            </a:endParaRPr>
          </a:p>
          <a:p>
            <a:pPr algn="just">
              <a:lnSpc>
                <a:spcPct val="110000"/>
              </a:lnSpc>
              <a:defRPr/>
            </a:pPr>
            <a:r>
              <a:rPr lang="en-US" sz="1800" dirty="0" smtClean="0">
                <a:ea typeface="+mn-ea"/>
              </a:rPr>
              <a:t>This year, out of 84 indicators, 64 are identical to GII 2012, and a total of 20 indicators were modified</a:t>
            </a:r>
          </a:p>
          <a:p>
            <a:pPr marL="0" indent="0" algn="just">
              <a:lnSpc>
                <a:spcPct val="110000"/>
              </a:lnSpc>
              <a:buFontTx/>
              <a:buNone/>
              <a:defRPr/>
            </a:pPr>
            <a:endParaRPr lang="en-US" sz="1800" dirty="0" smtClean="0">
              <a:ea typeface="+mn-ea"/>
            </a:endParaRPr>
          </a:p>
          <a:p>
            <a:pPr algn="just">
              <a:lnSpc>
                <a:spcPct val="110000"/>
              </a:lnSpc>
              <a:defRPr/>
            </a:pPr>
            <a:r>
              <a:rPr lang="en-US" sz="1800" dirty="0" smtClean="0">
                <a:ea typeface="+mn-ea"/>
              </a:rPr>
              <a:t>10 indicators were deleted/replaced</a:t>
            </a:r>
          </a:p>
          <a:p>
            <a:pPr marL="0" indent="0" algn="just">
              <a:lnSpc>
                <a:spcPct val="110000"/>
              </a:lnSpc>
              <a:buFontTx/>
              <a:buNone/>
              <a:defRPr/>
            </a:pPr>
            <a:endParaRPr lang="en-US" sz="1800" dirty="0" smtClean="0">
              <a:ea typeface="+mn-ea"/>
            </a:endParaRPr>
          </a:p>
          <a:p>
            <a:pPr algn="just">
              <a:lnSpc>
                <a:spcPct val="110000"/>
              </a:lnSpc>
              <a:defRPr/>
            </a:pPr>
            <a:r>
              <a:rPr lang="en-US" sz="1800" dirty="0" smtClean="0">
                <a:ea typeface="+mn-ea"/>
              </a:rPr>
              <a:t>10 indicators underwent changes such as the computation methodology at the source, change of scaling factor, change of classification etc.</a:t>
            </a:r>
          </a:p>
          <a:p>
            <a:pPr marL="0" indent="0" algn="just">
              <a:lnSpc>
                <a:spcPct val="110000"/>
              </a:lnSpc>
              <a:buFontTx/>
              <a:buNone/>
              <a:defRPr/>
            </a:pPr>
            <a:endParaRPr lang="en-US" sz="1800" dirty="0" smtClean="0">
              <a:ea typeface="+mn-ea"/>
            </a:endParaRPr>
          </a:p>
          <a:p>
            <a:pPr algn="just">
              <a:lnSpc>
                <a:spcPct val="110000"/>
              </a:lnSpc>
              <a:defRPr/>
            </a:pPr>
            <a:r>
              <a:rPr lang="en-US" sz="1800" dirty="0" smtClean="0">
                <a:ea typeface="+mn-ea"/>
              </a:rPr>
              <a:t>The year per year comparison has to be carefully taken into consideration </a:t>
            </a:r>
            <a:endParaRPr lang="en-US" sz="1800" dirty="0">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52400" y="228600"/>
            <a:ext cx="8991600" cy="1189038"/>
          </a:xfrm>
        </p:spPr>
        <p:txBody>
          <a:bodyPr/>
          <a:lstStyle/>
          <a:p>
            <a:r>
              <a:rPr lang="fr-FR" dirty="0">
                <a:latin typeface="Times New Roman" charset="0"/>
                <a:cs typeface="Times New Roman" charset="0"/>
              </a:rPr>
              <a:t>	</a:t>
            </a:r>
            <a:r>
              <a:rPr lang="fr-FR" dirty="0">
                <a:latin typeface="Arial" charset="0"/>
                <a:cs typeface="Times New Roman" charset="0"/>
              </a:rPr>
              <a:t>GLOBAL INNOVATION INDEX 				FRAMEWORK</a:t>
            </a:r>
            <a:endParaRPr lang="fr-FR" dirty="0">
              <a:latin typeface="Arial" charset="0"/>
              <a:cs typeface="Arial" charset="0"/>
            </a:endParaRPr>
          </a:p>
        </p:txBody>
      </p:sp>
      <p:graphicFrame>
        <p:nvGraphicFramePr>
          <p:cNvPr id="4" name="Espace réservé du contenu 5"/>
          <p:cNvGraphicFramePr>
            <a:graphicFrameLocks noGrp="1"/>
          </p:cNvGraphicFramePr>
          <p:nvPr/>
        </p:nvGraphicFramePr>
        <p:xfrm>
          <a:off x="228600" y="1828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algn="ctr"/>
            <a:r>
              <a:rPr lang="fr-FR" dirty="0" smtClean="0">
                <a:latin typeface="Arial" charset="0"/>
                <a:cs typeface="Times New Roman" charset="0"/>
              </a:rPr>
              <a:t> NORWAY </a:t>
            </a:r>
            <a:r>
              <a:rPr lang="fr-FR" dirty="0">
                <a:latin typeface="Arial" charset="0"/>
                <a:cs typeface="Times New Roman" charset="0"/>
              </a:rPr>
              <a:t>PROFILE </a:t>
            </a:r>
          </a:p>
        </p:txBody>
      </p:sp>
      <p:pic>
        <p:nvPicPr>
          <p:cNvPr id="84996" name="Picture 4" descr="D:\Users\gesto\Desktop\da-vinci-broen-mc3b8rk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344816" cy="45307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6165304"/>
            <a:ext cx="3744416" cy="369332"/>
          </a:xfrm>
          <a:prstGeom prst="rect">
            <a:avLst/>
          </a:prstGeom>
          <a:noFill/>
        </p:spPr>
        <p:txBody>
          <a:bodyPr wrap="square" rtlCol="0">
            <a:spAutoFit/>
          </a:bodyPr>
          <a:lstStyle/>
          <a:p>
            <a:r>
              <a:rPr lang="fr-CH" sz="900" i="1" dirty="0" smtClean="0"/>
              <a:t>THE LEONARDO BRIDGE, </a:t>
            </a:r>
            <a:r>
              <a:rPr lang="fr-CH" sz="900" i="1" dirty="0" err="1" smtClean="0"/>
              <a:t>inspired</a:t>
            </a:r>
            <a:r>
              <a:rPr lang="fr-CH" sz="900" i="1" dirty="0" smtClean="0"/>
              <a:t> by Leonardo Da Vinci  original design </a:t>
            </a:r>
            <a:r>
              <a:rPr lang="fr-CH" sz="900" i="1" dirty="0" err="1" smtClean="0"/>
              <a:t>from</a:t>
            </a:r>
            <a:r>
              <a:rPr lang="fr-CH" sz="900" i="1" dirty="0" smtClean="0"/>
              <a:t> </a:t>
            </a:r>
            <a:r>
              <a:rPr lang="fr-CH" sz="900" i="1" dirty="0" err="1" smtClean="0"/>
              <a:t>its</a:t>
            </a:r>
            <a:r>
              <a:rPr lang="fr-CH" sz="900" i="1" dirty="0" smtClean="0"/>
              <a:t> notebook </a:t>
            </a:r>
            <a:endParaRPr lang="en-US" sz="9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52400" y="274638"/>
            <a:ext cx="9067800" cy="792162"/>
          </a:xfrm>
        </p:spPr>
        <p:txBody>
          <a:bodyPr/>
          <a:lstStyle/>
          <a:p>
            <a:r>
              <a:rPr lang="fr-FR" dirty="0" smtClean="0">
                <a:latin typeface="Arial" charset="0"/>
                <a:cs typeface="Times New Roman" charset="0"/>
              </a:rPr>
              <a:t>     THE </a:t>
            </a:r>
            <a:r>
              <a:rPr lang="fr-FR" dirty="0">
                <a:latin typeface="Arial" charset="0"/>
                <a:cs typeface="Times New Roman" charset="0"/>
              </a:rPr>
              <a:t>GLOBAL INNOVATION </a:t>
            </a:r>
            <a:r>
              <a:rPr lang="fr-FR" dirty="0" smtClean="0">
                <a:latin typeface="Arial" charset="0"/>
                <a:cs typeface="Times New Roman" charset="0"/>
              </a:rPr>
              <a:t>INDEX</a:t>
            </a:r>
            <a:endParaRPr lang="fr-FR" dirty="0">
              <a:latin typeface="Arial" charset="0"/>
              <a:cs typeface="Arial" charset="0"/>
            </a:endParaRPr>
          </a:p>
        </p:txBody>
      </p:sp>
      <p:sp>
        <p:nvSpPr>
          <p:cNvPr id="4" name="Espace réservé du contenu 3"/>
          <p:cNvSpPr>
            <a:spLocks noGrp="1"/>
          </p:cNvSpPr>
          <p:nvPr>
            <p:ph sz="half" idx="2"/>
          </p:nvPr>
        </p:nvSpPr>
        <p:spPr>
          <a:xfrm>
            <a:off x="990600" y="1628800"/>
            <a:ext cx="3506788" cy="4924400"/>
          </a:xfrm>
        </p:spPr>
        <p:txBody>
          <a:bodyPr/>
          <a:lstStyle/>
          <a:p>
            <a:pPr algn="just">
              <a:defRPr/>
            </a:pPr>
            <a:r>
              <a:rPr lang="fr-FR" sz="900" dirty="0">
                <a:ea typeface="+mn-ea"/>
                <a:cs typeface="Times New Roman"/>
              </a:rPr>
              <a:t>1. </a:t>
            </a:r>
            <a:r>
              <a:rPr lang="fr-FR" sz="900" dirty="0" smtClean="0">
                <a:ea typeface="+mn-ea"/>
                <a:cs typeface="Times New Roman"/>
              </a:rPr>
              <a:t>SWITZERLAND</a:t>
            </a:r>
          </a:p>
          <a:p>
            <a:pPr marL="0" indent="0" algn="just">
              <a:buFontTx/>
              <a:buNone/>
              <a:defRPr/>
            </a:pPr>
            <a:endParaRPr lang="fr-FR" sz="900" dirty="0">
              <a:ea typeface="+mn-ea"/>
              <a:cs typeface="Times New Roman"/>
            </a:endParaRPr>
          </a:p>
          <a:p>
            <a:pPr algn="just">
              <a:defRPr/>
            </a:pPr>
            <a:r>
              <a:rPr lang="fr-FR" sz="900" dirty="0">
                <a:ea typeface="+mn-ea"/>
                <a:cs typeface="Times New Roman"/>
              </a:rPr>
              <a:t>2. SWEDEN </a:t>
            </a:r>
            <a:endParaRPr lang="fr-FR" sz="900" dirty="0" smtClean="0">
              <a:ea typeface="+mn-ea"/>
              <a:cs typeface="Times New Roman"/>
            </a:endParaRPr>
          </a:p>
          <a:p>
            <a:pPr marL="0" indent="0" algn="just">
              <a:buFontTx/>
              <a:buNone/>
              <a:defRPr/>
            </a:pPr>
            <a:endParaRPr lang="fr-FR" sz="900" dirty="0">
              <a:ea typeface="+mn-ea"/>
              <a:cs typeface="Times New Roman"/>
            </a:endParaRPr>
          </a:p>
          <a:p>
            <a:pPr algn="just">
              <a:defRPr/>
            </a:pPr>
            <a:r>
              <a:rPr lang="fr-FR" sz="900" dirty="0">
                <a:ea typeface="+mn-ea"/>
                <a:cs typeface="Times New Roman"/>
              </a:rPr>
              <a:t>3. SINGAPORE	</a:t>
            </a:r>
            <a:endParaRPr lang="fr-FR" sz="900" dirty="0" smtClean="0">
              <a:ea typeface="+mn-ea"/>
              <a:cs typeface="Times New Roman"/>
            </a:endParaRPr>
          </a:p>
          <a:p>
            <a:pPr marL="0" indent="0" algn="just">
              <a:buFontTx/>
              <a:buNone/>
              <a:defRPr/>
            </a:pPr>
            <a:r>
              <a:rPr lang="fr-FR" sz="900" dirty="0">
                <a:ea typeface="+mn-ea"/>
                <a:cs typeface="Times New Roman"/>
              </a:rPr>
              <a:t>	</a:t>
            </a:r>
          </a:p>
          <a:p>
            <a:pPr algn="just">
              <a:defRPr/>
            </a:pPr>
            <a:r>
              <a:rPr lang="fr-FR" sz="900" dirty="0">
                <a:ea typeface="+mn-ea"/>
                <a:cs typeface="Times New Roman"/>
              </a:rPr>
              <a:t>4. </a:t>
            </a:r>
            <a:r>
              <a:rPr lang="fr-FR" sz="900" dirty="0" smtClean="0">
                <a:ea typeface="+mn-ea"/>
                <a:cs typeface="Times New Roman"/>
              </a:rPr>
              <a:t>FINLAND</a:t>
            </a:r>
          </a:p>
          <a:p>
            <a:pPr marL="0" indent="0" algn="just">
              <a:buFontTx/>
              <a:buNone/>
              <a:defRPr/>
            </a:pPr>
            <a:endParaRPr lang="fr-FR" sz="900" dirty="0">
              <a:ea typeface="+mn-ea"/>
              <a:cs typeface="Times New Roman"/>
            </a:endParaRPr>
          </a:p>
          <a:p>
            <a:pPr algn="just">
              <a:defRPr/>
            </a:pPr>
            <a:r>
              <a:rPr lang="fr-FR" sz="900" dirty="0">
                <a:ea typeface="+mn-ea"/>
                <a:cs typeface="Times New Roman"/>
              </a:rPr>
              <a:t>5. UNITED KINGDOM </a:t>
            </a:r>
            <a:endParaRPr lang="fr-FR" sz="900" dirty="0" smtClean="0">
              <a:ea typeface="+mn-ea"/>
              <a:cs typeface="Times New Roman"/>
            </a:endParaRPr>
          </a:p>
          <a:p>
            <a:pPr marL="0" indent="0" algn="just">
              <a:buFontTx/>
              <a:buNone/>
              <a:defRPr/>
            </a:pPr>
            <a:endParaRPr lang="fr-FR" sz="900" dirty="0">
              <a:ea typeface="+mn-ea"/>
              <a:cs typeface="Times New Roman"/>
            </a:endParaRPr>
          </a:p>
          <a:p>
            <a:pPr algn="just">
              <a:defRPr/>
            </a:pPr>
            <a:r>
              <a:rPr lang="fr-FR" sz="900" dirty="0">
                <a:ea typeface="+mn-ea"/>
                <a:cs typeface="Times New Roman"/>
              </a:rPr>
              <a:t>6. </a:t>
            </a:r>
            <a:r>
              <a:rPr lang="fr-FR" sz="900" dirty="0" smtClean="0">
                <a:ea typeface="+mn-ea"/>
                <a:cs typeface="Times New Roman"/>
              </a:rPr>
              <a:t>NETHERLANDS</a:t>
            </a:r>
          </a:p>
          <a:p>
            <a:pPr marL="0" indent="0" algn="just">
              <a:buFontTx/>
              <a:buNone/>
              <a:defRPr/>
            </a:pPr>
            <a:endParaRPr lang="fr-FR" sz="900" dirty="0">
              <a:ea typeface="+mn-ea"/>
              <a:cs typeface="Times New Roman"/>
            </a:endParaRPr>
          </a:p>
          <a:p>
            <a:pPr algn="just">
              <a:defRPr/>
            </a:pPr>
            <a:r>
              <a:rPr lang="fr-FR" sz="900" dirty="0">
                <a:ea typeface="+mn-ea"/>
                <a:cs typeface="Times New Roman"/>
              </a:rPr>
              <a:t>7. DENMARK </a:t>
            </a:r>
            <a:endParaRPr lang="fr-FR" sz="900" dirty="0" smtClean="0">
              <a:ea typeface="+mn-ea"/>
              <a:cs typeface="Times New Roman"/>
            </a:endParaRPr>
          </a:p>
          <a:p>
            <a:pPr marL="0" indent="0" algn="just">
              <a:buFontTx/>
              <a:buNone/>
              <a:defRPr/>
            </a:pPr>
            <a:endParaRPr lang="fr-FR" sz="900" b="1" dirty="0">
              <a:solidFill>
                <a:srgbClr val="000080"/>
              </a:solidFill>
              <a:ea typeface="+mn-ea"/>
              <a:cs typeface="Times New Roman"/>
            </a:endParaRPr>
          </a:p>
          <a:p>
            <a:pPr algn="just">
              <a:defRPr/>
            </a:pPr>
            <a:r>
              <a:rPr lang="fr-FR" sz="900" dirty="0">
                <a:ea typeface="+mn-ea"/>
                <a:cs typeface="Times New Roman"/>
              </a:rPr>
              <a:t>8. HONG KONG (CHINA</a:t>
            </a:r>
            <a:r>
              <a:rPr lang="fr-FR" sz="900" dirty="0" smtClean="0">
                <a:ea typeface="+mn-ea"/>
                <a:cs typeface="Times New Roman"/>
              </a:rPr>
              <a:t>)</a:t>
            </a:r>
          </a:p>
          <a:p>
            <a:pPr marL="0" indent="0" algn="just">
              <a:buFontTx/>
              <a:buNone/>
              <a:defRPr/>
            </a:pPr>
            <a:endParaRPr lang="fr-FR" sz="900" dirty="0">
              <a:ea typeface="+mn-ea"/>
              <a:cs typeface="Times New Roman"/>
            </a:endParaRPr>
          </a:p>
          <a:p>
            <a:pPr algn="just">
              <a:defRPr/>
            </a:pPr>
            <a:r>
              <a:rPr lang="fr-FR" sz="900" dirty="0">
                <a:ea typeface="+mn-ea"/>
                <a:cs typeface="Times New Roman"/>
              </a:rPr>
              <a:t>9. </a:t>
            </a:r>
            <a:r>
              <a:rPr lang="fr-FR" sz="900" dirty="0" smtClean="0">
                <a:ea typeface="+mn-ea"/>
                <a:cs typeface="Times New Roman"/>
              </a:rPr>
              <a:t>IRELAND </a:t>
            </a:r>
          </a:p>
          <a:p>
            <a:pPr marL="0" indent="0" algn="just">
              <a:buNone/>
              <a:defRPr/>
            </a:pPr>
            <a:r>
              <a:rPr lang="fr-FR" sz="900" dirty="0" smtClean="0">
                <a:ea typeface="+mn-ea"/>
                <a:cs typeface="Times New Roman"/>
              </a:rPr>
              <a:t> </a:t>
            </a:r>
          </a:p>
          <a:p>
            <a:pPr algn="just">
              <a:defRPr/>
            </a:pPr>
            <a:r>
              <a:rPr lang="fr-FR" sz="900" dirty="0" smtClean="0">
                <a:ea typeface="+mn-ea"/>
                <a:cs typeface="Times New Roman"/>
              </a:rPr>
              <a:t>10. UNITED STATES OF AMERICA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11. LUXEMBOURG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12. CANADA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13. NEW ZEALAND </a:t>
            </a:r>
          </a:p>
          <a:p>
            <a:pPr marL="0" indent="0" algn="just">
              <a:buNone/>
              <a:defRPr/>
            </a:pPr>
            <a:r>
              <a:rPr lang="fr-FR" sz="900" dirty="0" smtClean="0">
                <a:ea typeface="+mn-ea"/>
                <a:cs typeface="Times New Roman"/>
              </a:rPr>
              <a:t> </a:t>
            </a:r>
          </a:p>
          <a:p>
            <a:pPr algn="just">
              <a:defRPr/>
            </a:pPr>
            <a:r>
              <a:rPr lang="fr-FR" sz="900" b="1" dirty="0" smtClean="0">
                <a:solidFill>
                  <a:schemeClr val="accent2">
                    <a:lumMod val="75000"/>
                  </a:schemeClr>
                </a:solidFill>
                <a:ea typeface="+mn-ea"/>
                <a:cs typeface="Times New Roman"/>
              </a:rPr>
              <a:t>14. NORWAY</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15. GERMANY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16. MALTA </a:t>
            </a:r>
          </a:p>
          <a:p>
            <a:pPr marL="0" indent="0" algn="just">
              <a:buNone/>
              <a:defRPr/>
            </a:pPr>
            <a:endParaRPr lang="fr-FR" sz="900" dirty="0" smtClean="0">
              <a:ea typeface="+mn-ea"/>
              <a:cs typeface="Times New Roman"/>
            </a:endParaRPr>
          </a:p>
          <a:p>
            <a:pPr marL="0" indent="0" algn="just">
              <a:buNone/>
              <a:defRPr/>
            </a:pPr>
            <a:endParaRPr lang="fr-FR" dirty="0">
              <a:ea typeface="+mn-ea"/>
            </a:endParaRPr>
          </a:p>
        </p:txBody>
      </p:sp>
      <p:sp>
        <p:nvSpPr>
          <p:cNvPr id="32772" name="Espace réservé du texte 4"/>
          <p:cNvSpPr>
            <a:spLocks noGrp="1"/>
          </p:cNvSpPr>
          <p:nvPr>
            <p:ph type="body" sz="quarter" idx="3"/>
          </p:nvPr>
        </p:nvSpPr>
        <p:spPr>
          <a:xfrm>
            <a:off x="4788024" y="1196752"/>
            <a:ext cx="3744416" cy="360040"/>
          </a:xfrm>
        </p:spPr>
        <p:txBody>
          <a:bodyPr/>
          <a:lstStyle/>
          <a:p>
            <a:r>
              <a:rPr lang="fr-FR" dirty="0">
                <a:solidFill>
                  <a:srgbClr val="6FB7D7"/>
                </a:solidFill>
                <a:latin typeface="Times New Roman" charset="0"/>
                <a:cs typeface="Times New Roman" charset="0"/>
              </a:rPr>
              <a:t>    </a:t>
            </a:r>
            <a:r>
              <a:rPr lang="fr-FR" dirty="0">
                <a:solidFill>
                  <a:srgbClr val="6FB7D7"/>
                </a:solidFill>
                <a:latin typeface="Arial" charset="0"/>
                <a:cs typeface="Times New Roman" charset="0"/>
              </a:rPr>
              <a:t>RANKING 2013</a:t>
            </a:r>
          </a:p>
        </p:txBody>
      </p:sp>
      <p:sp>
        <p:nvSpPr>
          <p:cNvPr id="6" name="Espace réservé du contenu 5"/>
          <p:cNvSpPr>
            <a:spLocks noGrp="1"/>
          </p:cNvSpPr>
          <p:nvPr>
            <p:ph sz="quarter" idx="4"/>
          </p:nvPr>
        </p:nvSpPr>
        <p:spPr>
          <a:xfrm>
            <a:off x="5004048" y="1628800"/>
            <a:ext cx="3600400" cy="5112568"/>
          </a:xfrm>
        </p:spPr>
        <p:txBody>
          <a:bodyPr/>
          <a:lstStyle/>
          <a:p>
            <a:pPr algn="just">
              <a:defRPr/>
            </a:pPr>
            <a:r>
              <a:rPr lang="fr-FR" sz="900" dirty="0">
                <a:ea typeface="+mn-ea"/>
                <a:cs typeface="Times New Roman"/>
              </a:rPr>
              <a:t>1. </a:t>
            </a:r>
            <a:r>
              <a:rPr lang="fr-FR" sz="900" dirty="0" smtClean="0">
                <a:ea typeface="+mn-ea"/>
                <a:cs typeface="Times New Roman"/>
              </a:rPr>
              <a:t>SWITZERLAND</a:t>
            </a:r>
          </a:p>
          <a:p>
            <a:pPr marL="0" indent="0" algn="just">
              <a:buFontTx/>
              <a:buNone/>
              <a:defRPr/>
            </a:pPr>
            <a:endParaRPr lang="fr-FR" sz="900" dirty="0">
              <a:ea typeface="+mn-ea"/>
              <a:cs typeface="Times New Roman"/>
            </a:endParaRPr>
          </a:p>
          <a:p>
            <a:pPr algn="just">
              <a:defRPr/>
            </a:pPr>
            <a:r>
              <a:rPr lang="fr-FR" sz="900" dirty="0">
                <a:ea typeface="+mn-ea"/>
                <a:cs typeface="Times New Roman"/>
              </a:rPr>
              <a:t>2. UNITED </a:t>
            </a:r>
            <a:r>
              <a:rPr lang="fr-FR" sz="900" dirty="0" smtClean="0">
                <a:ea typeface="+mn-ea"/>
                <a:cs typeface="Times New Roman"/>
              </a:rPr>
              <a:t>KINGDOM</a:t>
            </a:r>
          </a:p>
          <a:p>
            <a:pPr marL="0" indent="0" algn="just">
              <a:buFontTx/>
              <a:buNone/>
              <a:defRPr/>
            </a:pPr>
            <a:endParaRPr lang="fr-FR" sz="900" dirty="0">
              <a:ea typeface="+mn-ea"/>
              <a:cs typeface="Times New Roman"/>
            </a:endParaRPr>
          </a:p>
          <a:p>
            <a:pPr algn="just">
              <a:defRPr/>
            </a:pPr>
            <a:r>
              <a:rPr lang="fr-FR" sz="900" dirty="0">
                <a:ea typeface="+mn-ea"/>
                <a:cs typeface="Times New Roman"/>
              </a:rPr>
              <a:t>3. SWEDEN </a:t>
            </a:r>
            <a:endParaRPr lang="fr-FR" sz="900" dirty="0" smtClean="0">
              <a:ea typeface="+mn-ea"/>
              <a:cs typeface="Times New Roman"/>
            </a:endParaRPr>
          </a:p>
          <a:p>
            <a:pPr marL="0" indent="0" algn="just">
              <a:buFontTx/>
              <a:buNone/>
              <a:defRPr/>
            </a:pPr>
            <a:r>
              <a:rPr lang="fr-FR" sz="900" dirty="0">
                <a:ea typeface="+mn-ea"/>
                <a:cs typeface="Times New Roman"/>
              </a:rPr>
              <a:t>		</a:t>
            </a:r>
          </a:p>
          <a:p>
            <a:pPr algn="just">
              <a:defRPr/>
            </a:pPr>
            <a:r>
              <a:rPr lang="fr-FR" sz="900" dirty="0">
                <a:ea typeface="+mn-ea"/>
                <a:cs typeface="Times New Roman"/>
              </a:rPr>
              <a:t>4. </a:t>
            </a:r>
            <a:r>
              <a:rPr lang="fr-FR" sz="900" dirty="0" smtClean="0">
                <a:ea typeface="+mn-ea"/>
                <a:cs typeface="Times New Roman"/>
              </a:rPr>
              <a:t>NETHERLANDS</a:t>
            </a:r>
          </a:p>
          <a:p>
            <a:pPr marL="0" indent="0" algn="just">
              <a:buFontTx/>
              <a:buNone/>
              <a:defRPr/>
            </a:pPr>
            <a:endParaRPr lang="fr-FR" sz="900" dirty="0">
              <a:ea typeface="+mn-ea"/>
              <a:cs typeface="Times New Roman"/>
            </a:endParaRPr>
          </a:p>
          <a:p>
            <a:pPr algn="just">
              <a:defRPr/>
            </a:pPr>
            <a:r>
              <a:rPr lang="fr-FR" sz="900" dirty="0">
                <a:ea typeface="+mn-ea"/>
                <a:cs typeface="Times New Roman"/>
              </a:rPr>
              <a:t>5. UNITED STATES OF </a:t>
            </a:r>
            <a:r>
              <a:rPr lang="fr-FR" sz="900" dirty="0" smtClean="0">
                <a:ea typeface="+mn-ea"/>
                <a:cs typeface="Times New Roman"/>
              </a:rPr>
              <a:t>AMERICA</a:t>
            </a:r>
          </a:p>
          <a:p>
            <a:pPr marL="0" indent="0" algn="just">
              <a:buFontTx/>
              <a:buNone/>
              <a:defRPr/>
            </a:pPr>
            <a:endParaRPr lang="fr-FR" sz="900" dirty="0">
              <a:ea typeface="+mn-ea"/>
              <a:cs typeface="Times New Roman"/>
            </a:endParaRPr>
          </a:p>
          <a:p>
            <a:pPr algn="just">
              <a:defRPr/>
            </a:pPr>
            <a:r>
              <a:rPr lang="fr-FR" sz="900" dirty="0">
                <a:ea typeface="+mn-ea"/>
                <a:cs typeface="Times New Roman"/>
              </a:rPr>
              <a:t>6. FINLAND </a:t>
            </a:r>
            <a:endParaRPr lang="fr-FR" sz="900" dirty="0" smtClean="0">
              <a:ea typeface="+mn-ea"/>
              <a:cs typeface="Times New Roman"/>
            </a:endParaRPr>
          </a:p>
          <a:p>
            <a:pPr marL="0" indent="0" algn="just">
              <a:buFontTx/>
              <a:buNone/>
              <a:defRPr/>
            </a:pPr>
            <a:endParaRPr lang="fr-FR" sz="900" dirty="0">
              <a:ea typeface="+mn-ea"/>
              <a:cs typeface="Times New Roman"/>
            </a:endParaRPr>
          </a:p>
          <a:p>
            <a:pPr algn="just">
              <a:defRPr/>
            </a:pPr>
            <a:r>
              <a:rPr lang="fr-FR" sz="900" dirty="0">
                <a:ea typeface="+mn-ea"/>
                <a:cs typeface="Times New Roman"/>
              </a:rPr>
              <a:t>7. HONG KONG (CHINA) </a:t>
            </a:r>
            <a:endParaRPr lang="fr-FR" sz="900" dirty="0" smtClean="0">
              <a:ea typeface="+mn-ea"/>
              <a:cs typeface="Times New Roman"/>
            </a:endParaRPr>
          </a:p>
          <a:p>
            <a:pPr marL="0" indent="0" algn="just">
              <a:buFontTx/>
              <a:buNone/>
              <a:defRPr/>
            </a:pPr>
            <a:endParaRPr lang="fr-FR" sz="900" dirty="0">
              <a:ea typeface="+mn-ea"/>
              <a:cs typeface="Times New Roman"/>
            </a:endParaRPr>
          </a:p>
          <a:p>
            <a:pPr algn="just">
              <a:defRPr/>
            </a:pPr>
            <a:r>
              <a:rPr lang="fr-FR" sz="900" dirty="0">
                <a:ea typeface="+mn-ea"/>
                <a:cs typeface="Times New Roman"/>
              </a:rPr>
              <a:t>8. SINGAPORE </a:t>
            </a:r>
            <a:endParaRPr lang="fr-FR" sz="900" dirty="0" smtClean="0">
              <a:ea typeface="+mn-ea"/>
              <a:cs typeface="Times New Roman"/>
            </a:endParaRPr>
          </a:p>
          <a:p>
            <a:pPr marL="0" indent="0" algn="just">
              <a:buFontTx/>
              <a:buNone/>
              <a:defRPr/>
            </a:pPr>
            <a:endParaRPr lang="fr-FR" sz="900" dirty="0">
              <a:ea typeface="+mn-ea"/>
              <a:cs typeface="Times New Roman"/>
            </a:endParaRPr>
          </a:p>
          <a:p>
            <a:pPr algn="just">
              <a:defRPr/>
            </a:pPr>
            <a:r>
              <a:rPr lang="fr-FR" sz="900" dirty="0">
                <a:ea typeface="+mn-ea"/>
                <a:cs typeface="Times New Roman"/>
              </a:rPr>
              <a:t>9. DENMARK </a:t>
            </a:r>
            <a:endParaRPr lang="fr-FR" sz="900" dirty="0" smtClean="0">
              <a:ea typeface="+mn-ea"/>
              <a:cs typeface="Times New Roman"/>
            </a:endParaRP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10. IRELAND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11. CANADA</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12. LUXEMBOURG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13. ICELAND </a:t>
            </a:r>
          </a:p>
          <a:p>
            <a:pPr marL="0" indent="0" algn="just">
              <a:buNone/>
              <a:defRPr/>
            </a:pPr>
            <a:r>
              <a:rPr lang="fr-FR" sz="900" dirty="0" smtClean="0">
                <a:ea typeface="+mn-ea"/>
                <a:cs typeface="Times New Roman"/>
              </a:rPr>
              <a:t> </a:t>
            </a:r>
          </a:p>
          <a:p>
            <a:pPr algn="just">
              <a:defRPr/>
            </a:pPr>
            <a:r>
              <a:rPr lang="fr-FR" sz="900" dirty="0" smtClean="0">
                <a:ea typeface="+mn-ea"/>
                <a:cs typeface="Times New Roman"/>
              </a:rPr>
              <a:t>14. ISRAEL </a:t>
            </a:r>
          </a:p>
          <a:p>
            <a:pPr marL="0" indent="0" algn="just">
              <a:buNone/>
              <a:defRPr/>
            </a:pPr>
            <a:endParaRPr lang="fr-FR" sz="900" dirty="0" smtClean="0">
              <a:ea typeface="+mn-ea"/>
              <a:cs typeface="Times New Roman"/>
            </a:endParaRPr>
          </a:p>
          <a:p>
            <a:pPr algn="just">
              <a:defRPr/>
            </a:pPr>
            <a:r>
              <a:rPr lang="fr-FR" sz="900" dirty="0" smtClean="0">
                <a:ea typeface="+mn-ea"/>
                <a:cs typeface="Times New Roman"/>
              </a:rPr>
              <a:t>15. GERMANY </a:t>
            </a:r>
          </a:p>
          <a:p>
            <a:pPr marL="0" indent="0" algn="just">
              <a:buNone/>
              <a:defRPr/>
            </a:pPr>
            <a:endParaRPr lang="fr-FR" sz="900" dirty="0" smtClean="0">
              <a:ea typeface="+mn-ea"/>
              <a:cs typeface="Times New Roman"/>
            </a:endParaRPr>
          </a:p>
          <a:p>
            <a:pPr algn="just">
              <a:defRPr/>
            </a:pPr>
            <a:r>
              <a:rPr lang="fr-FR" sz="900" b="1" dirty="0" smtClean="0">
                <a:solidFill>
                  <a:schemeClr val="accent2">
                    <a:lumMod val="75000"/>
                  </a:schemeClr>
                </a:solidFill>
                <a:ea typeface="+mn-ea"/>
                <a:cs typeface="Times New Roman"/>
              </a:rPr>
              <a:t>16. NORWAY </a:t>
            </a:r>
            <a:endParaRPr lang="fr-FR" sz="900" b="1" dirty="0">
              <a:solidFill>
                <a:schemeClr val="accent2">
                  <a:lumMod val="75000"/>
                </a:schemeClr>
              </a:solidFill>
              <a:ea typeface="+mn-ea"/>
              <a:cs typeface="Times New Roman"/>
            </a:endParaRPr>
          </a:p>
          <a:p>
            <a:pPr>
              <a:defRPr/>
            </a:pPr>
            <a:endParaRPr lang="fr-FR" dirty="0">
              <a:ea typeface="+mn-ea"/>
            </a:endParaRPr>
          </a:p>
        </p:txBody>
      </p:sp>
      <p:sp>
        <p:nvSpPr>
          <p:cNvPr id="32774" name="Espace réservé du texte 6"/>
          <p:cNvSpPr>
            <a:spLocks noGrp="1"/>
          </p:cNvSpPr>
          <p:nvPr>
            <p:ph type="body" idx="1"/>
          </p:nvPr>
        </p:nvSpPr>
        <p:spPr>
          <a:xfrm>
            <a:off x="539552" y="1196752"/>
            <a:ext cx="3600400" cy="360040"/>
          </a:xfrm>
        </p:spPr>
        <p:txBody>
          <a:bodyPr/>
          <a:lstStyle/>
          <a:p>
            <a:r>
              <a:rPr lang="fr-FR" dirty="0">
                <a:solidFill>
                  <a:srgbClr val="6FB7D7"/>
                </a:solidFill>
                <a:latin typeface="Times New Roman" charset="0"/>
                <a:cs typeface="Times New Roman" charset="0"/>
              </a:rPr>
              <a:t>      </a:t>
            </a:r>
            <a:r>
              <a:rPr lang="fr-FR" dirty="0">
                <a:solidFill>
                  <a:srgbClr val="6FB7D7"/>
                </a:solidFill>
                <a:latin typeface="Arial" charset="0"/>
                <a:cs typeface="Times New Roman" charset="0"/>
              </a:rPr>
              <a:t>RANKING 2012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152400" y="274638"/>
            <a:ext cx="8991600" cy="868362"/>
          </a:xfrm>
        </p:spPr>
        <p:txBody>
          <a:bodyPr/>
          <a:lstStyle/>
          <a:p>
            <a:r>
              <a:rPr lang="fr-FR" dirty="0">
                <a:latin typeface="Arial" charset="0"/>
                <a:cs typeface="Arial" charset="0"/>
              </a:rPr>
              <a:t>           </a:t>
            </a:r>
            <a:r>
              <a:rPr lang="fr-FR" dirty="0" smtClean="0">
                <a:latin typeface="Arial" charset="0"/>
                <a:cs typeface="Arial" charset="0"/>
              </a:rPr>
              <a:t>NORWAY </a:t>
            </a:r>
            <a:r>
              <a:rPr lang="fr-FR" dirty="0">
                <a:latin typeface="Arial" charset="0"/>
                <a:cs typeface="Arial" charset="0"/>
              </a:rPr>
              <a:t>PROFILE </a:t>
            </a:r>
          </a:p>
        </p:txBody>
      </p:sp>
      <p:sp>
        <p:nvSpPr>
          <p:cNvPr id="3" name="Espace réservé du contenu 2"/>
          <p:cNvSpPr>
            <a:spLocks noGrp="1"/>
          </p:cNvSpPr>
          <p:nvPr>
            <p:ph idx="1"/>
          </p:nvPr>
        </p:nvSpPr>
        <p:spPr>
          <a:xfrm>
            <a:off x="-252536" y="1844824"/>
            <a:ext cx="9320336" cy="4392488"/>
          </a:xfrm>
        </p:spPr>
        <p:txBody>
          <a:bodyPr/>
          <a:lstStyle/>
          <a:p>
            <a:pPr lvl="1" algn="just">
              <a:lnSpc>
                <a:spcPct val="110000"/>
              </a:lnSpc>
            </a:pPr>
            <a:r>
              <a:rPr lang="en-US" sz="1600" dirty="0" smtClean="0">
                <a:latin typeface="Arial" charset="0"/>
                <a:ea typeface="ＭＳ Ｐゴシック" charset="0"/>
                <a:cs typeface="Times New Roman" charset="0"/>
              </a:rPr>
              <a:t>Norway is ranked 16</a:t>
            </a:r>
            <a:r>
              <a:rPr lang="en-US" sz="1600" baseline="30000" dirty="0" smtClean="0">
                <a:latin typeface="Arial" charset="0"/>
                <a:ea typeface="ＭＳ Ｐゴシック" charset="0"/>
                <a:cs typeface="Times New Roman" charset="0"/>
              </a:rPr>
              <a:t>th</a:t>
            </a:r>
            <a:r>
              <a:rPr lang="en-US" sz="1600" dirty="0" smtClean="0">
                <a:latin typeface="Arial" charset="0"/>
                <a:ea typeface="ＭＳ Ｐゴシック" charset="0"/>
                <a:cs typeface="Times New Roman" charset="0"/>
              </a:rPr>
              <a:t> in the Global Innovation Index </a:t>
            </a:r>
            <a:endParaRPr lang="en-US" sz="1600" b="1" dirty="0" smtClean="0">
              <a:solidFill>
                <a:srgbClr val="000090"/>
              </a:solidFill>
              <a:latin typeface="Arial" charset="0"/>
              <a:ea typeface="ＭＳ Ｐゴシック" charset="0"/>
              <a:cs typeface="Times New Roman" charset="0"/>
            </a:endParaRPr>
          </a:p>
          <a:p>
            <a:pPr lvl="1" algn="just">
              <a:lnSpc>
                <a:spcPct val="110000"/>
              </a:lnSpc>
              <a:buFontTx/>
              <a:buNone/>
            </a:pPr>
            <a:endParaRPr lang="en-US" sz="1600" dirty="0" smtClean="0">
              <a:latin typeface="Arial" charset="0"/>
              <a:ea typeface="ＭＳ Ｐゴシック" charset="0"/>
              <a:cs typeface="Times New Roman" charset="0"/>
            </a:endParaRPr>
          </a:p>
          <a:p>
            <a:pPr lvl="1" algn="just">
              <a:lnSpc>
                <a:spcPct val="110000"/>
              </a:lnSpc>
            </a:pPr>
            <a:r>
              <a:rPr lang="en-US" sz="1600" dirty="0" smtClean="0">
                <a:latin typeface="Arial" charset="0"/>
                <a:ea typeface="ＭＳ Ｐゴシック" charset="0"/>
                <a:cs typeface="Times New Roman" charset="0"/>
              </a:rPr>
              <a:t>Norway has a leading position in the input sub-index (13</a:t>
            </a:r>
            <a:r>
              <a:rPr lang="en-US" sz="1600" baseline="30000" dirty="0">
                <a:latin typeface="Arial" charset="0"/>
                <a:ea typeface="ＭＳ Ｐゴシック" charset="0"/>
                <a:cs typeface="Times New Roman" charset="0"/>
              </a:rPr>
              <a:t>th</a:t>
            </a:r>
            <a:r>
              <a:rPr lang="en-US" sz="1600" dirty="0" smtClean="0">
                <a:latin typeface="Arial" charset="0"/>
                <a:ea typeface="ＭＳ Ｐゴシック" charset="0"/>
                <a:cs typeface="Times New Roman" charset="0"/>
              </a:rPr>
              <a:t>) due to proficiency in human capital and research (15</a:t>
            </a:r>
            <a:r>
              <a:rPr lang="en-US" sz="1600" baseline="30000" dirty="0">
                <a:latin typeface="Arial" charset="0"/>
                <a:ea typeface="ＭＳ Ｐゴシック" charset="0"/>
                <a:cs typeface="Times New Roman" charset="0"/>
              </a:rPr>
              <a:t>th</a:t>
            </a:r>
            <a:r>
              <a:rPr lang="en-US" sz="1600" dirty="0" smtClean="0">
                <a:latin typeface="Arial" charset="0"/>
                <a:ea typeface="ＭＳ Ｐゴシック" charset="0"/>
                <a:cs typeface="Times New Roman" charset="0"/>
              </a:rPr>
              <a:t>), infrastructure (3</a:t>
            </a:r>
            <a:r>
              <a:rPr lang="en-US" sz="1600" baseline="30000" dirty="0">
                <a:latin typeface="Arial" charset="0"/>
                <a:ea typeface="ＭＳ Ｐゴシック" charset="0"/>
                <a:cs typeface="Times New Roman" charset="0"/>
              </a:rPr>
              <a:t>th</a:t>
            </a:r>
            <a:r>
              <a:rPr lang="en-US" sz="1600" dirty="0" smtClean="0">
                <a:latin typeface="Arial" charset="0"/>
                <a:ea typeface="ＭＳ Ｐゴシック" charset="0"/>
                <a:cs typeface="Times New Roman" charset="0"/>
              </a:rPr>
              <a:t>) and institutions (4</a:t>
            </a:r>
            <a:r>
              <a:rPr lang="en-US" sz="1600" baseline="30000" dirty="0" smtClean="0">
                <a:latin typeface="Arial" charset="0"/>
                <a:ea typeface="ＭＳ Ｐゴシック" charset="0"/>
                <a:cs typeface="Times New Roman" charset="0"/>
              </a:rPr>
              <a:t>th</a:t>
            </a:r>
            <a:r>
              <a:rPr lang="en-US" sz="1600" dirty="0" smtClean="0">
                <a:latin typeface="Arial" charset="0"/>
                <a:ea typeface="ＭＳ Ｐゴシック" charset="0"/>
                <a:cs typeface="Times New Roman" charset="0"/>
              </a:rPr>
              <a:t>)</a:t>
            </a:r>
          </a:p>
          <a:p>
            <a:pPr marL="457200" lvl="1" indent="0" algn="just">
              <a:lnSpc>
                <a:spcPct val="110000"/>
              </a:lnSpc>
              <a:buNone/>
            </a:pPr>
            <a:endParaRPr lang="en-US" sz="1600" dirty="0" smtClean="0">
              <a:latin typeface="Arial" charset="0"/>
              <a:ea typeface="ＭＳ Ｐゴシック" charset="0"/>
              <a:cs typeface="Times New Roman" charset="0"/>
            </a:endParaRPr>
          </a:p>
          <a:p>
            <a:pPr lvl="1" algn="just">
              <a:lnSpc>
                <a:spcPct val="110000"/>
              </a:lnSpc>
            </a:pPr>
            <a:r>
              <a:rPr lang="en-US" sz="1600" dirty="0" smtClean="0">
                <a:latin typeface="Arial" charset="0"/>
                <a:ea typeface="ＭＳ Ｐゴシック" charset="0"/>
                <a:cs typeface="Times New Roman" charset="0"/>
              </a:rPr>
              <a:t>Norway stands high in the institution index. The political environment and its efficiency are a most valuable strength</a:t>
            </a:r>
          </a:p>
          <a:p>
            <a:pPr lvl="1" algn="just">
              <a:lnSpc>
                <a:spcPct val="110000"/>
              </a:lnSpc>
              <a:buFontTx/>
              <a:buNone/>
            </a:pPr>
            <a:endParaRPr lang="en-US" sz="1600" dirty="0" smtClean="0">
              <a:latin typeface="Arial" charset="0"/>
              <a:ea typeface="ＭＳ Ｐゴシック" charset="0"/>
              <a:cs typeface="Times New Roman" charset="0"/>
            </a:endParaRPr>
          </a:p>
          <a:p>
            <a:pPr lvl="1" algn="just">
              <a:lnSpc>
                <a:spcPct val="110000"/>
              </a:lnSpc>
            </a:pPr>
            <a:r>
              <a:rPr lang="en-US" sz="1600" dirty="0" smtClean="0">
                <a:latin typeface="Arial" charset="0"/>
                <a:ea typeface="ＭＳ Ｐゴシック" charset="0"/>
                <a:cs typeface="Times New Roman" charset="0"/>
              </a:rPr>
              <a:t>Norway’s strengths are also drawn from </a:t>
            </a:r>
            <a:r>
              <a:rPr lang="en-US" sz="1600" b="1" dirty="0" smtClean="0">
                <a:solidFill>
                  <a:srgbClr val="000090"/>
                </a:solidFill>
                <a:latin typeface="Arial" charset="0"/>
                <a:ea typeface="ＭＳ Ｐゴシック" charset="0"/>
                <a:cs typeface="Times New Roman" charset="0"/>
              </a:rPr>
              <a:t>research and development, general infrastructure and creative outputs. </a:t>
            </a:r>
          </a:p>
          <a:p>
            <a:pPr marL="457200" lvl="1" indent="0" algn="just">
              <a:lnSpc>
                <a:spcPct val="110000"/>
              </a:lnSpc>
              <a:buNone/>
            </a:pPr>
            <a:r>
              <a:rPr lang="en-US" sz="1600" b="1" dirty="0" smtClean="0">
                <a:solidFill>
                  <a:srgbClr val="000090"/>
                </a:solidFill>
                <a:latin typeface="Arial" charset="0"/>
                <a:ea typeface="ＭＳ Ｐゴシック" charset="0"/>
                <a:cs typeface="Times New Roman" charset="0"/>
              </a:rPr>
              <a:t> </a:t>
            </a:r>
            <a:endParaRPr lang="en-US" sz="1600" dirty="0" smtClean="0">
              <a:latin typeface="Arial" charset="0"/>
              <a:ea typeface="ＭＳ Ｐゴシック" charset="0"/>
              <a:cs typeface="Times New Roman" charset="0"/>
            </a:endParaRPr>
          </a:p>
          <a:p>
            <a:pPr lvl="1" algn="just">
              <a:lnSpc>
                <a:spcPct val="110000"/>
              </a:lnSpc>
            </a:pPr>
            <a:r>
              <a:rPr lang="en-US" sz="1600" dirty="0" smtClean="0">
                <a:latin typeface="Arial" charset="0"/>
                <a:ea typeface="ＭＳ Ｐゴシック" charset="0"/>
                <a:cs typeface="Times New Roman" charset="0"/>
              </a:rPr>
              <a:t>Norway’s relative weaknesses are drawn from </a:t>
            </a:r>
            <a:r>
              <a:rPr lang="en-US" sz="1600" b="1" dirty="0" smtClean="0">
                <a:solidFill>
                  <a:srgbClr val="000090"/>
                </a:solidFill>
                <a:latin typeface="Arial" charset="0"/>
                <a:ea typeface="ＭＳ Ｐゴシック" charset="0"/>
                <a:cs typeface="Times New Roman" charset="0"/>
              </a:rPr>
              <a:t>business sophistication, as well as the knowledge &amp; technology outputs </a:t>
            </a:r>
          </a:p>
          <a:p>
            <a:pPr lvl="1" algn="just">
              <a:lnSpc>
                <a:spcPct val="110000"/>
              </a:lnSpc>
              <a:buFontTx/>
              <a:buNone/>
            </a:pPr>
            <a:endParaRPr lang="fr-FR" sz="1700" dirty="0">
              <a:latin typeface="Times New Roman" charset="0"/>
              <a:ea typeface="ＭＳ Ｐゴシック" charset="0"/>
              <a:cs typeface="Times New Roman" charset="0"/>
            </a:endParaRPr>
          </a:p>
          <a:p>
            <a:endParaRPr lang="fr-FR" dirty="0">
              <a:latin typeface="Arial" charset="0"/>
              <a:cs typeface="Arial" charset="0"/>
            </a:endParaRPr>
          </a:p>
        </p:txBody>
      </p:sp>
      <p:pic>
        <p:nvPicPr>
          <p:cNvPr id="86018" name="Picture 2" descr="D:\Users\gesto\Desktop\digital-norwa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88832" y="332656"/>
            <a:ext cx="2455168" cy="1636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922114"/>
          </a:xfrm>
        </p:spPr>
        <p:txBody>
          <a:bodyPr/>
          <a:lstStyle/>
          <a:p>
            <a:r>
              <a:rPr lang="fr-CH" sz="2600" dirty="0" smtClean="0"/>
              <a:t>      Norway’s evolution with respect to IP </a:t>
            </a:r>
            <a:r>
              <a:rPr lang="fr-CH" sz="2600" dirty="0"/>
              <a:t>f</a:t>
            </a:r>
            <a:r>
              <a:rPr lang="fr-CH" sz="2600" dirty="0" smtClean="0"/>
              <a:t>ilings and 		</a:t>
            </a:r>
            <a:r>
              <a:rPr lang="fr-CH" sz="2600" dirty="0"/>
              <a:t> </a:t>
            </a:r>
            <a:r>
              <a:rPr lang="fr-CH" sz="2600" dirty="0" smtClean="0"/>
              <a:t>     Economic Growth from 1997 to 2011  </a:t>
            </a:r>
            <a:endParaRPr lang="en-US" sz="2600" dirty="0"/>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641984"/>
            <a:ext cx="6336704" cy="426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1772816"/>
            <a:ext cx="1718456" cy="2554545"/>
          </a:xfrm>
          <a:prstGeom prst="rect">
            <a:avLst/>
          </a:prstGeom>
          <a:noFill/>
        </p:spPr>
        <p:txBody>
          <a:bodyPr wrap="square" rtlCol="0" anchor="t">
            <a:spAutoFit/>
          </a:bodyPr>
          <a:lstStyle/>
          <a:p>
            <a:pPr marL="171450" indent="-171450" algn="just">
              <a:buFont typeface="Wingdings" pitchFamily="2" charset="2"/>
              <a:buChar char="Ø"/>
            </a:pPr>
            <a:r>
              <a:rPr lang="fr-CH" sz="1000" dirty="0" smtClean="0"/>
              <a:t>The graphic shows a recent peak in industrial design’s filling, which is still growing strongly today. This is a sign of the strength of industrial designs in Norway</a:t>
            </a:r>
          </a:p>
          <a:p>
            <a:pPr algn="just"/>
            <a:endParaRPr lang="fr-CH" sz="1000" dirty="0" smtClean="0"/>
          </a:p>
          <a:p>
            <a:pPr marL="171450" indent="-171450" algn="just">
              <a:buFont typeface="Wingdings" pitchFamily="2" charset="2"/>
              <a:buChar char="Ø"/>
            </a:pPr>
            <a:r>
              <a:rPr lang="fr-CH" sz="1000" dirty="0" smtClean="0"/>
              <a:t>The patent and trademark filings are also strong. This steady growth is a sign of Norway’s reliance on IP for economic development. </a:t>
            </a:r>
            <a:endParaRPr lang="en-US" sz="1000" dirty="0"/>
          </a:p>
        </p:txBody>
      </p:sp>
    </p:spTree>
    <p:extLst>
      <p:ext uri="{BB962C8B-B14F-4D97-AF65-F5344CB8AC3E}">
        <p14:creationId xmlns:p14="http://schemas.microsoft.com/office/powerpoint/2010/main" val="1333938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07950" y="152400"/>
            <a:ext cx="9217025" cy="973138"/>
          </a:xfrm>
        </p:spPr>
        <p:txBody>
          <a:bodyPr/>
          <a:lstStyle/>
          <a:p>
            <a:r>
              <a:rPr lang="fr-FR" sz="2600" dirty="0">
                <a:latin typeface="Arial" charset="0"/>
                <a:cs typeface="Times New Roman" charset="0"/>
              </a:rPr>
              <a:t>           PATENT APPLICATION BY TOP FIELDS OF 		           TECHNOLOGY (1997-2011)</a:t>
            </a:r>
            <a:endParaRPr lang="fr-FR" sz="2600" dirty="0">
              <a:latin typeface="Arial" charset="0"/>
              <a:cs typeface="Arial" charset="0"/>
            </a:endParaRPr>
          </a:p>
        </p:txBody>
      </p:sp>
      <p:graphicFrame>
        <p:nvGraphicFramePr>
          <p:cNvPr id="2" name="Espace réservé du contenu 3"/>
          <p:cNvGraphicFramePr>
            <a:graphicFrameLocks noGrp="1"/>
          </p:cNvGraphicFramePr>
          <p:nvPr>
            <p:extLst>
              <p:ext uri="{D42A27DB-BD31-4B8C-83A1-F6EECF244321}">
                <p14:modId xmlns:p14="http://schemas.microsoft.com/office/powerpoint/2010/main" val="3903214819"/>
              </p:ext>
            </p:extLst>
          </p:nvPr>
        </p:nvGraphicFramePr>
        <p:xfrm>
          <a:off x="-6350" y="1524000"/>
          <a:ext cx="91186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395288" y="981075"/>
            <a:ext cx="9372600" cy="144463"/>
          </a:xfrm>
        </p:spPr>
        <p:txBody>
          <a:bodyPr/>
          <a:lstStyle/>
          <a:p>
            <a:r>
              <a:rPr lang="fr-FR" dirty="0">
                <a:latin typeface="Arial" charset="0"/>
                <a:cs typeface="Arial" charset="0"/>
              </a:rPr>
              <a:t>            </a:t>
            </a:r>
            <a:r>
              <a:rPr lang="fr-FR" sz="2600" dirty="0">
                <a:latin typeface="Arial" charset="0"/>
                <a:cs typeface="Arial" charset="0"/>
              </a:rPr>
              <a:t>INTERNATIONAL APPLICATIONS</a:t>
            </a:r>
            <a:br>
              <a:rPr lang="fr-FR" sz="2600" dirty="0">
                <a:latin typeface="Arial" charset="0"/>
                <a:cs typeface="Arial" charset="0"/>
              </a:rPr>
            </a:br>
            <a:r>
              <a:rPr lang="fr-FR" sz="2600" dirty="0">
                <a:latin typeface="Arial" charset="0"/>
                <a:cs typeface="Arial" charset="0"/>
              </a:rPr>
              <a:t>              VIA WIPO ADMINISTERED TREATIES </a:t>
            </a:r>
            <a:br>
              <a:rPr lang="fr-FR" sz="2600" dirty="0">
                <a:latin typeface="Arial" charset="0"/>
                <a:cs typeface="Arial" charset="0"/>
              </a:rPr>
            </a:br>
            <a:r>
              <a:rPr lang="fr-FR" sz="2600" dirty="0">
                <a:latin typeface="Arial" charset="0"/>
                <a:cs typeface="Arial" charset="0"/>
              </a:rPr>
              <a:t>			     </a:t>
            </a:r>
            <a:r>
              <a:rPr lang="fr-FR" sz="2600" dirty="0" smtClean="0">
                <a:latin typeface="Arial" charset="0"/>
                <a:cs typeface="Arial" charset="0"/>
              </a:rPr>
              <a:t>  NORWAY  </a:t>
            </a:r>
            <a:r>
              <a:rPr lang="fr-FR" dirty="0">
                <a:latin typeface="Arial" charset="0"/>
                <a:cs typeface="Arial" charset="0"/>
              </a:rPr>
              <a:t/>
            </a:r>
            <a:br>
              <a:rPr lang="fr-FR" dirty="0">
                <a:latin typeface="Arial" charset="0"/>
                <a:cs typeface="Arial" charset="0"/>
              </a:rPr>
            </a:br>
            <a:r>
              <a:rPr lang="fr-FR" dirty="0">
                <a:latin typeface="Arial" charset="0"/>
                <a:cs typeface="Arial" charset="0"/>
              </a:rPr>
              <a:t>			</a:t>
            </a:r>
          </a:p>
        </p:txBody>
      </p:sp>
      <p:graphicFrame>
        <p:nvGraphicFramePr>
          <p:cNvPr id="2" name="Graphique 4"/>
          <p:cNvGraphicFramePr>
            <a:graphicFrameLocks/>
          </p:cNvGraphicFramePr>
          <p:nvPr>
            <p:extLst>
              <p:ext uri="{D42A27DB-BD31-4B8C-83A1-F6EECF244321}">
                <p14:modId xmlns:p14="http://schemas.microsoft.com/office/powerpoint/2010/main" val="313956935"/>
              </p:ext>
            </p:extLst>
          </p:nvPr>
        </p:nvGraphicFramePr>
        <p:xfrm>
          <a:off x="-77788" y="1846263"/>
          <a:ext cx="9224963" cy="40909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043608" y="2780928"/>
            <a:ext cx="6709742" cy="2735635"/>
          </a:xfrm>
        </p:spPr>
        <p:txBody>
          <a:bodyPr/>
          <a:lstStyle/>
          <a:p>
            <a:pPr algn="ctr" eaLnBrk="1" hangingPunct="1">
              <a:lnSpc>
                <a:spcPct val="80000"/>
              </a:lnSpc>
            </a:pPr>
            <a:r>
              <a:rPr lang="en-US" i="1" dirty="0">
                <a:solidFill>
                  <a:schemeClr val="accent2"/>
                </a:solidFill>
                <a:latin typeface="Arial Unicode MS" charset="0"/>
                <a:cs typeface="Arial Unicode MS" charset="0"/>
              </a:rPr>
              <a:t/>
            </a:r>
            <a:br>
              <a:rPr lang="en-US" i="1" dirty="0">
                <a:solidFill>
                  <a:schemeClr val="accent2"/>
                </a:solidFill>
                <a:latin typeface="Arial Unicode MS" charset="0"/>
                <a:cs typeface="Arial Unicode MS" charset="0"/>
              </a:rPr>
            </a:br>
            <a:r>
              <a:rPr lang="en-US" dirty="0" smtClean="0">
                <a:solidFill>
                  <a:schemeClr val="accent2"/>
                </a:solidFill>
                <a:latin typeface="Arial Unicode MS" charset="0"/>
                <a:cs typeface="Arial Unicode MS" charset="0"/>
              </a:rPr>
              <a:t/>
            </a:r>
            <a:br>
              <a:rPr lang="en-US" dirty="0" smtClean="0">
                <a:solidFill>
                  <a:schemeClr val="accent2"/>
                </a:solidFill>
                <a:latin typeface="Arial Unicode MS" charset="0"/>
                <a:cs typeface="Arial Unicode MS" charset="0"/>
              </a:rPr>
            </a:br>
            <a:r>
              <a:rPr lang="en-US" dirty="0" smtClean="0">
                <a:solidFill>
                  <a:schemeClr val="accent2"/>
                </a:solidFill>
                <a:latin typeface="Arial Unicode MS" charset="0"/>
                <a:cs typeface="Arial Unicode MS" charset="0"/>
              </a:rPr>
              <a:t/>
            </a:r>
            <a:br>
              <a:rPr lang="en-US" dirty="0" smtClean="0">
                <a:solidFill>
                  <a:schemeClr val="accent2"/>
                </a:solidFill>
                <a:latin typeface="Arial Unicode MS" charset="0"/>
                <a:cs typeface="Arial Unicode MS" charset="0"/>
              </a:rPr>
            </a:br>
            <a:r>
              <a:rPr lang="en-US" dirty="0" smtClean="0">
                <a:solidFill>
                  <a:schemeClr val="accent2"/>
                </a:solidFill>
                <a:latin typeface="Arial Unicode MS" charset="0"/>
                <a:cs typeface="Arial Unicode MS" charset="0"/>
              </a:rPr>
              <a:t/>
            </a:r>
            <a:br>
              <a:rPr lang="en-US" dirty="0" smtClean="0">
                <a:solidFill>
                  <a:schemeClr val="accent2"/>
                </a:solidFill>
                <a:latin typeface="Arial Unicode MS" charset="0"/>
                <a:cs typeface="Arial Unicode MS" charset="0"/>
              </a:rPr>
            </a:br>
            <a:r>
              <a:rPr lang="en-US" dirty="0">
                <a:solidFill>
                  <a:schemeClr val="accent2"/>
                </a:solidFill>
                <a:latin typeface="Arial Unicode MS" charset="0"/>
                <a:cs typeface="Arial Unicode MS" charset="0"/>
              </a:rPr>
              <a:t/>
            </a:r>
            <a:br>
              <a:rPr lang="en-US" dirty="0">
                <a:solidFill>
                  <a:schemeClr val="accent2"/>
                </a:solidFill>
                <a:latin typeface="Arial Unicode MS" charset="0"/>
                <a:cs typeface="Arial Unicode MS" charset="0"/>
              </a:rPr>
            </a:br>
            <a:r>
              <a:rPr lang="en-US" dirty="0" smtClean="0">
                <a:solidFill>
                  <a:schemeClr val="accent2"/>
                </a:solidFill>
                <a:latin typeface="Arial Unicode MS" charset="0"/>
                <a:cs typeface="Arial Unicode MS" charset="0"/>
              </a:rPr>
              <a:t/>
            </a:r>
            <a:br>
              <a:rPr lang="en-US" dirty="0" smtClean="0">
                <a:solidFill>
                  <a:schemeClr val="accent2"/>
                </a:solidFill>
                <a:latin typeface="Arial Unicode MS" charset="0"/>
                <a:cs typeface="Arial Unicode MS" charset="0"/>
              </a:rPr>
            </a:br>
            <a:r>
              <a:rPr lang="en-US" sz="2600" dirty="0" smtClean="0">
                <a:solidFill>
                  <a:schemeClr val="accent2"/>
                </a:solidFill>
                <a:latin typeface="Arial Unicode MS" charset="0"/>
                <a:cs typeface="Arial Unicode MS" charset="0"/>
              </a:rPr>
              <a:t>THANK YOU!</a:t>
            </a:r>
            <a:br>
              <a:rPr lang="en-US" sz="2600" dirty="0" smtClean="0">
                <a:solidFill>
                  <a:schemeClr val="accent2"/>
                </a:solidFill>
                <a:latin typeface="Arial Unicode MS" charset="0"/>
                <a:cs typeface="Arial Unicode MS" charset="0"/>
              </a:rPr>
            </a:br>
            <a:r>
              <a:rPr lang="en-US" dirty="0">
                <a:solidFill>
                  <a:schemeClr val="accent2"/>
                </a:solidFill>
                <a:latin typeface="Arial Unicode MS" charset="0"/>
                <a:cs typeface="Arial Unicode MS" charset="0"/>
              </a:rPr>
              <a:t/>
            </a:r>
            <a:br>
              <a:rPr lang="en-US" dirty="0">
                <a:solidFill>
                  <a:schemeClr val="accent2"/>
                </a:solidFill>
                <a:latin typeface="Arial Unicode MS" charset="0"/>
                <a:cs typeface="Arial Unicode MS" charset="0"/>
              </a:rPr>
            </a:br>
            <a:r>
              <a:rPr lang="en-US" sz="1200" dirty="0" smtClean="0">
                <a:ea typeface="MS PGothic" pitchFamily="34" charset="-128"/>
              </a:rPr>
              <a:t>V</a:t>
            </a:r>
            <a:r>
              <a:rPr lang="en-US" sz="1100" dirty="0" smtClean="0">
                <a:ea typeface="MS PGothic" pitchFamily="34" charset="-128"/>
              </a:rPr>
              <a:t>ictor Vazquez </a:t>
            </a:r>
            <a:r>
              <a:rPr lang="en-US" sz="1100" dirty="0">
                <a:ea typeface="MS PGothic" pitchFamily="34" charset="-128"/>
              </a:rPr>
              <a:t/>
            </a:r>
            <a:br>
              <a:rPr lang="en-US" sz="1100" dirty="0">
                <a:ea typeface="MS PGothic" pitchFamily="34" charset="-128"/>
              </a:rPr>
            </a:br>
            <a:r>
              <a:rPr lang="en-US" altLang="ja-JP" sz="1200" dirty="0" smtClean="0">
                <a:ea typeface="MS PGothic" pitchFamily="34" charset="-128"/>
              </a:rPr>
              <a:t>Head, Section for coordination of developed countries, </a:t>
            </a:r>
            <a:br>
              <a:rPr lang="en-US" altLang="ja-JP" sz="1200" dirty="0" smtClean="0">
                <a:ea typeface="MS PGothic" pitchFamily="34" charset="-128"/>
              </a:rPr>
            </a:br>
            <a:r>
              <a:rPr lang="en-US" altLang="ja-JP" sz="1200" dirty="0" smtClean="0">
                <a:ea typeface="MS PGothic" pitchFamily="34" charset="-128"/>
              </a:rPr>
              <a:t>Department for Transition and Developed countries (TDC) </a:t>
            </a:r>
            <a:r>
              <a:rPr lang="en-US" altLang="ja-JP" sz="1200" dirty="0">
                <a:ea typeface="MS PGothic" pitchFamily="34" charset="-128"/>
              </a:rPr>
              <a:t/>
            </a:r>
            <a:br>
              <a:rPr lang="en-US" altLang="ja-JP" sz="1200" dirty="0">
                <a:ea typeface="MS PGothic" pitchFamily="34" charset="-128"/>
              </a:rPr>
            </a:br>
            <a:r>
              <a:rPr lang="en-US" altLang="ja-JP" sz="1200" dirty="0">
                <a:ea typeface="MS PGothic" pitchFamily="34" charset="-128"/>
              </a:rPr>
              <a:t>World Intellectual Property Organization (WIPO)</a:t>
            </a:r>
            <a:br>
              <a:rPr lang="en-US" altLang="ja-JP" sz="1200" dirty="0">
                <a:ea typeface="MS PGothic" pitchFamily="34" charset="-128"/>
              </a:rPr>
            </a:br>
            <a:r>
              <a:rPr lang="en-US" altLang="ja-JP" sz="1200" dirty="0">
                <a:ea typeface="MS PGothic" pitchFamily="34" charset="-128"/>
              </a:rPr>
              <a:t>34 chemin des Colombettes, 1211 Geneva 20, Switzerland</a:t>
            </a:r>
            <a:br>
              <a:rPr lang="en-US" altLang="ja-JP" sz="1200" dirty="0">
                <a:ea typeface="MS PGothic" pitchFamily="34" charset="-128"/>
              </a:rPr>
            </a:br>
            <a:r>
              <a:rPr lang="en-US" altLang="ja-JP" sz="1200" dirty="0">
                <a:ea typeface="MS PGothic" pitchFamily="34" charset="-128"/>
              </a:rPr>
              <a:t>T + 41 22 338 </a:t>
            </a:r>
            <a:r>
              <a:rPr lang="en-US" altLang="ja-JP" sz="1200" dirty="0" smtClean="0">
                <a:ea typeface="MS PGothic" pitchFamily="34" charset="-128"/>
              </a:rPr>
              <a:t>99</a:t>
            </a:r>
            <a:r>
              <a:rPr lang="en-US" altLang="ja-JP" sz="1200" dirty="0">
                <a:ea typeface="MS PGothic" pitchFamily="34" charset="-128"/>
              </a:rPr>
              <a:t> </a:t>
            </a:r>
            <a:r>
              <a:rPr lang="en-US" altLang="ja-JP" sz="1200" dirty="0" smtClean="0">
                <a:ea typeface="MS PGothic" pitchFamily="34" charset="-128"/>
              </a:rPr>
              <a:t>97;  </a:t>
            </a:r>
            <a:r>
              <a:rPr lang="en-US" altLang="ja-JP" sz="1200" dirty="0" smtClean="0">
                <a:ea typeface="MS PGothic" pitchFamily="34" charset="-128"/>
                <a:hlinkClick r:id="rId3"/>
              </a:rPr>
              <a:t>victor.vazquez-lopez@wipo.int</a:t>
            </a:r>
            <a:r>
              <a:rPr lang="en-US" altLang="ja-JP" sz="1200" dirty="0" smtClean="0">
                <a:ea typeface="MS PGothic" pitchFamily="34" charset="-128"/>
              </a:rPr>
              <a:t> ;  </a:t>
            </a:r>
            <a:r>
              <a:rPr lang="en-US" altLang="ja-JP" sz="1200" dirty="0" smtClean="0">
                <a:ea typeface="MS PGothic" pitchFamily="34" charset="-128"/>
                <a:hlinkClick r:id="rId4" tooltip="http://www.wipo.int/"/>
              </a:rPr>
              <a:t>www.wipo.int/dcea/en/roving_seminars.html</a:t>
            </a:r>
            <a:r>
              <a:rPr lang="en-US" altLang="ja-JP" sz="1200" dirty="0" smtClean="0">
                <a:ea typeface="MS PGothic" pitchFamily="34" charset="-128"/>
              </a:rPr>
              <a:t> </a:t>
            </a:r>
            <a:r>
              <a:rPr lang="fr-CH" sz="1200" dirty="0">
                <a:ea typeface="ヒラギノ角ゴ Pro W3" charset="-128"/>
              </a:rPr>
              <a:t/>
            </a:r>
            <a:br>
              <a:rPr lang="fr-CH" sz="1200" dirty="0">
                <a:ea typeface="ヒラギノ角ゴ Pro W3" charset="-128"/>
              </a:rPr>
            </a:br>
            <a:r>
              <a:rPr lang="en-US" dirty="0">
                <a:ea typeface="ヒラギノ角ゴ Pro W3" charset="-128"/>
              </a:rPr>
              <a:t/>
            </a:r>
            <a:br>
              <a:rPr lang="en-US" dirty="0">
                <a:ea typeface="ヒラギノ角ゴ Pro W3" charset="-128"/>
              </a:rPr>
            </a:br>
            <a:r>
              <a:rPr lang="en-US" i="1" dirty="0">
                <a:solidFill>
                  <a:schemeClr val="accent2"/>
                </a:solidFill>
                <a:latin typeface="Arial Unicode MS" charset="0"/>
                <a:cs typeface="Arial Unicode MS" charset="0"/>
              </a:rPr>
              <a:t/>
            </a:r>
            <a:br>
              <a:rPr lang="en-US" i="1" dirty="0">
                <a:solidFill>
                  <a:schemeClr val="accent2"/>
                </a:solidFill>
                <a:latin typeface="Arial Unicode MS" charset="0"/>
                <a:cs typeface="Arial Unicode MS" charset="0"/>
              </a:rPr>
            </a:br>
            <a:r>
              <a:rPr lang="en-US" i="1" dirty="0">
                <a:solidFill>
                  <a:schemeClr val="accent2"/>
                </a:solidFill>
                <a:latin typeface="Arial Unicode MS" charset="0"/>
                <a:cs typeface="Arial Unicode MS" charset="0"/>
              </a:rPr>
              <a:t/>
            </a:r>
            <a:br>
              <a:rPr lang="en-US" i="1" dirty="0">
                <a:solidFill>
                  <a:schemeClr val="accent2"/>
                </a:solidFill>
                <a:latin typeface="Arial Unicode MS" charset="0"/>
                <a:cs typeface="Arial Unicode MS" charset="0"/>
              </a:rPr>
            </a:br>
            <a:r>
              <a:rPr lang="en-US" sz="4000" b="1" i="1" dirty="0">
                <a:solidFill>
                  <a:schemeClr val="accent2"/>
                </a:solidFill>
                <a:latin typeface="Arial Unicode MS" charset="0"/>
                <a:cs typeface="Arial Unicode MS" charset="0"/>
              </a:rPr>
              <a:t/>
            </a:r>
            <a:br>
              <a:rPr lang="en-US" sz="4000" b="1" i="1" dirty="0">
                <a:solidFill>
                  <a:schemeClr val="accent2"/>
                </a:solidFill>
                <a:latin typeface="Arial Unicode MS" charset="0"/>
                <a:cs typeface="Arial Unicode MS" charset="0"/>
              </a:rPr>
            </a:br>
            <a:r>
              <a:rPr lang="en-US" i="1" dirty="0">
                <a:solidFill>
                  <a:schemeClr val="accent2"/>
                </a:solidFill>
                <a:latin typeface="Arial Unicode MS" charset="0"/>
                <a:cs typeface="Arial Unicode MS" charset="0"/>
              </a:rPr>
              <a:t/>
            </a:r>
            <a:br>
              <a:rPr lang="en-US" i="1" dirty="0">
                <a:solidFill>
                  <a:schemeClr val="accent2"/>
                </a:solidFill>
                <a:latin typeface="Arial Unicode MS" charset="0"/>
                <a:cs typeface="Arial Unicode MS" charset="0"/>
              </a:rPr>
            </a:br>
            <a:r>
              <a:rPr lang="en-US" i="1" dirty="0">
                <a:solidFill>
                  <a:schemeClr val="accent2"/>
                </a:solidFill>
                <a:latin typeface="Arial Unicode MS" charset="0"/>
                <a:cs typeface="Arial Unicode MS" charset="0"/>
              </a:rPr>
              <a:t> </a:t>
            </a:r>
            <a:endParaRPr lang="en-US" sz="3200" b="1" dirty="0">
              <a:solidFill>
                <a:schemeClr val="accent2"/>
              </a:solidFill>
              <a:latin typeface="Arial Unicode MS" charset="0"/>
              <a:cs typeface="Arial Unicode MS"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9036496" cy="1008112"/>
          </a:xfrm>
        </p:spPr>
        <p:txBody>
          <a:bodyPr/>
          <a:lstStyle/>
          <a:p>
            <a:r>
              <a:rPr lang="fr-FR" dirty="0"/>
              <a:t>	</a:t>
            </a:r>
            <a:r>
              <a:rPr lang="fr-FR" dirty="0" smtClean="0"/>
              <a:t>   INTELLECTUAL PROPERTY : 			           OUTREACH </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656209823"/>
              </p:ext>
            </p:extLst>
          </p:nvPr>
        </p:nvGraphicFramePr>
        <p:xfrm>
          <a:off x="395536" y="2492896"/>
          <a:ext cx="5976664" cy="3215878"/>
        </p:xfrm>
        <a:graphic>
          <a:graphicData uri="http://schemas.openxmlformats.org/presentationml/2006/ole">
            <mc:AlternateContent xmlns:mc="http://schemas.openxmlformats.org/markup-compatibility/2006">
              <mc:Choice xmlns:v="urn:schemas-microsoft-com:vml" Requires="v">
                <p:oleObj spid="_x0000_s83052" r:id="rId3" imgW="6769100" imgH="4127500" progId="">
                  <p:embed/>
                </p:oleObj>
              </mc:Choice>
              <mc:Fallback>
                <p:oleObj r:id="rId3" imgW="6769100" imgH="4127500" progId="">
                  <p:embed/>
                  <p:pic>
                    <p:nvPicPr>
                      <p:cNvPr id="0" name=""/>
                      <p:cNvPicPr/>
                      <p:nvPr/>
                    </p:nvPicPr>
                    <p:blipFill>
                      <a:blip r:embed="rId4"/>
                      <a:stretch>
                        <a:fillRect/>
                      </a:stretch>
                    </p:blipFill>
                    <p:spPr>
                      <a:xfrm>
                        <a:off x="395536" y="2492896"/>
                        <a:ext cx="5976664" cy="3215878"/>
                      </a:xfrm>
                      <a:prstGeom prst="rect">
                        <a:avLst/>
                      </a:prstGeom>
                    </p:spPr>
                  </p:pic>
                </p:oleObj>
              </mc:Fallback>
            </mc:AlternateContent>
          </a:graphicData>
        </a:graphic>
      </p:graphicFrame>
      <p:sp>
        <p:nvSpPr>
          <p:cNvPr id="5" name="ZoneTexte 4"/>
          <p:cNvSpPr txBox="1"/>
          <p:nvPr/>
        </p:nvSpPr>
        <p:spPr>
          <a:xfrm>
            <a:off x="2051720" y="1988840"/>
            <a:ext cx="6264696" cy="400110"/>
          </a:xfrm>
          <a:prstGeom prst="rect">
            <a:avLst/>
          </a:prstGeom>
          <a:noFill/>
        </p:spPr>
        <p:txBody>
          <a:bodyPr wrap="square" rtlCol="0">
            <a:spAutoFit/>
          </a:bodyPr>
          <a:lstStyle/>
          <a:p>
            <a:r>
              <a:rPr lang="fr-FR" sz="2000" dirty="0" smtClean="0">
                <a:solidFill>
                  <a:srgbClr val="000080"/>
                </a:solidFill>
              </a:rPr>
              <a:t>PUBLIC SECTOR &amp; POLICY MAKERS </a:t>
            </a:r>
            <a:endParaRPr lang="fr-FR" sz="2000" dirty="0">
              <a:solidFill>
                <a:srgbClr val="000080"/>
              </a:solidFill>
            </a:endParaRPr>
          </a:p>
        </p:txBody>
      </p:sp>
      <p:sp>
        <p:nvSpPr>
          <p:cNvPr id="6" name="ZoneTexte 5"/>
          <p:cNvSpPr txBox="1"/>
          <p:nvPr/>
        </p:nvSpPr>
        <p:spPr>
          <a:xfrm>
            <a:off x="6300192" y="3789040"/>
            <a:ext cx="2952328" cy="707886"/>
          </a:xfrm>
          <a:prstGeom prst="rect">
            <a:avLst/>
          </a:prstGeom>
          <a:noFill/>
        </p:spPr>
        <p:txBody>
          <a:bodyPr wrap="square" rtlCol="0">
            <a:spAutoFit/>
          </a:bodyPr>
          <a:lstStyle/>
          <a:p>
            <a:r>
              <a:rPr lang="fr-FR" sz="2000" dirty="0" smtClean="0">
                <a:solidFill>
                  <a:srgbClr val="000080"/>
                </a:solidFill>
              </a:rPr>
              <a:t>INTELLECTUAL PROPERTY OFFICES</a:t>
            </a:r>
            <a:endParaRPr lang="fr-FR" sz="2000" dirty="0">
              <a:solidFill>
                <a:srgbClr val="000080"/>
              </a:solidFill>
            </a:endParaRPr>
          </a:p>
        </p:txBody>
      </p:sp>
      <p:sp>
        <p:nvSpPr>
          <p:cNvPr id="7" name="ZoneTexte 6"/>
          <p:cNvSpPr txBox="1"/>
          <p:nvPr/>
        </p:nvSpPr>
        <p:spPr>
          <a:xfrm>
            <a:off x="1043608" y="3861048"/>
            <a:ext cx="4032448" cy="461665"/>
          </a:xfrm>
          <a:prstGeom prst="rect">
            <a:avLst/>
          </a:prstGeom>
          <a:noFill/>
        </p:spPr>
        <p:txBody>
          <a:bodyPr wrap="square" rtlCol="0">
            <a:spAutoFit/>
          </a:bodyPr>
          <a:lstStyle/>
          <a:p>
            <a:r>
              <a:rPr lang="fr-FR" b="1" dirty="0" smtClean="0">
                <a:solidFill>
                  <a:srgbClr val="000080"/>
                </a:solidFill>
              </a:rPr>
              <a:t>BUILDING AWARENESS</a:t>
            </a:r>
            <a:endParaRPr lang="fr-FR" b="1" dirty="0">
              <a:solidFill>
                <a:srgbClr val="000080"/>
              </a:solidFill>
            </a:endParaRPr>
          </a:p>
        </p:txBody>
      </p:sp>
      <p:sp>
        <p:nvSpPr>
          <p:cNvPr id="9" name="ZoneTexte 8"/>
          <p:cNvSpPr txBox="1"/>
          <p:nvPr/>
        </p:nvSpPr>
        <p:spPr>
          <a:xfrm>
            <a:off x="2123728" y="5877272"/>
            <a:ext cx="4824536" cy="400110"/>
          </a:xfrm>
          <a:prstGeom prst="rect">
            <a:avLst/>
          </a:prstGeom>
          <a:noFill/>
        </p:spPr>
        <p:txBody>
          <a:bodyPr wrap="square" rtlCol="0">
            <a:spAutoFit/>
          </a:bodyPr>
          <a:lstStyle/>
          <a:p>
            <a:r>
              <a:rPr lang="fr-FR" sz="2000" dirty="0" smtClean="0">
                <a:solidFill>
                  <a:srgbClr val="000080"/>
                </a:solidFill>
              </a:rPr>
              <a:t>GENERAL PUBLIC &amp; CIVIL SOCIETY </a:t>
            </a:r>
            <a:endParaRPr lang="fr-FR" sz="2000" dirty="0">
              <a:solidFill>
                <a:srgbClr val="000080"/>
              </a:solidFill>
            </a:endParaRPr>
          </a:p>
        </p:txBody>
      </p:sp>
    </p:spTree>
    <p:extLst>
      <p:ext uri="{BB962C8B-B14F-4D97-AF65-F5344CB8AC3E}">
        <p14:creationId xmlns:p14="http://schemas.microsoft.com/office/powerpoint/2010/main" val="259083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09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algn="ctr"/>
            <a:r>
              <a:rPr lang="fr-CH" sz="3600" dirty="0">
                <a:solidFill>
                  <a:srgbClr val="000090"/>
                </a:solidFill>
                <a:cs typeface="Arial Unicode MS" charset="0"/>
              </a:rPr>
              <a:t>WIPO’s MAIN ACTIVITIES</a:t>
            </a:r>
            <a:endParaRPr lang="en-US" sz="3600" dirty="0">
              <a:solidFill>
                <a:srgbClr val="000090"/>
              </a:solidFill>
              <a:cs typeface="Arial Unicode MS" charset="0"/>
            </a:endParaRPr>
          </a:p>
        </p:txBody>
      </p:sp>
      <p:sp>
        <p:nvSpPr>
          <p:cNvPr id="7171" name="AutoShape 4"/>
          <p:cNvSpPr>
            <a:spLocks noChangeArrowheads="1"/>
          </p:cNvSpPr>
          <p:nvPr/>
        </p:nvSpPr>
        <p:spPr bwMode="auto">
          <a:xfrm>
            <a:off x="6156176" y="2708920"/>
            <a:ext cx="609600" cy="457200"/>
          </a:xfrm>
          <a:prstGeom prst="rightArrow">
            <a:avLst>
              <a:gd name="adj1" fmla="val 50000"/>
              <a:gd name="adj2" fmla="val 33333"/>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es-ES_tradnl" dirty="0">
              <a:solidFill>
                <a:srgbClr val="002060"/>
              </a:solidFill>
            </a:endParaRPr>
          </a:p>
        </p:txBody>
      </p:sp>
      <p:sp>
        <p:nvSpPr>
          <p:cNvPr id="7172" name="Text Box 5"/>
          <p:cNvSpPr txBox="1">
            <a:spLocks noChangeArrowheads="1"/>
          </p:cNvSpPr>
          <p:nvPr/>
        </p:nvSpPr>
        <p:spPr bwMode="auto">
          <a:xfrm>
            <a:off x="6983760" y="2636912"/>
            <a:ext cx="2160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r>
              <a:rPr lang="en-US" dirty="0" smtClean="0">
                <a:solidFill>
                  <a:schemeClr val="accent2"/>
                </a:solidFill>
                <a:latin typeface="Arial"/>
                <a:cs typeface="Arial"/>
              </a:rPr>
              <a:t>Norm Setting</a:t>
            </a:r>
            <a:r>
              <a:rPr lang="en-US" sz="2800" dirty="0">
                <a:solidFill>
                  <a:schemeClr val="accent2"/>
                </a:solidFill>
                <a:latin typeface="Tahoma" charset="0"/>
              </a:rPr>
              <a:t/>
            </a:r>
            <a:br>
              <a:rPr lang="en-US" sz="2800" dirty="0">
                <a:solidFill>
                  <a:schemeClr val="accent2"/>
                </a:solidFill>
                <a:latin typeface="Tahoma" charset="0"/>
              </a:rPr>
            </a:br>
            <a:endParaRPr lang="en-US" sz="1200" dirty="0">
              <a:solidFill>
                <a:schemeClr val="accent2"/>
              </a:solidFill>
              <a:latin typeface="Comic Sans MS" charset="0"/>
            </a:endParaRPr>
          </a:p>
        </p:txBody>
      </p:sp>
      <p:sp>
        <p:nvSpPr>
          <p:cNvPr id="7173" name="AutoShape 6"/>
          <p:cNvSpPr>
            <a:spLocks noChangeArrowheads="1"/>
          </p:cNvSpPr>
          <p:nvPr/>
        </p:nvSpPr>
        <p:spPr bwMode="auto">
          <a:xfrm rot="19354945">
            <a:off x="5335084" y="4521136"/>
            <a:ext cx="457200" cy="533400"/>
          </a:xfrm>
          <a:prstGeom prst="downArrow">
            <a:avLst>
              <a:gd name="adj1" fmla="val 50000"/>
              <a:gd name="adj2" fmla="val 29167"/>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es-ES_tradnl" dirty="0"/>
          </a:p>
        </p:txBody>
      </p:sp>
      <p:sp>
        <p:nvSpPr>
          <p:cNvPr id="23559" name="Text Box 7"/>
          <p:cNvSpPr txBox="1">
            <a:spLocks noChangeArrowheads="1"/>
          </p:cNvSpPr>
          <p:nvPr/>
        </p:nvSpPr>
        <p:spPr bwMode="auto">
          <a:xfrm>
            <a:off x="251520" y="2708920"/>
            <a:ext cx="2808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dirty="0">
                <a:solidFill>
                  <a:srgbClr val="000090"/>
                </a:solidFill>
                <a:latin typeface="Arial"/>
                <a:cs typeface="Arial"/>
              </a:rPr>
              <a:t>Economic Development</a:t>
            </a:r>
          </a:p>
        </p:txBody>
      </p:sp>
      <p:sp>
        <p:nvSpPr>
          <p:cNvPr id="7175" name="AutoShape 8"/>
          <p:cNvSpPr>
            <a:spLocks noChangeArrowheads="1"/>
          </p:cNvSpPr>
          <p:nvPr/>
        </p:nvSpPr>
        <p:spPr bwMode="auto">
          <a:xfrm>
            <a:off x="2627784" y="2780928"/>
            <a:ext cx="609600" cy="457200"/>
          </a:xfrm>
          <a:prstGeom prst="leftArrow">
            <a:avLst>
              <a:gd name="adj1" fmla="val 50000"/>
              <a:gd name="adj2" fmla="val 33333"/>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es-ES_tradnl" dirty="0"/>
          </a:p>
        </p:txBody>
      </p:sp>
      <p:sp>
        <p:nvSpPr>
          <p:cNvPr id="7176" name="Text Box 9"/>
          <p:cNvSpPr txBox="1">
            <a:spLocks noChangeArrowheads="1"/>
          </p:cNvSpPr>
          <p:nvPr/>
        </p:nvSpPr>
        <p:spPr bwMode="auto">
          <a:xfrm>
            <a:off x="5292080" y="5301208"/>
            <a:ext cx="3851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algn="ctr"/>
            <a:r>
              <a:rPr lang="en-US" dirty="0" smtClean="0">
                <a:solidFill>
                  <a:srgbClr val="000090"/>
                </a:solidFill>
                <a:latin typeface="Arial"/>
                <a:ea typeface="Arial Unicode MS" pitchFamily="34" charset="-128"/>
                <a:cs typeface="Arial"/>
              </a:rPr>
              <a:t>Global Infrastructure</a:t>
            </a:r>
            <a:endParaRPr lang="en-US" dirty="0">
              <a:solidFill>
                <a:srgbClr val="000090"/>
              </a:solidFill>
              <a:latin typeface="Arial"/>
              <a:ea typeface="Arial Unicode MS" pitchFamily="34" charset="-128"/>
              <a:cs typeface="Arial"/>
            </a:endParaRPr>
          </a:p>
        </p:txBody>
      </p:sp>
      <p:pic>
        <p:nvPicPr>
          <p:cNvPr id="7177" name="Picture 10" descr="WIPO-E-BL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7904" y="2420888"/>
            <a:ext cx="2244967"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12"/>
          <p:cNvSpPr>
            <a:spLocks noChangeArrowheads="1"/>
          </p:cNvSpPr>
          <p:nvPr/>
        </p:nvSpPr>
        <p:spPr bwMode="auto">
          <a:xfrm rot="1894366">
            <a:off x="3021616" y="4445316"/>
            <a:ext cx="457200" cy="533400"/>
          </a:xfrm>
          <a:prstGeom prst="downArrow">
            <a:avLst>
              <a:gd name="adj1" fmla="val 50000"/>
              <a:gd name="adj2" fmla="val 29167"/>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es-ES_tradnl" dirty="0"/>
          </a:p>
        </p:txBody>
      </p:sp>
      <p:sp>
        <p:nvSpPr>
          <p:cNvPr id="7179" name="Text Box 13"/>
          <p:cNvSpPr txBox="1">
            <a:spLocks noChangeArrowheads="1"/>
          </p:cNvSpPr>
          <p:nvPr/>
        </p:nvSpPr>
        <p:spPr bwMode="auto">
          <a:xfrm>
            <a:off x="179512" y="5301208"/>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ea typeface="Arial" charset="0"/>
                <a:cs typeface="Arial" charset="0"/>
              </a:defRPr>
            </a:lvl9pPr>
          </a:lstStyle>
          <a:p>
            <a:pPr algn="ctr"/>
            <a:r>
              <a:rPr lang="en-US" dirty="0">
                <a:solidFill>
                  <a:srgbClr val="000090"/>
                </a:solidFill>
                <a:latin typeface="Arial"/>
                <a:ea typeface="Arial Unicode MS" pitchFamily="34" charset="-128"/>
                <a:cs typeface="Arial"/>
              </a:rPr>
              <a:t>Services to Industry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3000" fill="hold"/>
                                        <p:tgtEl>
                                          <p:spTgt spid="717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6000000">
                                      <p:cBhvr>
                                        <p:cTn id="10" dur="3000" fill="hold"/>
                                        <p:tgtEl>
                                          <p:spTgt spid="717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5400000">
                                      <p:cBhvr>
                                        <p:cTn id="14" dur="3000" fill="hold"/>
                                        <p:tgtEl>
                                          <p:spTgt spid="717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10800000">
                                      <p:cBhvr>
                                        <p:cTn id="18" dur="3000" fill="hold"/>
                                        <p:tgtEl>
                                          <p:spTgt spid="71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animBg="1"/>
      <p:bldP spid="7175" grpId="0" animBg="1"/>
      <p:bldP spid="71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704856" cy="1143000"/>
          </a:xfrm>
        </p:spPr>
        <p:txBody>
          <a:bodyPr/>
          <a:lstStyle/>
          <a:p>
            <a:r>
              <a:rPr lang="fr-FR" dirty="0" smtClean="0"/>
              <a:t>GLOBAL IP INFRASTRUCTURE </a:t>
            </a:r>
            <a:endParaRPr lang="fr-FR" dirty="0"/>
          </a:p>
        </p:txBody>
      </p:sp>
      <p:sp>
        <p:nvSpPr>
          <p:cNvPr id="3" name="Espace réservé du contenu 2"/>
          <p:cNvSpPr>
            <a:spLocks noGrp="1"/>
          </p:cNvSpPr>
          <p:nvPr>
            <p:ph idx="1"/>
          </p:nvPr>
        </p:nvSpPr>
        <p:spPr>
          <a:xfrm>
            <a:off x="0" y="1556792"/>
            <a:ext cx="9144000" cy="4568949"/>
          </a:xfrm>
        </p:spPr>
        <p:txBody>
          <a:bodyPr/>
          <a:lstStyle/>
          <a:p>
            <a:pPr algn="just"/>
            <a:r>
              <a:rPr lang="en-US" sz="1800" i="1" dirty="0" smtClean="0">
                <a:cs typeface="Arial" charset="0"/>
              </a:rPr>
              <a:t>“Just </a:t>
            </a:r>
            <a:r>
              <a:rPr lang="en-US" sz="1800" i="1" dirty="0">
                <a:cs typeface="Arial" charset="0"/>
              </a:rPr>
              <a:t>as participation in the physical economy requires access to roads, bridges, and vehicles to transport goods, similar infrastructure is needed in the virtual and knowledge economy.  However, here the highway is the Internet and other networks, bridges are interoperable data standards, and vehicles are computers and databases</a:t>
            </a:r>
            <a:r>
              <a:rPr lang="en-US" sz="1800" dirty="0">
                <a:cs typeface="Arial" charset="0"/>
              </a:rPr>
              <a:t>.</a:t>
            </a:r>
            <a:r>
              <a:rPr lang="ja-JP" altLang="en-US" sz="1800" dirty="0" smtClean="0">
                <a:cs typeface="Arial" charset="0"/>
              </a:rPr>
              <a:t>”</a:t>
            </a:r>
            <a:endParaRPr lang="fr-CH" altLang="ja-JP" sz="1800" dirty="0" smtClean="0">
              <a:cs typeface="Arial" charset="0"/>
            </a:endParaRPr>
          </a:p>
          <a:p>
            <a:pPr marL="0" indent="0" algn="just">
              <a:buNone/>
            </a:pPr>
            <a:r>
              <a:rPr lang="fr-CH" altLang="ja-JP" sz="1800" dirty="0">
                <a:cs typeface="Arial" charset="0"/>
              </a:rPr>
              <a:t>	</a:t>
            </a:r>
            <a:r>
              <a:rPr lang="fr-CH" altLang="ja-JP" sz="1800" dirty="0" smtClean="0">
                <a:cs typeface="Arial" charset="0"/>
              </a:rPr>
              <a:t>			</a:t>
            </a:r>
            <a:r>
              <a:rPr lang="fr-FR" sz="1600" dirty="0"/>
              <a:t>WIPO DIRECTOR GENERAL, FRANCIS GURRY </a:t>
            </a:r>
            <a:endParaRPr lang="fr-FR" sz="1600" dirty="0" smtClean="0"/>
          </a:p>
          <a:p>
            <a:pPr marL="0" indent="0" algn="just">
              <a:buNone/>
            </a:pPr>
            <a:endParaRPr lang="fr-FR" altLang="ja-JP" sz="1600" dirty="0">
              <a:cs typeface="Arial" charset="0"/>
            </a:endParaRPr>
          </a:p>
          <a:p>
            <a:pPr marL="0" indent="0" algn="just">
              <a:buNone/>
            </a:pPr>
            <a:endParaRPr lang="fr-FR" altLang="ja-JP" sz="1600" dirty="0" smtClean="0">
              <a:cs typeface="Arial" charset="0"/>
            </a:endParaRPr>
          </a:p>
          <a:p>
            <a:pPr marL="0" indent="0" algn="just">
              <a:buNone/>
            </a:pPr>
            <a:endParaRPr lang="fr-FR" altLang="ja-JP" sz="1600" dirty="0" smtClean="0">
              <a:cs typeface="Arial" charset="0"/>
            </a:endParaRPr>
          </a:p>
          <a:p>
            <a:pPr marL="0" indent="0" algn="just">
              <a:buNone/>
            </a:pPr>
            <a:endParaRPr lang="fr-CH" altLang="ja-JP" sz="1600" dirty="0" smtClean="0">
              <a:cs typeface="Arial" charset="0"/>
            </a:endParaRPr>
          </a:p>
          <a:p>
            <a:r>
              <a:rPr lang="en-US" sz="1800" dirty="0">
                <a:latin typeface="Arial" charset="0"/>
                <a:cs typeface="Arial" charset="0"/>
              </a:rPr>
              <a:t>WIPO is coordinating with stakeholders to </a:t>
            </a:r>
            <a:r>
              <a:rPr lang="en-US" sz="1800" dirty="0" smtClean="0">
                <a:latin typeface="Arial" charset="0"/>
                <a:cs typeface="Arial" charset="0"/>
              </a:rPr>
              <a:t>develop tools</a:t>
            </a:r>
            <a:r>
              <a:rPr lang="en-US" sz="1800" dirty="0">
                <a:latin typeface="Arial" charset="0"/>
                <a:cs typeface="Arial" charset="0"/>
              </a:rPr>
              <a:t>, services, platforms, standards, etc. </a:t>
            </a:r>
            <a:r>
              <a:rPr lang="en-US" sz="1800" dirty="0" smtClean="0">
                <a:latin typeface="Arial" charset="0"/>
                <a:cs typeface="Arial" charset="0"/>
              </a:rPr>
              <a:t>that </a:t>
            </a:r>
            <a:r>
              <a:rPr lang="en-US" sz="1800" dirty="0">
                <a:latin typeface="Arial" charset="0"/>
                <a:cs typeface="Arial" charset="0"/>
              </a:rPr>
              <a:t>enable IP institutions to work </a:t>
            </a:r>
            <a:r>
              <a:rPr lang="en-US" sz="1800" b="1" dirty="0">
                <a:solidFill>
                  <a:srgbClr val="3366FF"/>
                </a:solidFill>
                <a:latin typeface="Arial" charset="0"/>
                <a:cs typeface="Arial" charset="0"/>
              </a:rPr>
              <a:t>more efficiently</a:t>
            </a:r>
            <a:r>
              <a:rPr lang="en-US" sz="1800" dirty="0">
                <a:solidFill>
                  <a:srgbClr val="3366FF"/>
                </a:solidFill>
                <a:latin typeface="Arial" charset="0"/>
                <a:cs typeface="Arial" charset="0"/>
              </a:rPr>
              <a:t> and </a:t>
            </a:r>
            <a:r>
              <a:rPr lang="en-US" sz="1800" b="1" dirty="0">
                <a:solidFill>
                  <a:srgbClr val="3366FF"/>
                </a:solidFill>
                <a:latin typeface="Arial" charset="0"/>
                <a:cs typeface="Arial" charset="0"/>
              </a:rPr>
              <a:t>provide better</a:t>
            </a:r>
            <a:r>
              <a:rPr lang="en-US" sz="1800" dirty="0">
                <a:solidFill>
                  <a:srgbClr val="3366FF"/>
                </a:solidFill>
                <a:latin typeface="Arial" charset="0"/>
                <a:cs typeface="Arial" charset="0"/>
              </a:rPr>
              <a:t> and </a:t>
            </a:r>
            <a:r>
              <a:rPr lang="en-US" sz="1800" b="1" dirty="0">
                <a:solidFill>
                  <a:srgbClr val="3366FF"/>
                </a:solidFill>
                <a:latin typeface="Arial" charset="0"/>
                <a:cs typeface="Arial" charset="0"/>
              </a:rPr>
              <a:t>high quality services</a:t>
            </a:r>
            <a:r>
              <a:rPr lang="en-US" sz="1800" dirty="0">
                <a:solidFill>
                  <a:srgbClr val="3366FF"/>
                </a:solidFill>
                <a:latin typeface="Arial" charset="0"/>
                <a:cs typeface="Arial" charset="0"/>
              </a:rPr>
              <a:t>.</a:t>
            </a:r>
          </a:p>
          <a:p>
            <a:pPr algn="just"/>
            <a:endParaRPr lang="fr-FR" dirty="0" smtClean="0"/>
          </a:p>
          <a:p>
            <a:endParaRPr lang="fr-FR" dirty="0"/>
          </a:p>
        </p:txBody>
      </p:sp>
    </p:spTree>
    <p:extLst>
      <p:ext uri="{BB962C8B-B14F-4D97-AF65-F5344CB8AC3E}">
        <p14:creationId xmlns:p14="http://schemas.microsoft.com/office/powerpoint/2010/main" val="2048301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92088"/>
          </a:xfrm>
        </p:spPr>
        <p:txBody>
          <a:bodyPr/>
          <a:lstStyle/>
          <a:p>
            <a:r>
              <a:rPr lang="fr-FR" dirty="0" smtClean="0"/>
              <a:t>	GLOBAL </a:t>
            </a:r>
            <a:r>
              <a:rPr lang="fr-FR" dirty="0"/>
              <a:t>IP INFRASTRUCTURE </a:t>
            </a:r>
          </a:p>
        </p:txBody>
      </p:sp>
      <p:sp>
        <p:nvSpPr>
          <p:cNvPr id="3" name="Espace réservé du contenu 2"/>
          <p:cNvSpPr>
            <a:spLocks noGrp="1"/>
          </p:cNvSpPr>
          <p:nvPr>
            <p:ph idx="1"/>
          </p:nvPr>
        </p:nvSpPr>
        <p:spPr>
          <a:xfrm>
            <a:off x="179512" y="1268760"/>
            <a:ext cx="8784976" cy="4680521"/>
          </a:xfrm>
        </p:spPr>
        <p:txBody>
          <a:bodyPr/>
          <a:lstStyle/>
          <a:p>
            <a:pPr eaLnBrk="1" hangingPunct="1">
              <a:lnSpc>
                <a:spcPct val="90000"/>
              </a:lnSpc>
            </a:pPr>
            <a:r>
              <a:rPr lang="en-US" sz="1800" b="1" u="sng" dirty="0" smtClean="0">
                <a:solidFill>
                  <a:srgbClr val="000090"/>
                </a:solidFill>
                <a:latin typeface="Arial" charset="0"/>
                <a:cs typeface="Arial" charset="0"/>
              </a:rPr>
              <a:t> DYNAMIC DIMENSION OF IP</a:t>
            </a:r>
          </a:p>
          <a:p>
            <a:pPr marL="0" indent="0" eaLnBrk="1" hangingPunct="1">
              <a:lnSpc>
                <a:spcPct val="90000"/>
              </a:lnSpc>
              <a:buNone/>
            </a:pPr>
            <a:endParaRPr lang="en-US" sz="1800" b="1" u="sng" dirty="0" smtClean="0">
              <a:solidFill>
                <a:srgbClr val="000090"/>
              </a:solidFill>
              <a:latin typeface="Arial" charset="0"/>
              <a:cs typeface="Arial" charset="0"/>
            </a:endParaRPr>
          </a:p>
          <a:p>
            <a:pPr eaLnBrk="1" hangingPunct="1">
              <a:lnSpc>
                <a:spcPct val="90000"/>
              </a:lnSpc>
            </a:pPr>
            <a:r>
              <a:rPr lang="en-US" sz="1800" b="1" u="sng" dirty="0" smtClean="0">
                <a:solidFill>
                  <a:srgbClr val="000090"/>
                </a:solidFill>
                <a:latin typeface="Arial" charset="0"/>
                <a:cs typeface="Arial" charset="0"/>
              </a:rPr>
              <a:t>INFRASTRUCTURE INCLUDES : </a:t>
            </a:r>
            <a:r>
              <a:rPr lang="en-US" sz="1800" dirty="0">
                <a:latin typeface="Arial" charset="0"/>
                <a:cs typeface="Arial" charset="0"/>
              </a:rPr>
              <a:t>	</a:t>
            </a:r>
          </a:p>
          <a:p>
            <a:pPr marL="0" indent="0" eaLnBrk="1" hangingPunct="1">
              <a:lnSpc>
                <a:spcPct val="90000"/>
              </a:lnSpc>
              <a:buNone/>
            </a:pPr>
            <a:endParaRPr lang="en-US" sz="1800" dirty="0">
              <a:latin typeface="Arial" charset="0"/>
              <a:cs typeface="Arial" charset="0"/>
            </a:endParaRPr>
          </a:p>
          <a:p>
            <a:pPr lvl="1" algn="just" eaLnBrk="1" hangingPunct="1">
              <a:lnSpc>
                <a:spcPct val="120000"/>
              </a:lnSpc>
              <a:buFont typeface="Wingdings" charset="2"/>
              <a:buChar char="Ø"/>
            </a:pPr>
            <a:r>
              <a:rPr lang="en-US" sz="1700" dirty="0" smtClean="0">
                <a:latin typeface="Arial" charset="0"/>
                <a:cs typeface="Arial" charset="0"/>
              </a:rPr>
              <a:t> </a:t>
            </a:r>
            <a:r>
              <a:rPr lang="en-US" sz="1700" i="1" dirty="0">
                <a:latin typeface="Arial" charset="0"/>
                <a:cs typeface="Arial" charset="0"/>
              </a:rPr>
              <a:t>Databases</a:t>
            </a:r>
            <a:r>
              <a:rPr lang="en-US" sz="1700" dirty="0">
                <a:latin typeface="Arial" charset="0"/>
                <a:cs typeface="Arial" charset="0"/>
              </a:rPr>
              <a:t> (PATENTSCOPE, Global Brand DB &amp; access to aRDI and ASPI)</a:t>
            </a:r>
          </a:p>
          <a:p>
            <a:pPr lvl="1" algn="just" eaLnBrk="1" hangingPunct="1">
              <a:lnSpc>
                <a:spcPct val="120000"/>
              </a:lnSpc>
              <a:buFont typeface="Wingdings" charset="2"/>
              <a:buChar char="Ø"/>
            </a:pPr>
            <a:r>
              <a:rPr lang="en-US" sz="1700" dirty="0" smtClean="0">
                <a:latin typeface="Arial" charset="0"/>
                <a:cs typeface="Arial" charset="0"/>
              </a:rPr>
              <a:t> Common </a:t>
            </a:r>
            <a:r>
              <a:rPr lang="en-US" sz="1700" dirty="0">
                <a:latin typeface="Arial" charset="0"/>
                <a:cs typeface="Arial" charset="0"/>
              </a:rPr>
              <a:t>platform for e-data </a:t>
            </a:r>
            <a:r>
              <a:rPr lang="en-US" sz="1700" i="1" dirty="0">
                <a:latin typeface="Arial" charset="0"/>
                <a:cs typeface="Arial" charset="0"/>
              </a:rPr>
              <a:t>exchange</a:t>
            </a:r>
            <a:r>
              <a:rPr lang="en-US" sz="1700" dirty="0">
                <a:latin typeface="Arial" charset="0"/>
                <a:cs typeface="Arial" charset="0"/>
              </a:rPr>
              <a:t> among IPOs</a:t>
            </a:r>
          </a:p>
          <a:p>
            <a:pPr lvl="1" algn="just" eaLnBrk="1" hangingPunct="1">
              <a:lnSpc>
                <a:spcPct val="120000"/>
              </a:lnSpc>
              <a:buFont typeface="Wingdings" charset="2"/>
              <a:buChar char="Ø"/>
            </a:pPr>
            <a:r>
              <a:rPr lang="en-US" sz="1700" dirty="0" smtClean="0">
                <a:latin typeface="Arial" charset="0"/>
                <a:cs typeface="Arial" charset="0"/>
              </a:rPr>
              <a:t> Other platforms: WIPO Green; WIPO Research. </a:t>
            </a:r>
          </a:p>
          <a:p>
            <a:pPr lvl="1" algn="just" eaLnBrk="1" hangingPunct="1">
              <a:lnSpc>
                <a:spcPct val="120000"/>
              </a:lnSpc>
              <a:buFont typeface="Wingdings" charset="2"/>
              <a:buChar char="Ø"/>
            </a:pPr>
            <a:r>
              <a:rPr lang="en-US" sz="1700" dirty="0" smtClean="0">
                <a:latin typeface="Arial" charset="0"/>
                <a:cs typeface="Arial" charset="0"/>
              </a:rPr>
              <a:t>Tools </a:t>
            </a:r>
            <a:r>
              <a:rPr lang="en-US" sz="1700" dirty="0">
                <a:latin typeface="Arial" charset="0"/>
                <a:cs typeface="Arial" charset="0"/>
              </a:rPr>
              <a:t>(international </a:t>
            </a:r>
            <a:r>
              <a:rPr lang="en-US" sz="1700" i="1" dirty="0">
                <a:latin typeface="Arial" charset="0"/>
                <a:cs typeface="Arial" charset="0"/>
              </a:rPr>
              <a:t>classifications</a:t>
            </a:r>
            <a:r>
              <a:rPr lang="en-US" sz="1700" dirty="0">
                <a:latin typeface="Arial" charset="0"/>
                <a:cs typeface="Arial" charset="0"/>
              </a:rPr>
              <a:t> in TMs/</a:t>
            </a:r>
            <a:r>
              <a:rPr lang="en-US" sz="1700" dirty="0" smtClean="0">
                <a:latin typeface="Arial" charset="0"/>
                <a:cs typeface="Arial" charset="0"/>
              </a:rPr>
              <a:t>design; IPC</a:t>
            </a:r>
            <a:r>
              <a:rPr lang="en-US" sz="1700" dirty="0">
                <a:latin typeface="Arial" charset="0"/>
                <a:cs typeface="Arial" charset="0"/>
              </a:rPr>
              <a:t>, Green inventory, Nice classification)</a:t>
            </a:r>
          </a:p>
          <a:p>
            <a:pPr lvl="1" algn="just" eaLnBrk="1" hangingPunct="1">
              <a:lnSpc>
                <a:spcPct val="120000"/>
              </a:lnSpc>
              <a:buFont typeface="Wingdings" charset="2"/>
              <a:buChar char="Ø"/>
            </a:pPr>
            <a:r>
              <a:rPr lang="en-US" sz="1700" i="1" dirty="0">
                <a:latin typeface="Arial" charset="0"/>
                <a:cs typeface="Arial" charset="0"/>
              </a:rPr>
              <a:t>Standards</a:t>
            </a:r>
            <a:r>
              <a:rPr lang="en-US" sz="1700" dirty="0">
                <a:latin typeface="Arial" charset="0"/>
                <a:cs typeface="Arial" charset="0"/>
              </a:rPr>
              <a:t> &amp; technical agreements</a:t>
            </a:r>
          </a:p>
          <a:p>
            <a:pPr lvl="1" algn="just" eaLnBrk="1" hangingPunct="1">
              <a:lnSpc>
                <a:spcPct val="120000"/>
              </a:lnSpc>
              <a:buFont typeface="Wingdings" charset="2"/>
              <a:buChar char="Ø"/>
            </a:pPr>
            <a:r>
              <a:rPr lang="en-US" sz="1700" dirty="0" smtClean="0">
                <a:latin typeface="Arial" charset="0"/>
                <a:cs typeface="Arial" charset="0"/>
              </a:rPr>
              <a:t>Services </a:t>
            </a:r>
            <a:r>
              <a:rPr lang="en-US" sz="1700" dirty="0">
                <a:latin typeface="Arial" charset="0"/>
                <a:cs typeface="Arial" charset="0"/>
              </a:rPr>
              <a:t>(International Cooperation for Patent Examination (ICE), Patent Information Services, including Legal Status of Patents</a:t>
            </a:r>
            <a:r>
              <a:rPr lang="en-US" sz="1700" dirty="0" smtClean="0">
                <a:latin typeface="Arial" charset="0"/>
                <a:cs typeface="Arial" charset="0"/>
              </a:rPr>
              <a:t>)</a:t>
            </a:r>
          </a:p>
          <a:p>
            <a:pPr lvl="1" algn="just" eaLnBrk="1" hangingPunct="1">
              <a:lnSpc>
                <a:spcPct val="120000"/>
              </a:lnSpc>
              <a:buFont typeface="Wingdings" charset="2"/>
              <a:buChar char="Ø"/>
            </a:pPr>
            <a:r>
              <a:rPr lang="en-US" sz="1700" dirty="0" smtClean="0">
                <a:latin typeface="Arial" charset="0"/>
                <a:cs typeface="Arial" charset="0"/>
              </a:rPr>
              <a:t>Capacity </a:t>
            </a:r>
            <a:r>
              <a:rPr lang="en-US" sz="1700" dirty="0">
                <a:latin typeface="Arial" charset="0"/>
                <a:cs typeface="Arial" charset="0"/>
              </a:rPr>
              <a:t>building &amp; networking by Technology Innovation Support Centers (TISCs</a:t>
            </a:r>
            <a:r>
              <a:rPr lang="en-US" sz="1700" dirty="0" smtClean="0">
                <a:latin typeface="Arial" charset="0"/>
                <a:cs typeface="Arial" charset="0"/>
              </a:rPr>
              <a:t>)</a:t>
            </a:r>
          </a:p>
          <a:p>
            <a:pPr lvl="1" algn="just" eaLnBrk="1" hangingPunct="1">
              <a:lnSpc>
                <a:spcPct val="120000"/>
              </a:lnSpc>
              <a:buFont typeface="Wingdings" charset="2"/>
              <a:buChar char="Ø"/>
            </a:pPr>
            <a:r>
              <a:rPr lang="en-US" sz="1700" dirty="0">
                <a:latin typeface="Arial" charset="0"/>
                <a:cs typeface="Arial" charset="0"/>
              </a:rPr>
              <a:t> Technical assistance for modernizing IP offices;</a:t>
            </a:r>
          </a:p>
          <a:p>
            <a:pPr marL="0" indent="0">
              <a:buNone/>
            </a:pPr>
            <a:endParaRPr lang="fr-FR" dirty="0"/>
          </a:p>
        </p:txBody>
      </p:sp>
    </p:spTree>
    <p:extLst>
      <p:ext uri="{BB962C8B-B14F-4D97-AF65-F5344CB8AC3E}">
        <p14:creationId xmlns:p14="http://schemas.microsoft.com/office/powerpoint/2010/main" val="407311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712968" cy="1152128"/>
          </a:xfrm>
        </p:spPr>
        <p:txBody>
          <a:bodyPr/>
          <a:lstStyle/>
          <a:p>
            <a:r>
              <a:rPr lang="fr-FR" dirty="0" smtClean="0"/>
              <a:t>	WIPO … PROVIDER OF PREMIER 		GLOBAL IP SERVICES   </a:t>
            </a:r>
            <a:endParaRPr lang="fr-FR" dirty="0"/>
          </a:p>
        </p:txBody>
      </p:sp>
      <p:sp>
        <p:nvSpPr>
          <p:cNvPr id="3" name="Espace réservé du contenu 2"/>
          <p:cNvSpPr>
            <a:spLocks noGrp="1"/>
          </p:cNvSpPr>
          <p:nvPr>
            <p:ph idx="1"/>
          </p:nvPr>
        </p:nvSpPr>
        <p:spPr>
          <a:xfrm>
            <a:off x="251520" y="1556792"/>
            <a:ext cx="8712968" cy="4569371"/>
          </a:xfrm>
        </p:spPr>
        <p:txBody>
          <a:bodyPr/>
          <a:lstStyle/>
          <a:p>
            <a:r>
              <a:rPr lang="en-US" sz="2000" dirty="0">
                <a:ea typeface="Arial Unicode MS" pitchFamily="34" charset="-128"/>
                <a:cs typeface="Arial Unicode MS" pitchFamily="34" charset="-128"/>
              </a:rPr>
              <a:t>Core income generating business areas</a:t>
            </a:r>
            <a:r>
              <a:rPr lang="en-US" sz="2000" dirty="0" smtClean="0">
                <a:ea typeface="Arial Unicode MS" pitchFamily="34" charset="-128"/>
                <a:cs typeface="Arial Unicode MS" pitchFamily="34" charset="-128"/>
              </a:rPr>
              <a:t>:</a:t>
            </a:r>
          </a:p>
          <a:p>
            <a:pPr marL="0" indent="0">
              <a:buNone/>
            </a:pPr>
            <a:endParaRPr lang="en-US" sz="2000" dirty="0" smtClean="0">
              <a:ea typeface="Arial Unicode MS" pitchFamily="34" charset="-128"/>
              <a:cs typeface="Arial Unicode MS" pitchFamily="34" charset="-128"/>
            </a:endParaRPr>
          </a:p>
          <a:p>
            <a:pPr lvl="1">
              <a:buFont typeface="Wingdings" charset="2"/>
              <a:buChar char="Ø"/>
            </a:pPr>
            <a:r>
              <a:rPr lang="en-US" sz="1800" dirty="0">
                <a:ea typeface="Arial Unicode MS" pitchFamily="34" charset="-128"/>
                <a:cs typeface="Arial Unicode MS" pitchFamily="34" charset="-128"/>
              </a:rPr>
              <a:t>Patent Cooperation Treaty (Patents)</a:t>
            </a:r>
          </a:p>
          <a:p>
            <a:pPr marL="457200" lvl="1" indent="0">
              <a:buNone/>
            </a:pPr>
            <a:endParaRPr lang="en-US" sz="1800" dirty="0">
              <a:ea typeface="Arial Unicode MS" pitchFamily="34" charset="-128"/>
              <a:cs typeface="Arial Unicode MS" pitchFamily="34" charset="-128"/>
            </a:endParaRPr>
          </a:p>
          <a:p>
            <a:pPr lvl="1">
              <a:buFont typeface="Wingdings" charset="2"/>
              <a:buChar char="Ø"/>
            </a:pPr>
            <a:r>
              <a:rPr lang="en-US" sz="1800" dirty="0">
                <a:ea typeface="Arial Unicode MS" pitchFamily="34" charset="-128"/>
                <a:cs typeface="Arial Unicode MS" pitchFamily="34" charset="-128"/>
              </a:rPr>
              <a:t>Madrid System (Trademarks)</a:t>
            </a:r>
          </a:p>
          <a:p>
            <a:pPr marL="457200" lvl="1" indent="0">
              <a:buNone/>
            </a:pPr>
            <a:endParaRPr lang="en-US" sz="1800" dirty="0">
              <a:ea typeface="Arial Unicode MS" pitchFamily="34" charset="-128"/>
              <a:cs typeface="Arial Unicode MS" pitchFamily="34" charset="-128"/>
            </a:endParaRPr>
          </a:p>
          <a:p>
            <a:pPr lvl="1">
              <a:buFont typeface="Wingdings" charset="2"/>
              <a:buChar char="Ø"/>
            </a:pPr>
            <a:r>
              <a:rPr lang="en-US" sz="1800" dirty="0">
                <a:ea typeface="Arial Unicode MS" pitchFamily="34" charset="-128"/>
                <a:cs typeface="Arial Unicode MS" pitchFamily="34" charset="-128"/>
              </a:rPr>
              <a:t>Hague System (Industrial Designs)</a:t>
            </a:r>
          </a:p>
          <a:p>
            <a:pPr marL="457200" lvl="1" indent="0">
              <a:buNone/>
            </a:pPr>
            <a:endParaRPr lang="en-US" sz="1800" dirty="0">
              <a:ea typeface="Arial Unicode MS" pitchFamily="34" charset="-128"/>
              <a:cs typeface="Arial Unicode MS" pitchFamily="34" charset="-128"/>
            </a:endParaRPr>
          </a:p>
          <a:p>
            <a:pPr lvl="1">
              <a:buFont typeface="Wingdings" charset="2"/>
              <a:buChar char="Ø"/>
            </a:pPr>
            <a:r>
              <a:rPr lang="en-US" sz="1800" dirty="0">
                <a:ea typeface="Arial Unicode MS" pitchFamily="34" charset="-128"/>
                <a:cs typeface="Arial Unicode MS" pitchFamily="34" charset="-128"/>
              </a:rPr>
              <a:t>Lisbon System (Geographical Indications) </a:t>
            </a:r>
          </a:p>
          <a:p>
            <a:pPr marL="457200" lvl="1" indent="0">
              <a:buNone/>
            </a:pPr>
            <a:endParaRPr lang="en-US" sz="1800" dirty="0">
              <a:ea typeface="Arial Unicode MS" pitchFamily="34" charset="-128"/>
              <a:cs typeface="Arial Unicode MS" pitchFamily="34" charset="-128"/>
            </a:endParaRPr>
          </a:p>
          <a:p>
            <a:pPr lvl="1">
              <a:buFont typeface="Wingdings" charset="2"/>
              <a:buChar char="Ø"/>
            </a:pPr>
            <a:r>
              <a:rPr lang="en-US" sz="1800" dirty="0">
                <a:ea typeface="Arial Unicode MS" pitchFamily="34" charset="-128"/>
                <a:cs typeface="Arial Unicode MS" pitchFamily="34" charset="-128"/>
              </a:rPr>
              <a:t>WIPO Arbitration and Mediation Center</a:t>
            </a:r>
          </a:p>
          <a:p>
            <a:pPr marL="0" indent="0">
              <a:buNone/>
            </a:pPr>
            <a:endParaRPr lang="en-US" sz="2000" dirty="0" smtClean="0">
              <a:ea typeface="Arial Unicode MS" pitchFamily="34" charset="-128"/>
              <a:cs typeface="Arial Unicode MS" pitchFamily="34" charset="-128"/>
            </a:endParaRPr>
          </a:p>
          <a:p>
            <a:r>
              <a:rPr lang="en-US" sz="2000" b="1" dirty="0" smtClean="0">
                <a:solidFill>
                  <a:srgbClr val="000080"/>
                </a:solidFill>
                <a:ea typeface="Arial Unicode MS" pitchFamily="34" charset="-128"/>
                <a:cs typeface="Arial Unicode MS" pitchFamily="34" charset="-128"/>
              </a:rPr>
              <a:t>AIM :  </a:t>
            </a:r>
            <a:r>
              <a:rPr lang="en-US" sz="2000" dirty="0" smtClean="0">
                <a:ea typeface="Arial Unicode MS" pitchFamily="34" charset="-128"/>
                <a:cs typeface="Arial Unicode MS" pitchFamily="34" charset="-128"/>
              </a:rPr>
              <a:t>to be the first choice for users by continuing to offer cost-effective and value-added services </a:t>
            </a:r>
          </a:p>
          <a:p>
            <a:pPr marL="0" indent="0">
              <a:buNone/>
            </a:pPr>
            <a:endParaRPr lang="en-US" sz="1800" dirty="0">
              <a:ea typeface="Arial Unicode MS" pitchFamily="34" charset="-128"/>
              <a:cs typeface="Arial Unicode MS" pitchFamily="34" charset="-128"/>
            </a:endParaRPr>
          </a:p>
          <a:p>
            <a:pPr marL="457200" lvl="1" indent="0">
              <a:buNone/>
            </a:pPr>
            <a:endParaRPr lang="en-US" sz="1800" dirty="0">
              <a:ea typeface="Arial Unicode MS" pitchFamily="34" charset="-128"/>
              <a:cs typeface="Arial Unicode MS" pitchFamily="34" charset="-128"/>
            </a:endParaRPr>
          </a:p>
        </p:txBody>
      </p:sp>
    </p:spTree>
    <p:extLst>
      <p:ext uri="{BB962C8B-B14F-4D97-AF65-F5344CB8AC3E}">
        <p14:creationId xmlns:p14="http://schemas.microsoft.com/office/powerpoint/2010/main" val="712728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52400" y="274638"/>
            <a:ext cx="8991600" cy="1143000"/>
          </a:xfrm>
        </p:spPr>
        <p:txBody>
          <a:bodyPr/>
          <a:lstStyle/>
          <a:p>
            <a:r>
              <a:rPr lang="fr-FR" dirty="0">
                <a:latin typeface="Arial" charset="0"/>
                <a:cs typeface="Arial" charset="0"/>
              </a:rPr>
              <a:t>  WIPO’s MAIN SOURCES OF REVENUE</a:t>
            </a:r>
          </a:p>
        </p:txBody>
      </p:sp>
      <p:graphicFrame>
        <p:nvGraphicFramePr>
          <p:cNvPr id="22531" name="Graphique 2"/>
          <p:cNvGraphicFramePr>
            <a:graphicFrameLocks/>
          </p:cNvGraphicFramePr>
          <p:nvPr/>
        </p:nvGraphicFramePr>
        <p:xfrm>
          <a:off x="-50800" y="1854200"/>
          <a:ext cx="9093200" cy="4673600"/>
        </p:xfrm>
        <a:graphic>
          <a:graphicData uri="http://schemas.openxmlformats.org/presentationml/2006/ole">
            <mc:AlternateContent xmlns:mc="http://schemas.openxmlformats.org/markup-compatibility/2006">
              <mc:Choice xmlns:v="urn:schemas-microsoft-com:vml" Requires="v">
                <p:oleObj spid="_x0000_s84028" r:id="rId4" imgW="9089924" imgH="4676037" progId="Excel.Chart.8">
                  <p:embed/>
                </p:oleObj>
              </mc:Choice>
              <mc:Fallback>
                <p:oleObj r:id="rId4" imgW="9089924" imgH="467603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854200"/>
                        <a:ext cx="9093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5541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5207</TotalTime>
  <Words>2677</Words>
  <Application>Microsoft Office PowerPoint</Application>
  <PresentationFormat>On-screen Show (4:3)</PresentationFormat>
  <Paragraphs>398</Paragraphs>
  <Slides>38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template_english</vt:lpstr>
      <vt:lpstr>Microsoft Excel Chart</vt:lpstr>
      <vt:lpstr>PowerPoint Presentation</vt:lpstr>
      <vt:lpstr>   BASICS FACTS ABOUT WIPO </vt:lpstr>
      <vt:lpstr>          MILESTONES: 1883 - 2013 </vt:lpstr>
      <vt:lpstr>    INTELLECTUAL PROPERTY :               OUTREACH </vt:lpstr>
      <vt:lpstr>PowerPoint Presentation</vt:lpstr>
      <vt:lpstr>GLOBAL IP INFRASTRUCTURE </vt:lpstr>
      <vt:lpstr> GLOBAL IP INFRASTRUCTURE </vt:lpstr>
      <vt:lpstr> WIPO … PROVIDER OF PREMIER   GLOBAL IP SERVICES   </vt:lpstr>
      <vt:lpstr>  WIPO’s MAIN SOURCES OF REVENUE</vt:lpstr>
      <vt:lpstr>PowerPoint Presentation</vt:lpstr>
      <vt:lpstr>PowerPoint Presentation</vt:lpstr>
      <vt:lpstr>        STANDING COMMITTEES </vt:lpstr>
      <vt:lpstr>THE STANDING COMMITTEE ON LAW OF PATENTS </vt:lpstr>
      <vt:lpstr>   THE STANDING COMMITTEE ON LAW OF PATENTS            PART II </vt:lpstr>
      <vt:lpstr>                        NORM SETTING :             INDUSTRIAL DESIGNS</vt:lpstr>
      <vt:lpstr>         OTHER ITEMS IN THE AGENDA</vt:lpstr>
      <vt:lpstr>          BEIJING TREATY ON AUDIOVISUAL            PERFORMANCES JUNE, 26 2012  </vt:lpstr>
      <vt:lpstr> BEIJING TREATY    </vt:lpstr>
      <vt:lpstr>MARRAKESH TREATY TO FACILITATE ACCESS TO PUBLISHED WORKS FOR PERSONS WHO ARE BLIND, VISUALLY IMPAIRED OR OTHERWISE PRINT DISABLED </vt:lpstr>
      <vt:lpstr>             MARRAKESH TREATY                              </vt:lpstr>
      <vt:lpstr>          INTELLECTUAL PROPERTY AND TRADITIONAL                KNOWLEDGE, ACCESS TO GENETIC         RESOURCES AND FOLKORE  </vt:lpstr>
      <vt:lpstr>   INTELLECTUAL PROPERTY AND TRADITIONAL                 KNOWLEDGE, ACCESS TO GENETIC           RESOURCES AND FOLKORE </vt:lpstr>
      <vt:lpstr>      MAJOR ECONOMIC STUDIES ON IP</vt:lpstr>
      <vt:lpstr>Strategic realignment within WIPO</vt:lpstr>
      <vt:lpstr>  Trend in Hague filings (designs)</vt:lpstr>
      <vt:lpstr>Demand for IP rights has grown</vt:lpstr>
      <vt:lpstr>More inventions and greater  internationalization</vt:lpstr>
      <vt:lpstr>    STUDIES AND REPORTS </vt:lpstr>
      <vt:lpstr> THE GLOBAL INNOVATION INDEX 2013 </vt:lpstr>
      <vt:lpstr> THE GLOBAL INNOVATION INDEX 2013 </vt:lpstr>
      <vt:lpstr> GLOBAL INNOVATION INDEX     FRAMEWORK</vt:lpstr>
      <vt:lpstr> NORWAY PROFILE </vt:lpstr>
      <vt:lpstr>     THE GLOBAL INNOVATION INDEX</vt:lpstr>
      <vt:lpstr>           NORWAY PROFILE </vt:lpstr>
      <vt:lpstr>      Norway’s evolution with respect to IP filings and         Economic Growth from 1997 to 2011  </vt:lpstr>
      <vt:lpstr>           PATENT APPLICATION BY TOP FIELDS OF              TECHNOLOGY (1997-2011)</vt:lpstr>
      <vt:lpstr>            INTERNATIONAL APPLICATIONS               VIA WIPO ADMINISTERED TREATIES            NORWAY      </vt:lpstr>
      <vt:lpstr>      THANK YOU!  Victor Vazquez  Head, Section for coordination of developed countries,  Department for Transition and Developed countries (TDC)  World Intellectual Property Organization (WIPO) 34 chemin des Colombettes, 1211 Geneva 20, Switzerland T + 41 22 338 99 97;  victor.vazquez-lopez@wipo.int ;  www.wipo.int/dcea/en/roving_seminars.html        </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Weissert</dc:creator>
  <cp:lastModifiedBy>PALMIERI Sylvie</cp:lastModifiedBy>
  <cp:revision>269</cp:revision>
  <dcterms:created xsi:type="dcterms:W3CDTF">2010-05-03T08:02:35Z</dcterms:created>
  <dcterms:modified xsi:type="dcterms:W3CDTF">2013-10-21T15:53:29Z</dcterms:modified>
</cp:coreProperties>
</file>