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86" r:id="rId3"/>
    <p:sldId id="264" r:id="rId4"/>
    <p:sldId id="274" r:id="rId5"/>
    <p:sldId id="265" r:id="rId6"/>
    <p:sldId id="271" r:id="rId7"/>
    <p:sldId id="273" r:id="rId8"/>
    <p:sldId id="275" r:id="rId9"/>
    <p:sldId id="266" r:id="rId10"/>
    <p:sldId id="267" r:id="rId11"/>
    <p:sldId id="276" r:id="rId12"/>
    <p:sldId id="268" r:id="rId13"/>
    <p:sldId id="269" r:id="rId14"/>
    <p:sldId id="281" r:id="rId15"/>
    <p:sldId id="277" r:id="rId16"/>
    <p:sldId id="284" r:id="rId17"/>
    <p:sldId id="282" r:id="rId18"/>
    <p:sldId id="278" r:id="rId19"/>
    <p:sldId id="279" r:id="rId20"/>
    <p:sldId id="280" r:id="rId21"/>
    <p:sldId id="285" r:id="rId22"/>
    <p:sldId id="272" r:id="rId23"/>
    <p:sldId id="270" r:id="rId24"/>
  </p:sldIdLst>
  <p:sldSz cx="9144000" cy="6858000" type="screen4x3"/>
  <p:notesSz cx="6669088" cy="9926638"/>
  <p:defaultTextStyle>
    <a:defPPr>
      <a:defRPr lang="fr-FR"/>
    </a:defPPr>
    <a:lvl1pPr algn="l"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sz="1100" kern="1200">
        <a:solidFill>
          <a:schemeClr val="tx1"/>
        </a:solidFill>
        <a:latin typeface="Arial" charset="0"/>
        <a:ea typeface="+mn-ea"/>
        <a:cs typeface="Arial" charset="0"/>
      </a:defRPr>
    </a:lvl2pPr>
    <a:lvl3pPr marL="914400" algn="l" rtl="0" fontAlgn="base">
      <a:spcBef>
        <a:spcPct val="0"/>
      </a:spcBef>
      <a:spcAft>
        <a:spcPct val="0"/>
      </a:spcAft>
      <a:defRPr sz="1100" kern="1200">
        <a:solidFill>
          <a:schemeClr val="tx1"/>
        </a:solidFill>
        <a:latin typeface="Arial" charset="0"/>
        <a:ea typeface="+mn-ea"/>
        <a:cs typeface="Arial" charset="0"/>
      </a:defRPr>
    </a:lvl3pPr>
    <a:lvl4pPr marL="1371600" algn="l" rtl="0" fontAlgn="base">
      <a:spcBef>
        <a:spcPct val="0"/>
      </a:spcBef>
      <a:spcAft>
        <a:spcPct val="0"/>
      </a:spcAft>
      <a:defRPr sz="1100" kern="1200">
        <a:solidFill>
          <a:schemeClr val="tx1"/>
        </a:solidFill>
        <a:latin typeface="Arial" charset="0"/>
        <a:ea typeface="+mn-ea"/>
        <a:cs typeface="Arial" charset="0"/>
      </a:defRPr>
    </a:lvl4pPr>
    <a:lvl5pPr marL="1828800" algn="l" rtl="0" fontAlgn="base">
      <a:spcBef>
        <a:spcPct val="0"/>
      </a:spcBef>
      <a:spcAft>
        <a:spcPct val="0"/>
      </a:spcAft>
      <a:defRPr sz="1100" kern="1200">
        <a:solidFill>
          <a:schemeClr val="tx1"/>
        </a:solidFill>
        <a:latin typeface="Arial" charset="0"/>
        <a:ea typeface="+mn-ea"/>
        <a:cs typeface="Arial" charset="0"/>
      </a:defRPr>
    </a:lvl5pPr>
    <a:lvl6pPr marL="2286000" algn="l" defTabSz="914400" rtl="0" eaLnBrk="1" latinLnBrk="0" hangingPunct="1">
      <a:defRPr sz="1100" kern="1200">
        <a:solidFill>
          <a:schemeClr val="tx1"/>
        </a:solidFill>
        <a:latin typeface="Arial" charset="0"/>
        <a:ea typeface="+mn-ea"/>
        <a:cs typeface="Arial" charset="0"/>
      </a:defRPr>
    </a:lvl6pPr>
    <a:lvl7pPr marL="2743200" algn="l" defTabSz="914400" rtl="0" eaLnBrk="1" latinLnBrk="0" hangingPunct="1">
      <a:defRPr sz="1100" kern="1200">
        <a:solidFill>
          <a:schemeClr val="tx1"/>
        </a:solidFill>
        <a:latin typeface="Arial" charset="0"/>
        <a:ea typeface="+mn-ea"/>
        <a:cs typeface="Arial" charset="0"/>
      </a:defRPr>
    </a:lvl7pPr>
    <a:lvl8pPr marL="3200400" algn="l" defTabSz="914400" rtl="0" eaLnBrk="1" latinLnBrk="0" hangingPunct="1">
      <a:defRPr sz="1100" kern="1200">
        <a:solidFill>
          <a:schemeClr val="tx1"/>
        </a:solidFill>
        <a:latin typeface="Arial" charset="0"/>
        <a:ea typeface="+mn-ea"/>
        <a:cs typeface="Arial" charset="0"/>
      </a:defRPr>
    </a:lvl8pPr>
    <a:lvl9pPr marL="3657600" algn="l" defTabSz="914400" rtl="0" eaLnBrk="1" latinLnBrk="0" hangingPunct="1">
      <a:defRPr sz="11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9234" autoAdjust="0"/>
    <p:restoredTop sz="96809" autoAdjust="0"/>
  </p:normalViewPr>
  <p:slideViewPr>
    <p:cSldViewPr>
      <p:cViewPr>
        <p:scale>
          <a:sx n="100" d="100"/>
          <a:sy n="100" d="100"/>
        </p:scale>
        <p:origin x="180" y="642"/>
      </p:cViewPr>
      <p:guideLst>
        <p:guide orient="horz" pos="2160"/>
        <p:guide pos="2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32" charset="0"/>
                <a:cs typeface="+mn-cs"/>
              </a:defRPr>
            </a:lvl1pPr>
          </a:lstStyle>
          <a:p>
            <a:pPr>
              <a:defRPr/>
            </a:pPr>
            <a:endParaRPr lang="en-US"/>
          </a:p>
        </p:txBody>
      </p:sp>
      <p:sp>
        <p:nvSpPr>
          <p:cNvPr id="29699"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32" charset="0"/>
                <a:cs typeface="+mn-cs"/>
              </a:defRPr>
            </a:lvl1pPr>
          </a:lstStyle>
          <a:p>
            <a:pPr>
              <a:defRPr/>
            </a:pPr>
            <a:fld id="{42F8F84C-8336-4386-808D-D13CB1C4E9E4}" type="datetimeFigureOut">
              <a:rPr lang="en-US"/>
              <a:pPr>
                <a:defRPr/>
              </a:pPr>
              <a:t>11/22/2010</a:t>
            </a:fld>
            <a:endParaRPr lang="en-US"/>
          </a:p>
        </p:txBody>
      </p:sp>
      <p:sp>
        <p:nvSpPr>
          <p:cNvPr id="29700"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32" charset="0"/>
                <a:cs typeface="+mn-cs"/>
              </a:defRPr>
            </a:lvl1pPr>
          </a:lstStyle>
          <a:p>
            <a:pPr>
              <a:defRPr/>
            </a:pPr>
            <a:endParaRPr lang="en-US"/>
          </a:p>
        </p:txBody>
      </p:sp>
      <p:sp>
        <p:nvSpPr>
          <p:cNvPr id="29701"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32" charset="0"/>
                <a:cs typeface="+mn-cs"/>
              </a:defRPr>
            </a:lvl1pPr>
          </a:lstStyle>
          <a:p>
            <a:pPr>
              <a:defRPr/>
            </a:pPr>
            <a:fld id="{2EF2A7FD-89CC-4C17-AE41-6B2B1FABD47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32" charset="0"/>
                <a:cs typeface="+mn-cs"/>
              </a:defRPr>
            </a:lvl1pPr>
          </a:lstStyle>
          <a:p>
            <a:pPr>
              <a:defRPr/>
            </a:pPr>
            <a:endParaRPr lang="en-US"/>
          </a:p>
        </p:txBody>
      </p:sp>
      <p:sp>
        <p:nvSpPr>
          <p:cNvPr id="30723"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32" charset="0"/>
                <a:cs typeface="+mn-cs"/>
              </a:defRPr>
            </a:lvl1pPr>
          </a:lstStyle>
          <a:p>
            <a:pPr>
              <a:defRPr/>
            </a:pPr>
            <a:fld id="{5BF3D7BD-B6C4-4467-8AEC-EAA4F34C8764}" type="datetimeFigureOut">
              <a:rPr lang="en-US"/>
              <a:pPr>
                <a:defRPr/>
              </a:pPr>
              <a:t>11/22/2010</a:t>
            </a:fld>
            <a:endParaRPr lang="en-US"/>
          </a:p>
        </p:txBody>
      </p:sp>
      <p:sp>
        <p:nvSpPr>
          <p:cNvPr id="1331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32" charset="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32" charset="0"/>
                <a:cs typeface="+mn-cs"/>
              </a:defRPr>
            </a:lvl1pPr>
          </a:lstStyle>
          <a:p>
            <a:pPr>
              <a:defRPr/>
            </a:pPr>
            <a:fld id="{D3E6D186-E64B-4DBC-8E1F-EB60A43527F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C50042F-1ABA-44A6-BE5E-98C122B4CB71}" type="slidenum">
              <a:rPr lang="fr-FR"/>
              <a:pPr>
                <a:defRPr/>
              </a:pPr>
              <a:t>‹#›</a:t>
            </a:fld>
            <a:endParaRPr lang="fr-FR"/>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0653CD3-0742-444B-ABAD-7265073589D5}" type="slidenum">
              <a:rPr lang="fr-FR"/>
              <a:pPr>
                <a:defRPr/>
              </a:pPr>
              <a:t>‹#›</a:t>
            </a:fld>
            <a:endParaRPr lang="fr-FR"/>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1F97125-F4E0-4B2F-96B2-69BA29927A5E}" type="slidenum">
              <a:rPr lang="fr-FR"/>
              <a:pPr>
                <a:defRPr/>
              </a:pPr>
              <a:t>‹#›</a:t>
            </a:fld>
            <a:endParaRPr lang="fr-FR"/>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CB4593A-08C7-4FE5-AF22-DB556FA4C75B}" type="slidenum">
              <a:rPr lang="fr-FR"/>
              <a:pPr>
                <a:defRPr/>
              </a:pPr>
              <a:t>‹#›</a:t>
            </a:fld>
            <a:endParaRPr lang="fr-FR"/>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CDB3648-2AB1-45D2-8133-E20313596658}" type="slidenum">
              <a:rPr lang="fr-FR"/>
              <a:pPr>
                <a:defRPr/>
              </a:pPr>
              <a:t>‹#›</a:t>
            </a:fld>
            <a:endParaRPr lang="fr-FR"/>
          </a:p>
        </p:txBody>
      </p: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A88F406-BCC9-45F7-B967-0C1FE5105C7B}" type="slidenum">
              <a:rPr lang="fr-FR"/>
              <a:pPr>
                <a:defRPr/>
              </a:pPr>
              <a:t>‹#›</a:t>
            </a:fld>
            <a:endParaRPr lang="fr-FR"/>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B26AD19-E740-4D79-8994-4EA283D37AC9}" type="slidenum">
              <a:rPr lang="fr-FR"/>
              <a:pPr>
                <a:defRPr/>
              </a:pPr>
              <a:t>‹#›</a:t>
            </a:fld>
            <a:endParaRPr lang="fr-FR"/>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0DC5C7D-A982-47EB-B1DF-236B30A7DB0E}" type="slidenum">
              <a:rPr lang="fr-FR"/>
              <a:pPr>
                <a:defRPr/>
              </a:pPr>
              <a:t>‹#›</a:t>
            </a:fld>
            <a:endParaRPr lang="fr-FR"/>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8951882-74DF-4469-AF9B-4B9A36D9305E}" type="slidenum">
              <a:rPr lang="fr-FR"/>
              <a:pPr>
                <a:defRPr/>
              </a:pPr>
              <a:t>‹#›</a:t>
            </a:fld>
            <a:endParaRPr lang="fr-FR"/>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1C4FB31-E580-42FE-9923-CDD4D0B083C6}" type="slidenum">
              <a:rPr lang="fr-FR"/>
              <a:pPr>
                <a:defRPr/>
              </a:pPr>
              <a:t>‹#›</a:t>
            </a:fld>
            <a:endParaRPr lang="fr-FR"/>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7E7C7E7-2D80-4F0D-A4F1-B7034D3E4E40}" type="slidenum">
              <a:rPr lang="fr-FR"/>
              <a:pPr>
                <a:defRPr/>
              </a:pPr>
              <a:t>‹#›</a:t>
            </a:fld>
            <a:endParaRPr lang="fr-FR"/>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32" charset="0"/>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pitchFamily="-32" charset="0"/>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pitchFamily="-32" charset="0"/>
                <a:cs typeface="+mn-cs"/>
              </a:defRPr>
            </a:lvl1pPr>
          </a:lstStyle>
          <a:p>
            <a:pPr>
              <a:defRPr/>
            </a:pPr>
            <a:fld id="{F1E2C98C-7933-4CD5-89D4-3244EED30098}"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pull/>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32" charset="0"/>
        </a:defRPr>
      </a:lvl2pPr>
      <a:lvl3pPr algn="ctr" rtl="0" eaLnBrk="0" fontAlgn="base" hangingPunct="0">
        <a:spcBef>
          <a:spcPct val="0"/>
        </a:spcBef>
        <a:spcAft>
          <a:spcPct val="0"/>
        </a:spcAft>
        <a:defRPr sz="4400">
          <a:solidFill>
            <a:schemeClr val="tx2"/>
          </a:solidFill>
          <a:latin typeface="Times" pitchFamily="-32" charset="0"/>
        </a:defRPr>
      </a:lvl3pPr>
      <a:lvl4pPr algn="ctr" rtl="0" eaLnBrk="0" fontAlgn="base" hangingPunct="0">
        <a:spcBef>
          <a:spcPct val="0"/>
        </a:spcBef>
        <a:spcAft>
          <a:spcPct val="0"/>
        </a:spcAft>
        <a:defRPr sz="4400">
          <a:solidFill>
            <a:schemeClr val="tx2"/>
          </a:solidFill>
          <a:latin typeface="Times" pitchFamily="-32" charset="0"/>
        </a:defRPr>
      </a:lvl4pPr>
      <a:lvl5pPr algn="ctr" rtl="0" eaLnBrk="0" fontAlgn="base" hangingPunct="0">
        <a:spcBef>
          <a:spcPct val="0"/>
        </a:spcBef>
        <a:spcAft>
          <a:spcPct val="0"/>
        </a:spcAft>
        <a:defRPr sz="4400">
          <a:solidFill>
            <a:schemeClr val="tx2"/>
          </a:solidFill>
          <a:latin typeface="Times" pitchFamily="-32" charset="0"/>
        </a:defRPr>
      </a:lvl5pPr>
      <a:lvl6pPr marL="457200" algn="ctr" rtl="0" fontAlgn="base">
        <a:spcBef>
          <a:spcPct val="0"/>
        </a:spcBef>
        <a:spcAft>
          <a:spcPct val="0"/>
        </a:spcAft>
        <a:defRPr sz="4400">
          <a:solidFill>
            <a:schemeClr val="tx2"/>
          </a:solidFill>
          <a:latin typeface="Times" pitchFamily="-32" charset="0"/>
        </a:defRPr>
      </a:lvl6pPr>
      <a:lvl7pPr marL="914400" algn="ctr" rtl="0" fontAlgn="base">
        <a:spcBef>
          <a:spcPct val="0"/>
        </a:spcBef>
        <a:spcAft>
          <a:spcPct val="0"/>
        </a:spcAft>
        <a:defRPr sz="4400">
          <a:solidFill>
            <a:schemeClr val="tx2"/>
          </a:solidFill>
          <a:latin typeface="Times" pitchFamily="-32" charset="0"/>
        </a:defRPr>
      </a:lvl7pPr>
      <a:lvl8pPr marL="1371600" algn="ctr" rtl="0" fontAlgn="base">
        <a:spcBef>
          <a:spcPct val="0"/>
        </a:spcBef>
        <a:spcAft>
          <a:spcPct val="0"/>
        </a:spcAft>
        <a:defRPr sz="4400">
          <a:solidFill>
            <a:schemeClr val="tx2"/>
          </a:solidFill>
          <a:latin typeface="Times" pitchFamily="-32" charset="0"/>
        </a:defRPr>
      </a:lvl8pPr>
      <a:lvl9pPr marL="1828800" algn="ctr" rtl="0" fontAlgn="base">
        <a:spcBef>
          <a:spcPct val="0"/>
        </a:spcBef>
        <a:spcAft>
          <a:spcPct val="0"/>
        </a:spcAft>
        <a:defRPr sz="4400">
          <a:solidFill>
            <a:schemeClr val="tx2"/>
          </a:solidFill>
          <a:latin typeface="Times" pitchFamily="-3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5362" name="Picture 2" descr="WIPO"/>
          <p:cNvPicPr>
            <a:picLocks noChangeAspect="1" noChangeArrowheads="1"/>
          </p:cNvPicPr>
          <p:nvPr/>
        </p:nvPicPr>
        <p:blipFill>
          <a:blip r:embed="rId4"/>
          <a:srcRect/>
          <a:stretch>
            <a:fillRect/>
          </a:stretch>
        </p:blipFill>
        <p:spPr bwMode="auto">
          <a:xfrm>
            <a:off x="7092950" y="5876925"/>
            <a:ext cx="684213" cy="687388"/>
          </a:xfrm>
          <a:prstGeom prst="rect">
            <a:avLst/>
          </a:prstGeom>
          <a:noFill/>
          <a:ln w="9525">
            <a:noFill/>
            <a:miter lim="800000"/>
            <a:headEnd/>
            <a:tailEnd/>
          </a:ln>
        </p:spPr>
      </p:pic>
      <p:sp>
        <p:nvSpPr>
          <p:cNvPr id="15363" name="Rectangle 3"/>
          <p:cNvSpPr>
            <a:spLocks noChangeArrowheads="1"/>
          </p:cNvSpPr>
          <p:nvPr/>
        </p:nvSpPr>
        <p:spPr bwMode="auto">
          <a:xfrm>
            <a:off x="7812088" y="5876925"/>
            <a:ext cx="1149350" cy="701675"/>
          </a:xfrm>
          <a:prstGeom prst="rect">
            <a:avLst/>
          </a:prstGeom>
          <a:noFill/>
          <a:ln w="9525">
            <a:noFill/>
            <a:miter lim="800000"/>
            <a:headEnd/>
            <a:tailEnd/>
          </a:ln>
        </p:spPr>
        <p:txBody>
          <a:bodyPr wrap="none">
            <a:spAutoFit/>
          </a:bodyPr>
          <a:lstStyle/>
          <a:p>
            <a:pPr eaLnBrk="0" hangingPunct="0"/>
            <a:r>
              <a:rPr lang="fr-FR" sz="1000"/>
              <a:t>WORLD</a:t>
            </a:r>
          </a:p>
          <a:p>
            <a:pPr eaLnBrk="0" hangingPunct="0"/>
            <a:r>
              <a:rPr lang="fr-FR" sz="1000"/>
              <a:t>INTELLECTUAL</a:t>
            </a:r>
          </a:p>
          <a:p>
            <a:pPr eaLnBrk="0" hangingPunct="0"/>
            <a:r>
              <a:rPr lang="fr-FR" sz="1000"/>
              <a:t>PROPERTY</a:t>
            </a:r>
          </a:p>
          <a:p>
            <a:pPr eaLnBrk="0" hangingPunct="0"/>
            <a:r>
              <a:rPr lang="fr-FR" sz="1000"/>
              <a:t>ORGANIZATION</a:t>
            </a:r>
          </a:p>
        </p:txBody>
      </p:sp>
      <p:sp>
        <p:nvSpPr>
          <p:cNvPr id="15364" name="Rectangle 10"/>
          <p:cNvSpPr>
            <a:spLocks noChangeArrowheads="1"/>
          </p:cNvSpPr>
          <p:nvPr/>
        </p:nvSpPr>
        <p:spPr bwMode="auto">
          <a:xfrm>
            <a:off x="1116013" y="2205038"/>
            <a:ext cx="7551737" cy="1158875"/>
          </a:xfrm>
          <a:prstGeom prst="rect">
            <a:avLst/>
          </a:prstGeom>
          <a:noFill/>
          <a:ln w="9525">
            <a:noFill/>
            <a:miter lim="800000"/>
            <a:headEnd/>
            <a:tailEnd/>
          </a:ln>
        </p:spPr>
        <p:txBody>
          <a:bodyPr>
            <a:spAutoFit/>
          </a:bodyPr>
          <a:lstStyle/>
          <a:p>
            <a:pPr eaLnBrk="0" hangingPunct="0"/>
            <a:endParaRPr lang="en-US" sz="1800" b="1">
              <a:solidFill>
                <a:srgbClr val="008000"/>
              </a:solidFill>
            </a:endParaRPr>
          </a:p>
          <a:p>
            <a:pPr eaLnBrk="0" hangingPunct="0"/>
            <a:endParaRPr lang="pl-PL" sz="2800" b="1">
              <a:solidFill>
                <a:srgbClr val="008000"/>
              </a:solidFill>
            </a:endParaRPr>
          </a:p>
          <a:p>
            <a:pPr eaLnBrk="0" hangingPunct="0"/>
            <a:endParaRPr lang="en-US" sz="2400" b="1">
              <a:solidFill>
                <a:srgbClr val="008000"/>
              </a:solidFill>
            </a:endParaRPr>
          </a:p>
        </p:txBody>
      </p:sp>
      <p:sp>
        <p:nvSpPr>
          <p:cNvPr id="15365" name="Rectangle 12"/>
          <p:cNvSpPr>
            <a:spLocks noChangeArrowheads="1"/>
          </p:cNvSpPr>
          <p:nvPr/>
        </p:nvSpPr>
        <p:spPr bwMode="auto">
          <a:xfrm>
            <a:off x="3924300" y="4797425"/>
            <a:ext cx="4572000" cy="793750"/>
          </a:xfrm>
          <a:prstGeom prst="rect">
            <a:avLst/>
          </a:prstGeom>
          <a:noFill/>
          <a:ln w="9525">
            <a:noFill/>
            <a:miter lim="800000"/>
            <a:headEnd/>
            <a:tailEnd/>
          </a:ln>
        </p:spPr>
        <p:txBody>
          <a:bodyPr>
            <a:spAutoFit/>
          </a:bodyPr>
          <a:lstStyle/>
          <a:p>
            <a:pPr eaLnBrk="0" hangingPunct="0"/>
            <a:endParaRPr lang="en-US" altLang="zh-CN" sz="1200" b="1">
              <a:ea typeface="SimSun" pitchFamily="2" charset="-122"/>
            </a:endParaRPr>
          </a:p>
          <a:p>
            <a:pPr eaLnBrk="0" hangingPunct="0"/>
            <a:r>
              <a:rPr lang="en-US" b="1">
                <a:solidFill>
                  <a:srgbClr val="008000"/>
                </a:solidFill>
              </a:rPr>
              <a:t>WIPO SUB-REGIONAL SEMINAR ON THE PROTECTION OF COMPUTER SOFTWARE AND DATABASES</a:t>
            </a:r>
          </a:p>
          <a:p>
            <a:pPr eaLnBrk="0" hangingPunct="0"/>
            <a:r>
              <a:rPr lang="en-US" sz="1200" b="1">
                <a:solidFill>
                  <a:srgbClr val="FF8000"/>
                </a:solidFill>
              </a:rPr>
              <a:t>Mangalia</a:t>
            </a:r>
            <a:r>
              <a:rPr lang="pl-PL" sz="1200" b="1">
                <a:solidFill>
                  <a:srgbClr val="FF8000"/>
                </a:solidFill>
              </a:rPr>
              <a:t>, </a:t>
            </a:r>
            <a:r>
              <a:rPr lang="en-US" sz="1200" b="1">
                <a:solidFill>
                  <a:srgbClr val="FF8000"/>
                </a:solidFill>
              </a:rPr>
              <a:t>Romania, August 25 to 27, 2010</a:t>
            </a:r>
          </a:p>
        </p:txBody>
      </p:sp>
      <p:sp>
        <p:nvSpPr>
          <p:cNvPr id="15366" name="Rectangle 17"/>
          <p:cNvSpPr>
            <a:spLocks noChangeArrowheads="1"/>
          </p:cNvSpPr>
          <p:nvPr/>
        </p:nvSpPr>
        <p:spPr bwMode="auto">
          <a:xfrm>
            <a:off x="1042988" y="2205038"/>
            <a:ext cx="7551737" cy="2289175"/>
          </a:xfrm>
          <a:prstGeom prst="rect">
            <a:avLst/>
          </a:prstGeom>
          <a:noFill/>
          <a:ln w="9525">
            <a:noFill/>
            <a:miter lim="800000"/>
            <a:headEnd/>
            <a:tailEnd/>
          </a:ln>
        </p:spPr>
        <p:txBody>
          <a:bodyPr>
            <a:spAutoFit/>
          </a:bodyPr>
          <a:lstStyle/>
          <a:p>
            <a:pPr eaLnBrk="0" hangingPunct="0"/>
            <a:endParaRPr lang="en-US" sz="1600">
              <a:solidFill>
                <a:srgbClr val="008000"/>
              </a:solidFill>
            </a:endParaRPr>
          </a:p>
          <a:p>
            <a:pPr eaLnBrk="0" hangingPunct="0"/>
            <a:endParaRPr lang="en-US" sz="1600">
              <a:solidFill>
                <a:srgbClr val="008000"/>
              </a:solidFill>
            </a:endParaRPr>
          </a:p>
          <a:p>
            <a:pPr eaLnBrk="0" hangingPunct="0"/>
            <a:endParaRPr lang="en-US" sz="2000">
              <a:solidFill>
                <a:srgbClr val="008000"/>
              </a:solidFill>
            </a:endParaRPr>
          </a:p>
          <a:p>
            <a:pPr eaLnBrk="0" hangingPunct="0"/>
            <a:endParaRPr lang="en-US" sz="2000">
              <a:solidFill>
                <a:srgbClr val="008000"/>
              </a:solidFill>
            </a:endParaRPr>
          </a:p>
          <a:p>
            <a:pPr eaLnBrk="0" hangingPunct="0"/>
            <a:r>
              <a:rPr lang="en-US" sz="2000">
                <a:solidFill>
                  <a:srgbClr val="008000"/>
                </a:solidFill>
              </a:rPr>
              <a:t>WIPO TOOLS FOR COUNTRIES IN TRANSITION</a:t>
            </a:r>
            <a:r>
              <a:rPr lang="en-US" sz="2000"/>
              <a:t>  </a:t>
            </a:r>
            <a:endParaRPr lang="en-US" sz="2000">
              <a:solidFill>
                <a:srgbClr val="008000"/>
              </a:solidFill>
            </a:endParaRPr>
          </a:p>
          <a:p>
            <a:pPr eaLnBrk="0" hangingPunct="0"/>
            <a:endParaRPr lang="en-US" sz="2000">
              <a:solidFill>
                <a:srgbClr val="008000"/>
              </a:solidFill>
            </a:endParaRPr>
          </a:p>
          <a:p>
            <a:pPr eaLnBrk="0" hangingPunct="0"/>
            <a:r>
              <a:rPr lang="en-US" sz="1600"/>
              <a:t>Ryszard Frelek, Division for Certain Countries in Europe and Asia, </a:t>
            </a:r>
          </a:p>
          <a:p>
            <a:pPr eaLnBrk="0" hangingPunct="0"/>
            <a:r>
              <a:rPr lang="en-US" sz="1600"/>
              <a:t>World Intellectual Property Organization </a:t>
            </a:r>
          </a:p>
        </p:txBody>
      </p:sp>
      <p:sp>
        <p:nvSpPr>
          <p:cNvPr id="15367" name="Rectangle 20"/>
          <p:cNvSpPr>
            <a:spLocks noChangeArrowheads="1"/>
          </p:cNvSpPr>
          <p:nvPr/>
        </p:nvSpPr>
        <p:spPr bwMode="auto">
          <a:xfrm>
            <a:off x="7451725" y="5876925"/>
            <a:ext cx="184150" cy="396875"/>
          </a:xfrm>
          <a:prstGeom prst="rect">
            <a:avLst/>
          </a:prstGeom>
          <a:noFill/>
          <a:ln w="9525">
            <a:noFill/>
            <a:miter lim="800000"/>
            <a:headEnd/>
            <a:tailEnd/>
          </a:ln>
        </p:spPr>
        <p:txBody>
          <a:bodyPr wrap="none">
            <a:spAutoFit/>
          </a:bodyPr>
          <a:lstStyle/>
          <a:p>
            <a:pPr eaLnBrk="0" hangingPunct="0"/>
            <a:endParaRPr lang="fr-FR" sz="1000"/>
          </a:p>
          <a:p>
            <a:pPr eaLnBrk="0" hangingPunct="0"/>
            <a:endParaRPr lang="fr-FR" sz="1000"/>
          </a:p>
        </p:txBody>
      </p:sp>
      <p:pic>
        <p:nvPicPr>
          <p:cNvPr id="15368" name="Picture 22" descr="sigla7d"/>
          <p:cNvPicPr>
            <a:picLocks noChangeAspect="1" noChangeArrowheads="1"/>
          </p:cNvPicPr>
          <p:nvPr/>
        </p:nvPicPr>
        <p:blipFill>
          <a:blip r:embed="rId5"/>
          <a:srcRect/>
          <a:stretch>
            <a:fillRect/>
          </a:stretch>
        </p:blipFill>
        <p:spPr bwMode="auto">
          <a:xfrm>
            <a:off x="5795963" y="5949950"/>
            <a:ext cx="1143000" cy="552450"/>
          </a:xfrm>
          <a:prstGeom prst="rect">
            <a:avLst/>
          </a:prstGeom>
          <a:noFill/>
          <a:ln w="9525">
            <a:noFill/>
            <a:miter lim="800000"/>
            <a:headEnd/>
            <a:tailEnd/>
          </a:ln>
        </p:spPr>
      </p:pic>
      <p:pic>
        <p:nvPicPr>
          <p:cNvPr id="15369" name="Picture 23" descr="logo (2)"/>
          <p:cNvPicPr>
            <a:picLocks noChangeAspect="1" noChangeArrowheads="1"/>
          </p:cNvPicPr>
          <p:nvPr/>
        </p:nvPicPr>
        <p:blipFill>
          <a:blip r:embed="rId6"/>
          <a:srcRect/>
          <a:stretch>
            <a:fillRect/>
          </a:stretch>
        </p:blipFill>
        <p:spPr bwMode="auto">
          <a:xfrm>
            <a:off x="4067175" y="5876925"/>
            <a:ext cx="1533525" cy="657225"/>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pl-PL" sz="2800" smtClean="0">
                <a:solidFill>
                  <a:srgbClr val="FF8000"/>
                </a:solidFill>
                <a:latin typeface="Times New Roman" pitchFamily="18" charset="0"/>
              </a:rPr>
              <a:t/>
            </a:r>
            <a:br>
              <a:rPr lang="pl-PL" sz="2800" smtClean="0">
                <a:solidFill>
                  <a:srgbClr val="FF8000"/>
                </a:solidFill>
                <a:latin typeface="Times New Roman" pitchFamily="18" charset="0"/>
              </a:rPr>
            </a:br>
            <a:r>
              <a:rPr lang="en-GB" sz="2800" smtClean="0">
                <a:solidFill>
                  <a:srgbClr val="FF8000"/>
                </a:solidFill>
                <a:latin typeface="Times New Roman" pitchFamily="18" charset="0"/>
              </a:rPr>
              <a:t/>
            </a:r>
            <a:br>
              <a:rPr lang="en-GB" sz="2800" smtClean="0">
                <a:solidFill>
                  <a:srgbClr val="FF8000"/>
                </a:solidFill>
                <a:latin typeface="Times New Roman" pitchFamily="18" charset="0"/>
              </a:rPr>
            </a:br>
            <a:r>
              <a:rPr lang="en-US" sz="2400" smtClean="0">
                <a:solidFill>
                  <a:srgbClr val="008000"/>
                </a:solidFill>
                <a:latin typeface="Times New Roman" pitchFamily="18" charset="0"/>
              </a:rPr>
              <a:t>DCEA</a:t>
            </a:r>
            <a:r>
              <a:rPr lang="pl-PL" sz="2400" smtClean="0">
                <a:solidFill>
                  <a:srgbClr val="008000"/>
                </a:solidFill>
                <a:latin typeface="Times New Roman" pitchFamily="18" charset="0"/>
              </a:rPr>
              <a:t> </a:t>
            </a:r>
            <a:r>
              <a:rPr lang="en-US" sz="2400" smtClean="0">
                <a:solidFill>
                  <a:srgbClr val="008000"/>
                </a:solidFill>
                <a:latin typeface="Times New Roman" pitchFamily="18" charset="0"/>
              </a:rPr>
              <a:t>(Objectives)</a:t>
            </a:r>
          </a:p>
        </p:txBody>
      </p:sp>
      <p:sp>
        <p:nvSpPr>
          <p:cNvPr id="25602" name="Rectangle 3"/>
          <p:cNvSpPr>
            <a:spLocks noGrp="1" noChangeArrowheads="1"/>
          </p:cNvSpPr>
          <p:nvPr>
            <p:ph type="body" idx="1"/>
          </p:nvPr>
        </p:nvSpPr>
        <p:spPr/>
        <p:txBody>
          <a:bodyPr/>
          <a:lstStyle/>
          <a:p>
            <a:pPr>
              <a:lnSpc>
                <a:spcPct val="80000"/>
              </a:lnSpc>
            </a:pPr>
            <a:endParaRPr lang="en-US" sz="1600" smtClean="0"/>
          </a:p>
          <a:p>
            <a:pPr>
              <a:lnSpc>
                <a:spcPct val="80000"/>
              </a:lnSpc>
            </a:pPr>
            <a:endParaRPr lang="en-US" sz="1600" smtClean="0"/>
          </a:p>
          <a:p>
            <a:pPr>
              <a:lnSpc>
                <a:spcPct val="80000"/>
              </a:lnSpc>
            </a:pPr>
            <a:r>
              <a:rPr lang="en-US" sz="1800" smtClean="0"/>
              <a:t>Further promotion of IP, taking into consideration different levels of economic, social and cultural development, as well as different levels of existing national IP infrastructures. </a:t>
            </a:r>
          </a:p>
          <a:p>
            <a:pPr>
              <a:lnSpc>
                <a:spcPct val="80000"/>
              </a:lnSpc>
            </a:pPr>
            <a:r>
              <a:rPr lang="en-US" sz="1800" smtClean="0"/>
              <a:t>Continued cooperation in building national capacities, a relevant knowledge base, and infrastructure, with a view to enhance the development of IP strategies and their inclusion in overall national development plans. </a:t>
            </a:r>
          </a:p>
          <a:p>
            <a:pPr>
              <a:lnSpc>
                <a:spcPct val="80000"/>
              </a:lnSpc>
            </a:pPr>
            <a:r>
              <a:rPr lang="en-US" sz="1800" smtClean="0"/>
              <a:t>Development of relevant IP tools or guidance, taking into consideration requirements of countries in transition, responding to their specific needs and challenges; taking advantage of experience gained through implementation of IP-related activities. </a:t>
            </a:r>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endParaRPr lang="en-GB" smtClean="0"/>
          </a:p>
        </p:txBody>
      </p:sp>
      <p:sp>
        <p:nvSpPr>
          <p:cNvPr id="26626" name="Content Placeholder 2"/>
          <p:cNvSpPr>
            <a:spLocks noGrp="1"/>
          </p:cNvSpPr>
          <p:nvPr>
            <p:ph idx="1"/>
          </p:nvPr>
        </p:nvSpPr>
        <p:spPr/>
        <p:txBody>
          <a:bodyPr/>
          <a:lstStyle/>
          <a:p>
            <a:pPr>
              <a:buFontTx/>
              <a:buNone/>
            </a:pPr>
            <a:endParaRPr lang="en-GB" smtClean="0"/>
          </a:p>
          <a:p>
            <a:pPr>
              <a:buFontTx/>
              <a:buNone/>
            </a:pPr>
            <a:endParaRPr lang="en-GB" smtClean="0"/>
          </a:p>
          <a:p>
            <a:pPr>
              <a:buFontTx/>
              <a:buNone/>
            </a:pPr>
            <a:r>
              <a:rPr lang="en-GB" smtClean="0"/>
              <a:t>		</a:t>
            </a:r>
            <a:r>
              <a:rPr lang="en-GB" sz="3000" smtClean="0">
                <a:solidFill>
                  <a:srgbClr val="008000"/>
                </a:solidFill>
              </a:rPr>
              <a:t>WIPO Tools for Countries in Transition </a:t>
            </a:r>
          </a:p>
        </p:txBody>
      </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4213" y="620713"/>
            <a:ext cx="7772400" cy="1143000"/>
          </a:xfrm>
        </p:spPr>
        <p:txBody>
          <a:bodyPr/>
          <a:lstStyle/>
          <a:p>
            <a:pPr>
              <a:lnSpc>
                <a:spcPct val="60000"/>
              </a:lnSpc>
            </a:pPr>
            <a:r>
              <a:rPr lang="pl-PL" sz="4000" smtClean="0">
                <a:latin typeface="Arial" charset="0"/>
              </a:rPr>
              <a:t/>
            </a:r>
            <a:br>
              <a:rPr lang="pl-PL" sz="4000" smtClean="0">
                <a:latin typeface="Arial" charset="0"/>
              </a:rPr>
            </a:br>
            <a:r>
              <a:rPr lang="pl-PL" sz="4000" smtClean="0">
                <a:solidFill>
                  <a:srgbClr val="008000"/>
                </a:solidFill>
                <a:latin typeface="Arial" charset="0"/>
              </a:rPr>
              <a:t/>
            </a:r>
            <a:br>
              <a:rPr lang="pl-PL" sz="4000" smtClean="0">
                <a:solidFill>
                  <a:srgbClr val="008000"/>
                </a:solidFill>
                <a:latin typeface="Arial" charset="0"/>
              </a:rPr>
            </a:br>
            <a:r>
              <a:rPr lang="en-GB" sz="4000" smtClean="0">
                <a:solidFill>
                  <a:srgbClr val="008000"/>
                </a:solidFill>
                <a:latin typeface="Arial" charset="0"/>
              </a:rPr>
              <a:t/>
            </a:r>
            <a:br>
              <a:rPr lang="en-GB" sz="4000" smtClean="0">
                <a:solidFill>
                  <a:srgbClr val="008000"/>
                </a:solidFill>
                <a:latin typeface="Arial" charset="0"/>
              </a:rPr>
            </a:br>
            <a:r>
              <a:rPr lang="en-US" sz="2400" smtClean="0">
                <a:solidFill>
                  <a:srgbClr val="008000"/>
                </a:solidFill>
                <a:latin typeface="Times New Roman" pitchFamily="18" charset="0"/>
              </a:rPr>
              <a:t>DCEA (IP Strategies)</a:t>
            </a:r>
          </a:p>
        </p:txBody>
      </p:sp>
      <p:sp>
        <p:nvSpPr>
          <p:cNvPr id="70659" name="Rectangle 3"/>
          <p:cNvSpPr>
            <a:spLocks noGrp="1" noChangeArrowheads="1"/>
          </p:cNvSpPr>
          <p:nvPr>
            <p:ph type="body" idx="1"/>
          </p:nvPr>
        </p:nvSpPr>
        <p:spPr/>
        <p:txBody>
          <a:bodyPr/>
          <a:lstStyle/>
          <a:p>
            <a:pPr>
              <a:buFontTx/>
              <a:buNone/>
            </a:pPr>
            <a:r>
              <a:rPr lang="en-US" sz="1600" smtClean="0"/>
              <a:t>	</a:t>
            </a:r>
          </a:p>
          <a:p>
            <a:pPr>
              <a:buFontTx/>
              <a:buNone/>
            </a:pPr>
            <a:r>
              <a:rPr lang="en-US" sz="1800" smtClean="0"/>
              <a:t>	One of the priorities of DCEA activities is to provide support to WIPO Member States to enable them to assess the case for creating a national Intellectual Property (IP) Strategy and how to relate that to the Government’s economic and cultural strategy with respect to creativity and innovation. </a:t>
            </a:r>
          </a:p>
          <a:p>
            <a:pPr>
              <a:buFontTx/>
              <a:buNone/>
            </a:pPr>
            <a:endParaRPr lang="en-US" sz="1800" smtClean="0"/>
          </a:p>
          <a:p>
            <a:pPr>
              <a:buFontTx/>
              <a:buNone/>
            </a:pPr>
            <a:r>
              <a:rPr lang="en-US" sz="1800" smtClean="0"/>
              <a:t>	To support the development of national IP strategies, DCEA has been developing a new series of tools for experts and practitioners, as well as policy makers in countries in transition. </a:t>
            </a:r>
            <a:endParaRPr lang="pl-PL" sz="1800" smtClean="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anim calcmode="lin" valueType="num">
                                      <p:cBhvr>
                                        <p:cTn id="8" dur="10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06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0659">
                                            <p:txEl>
                                              <p:pRg st="3" end="3"/>
                                            </p:txEl>
                                          </p:spTgt>
                                        </p:tgtEl>
                                        <p:attrNameLst>
                                          <p:attrName>style.visibility</p:attrName>
                                        </p:attrNameLst>
                                      </p:cBhvr>
                                      <p:to>
                                        <p:strVal val="visible"/>
                                      </p:to>
                                    </p:set>
                                    <p:animEffect transition="in" filter="fade">
                                      <p:cBhvr>
                                        <p:cTn id="14" dur="1000"/>
                                        <p:tgtEl>
                                          <p:spTgt spid="70659">
                                            <p:txEl>
                                              <p:pRg st="3" end="3"/>
                                            </p:txEl>
                                          </p:spTgt>
                                        </p:tgtEl>
                                      </p:cBhvr>
                                    </p:animEffect>
                                    <p:anim calcmode="lin" valueType="num">
                                      <p:cBhvr>
                                        <p:cTn id="15" dur="10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06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pl-PL" sz="4000" smtClean="0">
                <a:latin typeface="Arial" charset="0"/>
              </a:rPr>
              <a:t/>
            </a:r>
            <a:br>
              <a:rPr lang="pl-PL" sz="4000" smtClean="0">
                <a:latin typeface="Arial" charset="0"/>
              </a:rPr>
            </a:br>
            <a:r>
              <a:rPr lang="en-US" sz="2400" smtClean="0">
                <a:solidFill>
                  <a:srgbClr val="008000"/>
                </a:solidFill>
                <a:latin typeface="Times New Roman" pitchFamily="18" charset="0"/>
              </a:rPr>
              <a:t>DCEA (IP Tools) </a:t>
            </a:r>
            <a:r>
              <a:rPr lang="pl-PL" sz="2400" smtClean="0">
                <a:latin typeface="Arial" charset="0"/>
              </a:rPr>
              <a:t> </a:t>
            </a:r>
            <a:endParaRPr lang="en-US" sz="2400" smtClean="0">
              <a:latin typeface="Arial" charset="0"/>
            </a:endParaRPr>
          </a:p>
        </p:txBody>
      </p:sp>
      <p:sp>
        <p:nvSpPr>
          <p:cNvPr id="71683" name="Rectangle 3"/>
          <p:cNvSpPr>
            <a:spLocks noGrp="1" noChangeArrowheads="1"/>
          </p:cNvSpPr>
          <p:nvPr>
            <p:ph type="body" idx="1"/>
          </p:nvPr>
        </p:nvSpPr>
        <p:spPr/>
        <p:txBody>
          <a:bodyPr/>
          <a:lstStyle/>
          <a:p>
            <a:pPr>
              <a:lnSpc>
                <a:spcPct val="80000"/>
              </a:lnSpc>
              <a:buFontTx/>
              <a:buNone/>
            </a:pPr>
            <a:r>
              <a:rPr lang="en-US" sz="1400" b="1" smtClean="0"/>
              <a:t>	</a:t>
            </a:r>
            <a:r>
              <a:rPr lang="en-US" sz="1400" b="1" smtClean="0">
                <a:solidFill>
                  <a:srgbClr val="008000"/>
                </a:solidFill>
              </a:rPr>
              <a:t>Available </a:t>
            </a:r>
          </a:p>
          <a:p>
            <a:pPr>
              <a:lnSpc>
                <a:spcPct val="80000"/>
              </a:lnSpc>
            </a:pPr>
            <a:r>
              <a:rPr lang="en-US" sz="1400" smtClean="0"/>
              <a:t>Development of an Intellectual Property (IP) Strategy in Countries in Transition;</a:t>
            </a:r>
          </a:p>
          <a:p>
            <a:pPr>
              <a:lnSpc>
                <a:spcPct val="80000"/>
              </a:lnSpc>
            </a:pPr>
            <a:r>
              <a:rPr lang="en-US" sz="1400" smtClean="0"/>
              <a:t>Management of Academic Intellectual Property and Early Stage</a:t>
            </a:r>
            <a:r>
              <a:rPr lang="en-US" sz="1600" smtClean="0"/>
              <a:t> </a:t>
            </a:r>
            <a:r>
              <a:rPr lang="en-US" sz="1400" smtClean="0"/>
              <a:t>Innovation in Countries in Transition;</a:t>
            </a:r>
          </a:p>
          <a:p>
            <a:pPr>
              <a:lnSpc>
                <a:spcPct val="80000"/>
              </a:lnSpc>
            </a:pPr>
            <a:r>
              <a:rPr lang="en-US" sz="1400" smtClean="0"/>
              <a:t>Special Features of the Copyright Systems of Countries in Transition;</a:t>
            </a:r>
          </a:p>
          <a:p>
            <a:pPr>
              <a:lnSpc>
                <a:spcPct val="80000"/>
              </a:lnSpc>
            </a:pPr>
            <a:r>
              <a:rPr lang="en-US" sz="1400" smtClean="0"/>
              <a:t>Adaptation of the Copyright Laws of Countries in Transition; </a:t>
            </a:r>
          </a:p>
          <a:p>
            <a:pPr>
              <a:lnSpc>
                <a:spcPct val="80000"/>
              </a:lnSpc>
            </a:pPr>
            <a:r>
              <a:rPr lang="en-US" sz="1400" smtClean="0"/>
              <a:t>Strengthening the Role of Innovative Small and Medium-sized Enterprises (SMEs) in CIS Countries.</a:t>
            </a:r>
          </a:p>
          <a:p>
            <a:pPr>
              <a:lnSpc>
                <a:spcPct val="80000"/>
              </a:lnSpc>
              <a:buFontTx/>
              <a:buNone/>
            </a:pPr>
            <a:r>
              <a:rPr lang="en-US" sz="1400" b="1" smtClean="0"/>
              <a:t>	</a:t>
            </a:r>
          </a:p>
          <a:p>
            <a:pPr>
              <a:lnSpc>
                <a:spcPct val="80000"/>
              </a:lnSpc>
              <a:buFontTx/>
              <a:buNone/>
            </a:pPr>
            <a:r>
              <a:rPr lang="en-US" sz="1400" b="1" smtClean="0"/>
              <a:t>	</a:t>
            </a:r>
            <a:r>
              <a:rPr lang="en-US" sz="1400" b="1" smtClean="0">
                <a:solidFill>
                  <a:srgbClr val="008000"/>
                </a:solidFill>
              </a:rPr>
              <a:t>Under Preparation </a:t>
            </a:r>
          </a:p>
          <a:p>
            <a:pPr>
              <a:lnSpc>
                <a:spcPct val="80000"/>
              </a:lnSpc>
            </a:pPr>
            <a:r>
              <a:rPr lang="en-US" sz="1400" smtClean="0"/>
              <a:t>Nation Branding in Countries in Transition; </a:t>
            </a:r>
          </a:p>
          <a:p>
            <a:pPr>
              <a:lnSpc>
                <a:spcPct val="80000"/>
              </a:lnSpc>
            </a:pPr>
            <a:r>
              <a:rPr lang="en-US" sz="1400" smtClean="0"/>
              <a:t>Enforcement of Intellectual Property Rights in Countries in Transition; </a:t>
            </a:r>
          </a:p>
          <a:p>
            <a:pPr>
              <a:lnSpc>
                <a:spcPct val="80000"/>
              </a:lnSpc>
            </a:pPr>
            <a:r>
              <a:rPr lang="en-US" sz="1400" smtClean="0"/>
              <a:t>IP Teaching in Countries in Transition. </a:t>
            </a:r>
          </a:p>
          <a:p>
            <a:pPr>
              <a:lnSpc>
                <a:spcPct val="80000"/>
              </a:lnSpc>
            </a:pPr>
            <a:endParaRPr lang="en-US" altLang="zh-CN" sz="1400" smtClean="0">
              <a:ea typeface="SimSun" pitchFamily="2" charset="-122"/>
            </a:endParaRPr>
          </a:p>
          <a:p>
            <a:pPr>
              <a:lnSpc>
                <a:spcPct val="80000"/>
              </a:lnSpc>
              <a:buFontTx/>
              <a:buNone/>
            </a:pPr>
            <a:r>
              <a:rPr lang="en-US" altLang="zh-CN" sz="1400" smtClean="0">
                <a:ea typeface="SimSun" pitchFamily="2" charset="-122"/>
              </a:rPr>
              <a:t>	</a:t>
            </a:r>
            <a:r>
              <a:rPr lang="en-US" altLang="zh-CN" sz="1400" b="1" smtClean="0">
                <a:solidFill>
                  <a:srgbClr val="008000"/>
                </a:solidFill>
                <a:ea typeface="SimSun" pitchFamily="2" charset="-122"/>
              </a:rPr>
              <a:t>Planned</a:t>
            </a:r>
            <a:r>
              <a:rPr lang="en-US" altLang="zh-CN" sz="1400" smtClean="0">
                <a:ea typeface="SimSun" pitchFamily="2" charset="-122"/>
              </a:rPr>
              <a:t> </a:t>
            </a:r>
          </a:p>
          <a:p>
            <a:pPr>
              <a:lnSpc>
                <a:spcPct val="80000"/>
              </a:lnSpc>
            </a:pPr>
            <a:r>
              <a:rPr lang="en-US" altLang="zh-CN" sz="1400" smtClean="0">
                <a:ea typeface="SimSun" pitchFamily="2" charset="-122"/>
              </a:rPr>
              <a:t>Model law on Traditional Knowledge for Countries in Transition; </a:t>
            </a:r>
            <a:endParaRPr lang="en-US" sz="1400" smtClean="0"/>
          </a:p>
          <a:p>
            <a:pPr>
              <a:lnSpc>
                <a:spcPct val="80000"/>
              </a:lnSpc>
            </a:pPr>
            <a:r>
              <a:rPr lang="en-US" sz="1400" smtClean="0"/>
              <a:t>Guidance on Traditional Knowledge in Countries in Transition;</a:t>
            </a:r>
          </a:p>
          <a:p>
            <a:pPr>
              <a:lnSpc>
                <a:spcPct val="80000"/>
              </a:lnSpc>
            </a:pPr>
            <a:r>
              <a:rPr lang="en-US" sz="1400" smtClean="0"/>
              <a:t>IP and Economic Development of Countries in Transition.  </a:t>
            </a:r>
          </a:p>
          <a:p>
            <a:pPr>
              <a:lnSpc>
                <a:spcPct val="80000"/>
              </a:lnSpc>
            </a:pPr>
            <a:endParaRPr lang="en-US" sz="1400" smtClean="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1000"/>
                                        <p:tgtEl>
                                          <p:spTgt spid="71683">
                                            <p:txEl>
                                              <p:pRg st="0" end="0"/>
                                            </p:txEl>
                                          </p:spTgt>
                                        </p:tgtEl>
                                      </p:cBhvr>
                                    </p:animEffect>
                                    <p:anim calcmode="lin" valueType="num">
                                      <p:cBhvr>
                                        <p:cTn id="8"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68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1683">
                                            <p:txEl>
                                              <p:pRg st="2" end="2"/>
                                            </p:txEl>
                                          </p:spTgt>
                                        </p:tgtEl>
                                        <p:attrNameLst>
                                          <p:attrName>style.visibility</p:attrName>
                                        </p:attrNameLst>
                                      </p:cBhvr>
                                      <p:to>
                                        <p:strVal val="visible"/>
                                      </p:to>
                                    </p:set>
                                    <p:animEffect transition="in" filter="fade">
                                      <p:cBhvr>
                                        <p:cTn id="12" dur="1000"/>
                                        <p:tgtEl>
                                          <p:spTgt spid="71683">
                                            <p:txEl>
                                              <p:pRg st="2" end="2"/>
                                            </p:txEl>
                                          </p:spTgt>
                                        </p:tgtEl>
                                      </p:cBhvr>
                                    </p:animEffect>
                                    <p:anim calcmode="lin" valueType="num">
                                      <p:cBhvr>
                                        <p:cTn id="13" dur="10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168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Effect transition="in" filter="fade">
                                      <p:cBhvr>
                                        <p:cTn id="17" dur="1000"/>
                                        <p:tgtEl>
                                          <p:spTgt spid="71683">
                                            <p:txEl>
                                              <p:pRg st="1" end="1"/>
                                            </p:txEl>
                                          </p:spTgt>
                                        </p:tgtEl>
                                      </p:cBhvr>
                                    </p:animEffect>
                                    <p:anim calcmode="lin" valueType="num">
                                      <p:cBhvr>
                                        <p:cTn id="18" dur="10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1683">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fade">
                                      <p:cBhvr>
                                        <p:cTn id="22" dur="1000"/>
                                        <p:tgtEl>
                                          <p:spTgt spid="71683">
                                            <p:txEl>
                                              <p:pRg st="3" end="3"/>
                                            </p:txEl>
                                          </p:spTgt>
                                        </p:tgtEl>
                                      </p:cBhvr>
                                    </p:animEffect>
                                    <p:anim calcmode="lin" valueType="num">
                                      <p:cBhvr>
                                        <p:cTn id="23" dur="10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168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fade">
                                      <p:cBhvr>
                                        <p:cTn id="27" dur="1000"/>
                                        <p:tgtEl>
                                          <p:spTgt spid="71683">
                                            <p:txEl>
                                              <p:pRg st="4" end="4"/>
                                            </p:txEl>
                                          </p:spTgt>
                                        </p:tgtEl>
                                      </p:cBhvr>
                                    </p:animEffect>
                                    <p:anim calcmode="lin" valueType="num">
                                      <p:cBhvr>
                                        <p:cTn id="28" dur="10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168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71683">
                                            <p:txEl>
                                              <p:pRg st="5" end="5"/>
                                            </p:txEl>
                                          </p:spTgt>
                                        </p:tgtEl>
                                        <p:attrNameLst>
                                          <p:attrName>style.visibility</p:attrName>
                                        </p:attrNameLst>
                                      </p:cBhvr>
                                      <p:to>
                                        <p:strVal val="visible"/>
                                      </p:to>
                                    </p:set>
                                    <p:animEffect transition="in" filter="fade">
                                      <p:cBhvr>
                                        <p:cTn id="32" dur="1000"/>
                                        <p:tgtEl>
                                          <p:spTgt spid="71683">
                                            <p:txEl>
                                              <p:pRg st="5" end="5"/>
                                            </p:txEl>
                                          </p:spTgt>
                                        </p:tgtEl>
                                      </p:cBhvr>
                                    </p:animEffect>
                                    <p:anim calcmode="lin" valueType="num">
                                      <p:cBhvr>
                                        <p:cTn id="33" dur="10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16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71683">
                                            <p:txEl>
                                              <p:pRg st="7" end="7"/>
                                            </p:txEl>
                                          </p:spTgt>
                                        </p:tgtEl>
                                        <p:attrNameLst>
                                          <p:attrName>style.visibility</p:attrName>
                                        </p:attrNameLst>
                                      </p:cBhvr>
                                      <p:to>
                                        <p:strVal val="visible"/>
                                      </p:to>
                                    </p:set>
                                    <p:animEffect transition="in" filter="fade">
                                      <p:cBhvr>
                                        <p:cTn id="39" dur="1000"/>
                                        <p:tgtEl>
                                          <p:spTgt spid="71683">
                                            <p:txEl>
                                              <p:pRg st="7" end="7"/>
                                            </p:txEl>
                                          </p:spTgt>
                                        </p:tgtEl>
                                      </p:cBhvr>
                                    </p:animEffect>
                                    <p:anim calcmode="lin" valueType="num">
                                      <p:cBhvr>
                                        <p:cTn id="40" dur="1000" fill="hold"/>
                                        <p:tgtEl>
                                          <p:spTgt spid="7168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71683">
                                            <p:txEl>
                                              <p:pRg st="7" end="7"/>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71683">
                                            <p:txEl>
                                              <p:pRg st="8" end="8"/>
                                            </p:txEl>
                                          </p:spTgt>
                                        </p:tgtEl>
                                        <p:attrNameLst>
                                          <p:attrName>style.visibility</p:attrName>
                                        </p:attrNameLst>
                                      </p:cBhvr>
                                      <p:to>
                                        <p:strVal val="visible"/>
                                      </p:to>
                                    </p:set>
                                    <p:animEffect transition="in" filter="fade">
                                      <p:cBhvr>
                                        <p:cTn id="44" dur="1000"/>
                                        <p:tgtEl>
                                          <p:spTgt spid="71683">
                                            <p:txEl>
                                              <p:pRg st="8" end="8"/>
                                            </p:txEl>
                                          </p:spTgt>
                                        </p:tgtEl>
                                      </p:cBhvr>
                                    </p:animEffect>
                                    <p:anim calcmode="lin" valueType="num">
                                      <p:cBhvr>
                                        <p:cTn id="45" dur="1000" fill="hold"/>
                                        <p:tgtEl>
                                          <p:spTgt spid="7168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71683">
                                            <p:txEl>
                                              <p:pRg st="8" end="8"/>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71683">
                                            <p:txEl>
                                              <p:pRg st="9" end="9"/>
                                            </p:txEl>
                                          </p:spTgt>
                                        </p:tgtEl>
                                        <p:attrNameLst>
                                          <p:attrName>style.visibility</p:attrName>
                                        </p:attrNameLst>
                                      </p:cBhvr>
                                      <p:to>
                                        <p:strVal val="visible"/>
                                      </p:to>
                                    </p:set>
                                    <p:animEffect transition="in" filter="fade">
                                      <p:cBhvr>
                                        <p:cTn id="49" dur="1000"/>
                                        <p:tgtEl>
                                          <p:spTgt spid="71683">
                                            <p:txEl>
                                              <p:pRg st="9" end="9"/>
                                            </p:txEl>
                                          </p:spTgt>
                                        </p:tgtEl>
                                      </p:cBhvr>
                                    </p:animEffect>
                                    <p:anim calcmode="lin" valueType="num">
                                      <p:cBhvr>
                                        <p:cTn id="50" dur="1000" fill="hold"/>
                                        <p:tgtEl>
                                          <p:spTgt spid="7168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71683">
                                            <p:txEl>
                                              <p:pRg st="9" end="9"/>
                                            </p:txEl>
                                          </p:spTgt>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71683">
                                            <p:txEl>
                                              <p:pRg st="10" end="10"/>
                                            </p:txEl>
                                          </p:spTgt>
                                        </p:tgtEl>
                                        <p:attrNameLst>
                                          <p:attrName>style.visibility</p:attrName>
                                        </p:attrNameLst>
                                      </p:cBhvr>
                                      <p:to>
                                        <p:strVal val="visible"/>
                                      </p:to>
                                    </p:set>
                                    <p:animEffect transition="in" filter="fade">
                                      <p:cBhvr>
                                        <p:cTn id="54" dur="1000"/>
                                        <p:tgtEl>
                                          <p:spTgt spid="71683">
                                            <p:txEl>
                                              <p:pRg st="10" end="10"/>
                                            </p:txEl>
                                          </p:spTgt>
                                        </p:tgtEl>
                                      </p:cBhvr>
                                    </p:animEffect>
                                    <p:anim calcmode="lin" valueType="num">
                                      <p:cBhvr>
                                        <p:cTn id="55" dur="1000" fill="hold"/>
                                        <p:tgtEl>
                                          <p:spTgt spid="7168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7168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71683">
                                            <p:txEl>
                                              <p:pRg st="12" end="12"/>
                                            </p:txEl>
                                          </p:spTgt>
                                        </p:tgtEl>
                                        <p:attrNameLst>
                                          <p:attrName>style.visibility</p:attrName>
                                        </p:attrNameLst>
                                      </p:cBhvr>
                                      <p:to>
                                        <p:strVal val="visible"/>
                                      </p:to>
                                    </p:set>
                                    <p:animEffect transition="in" filter="fade">
                                      <p:cBhvr>
                                        <p:cTn id="61" dur="1000"/>
                                        <p:tgtEl>
                                          <p:spTgt spid="71683">
                                            <p:txEl>
                                              <p:pRg st="12" end="12"/>
                                            </p:txEl>
                                          </p:spTgt>
                                        </p:tgtEl>
                                      </p:cBhvr>
                                    </p:animEffect>
                                    <p:anim calcmode="lin" valueType="num">
                                      <p:cBhvr>
                                        <p:cTn id="62" dur="1000" fill="hold"/>
                                        <p:tgtEl>
                                          <p:spTgt spid="7168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71683">
                                            <p:txEl>
                                              <p:pRg st="12" end="12"/>
                                            </p:txEl>
                                          </p:spTgt>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71683">
                                            <p:txEl>
                                              <p:pRg st="13" end="13"/>
                                            </p:txEl>
                                          </p:spTgt>
                                        </p:tgtEl>
                                        <p:attrNameLst>
                                          <p:attrName>style.visibility</p:attrName>
                                        </p:attrNameLst>
                                      </p:cBhvr>
                                      <p:to>
                                        <p:strVal val="visible"/>
                                      </p:to>
                                    </p:set>
                                    <p:animEffect transition="in" filter="fade">
                                      <p:cBhvr>
                                        <p:cTn id="66" dur="1000"/>
                                        <p:tgtEl>
                                          <p:spTgt spid="71683">
                                            <p:txEl>
                                              <p:pRg st="13" end="13"/>
                                            </p:txEl>
                                          </p:spTgt>
                                        </p:tgtEl>
                                      </p:cBhvr>
                                    </p:animEffect>
                                    <p:anim calcmode="lin" valueType="num">
                                      <p:cBhvr>
                                        <p:cTn id="67" dur="1000" fill="hold"/>
                                        <p:tgtEl>
                                          <p:spTgt spid="71683">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71683">
                                            <p:txEl>
                                              <p:pRg st="13" end="13"/>
                                            </p:txEl>
                                          </p:spTgt>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71683">
                                            <p:txEl>
                                              <p:pRg st="14" end="14"/>
                                            </p:txEl>
                                          </p:spTgt>
                                        </p:tgtEl>
                                        <p:attrNameLst>
                                          <p:attrName>style.visibility</p:attrName>
                                        </p:attrNameLst>
                                      </p:cBhvr>
                                      <p:to>
                                        <p:strVal val="visible"/>
                                      </p:to>
                                    </p:set>
                                    <p:animEffect transition="in" filter="fade">
                                      <p:cBhvr>
                                        <p:cTn id="71" dur="1000"/>
                                        <p:tgtEl>
                                          <p:spTgt spid="71683">
                                            <p:txEl>
                                              <p:pRg st="14" end="14"/>
                                            </p:txEl>
                                          </p:spTgt>
                                        </p:tgtEl>
                                      </p:cBhvr>
                                    </p:animEffect>
                                    <p:anim calcmode="lin" valueType="num">
                                      <p:cBhvr>
                                        <p:cTn id="72" dur="1000" fill="hold"/>
                                        <p:tgtEl>
                                          <p:spTgt spid="71683">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71683">
                                            <p:txEl>
                                              <p:pRg st="14" end="14"/>
                                            </p:txEl>
                                          </p:spTgt>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71683">
                                            <p:txEl>
                                              <p:pRg st="15" end="15"/>
                                            </p:txEl>
                                          </p:spTgt>
                                        </p:tgtEl>
                                        <p:attrNameLst>
                                          <p:attrName>style.visibility</p:attrName>
                                        </p:attrNameLst>
                                      </p:cBhvr>
                                      <p:to>
                                        <p:strVal val="visible"/>
                                      </p:to>
                                    </p:set>
                                    <p:animEffect transition="in" filter="fade">
                                      <p:cBhvr>
                                        <p:cTn id="76" dur="1000"/>
                                        <p:tgtEl>
                                          <p:spTgt spid="71683">
                                            <p:txEl>
                                              <p:pRg st="15" end="15"/>
                                            </p:txEl>
                                          </p:spTgt>
                                        </p:tgtEl>
                                      </p:cBhvr>
                                    </p:animEffect>
                                    <p:anim calcmode="lin" valueType="num">
                                      <p:cBhvr>
                                        <p:cTn id="77" dur="1000" fill="hold"/>
                                        <p:tgtEl>
                                          <p:spTgt spid="71683">
                                            <p:txEl>
                                              <p:pRg st="15" end="15"/>
                                            </p:txEl>
                                          </p:spTgt>
                                        </p:tgtEl>
                                        <p:attrNameLst>
                                          <p:attrName>ppt_x</p:attrName>
                                        </p:attrNameLst>
                                      </p:cBhvr>
                                      <p:tavLst>
                                        <p:tav tm="0">
                                          <p:val>
                                            <p:strVal val="#ppt_x"/>
                                          </p:val>
                                        </p:tav>
                                        <p:tav tm="100000">
                                          <p:val>
                                            <p:strVal val="#ppt_x"/>
                                          </p:val>
                                        </p:tav>
                                      </p:tavLst>
                                    </p:anim>
                                    <p:anim calcmode="lin" valueType="num">
                                      <p:cBhvr>
                                        <p:cTn id="78" dur="1000" fill="hold"/>
                                        <p:tgtEl>
                                          <p:spTgt spid="7168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z="2000" smtClean="0">
                <a:solidFill>
                  <a:srgbClr val="008000"/>
                </a:solidFill>
              </a:rPr>
              <a:t/>
            </a:r>
            <a:br>
              <a:rPr lang="en-US" sz="2000" smtClean="0">
                <a:solidFill>
                  <a:srgbClr val="008000"/>
                </a:solidFill>
              </a:rPr>
            </a:br>
            <a:r>
              <a:rPr lang="en-US" sz="2000" smtClean="0">
                <a:solidFill>
                  <a:srgbClr val="008000"/>
                </a:solidFill>
              </a:rPr>
              <a:t/>
            </a:r>
            <a:br>
              <a:rPr lang="en-US" sz="2000" smtClean="0">
                <a:solidFill>
                  <a:srgbClr val="008000"/>
                </a:solidFill>
              </a:rPr>
            </a:br>
            <a:r>
              <a:rPr lang="en-US" sz="2400" smtClean="0">
                <a:solidFill>
                  <a:srgbClr val="008000"/>
                </a:solidFill>
              </a:rPr>
              <a:t/>
            </a:r>
            <a:br>
              <a:rPr lang="en-US" sz="2400" smtClean="0">
                <a:solidFill>
                  <a:srgbClr val="008000"/>
                </a:solidFill>
              </a:rPr>
            </a:br>
            <a:r>
              <a:rPr lang="en-US" sz="2400" smtClean="0">
                <a:solidFill>
                  <a:srgbClr val="008000"/>
                </a:solidFill>
              </a:rPr>
              <a:t/>
            </a:r>
            <a:br>
              <a:rPr lang="en-US" sz="2400" smtClean="0">
                <a:solidFill>
                  <a:srgbClr val="008000"/>
                </a:solidFill>
              </a:rPr>
            </a:br>
            <a:r>
              <a:rPr lang="en-US" sz="2400" smtClean="0">
                <a:solidFill>
                  <a:srgbClr val="008000"/>
                </a:solidFill>
              </a:rPr>
              <a:t>Development of an Intellectual Property (IP) Strategy </a:t>
            </a:r>
            <a:br>
              <a:rPr lang="en-US" sz="2400" smtClean="0">
                <a:solidFill>
                  <a:srgbClr val="008000"/>
                </a:solidFill>
              </a:rPr>
            </a:br>
            <a:r>
              <a:rPr lang="en-US" sz="2400" smtClean="0">
                <a:solidFill>
                  <a:srgbClr val="008000"/>
                </a:solidFill>
              </a:rPr>
              <a:t>in Countries in Transition</a:t>
            </a:r>
          </a:p>
        </p:txBody>
      </p:sp>
      <p:sp>
        <p:nvSpPr>
          <p:cNvPr id="29698" name="Rectangle 3"/>
          <p:cNvSpPr>
            <a:spLocks noGrp="1" noChangeArrowheads="1"/>
          </p:cNvSpPr>
          <p:nvPr>
            <p:ph type="body" idx="1"/>
          </p:nvPr>
        </p:nvSpPr>
        <p:spPr/>
        <p:txBody>
          <a:bodyPr/>
          <a:lstStyle/>
          <a:p>
            <a:endParaRPr lang="en-US" sz="1800" smtClean="0"/>
          </a:p>
          <a:p>
            <a:endParaRPr lang="en-US" sz="1800" smtClean="0"/>
          </a:p>
          <a:p>
            <a:r>
              <a:rPr lang="en-US" sz="1800" smtClean="0"/>
              <a:t>First-stage manual in developing IP strategies in countries in transition;</a:t>
            </a:r>
          </a:p>
          <a:p>
            <a:r>
              <a:rPr lang="en-US" sz="1800" smtClean="0"/>
              <a:t>Objectives; </a:t>
            </a:r>
          </a:p>
          <a:p>
            <a:r>
              <a:rPr lang="en-US" sz="1800" smtClean="0"/>
              <a:t>Questions;</a:t>
            </a:r>
          </a:p>
          <a:p>
            <a:r>
              <a:rPr lang="en-US" sz="1800" smtClean="0"/>
              <a:t>Action plan;</a:t>
            </a:r>
          </a:p>
          <a:p>
            <a:pPr>
              <a:lnSpc>
                <a:spcPct val="80000"/>
              </a:lnSpc>
            </a:pPr>
            <a:r>
              <a:rPr lang="en-US" sz="1800" smtClean="0"/>
              <a:t>Relevant stakeholders;</a:t>
            </a:r>
          </a:p>
          <a:p>
            <a:pPr>
              <a:lnSpc>
                <a:spcPct val="80000"/>
              </a:lnSpc>
            </a:pPr>
            <a:r>
              <a:rPr lang="en-US" sz="1800" smtClean="0"/>
              <a:t>Check-list;</a:t>
            </a:r>
          </a:p>
          <a:p>
            <a:pPr>
              <a:lnSpc>
                <a:spcPct val="80000"/>
              </a:lnSpc>
            </a:pPr>
            <a:r>
              <a:rPr lang="en-US" sz="1800" smtClean="0"/>
              <a:t>Etc. </a:t>
            </a:r>
            <a:endParaRPr lang="en-US" smtClean="0"/>
          </a:p>
        </p:txBody>
      </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z="2000" b="1" smtClean="0">
                <a:solidFill>
                  <a:srgbClr val="008000"/>
                </a:solidFill>
              </a:rPr>
              <a:t/>
            </a:r>
            <a:br>
              <a:rPr lang="en-US" sz="2000" b="1" smtClean="0">
                <a:solidFill>
                  <a:srgbClr val="008000"/>
                </a:solidFill>
              </a:rPr>
            </a:br>
            <a:r>
              <a:rPr lang="en-US" sz="2000" b="1" smtClean="0">
                <a:solidFill>
                  <a:srgbClr val="008000"/>
                </a:solidFill>
              </a:rPr>
              <a:t/>
            </a:r>
            <a:br>
              <a:rPr lang="en-US" sz="2000" b="1" smtClean="0">
                <a:solidFill>
                  <a:srgbClr val="008000"/>
                </a:solidFill>
              </a:rPr>
            </a:br>
            <a:r>
              <a:rPr lang="en-US" sz="2000" smtClean="0">
                <a:solidFill>
                  <a:srgbClr val="008000"/>
                </a:solidFill>
              </a:rPr>
              <a:t/>
            </a:r>
            <a:br>
              <a:rPr lang="en-US" sz="2000" smtClean="0">
                <a:solidFill>
                  <a:srgbClr val="008000"/>
                </a:solidFill>
              </a:rPr>
            </a:br>
            <a:r>
              <a:rPr lang="en-US" sz="2000" smtClean="0">
                <a:solidFill>
                  <a:srgbClr val="008000"/>
                </a:solidFill>
              </a:rPr>
              <a:t/>
            </a:r>
            <a:br>
              <a:rPr lang="en-US" sz="2000" smtClean="0">
                <a:solidFill>
                  <a:srgbClr val="008000"/>
                </a:solidFill>
              </a:rPr>
            </a:br>
            <a:r>
              <a:rPr lang="en-US" sz="2400" smtClean="0">
                <a:solidFill>
                  <a:srgbClr val="008000"/>
                </a:solidFill>
              </a:rPr>
              <a:t>Management of Academic Intellectual Property and Early Stage Innovation in Countries in Transition</a:t>
            </a:r>
          </a:p>
        </p:txBody>
      </p:sp>
      <p:sp>
        <p:nvSpPr>
          <p:cNvPr id="30722" name="Rectangle 3"/>
          <p:cNvSpPr>
            <a:spLocks noGrp="1" noChangeArrowheads="1"/>
          </p:cNvSpPr>
          <p:nvPr>
            <p:ph type="body" idx="1"/>
          </p:nvPr>
        </p:nvSpPr>
        <p:spPr/>
        <p:txBody>
          <a:bodyPr/>
          <a:lstStyle/>
          <a:p>
            <a:endParaRPr lang="en-US" sz="1800" smtClean="0"/>
          </a:p>
          <a:p>
            <a:endParaRPr lang="en-US" sz="1800" smtClean="0"/>
          </a:p>
          <a:p>
            <a:r>
              <a:rPr lang="en-US" sz="1800" smtClean="0"/>
              <a:t>Identification of legal and institutional elements of the early stage innovation systems, including existing innovation and IP laws, role of central innovation promotion bodies, incubation parks, etc.. </a:t>
            </a:r>
          </a:p>
          <a:p>
            <a:r>
              <a:rPr lang="en-US" sz="1800" smtClean="0"/>
              <a:t>Identification of the best practices and their comparison with practices in other countries.</a:t>
            </a:r>
          </a:p>
          <a:p>
            <a:r>
              <a:rPr lang="en-US" sz="1800" smtClean="0"/>
              <a:t>Creation of a model for the early stage management of academic IP. </a:t>
            </a:r>
          </a:p>
          <a:p>
            <a:endParaRPr lang="en-US" sz="2800" smtClean="0"/>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z="2000" smtClean="0">
                <a:solidFill>
                  <a:srgbClr val="008000"/>
                </a:solidFill>
              </a:rPr>
              <a:t/>
            </a:r>
            <a:br>
              <a:rPr lang="en-US" sz="2000" smtClean="0">
                <a:solidFill>
                  <a:srgbClr val="008000"/>
                </a:solidFill>
              </a:rPr>
            </a:br>
            <a:r>
              <a:rPr lang="en-US" sz="2000" smtClean="0">
                <a:solidFill>
                  <a:srgbClr val="008000"/>
                </a:solidFill>
              </a:rPr>
              <a:t/>
            </a:r>
            <a:br>
              <a:rPr lang="en-US" sz="2000" smtClean="0">
                <a:solidFill>
                  <a:srgbClr val="008000"/>
                </a:solidFill>
              </a:rPr>
            </a:br>
            <a:r>
              <a:rPr lang="en-US" sz="2000" smtClean="0">
                <a:solidFill>
                  <a:srgbClr val="008000"/>
                </a:solidFill>
              </a:rPr>
              <a:t/>
            </a:r>
            <a:br>
              <a:rPr lang="en-US" sz="2000" smtClean="0">
                <a:solidFill>
                  <a:srgbClr val="008000"/>
                </a:solidFill>
              </a:rPr>
            </a:br>
            <a:r>
              <a:rPr lang="en-US" sz="2000" smtClean="0">
                <a:solidFill>
                  <a:srgbClr val="008000"/>
                </a:solidFill>
              </a:rPr>
              <a:t/>
            </a:r>
            <a:br>
              <a:rPr lang="en-US" sz="2000" smtClean="0">
                <a:solidFill>
                  <a:srgbClr val="008000"/>
                </a:solidFill>
              </a:rPr>
            </a:br>
            <a:r>
              <a:rPr lang="en-US" sz="2000" smtClean="0">
                <a:solidFill>
                  <a:srgbClr val="008000"/>
                </a:solidFill>
              </a:rPr>
              <a:t/>
            </a:r>
            <a:br>
              <a:rPr lang="en-US" sz="2000" smtClean="0">
                <a:solidFill>
                  <a:srgbClr val="008000"/>
                </a:solidFill>
              </a:rPr>
            </a:br>
            <a:r>
              <a:rPr lang="en-US" sz="2000" smtClean="0">
                <a:solidFill>
                  <a:srgbClr val="008000"/>
                </a:solidFill>
              </a:rPr>
              <a:t/>
            </a:r>
            <a:br>
              <a:rPr lang="en-US" sz="2000" smtClean="0">
                <a:solidFill>
                  <a:srgbClr val="008000"/>
                </a:solidFill>
              </a:rPr>
            </a:br>
            <a:r>
              <a:rPr lang="en-US" sz="2000" smtClean="0">
                <a:solidFill>
                  <a:srgbClr val="008000"/>
                </a:solidFill>
              </a:rPr>
              <a:t>Special Features of the Copyright Systems </a:t>
            </a:r>
            <a:br>
              <a:rPr lang="en-US" sz="2000" smtClean="0">
                <a:solidFill>
                  <a:srgbClr val="008000"/>
                </a:solidFill>
              </a:rPr>
            </a:br>
            <a:r>
              <a:rPr lang="en-US" sz="2000" smtClean="0">
                <a:solidFill>
                  <a:srgbClr val="008000"/>
                </a:solidFill>
              </a:rPr>
              <a:t>of Countries in Transition </a:t>
            </a:r>
            <a:br>
              <a:rPr lang="en-US" sz="2000" smtClean="0">
                <a:solidFill>
                  <a:srgbClr val="008000"/>
                </a:solidFill>
              </a:rPr>
            </a:br>
            <a:r>
              <a:rPr lang="en-US" sz="2000" smtClean="0">
                <a:solidFill>
                  <a:srgbClr val="008000"/>
                </a:solidFill>
              </a:rPr>
              <a:t>and </a:t>
            </a:r>
            <a:br>
              <a:rPr lang="en-US" sz="2000" smtClean="0">
                <a:solidFill>
                  <a:srgbClr val="008000"/>
                </a:solidFill>
              </a:rPr>
            </a:br>
            <a:r>
              <a:rPr lang="en-US" sz="2000" smtClean="0">
                <a:solidFill>
                  <a:srgbClr val="008000"/>
                </a:solidFill>
              </a:rPr>
              <a:t>Adaptation of the Copyright Laws </a:t>
            </a:r>
            <a:br>
              <a:rPr lang="en-US" sz="2000" smtClean="0">
                <a:solidFill>
                  <a:srgbClr val="008000"/>
                </a:solidFill>
              </a:rPr>
            </a:br>
            <a:r>
              <a:rPr lang="en-US" sz="2000" smtClean="0">
                <a:solidFill>
                  <a:srgbClr val="008000"/>
                </a:solidFill>
              </a:rPr>
              <a:t>of Countries in Transition</a:t>
            </a:r>
          </a:p>
        </p:txBody>
      </p:sp>
      <p:sp>
        <p:nvSpPr>
          <p:cNvPr id="31746" name="Rectangle 3"/>
          <p:cNvSpPr>
            <a:spLocks noGrp="1" noChangeArrowheads="1"/>
          </p:cNvSpPr>
          <p:nvPr>
            <p:ph type="body" idx="1"/>
          </p:nvPr>
        </p:nvSpPr>
        <p:spPr/>
        <p:txBody>
          <a:bodyPr/>
          <a:lstStyle/>
          <a:p>
            <a:pPr>
              <a:lnSpc>
                <a:spcPct val="90000"/>
              </a:lnSpc>
            </a:pPr>
            <a:endParaRPr lang="en-US" sz="2400" smtClean="0"/>
          </a:p>
          <a:p>
            <a:pPr>
              <a:lnSpc>
                <a:spcPct val="90000"/>
              </a:lnSpc>
            </a:pPr>
            <a:endParaRPr lang="en-US" sz="1600" smtClean="0"/>
          </a:p>
          <a:p>
            <a:pPr>
              <a:lnSpc>
                <a:spcPct val="90000"/>
              </a:lnSpc>
            </a:pPr>
            <a:endParaRPr lang="en-US" sz="1600" smtClean="0"/>
          </a:p>
          <a:p>
            <a:pPr>
              <a:lnSpc>
                <a:spcPct val="90000"/>
              </a:lnSpc>
              <a:buFontTx/>
              <a:buNone/>
            </a:pPr>
            <a:r>
              <a:rPr lang="en-US" sz="1600" smtClean="0"/>
              <a:t>	</a:t>
            </a:r>
          </a:p>
          <a:p>
            <a:pPr>
              <a:lnSpc>
                <a:spcPct val="90000"/>
              </a:lnSpc>
              <a:buFontTx/>
              <a:buNone/>
            </a:pPr>
            <a:r>
              <a:rPr lang="en-US" sz="1600" smtClean="0"/>
              <a:t>	Research/overview on the following issues/situation in countries in transition: </a:t>
            </a:r>
          </a:p>
          <a:p>
            <a:pPr>
              <a:lnSpc>
                <a:spcPct val="90000"/>
              </a:lnSpc>
            </a:pPr>
            <a:r>
              <a:rPr lang="en-US" sz="1600" smtClean="0"/>
              <a:t>State administration of copyright (governmental tasks and organizational structure, including relevant provisions in the copyright laws).</a:t>
            </a:r>
          </a:p>
          <a:p>
            <a:pPr>
              <a:lnSpc>
                <a:spcPct val="90000"/>
              </a:lnSpc>
            </a:pPr>
            <a:r>
              <a:rPr lang="en-US" sz="1600" smtClean="0"/>
              <a:t>Adherence to, and implementation of, the 1996 WIPO Internet treaties and the related provisions in national legislation.</a:t>
            </a:r>
          </a:p>
          <a:p>
            <a:pPr>
              <a:lnSpc>
                <a:spcPct val="90000"/>
              </a:lnSpc>
            </a:pPr>
            <a:r>
              <a:rPr lang="en-US" sz="1600" smtClean="0"/>
              <a:t>Provisions of the copyright laws on original ownership of rights (in particular as regards works created by employed authors) and on the issue of transferability of economic rights.</a:t>
            </a:r>
          </a:p>
          <a:p>
            <a:pPr>
              <a:lnSpc>
                <a:spcPct val="90000"/>
              </a:lnSpc>
            </a:pPr>
            <a:r>
              <a:rPr lang="en-US" sz="1600" smtClean="0"/>
              <a:t>Legislative regulation of copyright contracts.</a:t>
            </a:r>
          </a:p>
          <a:p>
            <a:pPr>
              <a:lnSpc>
                <a:spcPct val="90000"/>
              </a:lnSpc>
            </a:pPr>
            <a:r>
              <a:rPr lang="en-US" sz="1600" smtClean="0"/>
              <a:t>Collective management of copyright and related rights and the regulation thereof in the copyright laws. </a:t>
            </a:r>
          </a:p>
        </p:txBody>
      </p:sp>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z="4000" smtClean="0"/>
              <a:t/>
            </a:r>
            <a:br>
              <a:rPr lang="en-US" sz="4000" smtClean="0"/>
            </a:br>
            <a:r>
              <a:rPr lang="en-US" sz="4000" smtClean="0"/>
              <a:t/>
            </a:r>
            <a:br>
              <a:rPr lang="en-US" sz="4000" smtClean="0"/>
            </a:br>
            <a:r>
              <a:rPr lang="en-US" sz="2400" smtClean="0"/>
              <a:t/>
            </a:r>
            <a:br>
              <a:rPr lang="en-US" sz="2400" smtClean="0"/>
            </a:br>
            <a:r>
              <a:rPr lang="en-US" sz="2400" smtClean="0"/>
              <a:t/>
            </a:r>
            <a:br>
              <a:rPr lang="en-US" sz="2400" smtClean="0"/>
            </a:br>
            <a:r>
              <a:rPr lang="en-US" sz="2400" smtClean="0">
                <a:solidFill>
                  <a:srgbClr val="008000"/>
                </a:solidFill>
              </a:rPr>
              <a:t>Strengthening the Role of Innovative Small and Medium-sized Enterprises (SMEs) in CIS Countries</a:t>
            </a:r>
            <a:r>
              <a:rPr lang="en-US" sz="4000" smtClean="0"/>
              <a:t/>
            </a:r>
            <a:br>
              <a:rPr lang="en-US" sz="4000" smtClean="0"/>
            </a:br>
            <a:endParaRPr lang="en-US" sz="4000" smtClean="0"/>
          </a:p>
        </p:txBody>
      </p:sp>
      <p:sp>
        <p:nvSpPr>
          <p:cNvPr id="32770" name="Rectangle 3"/>
          <p:cNvSpPr>
            <a:spLocks noGrp="1" noChangeArrowheads="1"/>
          </p:cNvSpPr>
          <p:nvPr>
            <p:ph type="body" idx="1"/>
          </p:nvPr>
        </p:nvSpPr>
        <p:spPr>
          <a:xfrm>
            <a:off x="539750" y="1989138"/>
            <a:ext cx="7772400" cy="4114800"/>
          </a:xfrm>
        </p:spPr>
        <p:txBody>
          <a:bodyPr/>
          <a:lstStyle/>
          <a:p>
            <a:endParaRPr lang="en-US" sz="1800" smtClean="0"/>
          </a:p>
          <a:p>
            <a:endParaRPr lang="en-US" sz="1800" smtClean="0"/>
          </a:p>
          <a:p>
            <a:r>
              <a:rPr lang="pl-PL" sz="1800" smtClean="0"/>
              <a:t>Development of this Tool has been requested by CIS countries and supported by the CIS Intersate Council on the Protection of IP in Baku in May 2007</a:t>
            </a:r>
            <a:r>
              <a:rPr lang="en-US" sz="1800" smtClean="0"/>
              <a:t>. </a:t>
            </a:r>
            <a:endParaRPr lang="pl-PL" sz="1800" smtClean="0"/>
          </a:p>
          <a:p>
            <a:r>
              <a:rPr lang="pl-PL" sz="1800" smtClean="0"/>
              <a:t>Benchmarking, best practices and development of recommendations for CIS countries to take measures to improve the situation regarding the innovative SMEs</a:t>
            </a:r>
            <a:r>
              <a:rPr lang="en-US" sz="1800" smtClean="0"/>
              <a:t>. </a:t>
            </a:r>
            <a:endParaRPr lang="pl-PL" sz="1800" smtClean="0"/>
          </a:p>
          <a:p>
            <a:endParaRPr lang="en-US" sz="1800" smtClean="0"/>
          </a:p>
        </p:txBody>
      </p:sp>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3000" b="1" smtClean="0">
                <a:solidFill>
                  <a:srgbClr val="223D74"/>
                </a:solidFill>
              </a:rPr>
              <a:t/>
            </a:r>
            <a:br>
              <a:rPr lang="en-US" sz="3000" b="1" smtClean="0">
                <a:solidFill>
                  <a:srgbClr val="223D74"/>
                </a:solidFill>
              </a:rPr>
            </a:br>
            <a:r>
              <a:rPr lang="en-US" sz="3000" b="1" smtClean="0">
                <a:solidFill>
                  <a:srgbClr val="223D74"/>
                </a:solidFill>
              </a:rPr>
              <a:t/>
            </a:r>
            <a:br>
              <a:rPr lang="en-US" sz="3000" b="1" smtClean="0">
                <a:solidFill>
                  <a:srgbClr val="223D74"/>
                </a:solidFill>
              </a:rPr>
            </a:br>
            <a:r>
              <a:rPr lang="en-US" sz="2400" smtClean="0">
                <a:solidFill>
                  <a:srgbClr val="008000"/>
                </a:solidFill>
              </a:rPr>
              <a:t>Nation Branding in Countries in Transition</a:t>
            </a:r>
          </a:p>
        </p:txBody>
      </p:sp>
      <p:sp>
        <p:nvSpPr>
          <p:cNvPr id="33794" name="Rectangle 3"/>
          <p:cNvSpPr>
            <a:spLocks noGrp="1" noChangeArrowheads="1"/>
          </p:cNvSpPr>
          <p:nvPr>
            <p:ph type="body" idx="1"/>
          </p:nvPr>
        </p:nvSpPr>
        <p:spPr/>
        <p:txBody>
          <a:bodyPr/>
          <a:lstStyle/>
          <a:p>
            <a:endParaRPr lang="en-US" sz="1800" smtClean="0">
              <a:solidFill>
                <a:srgbClr val="223D74"/>
              </a:solidFill>
            </a:endParaRPr>
          </a:p>
          <a:p>
            <a:r>
              <a:rPr lang="en-US" sz="1800" smtClean="0"/>
              <a:t>Development of methods for identification of the country image on foreign markets.</a:t>
            </a:r>
          </a:p>
          <a:p>
            <a:r>
              <a:rPr lang="en-US" sz="1800" smtClean="0"/>
              <a:t>Identification of basic practices for creation of national brands.</a:t>
            </a:r>
          </a:p>
          <a:p>
            <a:r>
              <a:rPr lang="en-US" sz="1800" smtClean="0"/>
              <a:t>Establishment of main types of cooperation between national governments and private sector in creation and improvement of the external country image.</a:t>
            </a:r>
          </a:p>
          <a:p>
            <a:endParaRPr lang="en-US" sz="1800" smtClean="0"/>
          </a:p>
        </p:txBody>
      </p:sp>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z="3000" b="1" smtClean="0">
                <a:solidFill>
                  <a:srgbClr val="223D74"/>
                </a:solidFill>
              </a:rPr>
              <a:t/>
            </a:r>
            <a:br>
              <a:rPr lang="en-US" sz="3000" b="1" smtClean="0">
                <a:solidFill>
                  <a:srgbClr val="223D74"/>
                </a:solidFill>
              </a:rPr>
            </a:br>
            <a:r>
              <a:rPr lang="en-US" sz="3000" b="1" smtClean="0">
                <a:solidFill>
                  <a:srgbClr val="223D74"/>
                </a:solidFill>
              </a:rPr>
              <a:t/>
            </a:r>
            <a:br>
              <a:rPr lang="en-US" sz="3000" b="1" smtClean="0">
                <a:solidFill>
                  <a:srgbClr val="223D74"/>
                </a:solidFill>
              </a:rPr>
            </a:br>
            <a:r>
              <a:rPr lang="en-US" sz="3000" b="1" smtClean="0">
                <a:solidFill>
                  <a:srgbClr val="223D74"/>
                </a:solidFill>
              </a:rPr>
              <a:t/>
            </a:r>
            <a:br>
              <a:rPr lang="en-US" sz="3000" b="1" smtClean="0">
                <a:solidFill>
                  <a:srgbClr val="223D74"/>
                </a:solidFill>
              </a:rPr>
            </a:br>
            <a:r>
              <a:rPr lang="en-US" sz="2400" smtClean="0">
                <a:solidFill>
                  <a:srgbClr val="008000"/>
                </a:solidFill>
              </a:rPr>
              <a:t>Enforcement of Intellectual Property Rights </a:t>
            </a:r>
            <a:br>
              <a:rPr lang="en-US" sz="2400" smtClean="0">
                <a:solidFill>
                  <a:srgbClr val="008000"/>
                </a:solidFill>
              </a:rPr>
            </a:br>
            <a:r>
              <a:rPr lang="en-US" sz="2400" smtClean="0">
                <a:solidFill>
                  <a:srgbClr val="008000"/>
                </a:solidFill>
              </a:rPr>
              <a:t>in Countries in Transition</a:t>
            </a:r>
          </a:p>
        </p:txBody>
      </p:sp>
      <p:sp>
        <p:nvSpPr>
          <p:cNvPr id="34818" name="Rectangle 3"/>
          <p:cNvSpPr>
            <a:spLocks noGrp="1" noChangeArrowheads="1"/>
          </p:cNvSpPr>
          <p:nvPr>
            <p:ph type="body" idx="1"/>
          </p:nvPr>
        </p:nvSpPr>
        <p:spPr/>
        <p:txBody>
          <a:bodyPr/>
          <a:lstStyle/>
          <a:p>
            <a:endParaRPr lang="en-US" smtClean="0">
              <a:solidFill>
                <a:srgbClr val="223D74"/>
              </a:solidFill>
            </a:endParaRPr>
          </a:p>
          <a:p>
            <a:r>
              <a:rPr lang="en-US" sz="1800" smtClean="0"/>
              <a:t>Development of methods of determination of the piracy and counterfeiting in the country. </a:t>
            </a:r>
          </a:p>
          <a:p>
            <a:r>
              <a:rPr lang="en-US" sz="1800" smtClean="0"/>
              <a:t>Identification of areas where enforcement is insufficient.</a:t>
            </a:r>
          </a:p>
          <a:p>
            <a:r>
              <a:rPr lang="en-US" sz="1800" smtClean="0"/>
              <a:t>Development of model legislative provisions on enforcement of IPRs for incorporation into national laws. </a:t>
            </a:r>
          </a:p>
          <a:p>
            <a:r>
              <a:rPr lang="en-US" sz="1800" smtClean="0"/>
              <a:t> Further development of the national systems of enforcement, development of coordination and interaction among law-enforcement bodies, courts etc..</a:t>
            </a:r>
          </a:p>
          <a:p>
            <a:endParaRPr lang="en-US" sz="1800" smtClean="0"/>
          </a:p>
        </p:txBody>
      </p:sp>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endParaRPr lang="en-US" smtClean="0"/>
          </a:p>
        </p:txBody>
      </p:sp>
      <p:sp>
        <p:nvSpPr>
          <p:cNvPr id="17410" name="Rectangle 3"/>
          <p:cNvSpPr>
            <a:spLocks noGrp="1" noChangeArrowheads="1"/>
          </p:cNvSpPr>
          <p:nvPr>
            <p:ph type="body" idx="1"/>
          </p:nvPr>
        </p:nvSpPr>
        <p:spPr/>
        <p:txBody>
          <a:bodyPr/>
          <a:lstStyle/>
          <a:p>
            <a:pPr>
              <a:buFontTx/>
              <a:buNone/>
            </a:pPr>
            <a:endParaRPr lang="en-US" smtClean="0"/>
          </a:p>
          <a:p>
            <a:pPr>
              <a:buFontTx/>
              <a:buNone/>
            </a:pPr>
            <a:r>
              <a:rPr lang="en-US" smtClean="0"/>
              <a:t>	</a:t>
            </a:r>
          </a:p>
          <a:p>
            <a:pPr algn="ctr">
              <a:buFontTx/>
              <a:buNone/>
            </a:pPr>
            <a:r>
              <a:rPr lang="en-US" sz="2400" smtClean="0">
                <a:solidFill>
                  <a:srgbClr val="008000"/>
                </a:solidFill>
              </a:rPr>
              <a:t>Knowledge is power…</a:t>
            </a:r>
            <a:r>
              <a:rPr lang="en-US" smtClean="0"/>
              <a:t> - </a:t>
            </a:r>
            <a:r>
              <a:rPr lang="en-US" sz="2000" smtClean="0"/>
              <a:t>Francis Bacon</a:t>
            </a:r>
            <a:r>
              <a:rPr lang="en-US" smtClean="0"/>
              <a:t> </a:t>
            </a:r>
          </a:p>
        </p:txBody>
      </p:sp>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z="4000" smtClean="0"/>
              <a:t/>
            </a:r>
            <a:br>
              <a:rPr lang="en-US" sz="4000" smtClean="0"/>
            </a:br>
            <a:r>
              <a:rPr lang="en-US" sz="2400" smtClean="0">
                <a:solidFill>
                  <a:srgbClr val="008000"/>
                </a:solidFill>
              </a:rPr>
              <a:t>IP Teaching in Countries in Transition</a:t>
            </a:r>
            <a:r>
              <a:rPr lang="en-US" sz="4000" smtClean="0"/>
              <a:t> </a:t>
            </a:r>
          </a:p>
        </p:txBody>
      </p:sp>
      <p:sp>
        <p:nvSpPr>
          <p:cNvPr id="35842" name="Rectangle 3"/>
          <p:cNvSpPr>
            <a:spLocks noGrp="1" noChangeArrowheads="1"/>
          </p:cNvSpPr>
          <p:nvPr>
            <p:ph type="body" idx="1"/>
          </p:nvPr>
        </p:nvSpPr>
        <p:spPr/>
        <p:txBody>
          <a:bodyPr/>
          <a:lstStyle/>
          <a:p>
            <a:endParaRPr lang="en-US" sz="1800" smtClean="0"/>
          </a:p>
          <a:p>
            <a:r>
              <a:rPr lang="en-US" sz="1800" smtClean="0"/>
              <a:t>Targeted to provide for an effective education in IP at relevant levels.  It is expected that the results of this project will further shape the institutional practices in different government agencies and will give an important input for long-term.</a:t>
            </a:r>
          </a:p>
          <a:p>
            <a:r>
              <a:rPr lang="en-US" sz="1800" smtClean="0"/>
              <a:t>Identifying, among others, the current situation regarding IP teaching in the countries concerned.</a:t>
            </a:r>
          </a:p>
          <a:p>
            <a:r>
              <a:rPr lang="en-US" sz="1800" smtClean="0"/>
              <a:t>To benchmark the best practices in comparison with those of some developed countries. </a:t>
            </a:r>
            <a:endParaRPr lang="en-US" smtClean="0"/>
          </a:p>
        </p:txBody>
      </p:sp>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z="4000" smtClean="0"/>
              <a:t/>
            </a:r>
            <a:br>
              <a:rPr lang="en-US" sz="4000" smtClean="0"/>
            </a:br>
            <a:r>
              <a:rPr lang="en-US" sz="4000" smtClean="0"/>
              <a:t/>
            </a:r>
            <a:br>
              <a:rPr lang="en-US" sz="4000" smtClean="0"/>
            </a:br>
            <a:r>
              <a:rPr lang="en-US" sz="2000" smtClean="0">
                <a:solidFill>
                  <a:srgbClr val="008000"/>
                </a:solidFill>
              </a:rPr>
              <a:t>End remarks</a:t>
            </a:r>
            <a:r>
              <a:rPr lang="en-US" sz="4000" smtClean="0"/>
              <a:t> </a:t>
            </a:r>
          </a:p>
        </p:txBody>
      </p:sp>
      <p:sp>
        <p:nvSpPr>
          <p:cNvPr id="41987" name="Rectangle 3"/>
          <p:cNvSpPr>
            <a:spLocks noGrp="1" noChangeArrowheads="1"/>
          </p:cNvSpPr>
          <p:nvPr>
            <p:ph type="body" idx="1"/>
          </p:nvPr>
        </p:nvSpPr>
        <p:spPr/>
        <p:txBody>
          <a:bodyPr/>
          <a:lstStyle/>
          <a:p>
            <a:pPr>
              <a:lnSpc>
                <a:spcPct val="80000"/>
              </a:lnSpc>
            </a:pPr>
            <a:endParaRPr lang="en-US" sz="1800" smtClean="0"/>
          </a:p>
          <a:p>
            <a:pPr>
              <a:lnSpc>
                <a:spcPct val="80000"/>
              </a:lnSpc>
            </a:pPr>
            <a:endParaRPr lang="en-US" sz="1800" smtClean="0"/>
          </a:p>
          <a:p>
            <a:pPr>
              <a:lnSpc>
                <a:spcPct val="80000"/>
              </a:lnSpc>
            </a:pPr>
            <a:r>
              <a:rPr lang="en-US" sz="1600" smtClean="0"/>
              <a:t>WIPO, through DCEA, will continue to tailor capacity building activities to the needs and expectations of the countries concerned, in order to contribute to their sustainable social, cultural and economic development. </a:t>
            </a:r>
          </a:p>
          <a:p>
            <a:pPr>
              <a:lnSpc>
                <a:spcPct val="80000"/>
              </a:lnSpc>
            </a:pPr>
            <a:r>
              <a:rPr lang="en-US" sz="1600" smtClean="0"/>
              <a:t>WIPO Tools for Countries in Transition are one of many such activities, which aim to establish a reliable and efficient IP ecosystem in the countries concerned. </a:t>
            </a:r>
          </a:p>
          <a:p>
            <a:pPr>
              <a:lnSpc>
                <a:spcPct val="80000"/>
              </a:lnSpc>
            </a:pPr>
            <a:r>
              <a:rPr lang="en-US" sz="1600" smtClean="0"/>
              <a:t>The IT sector, since it so much relies on IPRs, is an important stakeholder in the development of an IP ecosystem. </a:t>
            </a:r>
          </a:p>
          <a:p>
            <a:pPr>
              <a:lnSpc>
                <a:spcPct val="80000"/>
              </a:lnSpc>
            </a:pPr>
            <a:r>
              <a:rPr lang="en-US" sz="1600" smtClean="0"/>
              <a:t>Knowledge about IP (management, copyright/licensing, patents, enforcement, etc.) is crucial for the success of any company in the XXIst Century. </a:t>
            </a:r>
          </a:p>
          <a:p>
            <a:pPr>
              <a:lnSpc>
                <a:spcPct val="80000"/>
              </a:lnSpc>
            </a:pPr>
            <a:r>
              <a:rPr lang="en-US" sz="1600" smtClean="0"/>
              <a:t>The WIPO Tools for Countries in Transition are relevant for managers, entrepreneurs and producers in the IT sector.</a:t>
            </a:r>
          </a:p>
          <a:p>
            <a:pPr>
              <a:lnSpc>
                <a:spcPct val="80000"/>
              </a:lnSpc>
            </a:pPr>
            <a:endParaRPr lang="en-US" sz="1800" smtClean="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fade">
                                      <p:cBhvr>
                                        <p:cTn id="7" dur="1000"/>
                                        <p:tgtEl>
                                          <p:spTgt spid="41987">
                                            <p:txEl>
                                              <p:pRg st="2" end="2"/>
                                            </p:txEl>
                                          </p:spTgt>
                                        </p:tgtEl>
                                      </p:cBhvr>
                                    </p:animEffect>
                                    <p:anim calcmode="lin" valueType="num">
                                      <p:cBhvr>
                                        <p:cTn id="8"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1987">
                                            <p:txEl>
                                              <p:pRg st="3" end="3"/>
                                            </p:txEl>
                                          </p:spTgt>
                                        </p:tgtEl>
                                        <p:attrNameLst>
                                          <p:attrName>style.visibility</p:attrName>
                                        </p:attrNameLst>
                                      </p:cBhvr>
                                      <p:to>
                                        <p:strVal val="visible"/>
                                      </p:to>
                                    </p:set>
                                    <p:animEffect transition="in" filter="fade">
                                      <p:cBhvr>
                                        <p:cTn id="14" dur="1000"/>
                                        <p:tgtEl>
                                          <p:spTgt spid="41987">
                                            <p:txEl>
                                              <p:pRg st="3" end="3"/>
                                            </p:txEl>
                                          </p:spTgt>
                                        </p:tgtEl>
                                      </p:cBhvr>
                                    </p:animEffect>
                                    <p:anim calcmode="lin" valueType="num">
                                      <p:cBhvr>
                                        <p:cTn id="15"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1987">
                                            <p:txEl>
                                              <p:pRg st="4" end="4"/>
                                            </p:txEl>
                                          </p:spTgt>
                                        </p:tgtEl>
                                        <p:attrNameLst>
                                          <p:attrName>style.visibility</p:attrName>
                                        </p:attrNameLst>
                                      </p:cBhvr>
                                      <p:to>
                                        <p:strVal val="visible"/>
                                      </p:to>
                                    </p:set>
                                    <p:animEffect transition="in" filter="fade">
                                      <p:cBhvr>
                                        <p:cTn id="21" dur="1000"/>
                                        <p:tgtEl>
                                          <p:spTgt spid="41987">
                                            <p:txEl>
                                              <p:pRg st="4" end="4"/>
                                            </p:txEl>
                                          </p:spTgt>
                                        </p:tgtEl>
                                      </p:cBhvr>
                                    </p:animEffect>
                                    <p:anim calcmode="lin" valueType="num">
                                      <p:cBhvr>
                                        <p:cTn id="22"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1987">
                                            <p:txEl>
                                              <p:pRg st="5" end="5"/>
                                            </p:txEl>
                                          </p:spTgt>
                                        </p:tgtEl>
                                        <p:attrNameLst>
                                          <p:attrName>style.visibility</p:attrName>
                                        </p:attrNameLst>
                                      </p:cBhvr>
                                      <p:to>
                                        <p:strVal val="visible"/>
                                      </p:to>
                                    </p:set>
                                    <p:animEffect transition="in" filter="fade">
                                      <p:cBhvr>
                                        <p:cTn id="28" dur="1000"/>
                                        <p:tgtEl>
                                          <p:spTgt spid="41987">
                                            <p:txEl>
                                              <p:pRg st="5" end="5"/>
                                            </p:txEl>
                                          </p:spTgt>
                                        </p:tgtEl>
                                      </p:cBhvr>
                                    </p:animEffect>
                                    <p:anim calcmode="lin" valueType="num">
                                      <p:cBhvr>
                                        <p:cTn id="29" dur="10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19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1987">
                                            <p:txEl>
                                              <p:pRg st="6" end="6"/>
                                            </p:txEl>
                                          </p:spTgt>
                                        </p:tgtEl>
                                        <p:attrNameLst>
                                          <p:attrName>style.visibility</p:attrName>
                                        </p:attrNameLst>
                                      </p:cBhvr>
                                      <p:to>
                                        <p:strVal val="visible"/>
                                      </p:to>
                                    </p:set>
                                    <p:animEffect transition="in" filter="fade">
                                      <p:cBhvr>
                                        <p:cTn id="35" dur="1000"/>
                                        <p:tgtEl>
                                          <p:spTgt spid="41987">
                                            <p:txEl>
                                              <p:pRg st="6" end="6"/>
                                            </p:txEl>
                                          </p:spTgt>
                                        </p:tgtEl>
                                      </p:cBhvr>
                                    </p:animEffect>
                                    <p:anim calcmode="lin" valueType="num">
                                      <p:cBhvr>
                                        <p:cTn id="36" dur="10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198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endParaRPr lang="en-GB" smtClean="0"/>
          </a:p>
        </p:txBody>
      </p:sp>
      <p:sp>
        <p:nvSpPr>
          <p:cNvPr id="37890" name="Content Placeholder 2"/>
          <p:cNvSpPr>
            <a:spLocks noGrp="1"/>
          </p:cNvSpPr>
          <p:nvPr>
            <p:ph idx="1"/>
          </p:nvPr>
        </p:nvSpPr>
        <p:spPr/>
        <p:txBody>
          <a:bodyPr/>
          <a:lstStyle/>
          <a:p>
            <a:pPr algn="ctr">
              <a:buFontTx/>
              <a:buNone/>
            </a:pPr>
            <a:endParaRPr lang="en-US" smtClean="0">
              <a:solidFill>
                <a:srgbClr val="FF8000"/>
              </a:solidFill>
            </a:endParaRPr>
          </a:p>
          <a:p>
            <a:pPr algn="ctr">
              <a:buFontTx/>
              <a:buNone/>
            </a:pPr>
            <a:r>
              <a:rPr lang="en-US" smtClean="0">
                <a:solidFill>
                  <a:srgbClr val="FF8000"/>
                </a:solidFill>
              </a:rPr>
              <a:t>www.wipo.int</a:t>
            </a:r>
          </a:p>
          <a:p>
            <a:pPr algn="ctr">
              <a:buFontTx/>
              <a:buNone/>
            </a:pPr>
            <a:r>
              <a:rPr lang="en-US" smtClean="0">
                <a:solidFill>
                  <a:srgbClr val="FF8000"/>
                </a:solidFill>
              </a:rPr>
              <a:t>www.wipo.int/dcea/en</a:t>
            </a:r>
          </a:p>
          <a:p>
            <a:pPr algn="ctr">
              <a:buFontTx/>
              <a:buNone/>
            </a:pPr>
            <a:endParaRPr lang="en-US" smtClean="0">
              <a:solidFill>
                <a:srgbClr val="FF8000"/>
              </a:solidFill>
            </a:endParaRPr>
          </a:p>
          <a:p>
            <a:pPr algn="ctr">
              <a:buFontTx/>
              <a:buNone/>
            </a:pPr>
            <a:r>
              <a:rPr lang="en-GB" sz="2400" smtClean="0">
                <a:solidFill>
                  <a:srgbClr val="008000"/>
                </a:solidFill>
              </a:rPr>
              <a:t>ryszard.frelek@wipo.int</a:t>
            </a:r>
            <a:r>
              <a:rPr lang="en-GB" smtClean="0">
                <a:solidFill>
                  <a:srgbClr val="008000"/>
                </a:solidFill>
              </a:rPr>
              <a:t> </a:t>
            </a:r>
          </a:p>
          <a:p>
            <a:pPr>
              <a:buFontTx/>
              <a:buNone/>
            </a:pPr>
            <a:endParaRPr lang="en-GB" smtClean="0"/>
          </a:p>
        </p:txBody>
      </p:sp>
    </p:spTree>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mtClean="0"/>
              <a:t/>
            </a:r>
            <a:br>
              <a:rPr lang="en-US" smtClean="0"/>
            </a:br>
            <a:r>
              <a:rPr lang="en-US" smtClean="0">
                <a:solidFill>
                  <a:srgbClr val="008000"/>
                </a:solidFill>
              </a:rPr>
              <a:t>Thank you for your attention!</a:t>
            </a:r>
          </a:p>
        </p:txBody>
      </p:sp>
      <p:sp>
        <p:nvSpPr>
          <p:cNvPr id="38914" name="Rectangle 3"/>
          <p:cNvSpPr>
            <a:spLocks noGrp="1" noChangeArrowheads="1"/>
          </p:cNvSpPr>
          <p:nvPr>
            <p:ph type="body" idx="1"/>
          </p:nvPr>
        </p:nvSpPr>
        <p:spPr/>
        <p:txBody>
          <a:bodyPr/>
          <a:lstStyle/>
          <a:p>
            <a:endParaRPr lang="en-US" smtClean="0"/>
          </a:p>
        </p:txBody>
      </p:sp>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pl-PL" sz="3200" smtClean="0">
                <a:solidFill>
                  <a:srgbClr val="008000"/>
                </a:solidFill>
                <a:latin typeface="Times New Roman" pitchFamily="18" charset="0"/>
              </a:rPr>
              <a:t/>
            </a:r>
            <a:br>
              <a:rPr lang="pl-PL" sz="3200" smtClean="0">
                <a:solidFill>
                  <a:srgbClr val="008000"/>
                </a:solidFill>
                <a:latin typeface="Times New Roman" pitchFamily="18" charset="0"/>
              </a:rPr>
            </a:br>
            <a:r>
              <a:rPr lang="en-US" sz="3200" smtClean="0">
                <a:solidFill>
                  <a:srgbClr val="008000"/>
                </a:solidFill>
                <a:latin typeface="Times New Roman" pitchFamily="18" charset="0"/>
              </a:rPr>
              <a:t/>
            </a:r>
            <a:br>
              <a:rPr lang="en-US" sz="3200" smtClean="0">
                <a:solidFill>
                  <a:srgbClr val="008000"/>
                </a:solidFill>
                <a:latin typeface="Times New Roman" pitchFamily="18" charset="0"/>
              </a:rPr>
            </a:br>
            <a:r>
              <a:rPr lang="en-US" sz="2800" smtClean="0">
                <a:solidFill>
                  <a:srgbClr val="008000"/>
                </a:solidFill>
                <a:latin typeface="Times New Roman" pitchFamily="18" charset="0"/>
              </a:rPr>
              <a:t>Outline</a:t>
            </a:r>
            <a:endParaRPr lang="en-US" sz="2800" smtClean="0">
              <a:latin typeface="Arial" charset="0"/>
            </a:endParaRPr>
          </a:p>
        </p:txBody>
      </p:sp>
      <p:sp>
        <p:nvSpPr>
          <p:cNvPr id="18434" name="Rectangle 3"/>
          <p:cNvSpPr>
            <a:spLocks noGrp="1" noChangeArrowheads="1"/>
          </p:cNvSpPr>
          <p:nvPr>
            <p:ph type="body" idx="1"/>
          </p:nvPr>
        </p:nvSpPr>
        <p:spPr/>
        <p:txBody>
          <a:bodyPr/>
          <a:lstStyle/>
          <a:p>
            <a:pPr marL="609600" indent="-609600" algn="ctr">
              <a:buFontTx/>
              <a:buNone/>
            </a:pPr>
            <a:endParaRPr lang="en-US" sz="2000" smtClean="0">
              <a:latin typeface="Times New Roman" pitchFamily="18" charset="0"/>
            </a:endParaRPr>
          </a:p>
          <a:p>
            <a:pPr marL="609600" indent="-609600" algn="ctr">
              <a:buFontTx/>
              <a:buNone/>
            </a:pPr>
            <a:r>
              <a:rPr lang="en-US" sz="2000" smtClean="0">
                <a:latin typeface="Times New Roman" pitchFamily="18" charset="0"/>
              </a:rPr>
              <a:t>World Intellectual Property Organization (WIPO)</a:t>
            </a:r>
          </a:p>
          <a:p>
            <a:pPr marL="609600" indent="-609600" algn="ctr">
              <a:buFontTx/>
              <a:buNone/>
            </a:pPr>
            <a:endParaRPr lang="en-US" sz="2000" smtClean="0">
              <a:latin typeface="Times New Roman" pitchFamily="18" charset="0"/>
            </a:endParaRPr>
          </a:p>
          <a:p>
            <a:pPr marL="609600" indent="-609600">
              <a:buFontTx/>
              <a:buNone/>
            </a:pPr>
            <a:endParaRPr lang="en-US" sz="2000" smtClean="0">
              <a:latin typeface="Times New Roman" pitchFamily="18" charset="0"/>
            </a:endParaRPr>
          </a:p>
          <a:p>
            <a:pPr marL="609600" indent="-609600"/>
            <a:endParaRPr lang="en-US" sz="2000" smtClean="0">
              <a:latin typeface="Times New Roman" pitchFamily="18" charset="0"/>
            </a:endParaRPr>
          </a:p>
          <a:p>
            <a:pPr marL="609600" indent="-609600" algn="ctr">
              <a:buFontTx/>
              <a:buNone/>
            </a:pPr>
            <a:r>
              <a:rPr lang="en-US" sz="2000" smtClean="0">
                <a:latin typeface="Times New Roman" pitchFamily="18" charset="0"/>
              </a:rPr>
              <a:t>Division for Certain Countries in Europe and Asia (DCEA)</a:t>
            </a:r>
          </a:p>
          <a:p>
            <a:pPr marL="609600" indent="-609600"/>
            <a:endParaRPr lang="en-US" sz="2000" smtClean="0">
              <a:latin typeface="Times New Roman" pitchFamily="18" charset="0"/>
            </a:endParaRPr>
          </a:p>
          <a:p>
            <a:pPr marL="609600" indent="-609600">
              <a:buFontTx/>
              <a:buNone/>
            </a:pPr>
            <a:endParaRPr lang="en-US" sz="2000" smtClean="0">
              <a:latin typeface="Times New Roman" pitchFamily="18" charset="0"/>
            </a:endParaRPr>
          </a:p>
          <a:p>
            <a:pPr marL="609600" indent="-609600">
              <a:buFontTx/>
              <a:buNone/>
            </a:pPr>
            <a:endParaRPr lang="en-US" sz="2000" smtClean="0">
              <a:latin typeface="Times New Roman" pitchFamily="18" charset="0"/>
            </a:endParaRPr>
          </a:p>
          <a:p>
            <a:pPr marL="609600" indent="-609600" algn="ctr">
              <a:buFontTx/>
              <a:buNone/>
            </a:pPr>
            <a:r>
              <a:rPr lang="en-US" sz="2000" smtClean="0">
                <a:latin typeface="Times New Roman" pitchFamily="18" charset="0"/>
              </a:rPr>
              <a:t>WIPO Tools for Countries in Transition </a:t>
            </a:r>
          </a:p>
          <a:p>
            <a:pPr marL="609600" indent="-609600">
              <a:buFontTx/>
              <a:buNone/>
            </a:pPr>
            <a:endParaRPr lang="en-US" sz="1600" smtClean="0">
              <a:latin typeface="Times New Roman" pitchFamily="18" charset="0"/>
            </a:endParaRPr>
          </a:p>
        </p:txBody>
      </p:sp>
      <p:sp>
        <p:nvSpPr>
          <p:cNvPr id="18435" name="Down Arrow 3"/>
          <p:cNvSpPr>
            <a:spLocks noChangeArrowheads="1"/>
          </p:cNvSpPr>
          <p:nvPr/>
        </p:nvSpPr>
        <p:spPr bwMode="auto">
          <a:xfrm>
            <a:off x="4427538" y="3068638"/>
            <a:ext cx="288925" cy="288925"/>
          </a:xfrm>
          <a:prstGeom prst="downArrow">
            <a:avLst>
              <a:gd name="adj1" fmla="val 50000"/>
              <a:gd name="adj2" fmla="val 50000"/>
            </a:avLst>
          </a:prstGeom>
          <a:solidFill>
            <a:srgbClr val="008000"/>
          </a:solidFill>
          <a:ln w="9525" algn="ctr">
            <a:solidFill>
              <a:schemeClr val="tx1"/>
            </a:solidFill>
            <a:round/>
            <a:headEnd/>
            <a:tailEnd/>
          </a:ln>
        </p:spPr>
        <p:txBody>
          <a:bodyPr/>
          <a:lstStyle/>
          <a:p>
            <a:pPr eaLnBrk="0" hangingPunct="0"/>
            <a:endParaRPr lang="en-GB" sz="2400">
              <a:solidFill>
                <a:srgbClr val="008000"/>
              </a:solidFill>
              <a:latin typeface="Times"/>
            </a:endParaRPr>
          </a:p>
        </p:txBody>
      </p:sp>
      <p:sp>
        <p:nvSpPr>
          <p:cNvPr id="18436" name="Down Arrow 4"/>
          <p:cNvSpPr>
            <a:spLocks noChangeArrowheads="1"/>
          </p:cNvSpPr>
          <p:nvPr/>
        </p:nvSpPr>
        <p:spPr bwMode="auto">
          <a:xfrm>
            <a:off x="4427538" y="4652963"/>
            <a:ext cx="288925" cy="288925"/>
          </a:xfrm>
          <a:prstGeom prst="downArrow">
            <a:avLst>
              <a:gd name="adj1" fmla="val 50000"/>
              <a:gd name="adj2" fmla="val 50000"/>
            </a:avLst>
          </a:prstGeom>
          <a:solidFill>
            <a:srgbClr val="008000"/>
          </a:solidFill>
          <a:ln w="9525" algn="ctr">
            <a:solidFill>
              <a:schemeClr val="tx1"/>
            </a:solidFill>
            <a:round/>
            <a:headEnd/>
            <a:tailEnd/>
          </a:ln>
        </p:spPr>
        <p:txBody>
          <a:bodyPr/>
          <a:lstStyle/>
          <a:p>
            <a:pPr eaLnBrk="0" hangingPunct="0"/>
            <a:endParaRPr lang="en-GB" sz="2400">
              <a:latin typeface="Times"/>
            </a:endParaRPr>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GB" smtClean="0"/>
          </a:p>
        </p:txBody>
      </p:sp>
      <p:sp>
        <p:nvSpPr>
          <p:cNvPr id="19458" name="Content Placeholder 2"/>
          <p:cNvSpPr>
            <a:spLocks noGrp="1"/>
          </p:cNvSpPr>
          <p:nvPr>
            <p:ph idx="1"/>
          </p:nvPr>
        </p:nvSpPr>
        <p:spPr>
          <a:xfrm>
            <a:off x="179388" y="1981200"/>
            <a:ext cx="8713787" cy="4114800"/>
          </a:xfrm>
        </p:spPr>
        <p:txBody>
          <a:bodyPr/>
          <a:lstStyle/>
          <a:p>
            <a:endParaRPr lang="en-GB" smtClean="0"/>
          </a:p>
          <a:p>
            <a:pPr>
              <a:buFontTx/>
              <a:buNone/>
            </a:pPr>
            <a:r>
              <a:rPr lang="en-GB" smtClean="0"/>
              <a:t>	</a:t>
            </a:r>
          </a:p>
          <a:p>
            <a:pPr>
              <a:buFontTx/>
              <a:buNone/>
            </a:pPr>
            <a:r>
              <a:rPr lang="en-GB" smtClean="0"/>
              <a:t>		</a:t>
            </a:r>
            <a:r>
              <a:rPr lang="en-GB" sz="3000" smtClean="0">
                <a:solidFill>
                  <a:srgbClr val="008000"/>
                </a:solidFill>
              </a:rPr>
              <a:t>World Intellectual Property Organization </a:t>
            </a:r>
          </a:p>
          <a:p>
            <a:pPr>
              <a:buFontTx/>
              <a:buNone/>
            </a:pPr>
            <a:r>
              <a:rPr lang="en-GB" sz="3000" smtClean="0">
                <a:solidFill>
                  <a:srgbClr val="008000"/>
                </a:solidFill>
              </a:rPr>
              <a:t>		(WIPO)</a:t>
            </a:r>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pl-PL" sz="2400" smtClean="0">
                <a:solidFill>
                  <a:srgbClr val="FF8000"/>
                </a:solidFill>
                <a:latin typeface="Times New Roman" pitchFamily="18" charset="0"/>
              </a:rPr>
              <a:t/>
            </a:r>
            <a:br>
              <a:rPr lang="pl-PL" sz="2400" smtClean="0">
                <a:solidFill>
                  <a:srgbClr val="FF8000"/>
                </a:solidFill>
                <a:latin typeface="Times New Roman" pitchFamily="18" charset="0"/>
              </a:rPr>
            </a:br>
            <a:r>
              <a:rPr lang="en-GB" sz="2400" smtClean="0">
                <a:solidFill>
                  <a:srgbClr val="FF8000"/>
                </a:solidFill>
                <a:latin typeface="Times New Roman" pitchFamily="18" charset="0"/>
              </a:rPr>
              <a:t/>
            </a:r>
            <a:br>
              <a:rPr lang="en-GB" sz="2400" smtClean="0">
                <a:solidFill>
                  <a:srgbClr val="FF8000"/>
                </a:solidFill>
                <a:latin typeface="Times New Roman" pitchFamily="18" charset="0"/>
              </a:rPr>
            </a:br>
            <a:r>
              <a:rPr lang="en-US" sz="2400" smtClean="0">
                <a:solidFill>
                  <a:srgbClr val="008000"/>
                </a:solidFill>
                <a:latin typeface="Times New Roman" pitchFamily="18" charset="0"/>
              </a:rPr>
              <a:t>WIPO</a:t>
            </a:r>
            <a:r>
              <a:rPr lang="en-US" sz="2400" smtClean="0">
                <a:solidFill>
                  <a:srgbClr val="FF8000"/>
                </a:solidFill>
                <a:latin typeface="Times New Roman" pitchFamily="18" charset="0"/>
              </a:rPr>
              <a:t> </a:t>
            </a:r>
            <a:r>
              <a:rPr lang="pl-PL" sz="4000" smtClean="0">
                <a:latin typeface="Arial" charset="0"/>
              </a:rPr>
              <a:t> </a:t>
            </a:r>
            <a:endParaRPr lang="en-US" sz="4000" smtClean="0">
              <a:latin typeface="Arial" charset="0"/>
            </a:endParaRPr>
          </a:p>
        </p:txBody>
      </p:sp>
      <p:sp>
        <p:nvSpPr>
          <p:cNvPr id="66563" name="Rectangle 3"/>
          <p:cNvSpPr>
            <a:spLocks noGrp="1" noChangeArrowheads="1"/>
          </p:cNvSpPr>
          <p:nvPr>
            <p:ph type="body" idx="1"/>
          </p:nvPr>
        </p:nvSpPr>
        <p:spPr/>
        <p:txBody>
          <a:bodyPr/>
          <a:lstStyle/>
          <a:p>
            <a:pPr>
              <a:lnSpc>
                <a:spcPct val="80000"/>
              </a:lnSpc>
              <a:buFontTx/>
              <a:buNone/>
            </a:pPr>
            <a:r>
              <a:rPr lang="en-US" sz="1800" smtClean="0"/>
              <a:t>	Specialized agency of the United Nations. </a:t>
            </a:r>
          </a:p>
          <a:p>
            <a:pPr>
              <a:lnSpc>
                <a:spcPct val="80000"/>
              </a:lnSpc>
              <a:buFontTx/>
              <a:buNone/>
            </a:pPr>
            <a:r>
              <a:rPr lang="en-US" sz="1800" smtClean="0"/>
              <a:t>	</a:t>
            </a:r>
          </a:p>
          <a:p>
            <a:pPr>
              <a:lnSpc>
                <a:spcPct val="80000"/>
              </a:lnSpc>
              <a:buFontTx/>
              <a:buNone/>
            </a:pPr>
            <a:r>
              <a:rPr lang="en-US" sz="1800" smtClean="0"/>
              <a:t>	184 Member States (more then 90% of countries in the world).</a:t>
            </a:r>
          </a:p>
          <a:p>
            <a:pPr>
              <a:lnSpc>
                <a:spcPct val="80000"/>
              </a:lnSpc>
              <a:buFontTx/>
              <a:buNone/>
            </a:pPr>
            <a:endParaRPr lang="en-US" sz="1800" smtClean="0"/>
          </a:p>
          <a:p>
            <a:pPr>
              <a:lnSpc>
                <a:spcPct val="80000"/>
              </a:lnSpc>
              <a:buFontTx/>
              <a:buNone/>
            </a:pPr>
            <a:r>
              <a:rPr lang="en-US" sz="1800" smtClean="0"/>
              <a:t>	Dedicated to developing a balanced and accessible international intellectual property (IP) system, which rewards creativity, stimulates innovation and contributes to economic development while safeguarding the public interest. </a:t>
            </a:r>
          </a:p>
          <a:p>
            <a:pPr>
              <a:lnSpc>
                <a:spcPct val="80000"/>
              </a:lnSpc>
              <a:buFontTx/>
              <a:buNone/>
            </a:pPr>
            <a:endParaRPr lang="en-US" sz="1800" smtClean="0"/>
          </a:p>
          <a:p>
            <a:pPr>
              <a:lnSpc>
                <a:spcPct val="80000"/>
              </a:lnSpc>
              <a:buFontTx/>
              <a:buNone/>
            </a:pPr>
            <a:r>
              <a:rPr lang="en-US" sz="1800" smtClean="0"/>
              <a:t>	Core tasks: </a:t>
            </a:r>
          </a:p>
          <a:p>
            <a:pPr>
              <a:lnSpc>
                <a:spcPct val="80000"/>
              </a:lnSpc>
              <a:buFontTx/>
              <a:buNone/>
            </a:pPr>
            <a:endParaRPr lang="en-US" sz="1800" smtClean="0"/>
          </a:p>
          <a:p>
            <a:pPr>
              <a:lnSpc>
                <a:spcPct val="80000"/>
              </a:lnSpc>
            </a:pPr>
            <a:r>
              <a:rPr lang="en-US" sz="1800" smtClean="0"/>
              <a:t>Developing international IP laws and standards. </a:t>
            </a:r>
          </a:p>
          <a:p>
            <a:pPr>
              <a:lnSpc>
                <a:spcPct val="80000"/>
              </a:lnSpc>
            </a:pPr>
            <a:r>
              <a:rPr lang="en-US" sz="1800" smtClean="0"/>
              <a:t>Delivering global IP protection services. </a:t>
            </a:r>
          </a:p>
          <a:p>
            <a:pPr fontAlgn="ctr">
              <a:lnSpc>
                <a:spcPct val="80000"/>
              </a:lnSpc>
            </a:pPr>
            <a:r>
              <a:rPr lang="en-US" sz="1800" smtClean="0"/>
              <a:t>Encouraging the use of IP for economic development. </a:t>
            </a:r>
          </a:p>
          <a:p>
            <a:pPr fontAlgn="ctr">
              <a:lnSpc>
                <a:spcPct val="80000"/>
              </a:lnSpc>
            </a:pPr>
            <a:r>
              <a:rPr lang="en-US" sz="1800" smtClean="0"/>
              <a:t>Promoting a better understanding of IP. </a:t>
            </a:r>
          </a:p>
          <a:p>
            <a:pPr fontAlgn="ctr">
              <a:lnSpc>
                <a:spcPct val="80000"/>
              </a:lnSpc>
            </a:pPr>
            <a:r>
              <a:rPr lang="en-US" sz="1800" smtClean="0"/>
              <a:t>Providing a forum for debate. </a:t>
            </a:r>
          </a:p>
          <a:p>
            <a:pPr>
              <a:spcBef>
                <a:spcPct val="0"/>
              </a:spcBef>
            </a:pPr>
            <a:endParaRPr lang="en-US" sz="1800" smtClean="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anim calcmode="lin" valueType="num">
                                      <p:cBhvr>
                                        <p:cTn id="8" dur="1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5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6563">
                                            <p:txEl>
                                              <p:pRg st="2" end="2"/>
                                            </p:txEl>
                                          </p:spTgt>
                                        </p:tgtEl>
                                        <p:attrNameLst>
                                          <p:attrName>style.visibility</p:attrName>
                                        </p:attrNameLst>
                                      </p:cBhvr>
                                      <p:to>
                                        <p:strVal val="visible"/>
                                      </p:to>
                                    </p:set>
                                    <p:animEffect transition="in" filter="fade">
                                      <p:cBhvr>
                                        <p:cTn id="14" dur="1000"/>
                                        <p:tgtEl>
                                          <p:spTgt spid="66563">
                                            <p:txEl>
                                              <p:pRg st="2" end="2"/>
                                            </p:txEl>
                                          </p:spTgt>
                                        </p:tgtEl>
                                      </p:cBhvr>
                                    </p:animEffect>
                                    <p:anim calcmode="lin" valueType="num">
                                      <p:cBhvr>
                                        <p:cTn id="15" dur="10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65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6563">
                                            <p:txEl>
                                              <p:pRg st="4" end="4"/>
                                            </p:txEl>
                                          </p:spTgt>
                                        </p:tgtEl>
                                        <p:attrNameLst>
                                          <p:attrName>style.visibility</p:attrName>
                                        </p:attrNameLst>
                                      </p:cBhvr>
                                      <p:to>
                                        <p:strVal val="visible"/>
                                      </p:to>
                                    </p:set>
                                    <p:animEffect transition="in" filter="fade">
                                      <p:cBhvr>
                                        <p:cTn id="21" dur="1000"/>
                                        <p:tgtEl>
                                          <p:spTgt spid="66563">
                                            <p:txEl>
                                              <p:pRg st="4" end="4"/>
                                            </p:txEl>
                                          </p:spTgt>
                                        </p:tgtEl>
                                      </p:cBhvr>
                                    </p:animEffect>
                                    <p:anim calcmode="lin" valueType="num">
                                      <p:cBhvr>
                                        <p:cTn id="22" dur="10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65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6563">
                                            <p:txEl>
                                              <p:pRg st="6" end="6"/>
                                            </p:txEl>
                                          </p:spTgt>
                                        </p:tgtEl>
                                        <p:attrNameLst>
                                          <p:attrName>style.visibility</p:attrName>
                                        </p:attrNameLst>
                                      </p:cBhvr>
                                      <p:to>
                                        <p:strVal val="visible"/>
                                      </p:to>
                                    </p:set>
                                    <p:animEffect transition="in" filter="fade">
                                      <p:cBhvr>
                                        <p:cTn id="28" dur="1000"/>
                                        <p:tgtEl>
                                          <p:spTgt spid="66563">
                                            <p:txEl>
                                              <p:pRg st="6" end="6"/>
                                            </p:txEl>
                                          </p:spTgt>
                                        </p:tgtEl>
                                      </p:cBhvr>
                                    </p:animEffect>
                                    <p:anim calcmode="lin" valueType="num">
                                      <p:cBhvr>
                                        <p:cTn id="29" dur="1000" fill="hold"/>
                                        <p:tgtEl>
                                          <p:spTgt spid="6656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6563">
                                            <p:txEl>
                                              <p:pRg st="6" end="6"/>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66563">
                                            <p:txEl>
                                              <p:pRg st="8" end="8"/>
                                            </p:txEl>
                                          </p:spTgt>
                                        </p:tgtEl>
                                        <p:attrNameLst>
                                          <p:attrName>style.visibility</p:attrName>
                                        </p:attrNameLst>
                                      </p:cBhvr>
                                      <p:to>
                                        <p:strVal val="visible"/>
                                      </p:to>
                                    </p:set>
                                    <p:animEffect transition="in" filter="fade">
                                      <p:cBhvr>
                                        <p:cTn id="33" dur="1000"/>
                                        <p:tgtEl>
                                          <p:spTgt spid="66563">
                                            <p:txEl>
                                              <p:pRg st="8" end="8"/>
                                            </p:txEl>
                                          </p:spTgt>
                                        </p:tgtEl>
                                      </p:cBhvr>
                                    </p:animEffect>
                                    <p:anim calcmode="lin" valueType="num">
                                      <p:cBhvr>
                                        <p:cTn id="34" dur="1000" fill="hold"/>
                                        <p:tgtEl>
                                          <p:spTgt spid="6656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66563">
                                            <p:txEl>
                                              <p:pRg st="8" end="8"/>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66563">
                                            <p:txEl>
                                              <p:pRg st="9" end="9"/>
                                            </p:txEl>
                                          </p:spTgt>
                                        </p:tgtEl>
                                        <p:attrNameLst>
                                          <p:attrName>style.visibility</p:attrName>
                                        </p:attrNameLst>
                                      </p:cBhvr>
                                      <p:to>
                                        <p:strVal val="visible"/>
                                      </p:to>
                                    </p:set>
                                    <p:animEffect transition="in" filter="fade">
                                      <p:cBhvr>
                                        <p:cTn id="38" dur="1000"/>
                                        <p:tgtEl>
                                          <p:spTgt spid="66563">
                                            <p:txEl>
                                              <p:pRg st="9" end="9"/>
                                            </p:txEl>
                                          </p:spTgt>
                                        </p:tgtEl>
                                      </p:cBhvr>
                                    </p:animEffect>
                                    <p:anim calcmode="lin" valueType="num">
                                      <p:cBhvr>
                                        <p:cTn id="39" dur="1000" fill="hold"/>
                                        <p:tgtEl>
                                          <p:spTgt spid="66563">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66563">
                                            <p:txEl>
                                              <p:pRg st="9" end="9"/>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6563">
                                            <p:txEl>
                                              <p:pRg st="10" end="10"/>
                                            </p:txEl>
                                          </p:spTgt>
                                        </p:tgtEl>
                                        <p:attrNameLst>
                                          <p:attrName>style.visibility</p:attrName>
                                        </p:attrNameLst>
                                      </p:cBhvr>
                                      <p:to>
                                        <p:strVal val="visible"/>
                                      </p:to>
                                    </p:set>
                                    <p:animEffect transition="in" filter="fade">
                                      <p:cBhvr>
                                        <p:cTn id="43" dur="1000"/>
                                        <p:tgtEl>
                                          <p:spTgt spid="66563">
                                            <p:txEl>
                                              <p:pRg st="10" end="10"/>
                                            </p:txEl>
                                          </p:spTgt>
                                        </p:tgtEl>
                                      </p:cBhvr>
                                    </p:animEffect>
                                    <p:anim calcmode="lin" valueType="num">
                                      <p:cBhvr>
                                        <p:cTn id="44" dur="1000" fill="hold"/>
                                        <p:tgtEl>
                                          <p:spTgt spid="66563">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66563">
                                            <p:txEl>
                                              <p:pRg st="10" end="10"/>
                                            </p:txEl>
                                          </p:spTgt>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66563">
                                            <p:txEl>
                                              <p:pRg st="11" end="11"/>
                                            </p:txEl>
                                          </p:spTgt>
                                        </p:tgtEl>
                                        <p:attrNameLst>
                                          <p:attrName>style.visibility</p:attrName>
                                        </p:attrNameLst>
                                      </p:cBhvr>
                                      <p:to>
                                        <p:strVal val="visible"/>
                                      </p:to>
                                    </p:set>
                                    <p:animEffect transition="in" filter="fade">
                                      <p:cBhvr>
                                        <p:cTn id="48" dur="1000"/>
                                        <p:tgtEl>
                                          <p:spTgt spid="66563">
                                            <p:txEl>
                                              <p:pRg st="11" end="11"/>
                                            </p:txEl>
                                          </p:spTgt>
                                        </p:tgtEl>
                                      </p:cBhvr>
                                    </p:animEffect>
                                    <p:anim calcmode="lin" valueType="num">
                                      <p:cBhvr>
                                        <p:cTn id="49" dur="1000" fill="hold"/>
                                        <p:tgtEl>
                                          <p:spTgt spid="66563">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66563">
                                            <p:txEl>
                                              <p:pRg st="11" end="11"/>
                                            </p:txEl>
                                          </p:spTgt>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66563">
                                            <p:txEl>
                                              <p:pRg st="12" end="12"/>
                                            </p:txEl>
                                          </p:spTgt>
                                        </p:tgtEl>
                                        <p:attrNameLst>
                                          <p:attrName>style.visibility</p:attrName>
                                        </p:attrNameLst>
                                      </p:cBhvr>
                                      <p:to>
                                        <p:strVal val="visible"/>
                                      </p:to>
                                    </p:set>
                                    <p:animEffect transition="in" filter="fade">
                                      <p:cBhvr>
                                        <p:cTn id="53" dur="1000"/>
                                        <p:tgtEl>
                                          <p:spTgt spid="66563">
                                            <p:txEl>
                                              <p:pRg st="12" end="12"/>
                                            </p:txEl>
                                          </p:spTgt>
                                        </p:tgtEl>
                                      </p:cBhvr>
                                    </p:animEffect>
                                    <p:anim calcmode="lin" valueType="num">
                                      <p:cBhvr>
                                        <p:cTn id="54" dur="1000" fill="hold"/>
                                        <p:tgtEl>
                                          <p:spTgt spid="66563">
                                            <p:txEl>
                                              <p:pRg st="12" end="12"/>
                                            </p:txEl>
                                          </p:spTgt>
                                        </p:tgtEl>
                                        <p:attrNameLst>
                                          <p:attrName>ppt_x</p:attrName>
                                        </p:attrNameLst>
                                      </p:cBhvr>
                                      <p:tavLst>
                                        <p:tav tm="0">
                                          <p:val>
                                            <p:strVal val="#ppt_x"/>
                                          </p:val>
                                        </p:tav>
                                        <p:tav tm="100000">
                                          <p:val>
                                            <p:strVal val="#ppt_x"/>
                                          </p:val>
                                        </p:tav>
                                      </p:tavLst>
                                    </p:anim>
                                    <p:anim calcmode="lin" valueType="num">
                                      <p:cBhvr>
                                        <p:cTn id="55" dur="1000" fill="hold"/>
                                        <p:tgtEl>
                                          <p:spTgt spid="6656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2000" smtClean="0">
                <a:solidFill>
                  <a:srgbClr val="008000"/>
                </a:solidFill>
              </a:rPr>
              <a:t/>
            </a:r>
            <a:br>
              <a:rPr lang="en-US" sz="2000" smtClean="0">
                <a:solidFill>
                  <a:srgbClr val="008000"/>
                </a:solidFill>
              </a:rPr>
            </a:br>
            <a:r>
              <a:rPr lang="en-US" sz="2000" smtClean="0">
                <a:solidFill>
                  <a:srgbClr val="008000"/>
                </a:solidFill>
              </a:rPr>
              <a:t/>
            </a:r>
            <a:br>
              <a:rPr lang="en-US" sz="2000" smtClean="0">
                <a:solidFill>
                  <a:srgbClr val="008000"/>
                </a:solidFill>
              </a:rPr>
            </a:br>
            <a:r>
              <a:rPr lang="en-US" sz="2000" smtClean="0">
                <a:solidFill>
                  <a:srgbClr val="008000"/>
                </a:solidFill>
              </a:rPr>
              <a:t/>
            </a:r>
            <a:br>
              <a:rPr lang="en-US" sz="2000" smtClean="0">
                <a:solidFill>
                  <a:srgbClr val="008000"/>
                </a:solidFill>
              </a:rPr>
            </a:br>
            <a:r>
              <a:rPr lang="en-US" sz="2400" smtClean="0">
                <a:solidFill>
                  <a:srgbClr val="008000"/>
                </a:solidFill>
              </a:rPr>
              <a:t>WIPO Strategic Goals</a:t>
            </a:r>
          </a:p>
        </p:txBody>
      </p:sp>
      <p:sp>
        <p:nvSpPr>
          <p:cNvPr id="73731" name="Rectangle 3"/>
          <p:cNvSpPr>
            <a:spLocks noGrp="1" noChangeArrowheads="1"/>
          </p:cNvSpPr>
          <p:nvPr>
            <p:ph type="body" idx="1"/>
          </p:nvPr>
        </p:nvSpPr>
        <p:spPr/>
        <p:txBody>
          <a:bodyPr/>
          <a:lstStyle/>
          <a:p>
            <a:pPr>
              <a:spcBef>
                <a:spcPct val="0"/>
              </a:spcBef>
              <a:buFontTx/>
              <a:buNone/>
            </a:pPr>
            <a:endParaRPr lang="en-US" sz="2400" smtClean="0"/>
          </a:p>
          <a:p>
            <a:pPr>
              <a:lnSpc>
                <a:spcPct val="80000"/>
              </a:lnSpc>
            </a:pPr>
            <a:r>
              <a:rPr lang="en-US" sz="1800" smtClean="0"/>
              <a:t>Balanced Evolution of the International Normative Framework for IP </a:t>
            </a:r>
          </a:p>
          <a:p>
            <a:pPr>
              <a:lnSpc>
                <a:spcPct val="80000"/>
              </a:lnSpc>
            </a:pPr>
            <a:r>
              <a:rPr lang="en-US" sz="1800" smtClean="0"/>
              <a:t>Provision of Premier Global IP Services </a:t>
            </a:r>
          </a:p>
          <a:p>
            <a:pPr>
              <a:lnSpc>
                <a:spcPct val="80000"/>
              </a:lnSpc>
            </a:pPr>
            <a:r>
              <a:rPr lang="en-US" sz="1800" smtClean="0"/>
              <a:t>Facilitating the Use of IP for Development </a:t>
            </a:r>
          </a:p>
          <a:p>
            <a:pPr>
              <a:lnSpc>
                <a:spcPct val="80000"/>
              </a:lnSpc>
            </a:pPr>
            <a:r>
              <a:rPr lang="en-US" sz="1800" smtClean="0"/>
              <a:t>Coordination and Development of Global IP Infrastructure </a:t>
            </a:r>
          </a:p>
          <a:p>
            <a:pPr>
              <a:lnSpc>
                <a:spcPct val="80000"/>
              </a:lnSpc>
            </a:pPr>
            <a:r>
              <a:rPr lang="en-US" sz="1800" smtClean="0"/>
              <a:t>World Reference Source for IP Information and Analysis </a:t>
            </a:r>
          </a:p>
          <a:p>
            <a:pPr>
              <a:lnSpc>
                <a:spcPct val="80000"/>
              </a:lnSpc>
            </a:pPr>
            <a:r>
              <a:rPr lang="en-US" sz="1800" smtClean="0"/>
              <a:t>International Cooperation on Building Respect for IP </a:t>
            </a:r>
          </a:p>
          <a:p>
            <a:pPr>
              <a:lnSpc>
                <a:spcPct val="80000"/>
              </a:lnSpc>
            </a:pPr>
            <a:r>
              <a:rPr lang="en-US" sz="1800" smtClean="0"/>
              <a:t>Addressing IP in Relation to Global Policy Issues </a:t>
            </a:r>
          </a:p>
          <a:p>
            <a:pPr>
              <a:lnSpc>
                <a:spcPct val="80000"/>
              </a:lnSpc>
            </a:pPr>
            <a:r>
              <a:rPr lang="en-US" sz="1800" smtClean="0"/>
              <a:t>A Responsive Communications Interface between WIPO, its Member States and All Stakeholders </a:t>
            </a:r>
          </a:p>
          <a:p>
            <a:pPr>
              <a:lnSpc>
                <a:spcPct val="80000"/>
              </a:lnSpc>
            </a:pPr>
            <a:r>
              <a:rPr lang="en-US" sz="1800" smtClean="0"/>
              <a:t>An Efficient Administrative and Financial Support Structure to Enable WIPO to Deliver its Programs </a:t>
            </a:r>
          </a:p>
          <a:p>
            <a:endParaRPr lang="en-US" smtClean="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fade">
                                      <p:cBhvr>
                                        <p:cTn id="7" dur="1000"/>
                                        <p:tgtEl>
                                          <p:spTgt spid="73731">
                                            <p:txEl>
                                              <p:pRg st="1" end="1"/>
                                            </p:txEl>
                                          </p:spTgt>
                                        </p:tgtEl>
                                      </p:cBhvr>
                                    </p:animEffect>
                                    <p:anim calcmode="lin" valueType="num">
                                      <p:cBhvr>
                                        <p:cTn id="8" dur="10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3731">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fade">
                                      <p:cBhvr>
                                        <p:cTn id="12" dur="1000"/>
                                        <p:tgtEl>
                                          <p:spTgt spid="73731">
                                            <p:txEl>
                                              <p:pRg st="2" end="2"/>
                                            </p:txEl>
                                          </p:spTgt>
                                        </p:tgtEl>
                                      </p:cBhvr>
                                    </p:animEffect>
                                    <p:anim calcmode="lin" valueType="num">
                                      <p:cBhvr>
                                        <p:cTn id="13"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3731">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fade">
                                      <p:cBhvr>
                                        <p:cTn id="17" dur="1000"/>
                                        <p:tgtEl>
                                          <p:spTgt spid="73731">
                                            <p:txEl>
                                              <p:pRg st="3" end="3"/>
                                            </p:txEl>
                                          </p:spTgt>
                                        </p:tgtEl>
                                      </p:cBhvr>
                                    </p:animEffect>
                                    <p:anim calcmode="lin" valueType="num">
                                      <p:cBhvr>
                                        <p:cTn id="18" dur="10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3731">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3731">
                                            <p:txEl>
                                              <p:pRg st="4" end="4"/>
                                            </p:txEl>
                                          </p:spTgt>
                                        </p:tgtEl>
                                        <p:attrNameLst>
                                          <p:attrName>style.visibility</p:attrName>
                                        </p:attrNameLst>
                                      </p:cBhvr>
                                      <p:to>
                                        <p:strVal val="visible"/>
                                      </p:to>
                                    </p:set>
                                    <p:animEffect transition="in" filter="fade">
                                      <p:cBhvr>
                                        <p:cTn id="22" dur="1000"/>
                                        <p:tgtEl>
                                          <p:spTgt spid="73731">
                                            <p:txEl>
                                              <p:pRg st="4" end="4"/>
                                            </p:txEl>
                                          </p:spTgt>
                                        </p:tgtEl>
                                      </p:cBhvr>
                                    </p:animEffect>
                                    <p:anim calcmode="lin" valueType="num">
                                      <p:cBhvr>
                                        <p:cTn id="23" dur="10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3731">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3731">
                                            <p:txEl>
                                              <p:pRg st="5" end="5"/>
                                            </p:txEl>
                                          </p:spTgt>
                                        </p:tgtEl>
                                        <p:attrNameLst>
                                          <p:attrName>style.visibility</p:attrName>
                                        </p:attrNameLst>
                                      </p:cBhvr>
                                      <p:to>
                                        <p:strVal val="visible"/>
                                      </p:to>
                                    </p:set>
                                    <p:animEffect transition="in" filter="fade">
                                      <p:cBhvr>
                                        <p:cTn id="27" dur="1000"/>
                                        <p:tgtEl>
                                          <p:spTgt spid="73731">
                                            <p:txEl>
                                              <p:pRg st="5" end="5"/>
                                            </p:txEl>
                                          </p:spTgt>
                                        </p:tgtEl>
                                      </p:cBhvr>
                                    </p:animEffect>
                                    <p:anim calcmode="lin" valueType="num">
                                      <p:cBhvr>
                                        <p:cTn id="28" dur="10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3731">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73731">
                                            <p:txEl>
                                              <p:pRg st="6" end="6"/>
                                            </p:txEl>
                                          </p:spTgt>
                                        </p:tgtEl>
                                        <p:attrNameLst>
                                          <p:attrName>style.visibility</p:attrName>
                                        </p:attrNameLst>
                                      </p:cBhvr>
                                      <p:to>
                                        <p:strVal val="visible"/>
                                      </p:to>
                                    </p:set>
                                    <p:animEffect transition="in" filter="fade">
                                      <p:cBhvr>
                                        <p:cTn id="32" dur="1000"/>
                                        <p:tgtEl>
                                          <p:spTgt spid="73731">
                                            <p:txEl>
                                              <p:pRg st="6" end="6"/>
                                            </p:txEl>
                                          </p:spTgt>
                                        </p:tgtEl>
                                      </p:cBhvr>
                                    </p:animEffect>
                                    <p:anim calcmode="lin" valueType="num">
                                      <p:cBhvr>
                                        <p:cTn id="33" dur="1000" fill="hold"/>
                                        <p:tgtEl>
                                          <p:spTgt spid="73731">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73731">
                                            <p:txEl>
                                              <p:pRg st="6" end="6"/>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73731">
                                            <p:txEl>
                                              <p:pRg st="7" end="7"/>
                                            </p:txEl>
                                          </p:spTgt>
                                        </p:tgtEl>
                                        <p:attrNameLst>
                                          <p:attrName>style.visibility</p:attrName>
                                        </p:attrNameLst>
                                      </p:cBhvr>
                                      <p:to>
                                        <p:strVal val="visible"/>
                                      </p:to>
                                    </p:set>
                                    <p:animEffect transition="in" filter="fade">
                                      <p:cBhvr>
                                        <p:cTn id="37" dur="1000"/>
                                        <p:tgtEl>
                                          <p:spTgt spid="73731">
                                            <p:txEl>
                                              <p:pRg st="7" end="7"/>
                                            </p:txEl>
                                          </p:spTgt>
                                        </p:tgtEl>
                                      </p:cBhvr>
                                    </p:animEffect>
                                    <p:anim calcmode="lin" valueType="num">
                                      <p:cBhvr>
                                        <p:cTn id="38" dur="1000" fill="hold"/>
                                        <p:tgtEl>
                                          <p:spTgt spid="73731">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73731">
                                            <p:txEl>
                                              <p:pRg st="7" end="7"/>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73731">
                                            <p:txEl>
                                              <p:pRg st="8" end="8"/>
                                            </p:txEl>
                                          </p:spTgt>
                                        </p:tgtEl>
                                        <p:attrNameLst>
                                          <p:attrName>style.visibility</p:attrName>
                                        </p:attrNameLst>
                                      </p:cBhvr>
                                      <p:to>
                                        <p:strVal val="visible"/>
                                      </p:to>
                                    </p:set>
                                    <p:animEffect transition="in" filter="fade">
                                      <p:cBhvr>
                                        <p:cTn id="42" dur="1000"/>
                                        <p:tgtEl>
                                          <p:spTgt spid="73731">
                                            <p:txEl>
                                              <p:pRg st="8" end="8"/>
                                            </p:txEl>
                                          </p:spTgt>
                                        </p:tgtEl>
                                      </p:cBhvr>
                                    </p:animEffect>
                                    <p:anim calcmode="lin" valueType="num">
                                      <p:cBhvr>
                                        <p:cTn id="43" dur="1000" fill="hold"/>
                                        <p:tgtEl>
                                          <p:spTgt spid="73731">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73731">
                                            <p:txEl>
                                              <p:pRg st="8" end="8"/>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73731">
                                            <p:txEl>
                                              <p:pRg st="9" end="9"/>
                                            </p:txEl>
                                          </p:spTgt>
                                        </p:tgtEl>
                                        <p:attrNameLst>
                                          <p:attrName>style.visibility</p:attrName>
                                        </p:attrNameLst>
                                      </p:cBhvr>
                                      <p:to>
                                        <p:strVal val="visible"/>
                                      </p:to>
                                    </p:set>
                                    <p:animEffect transition="in" filter="fade">
                                      <p:cBhvr>
                                        <p:cTn id="47" dur="1000"/>
                                        <p:tgtEl>
                                          <p:spTgt spid="73731">
                                            <p:txEl>
                                              <p:pRg st="9" end="9"/>
                                            </p:txEl>
                                          </p:spTgt>
                                        </p:tgtEl>
                                      </p:cBhvr>
                                    </p:animEffect>
                                    <p:anim calcmode="lin" valueType="num">
                                      <p:cBhvr>
                                        <p:cTn id="48" dur="1000" fill="hold"/>
                                        <p:tgtEl>
                                          <p:spTgt spid="73731">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7373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GB" smtClean="0"/>
              <a:t/>
            </a:r>
            <a:br>
              <a:rPr lang="en-GB" smtClean="0"/>
            </a:br>
            <a:r>
              <a:rPr lang="en-GB" sz="2400" smtClean="0">
                <a:solidFill>
                  <a:srgbClr val="008000"/>
                </a:solidFill>
              </a:rPr>
              <a:t>WIPO </a:t>
            </a:r>
            <a:br>
              <a:rPr lang="en-GB" sz="2400" smtClean="0">
                <a:solidFill>
                  <a:srgbClr val="008000"/>
                </a:solidFill>
              </a:rPr>
            </a:br>
            <a:r>
              <a:rPr lang="en-GB" sz="2400" smtClean="0">
                <a:solidFill>
                  <a:srgbClr val="008000"/>
                </a:solidFill>
              </a:rPr>
              <a:t>(example activities/projects)</a:t>
            </a:r>
          </a:p>
        </p:txBody>
      </p:sp>
      <p:sp>
        <p:nvSpPr>
          <p:cNvPr id="3" name="Content Placeholder 2"/>
          <p:cNvSpPr>
            <a:spLocks noGrp="1"/>
          </p:cNvSpPr>
          <p:nvPr>
            <p:ph idx="1"/>
          </p:nvPr>
        </p:nvSpPr>
        <p:spPr/>
        <p:txBody>
          <a:bodyPr/>
          <a:lstStyle/>
          <a:p>
            <a:pPr>
              <a:defRPr/>
            </a:pPr>
            <a:endParaRPr lang="en-GB" sz="1600" i="1" dirty="0" smtClean="0"/>
          </a:p>
          <a:p>
            <a:pPr>
              <a:defRPr/>
            </a:pPr>
            <a:r>
              <a:rPr lang="pl-PL" sz="1600" i="1" dirty="0" smtClean="0"/>
              <a:t>The WIPO Development Agenda</a:t>
            </a:r>
            <a:r>
              <a:rPr lang="en-GB" sz="1600" i="1" dirty="0" smtClean="0"/>
              <a:t>:</a:t>
            </a:r>
          </a:p>
          <a:p>
            <a:pPr lvl="2">
              <a:buFont typeface="Wingdings" pitchFamily="2" charset="2"/>
              <a:buChar char="§"/>
              <a:defRPr/>
            </a:pPr>
            <a:r>
              <a:rPr lang="pl-PL" sz="1600" i="1" dirty="0" smtClean="0"/>
              <a:t>Intellectual Property and the Public Domain</a:t>
            </a:r>
            <a:r>
              <a:rPr lang="pl-PL" sz="1600" dirty="0" smtClean="0"/>
              <a:t>; Recom</a:t>
            </a:r>
            <a:r>
              <a:rPr lang="en-GB" sz="1600" dirty="0" err="1" smtClean="0"/>
              <a:t>endation</a:t>
            </a:r>
            <a:r>
              <a:rPr lang="pl-PL" sz="1600" dirty="0" smtClean="0"/>
              <a:t> 16 i 20</a:t>
            </a:r>
            <a:r>
              <a:rPr lang="en-GB" sz="1600" dirty="0" smtClean="0"/>
              <a:t>. </a:t>
            </a:r>
            <a:endParaRPr lang="en-GB" sz="1600" i="1" dirty="0" smtClean="0"/>
          </a:p>
          <a:p>
            <a:pPr lvl="2">
              <a:buFont typeface="Wingdings" pitchFamily="2" charset="2"/>
              <a:buChar char="§"/>
              <a:defRPr/>
            </a:pPr>
            <a:r>
              <a:rPr lang="pl-PL" sz="1600" i="1" dirty="0" smtClean="0"/>
              <a:t>Developing Tools for Access to Patent information</a:t>
            </a:r>
            <a:r>
              <a:rPr lang="pl-PL" sz="1600" dirty="0" smtClean="0"/>
              <a:t>: </a:t>
            </a:r>
            <a:r>
              <a:rPr lang="en-GB" sz="1600" dirty="0" err="1" smtClean="0"/>
              <a:t>Recomedantion</a:t>
            </a:r>
            <a:r>
              <a:rPr lang="en-GB" sz="1600" dirty="0" smtClean="0"/>
              <a:t> </a:t>
            </a:r>
            <a:r>
              <a:rPr lang="pl-PL" sz="1600" dirty="0" smtClean="0"/>
              <a:t>19, 30 i 31.</a:t>
            </a:r>
            <a:endParaRPr lang="en-GB" sz="1600" dirty="0" smtClean="0"/>
          </a:p>
          <a:p>
            <a:pPr lvl="2">
              <a:buFont typeface="Wingdings" pitchFamily="2" charset="2"/>
              <a:buChar char="§"/>
              <a:defRPr/>
            </a:pPr>
            <a:r>
              <a:rPr lang="pl-PL" sz="1600" i="1" dirty="0" smtClean="0"/>
              <a:t>IP, Information and Communication</a:t>
            </a:r>
            <a:r>
              <a:rPr lang="en-GB" sz="1600" i="1" dirty="0" smtClean="0"/>
              <a:t> </a:t>
            </a:r>
            <a:r>
              <a:rPr lang="pl-PL" sz="1600" i="1" dirty="0" smtClean="0"/>
              <a:t>Technologies (ICTs) and the Digita</a:t>
            </a:r>
            <a:r>
              <a:rPr lang="en-GB" sz="1600" i="1" dirty="0" smtClean="0"/>
              <a:t>l </a:t>
            </a:r>
            <a:r>
              <a:rPr lang="pl-PL" sz="1600" i="1" dirty="0" smtClean="0"/>
              <a:t>Divide</a:t>
            </a:r>
            <a:r>
              <a:rPr lang="pl-PL" sz="1600" dirty="0" smtClean="0"/>
              <a:t>: Recomen</a:t>
            </a:r>
            <a:r>
              <a:rPr lang="en-GB" sz="1600" dirty="0" err="1" smtClean="0"/>
              <a:t>dation</a:t>
            </a:r>
            <a:r>
              <a:rPr lang="pl-PL" sz="1600" dirty="0" smtClean="0"/>
              <a:t> 19, 24 i 27</a:t>
            </a:r>
            <a:r>
              <a:rPr lang="en-GB" sz="1600" dirty="0" smtClean="0"/>
              <a:t>. </a:t>
            </a:r>
            <a:endParaRPr lang="en-GB" sz="1600" i="1" dirty="0" smtClean="0"/>
          </a:p>
          <a:p>
            <a:pPr marL="342900" lvl="1" indent="-342900">
              <a:buFontTx/>
              <a:buChar char="•"/>
              <a:defRPr/>
            </a:pPr>
            <a:r>
              <a:rPr lang="en-GB" sz="1600" i="1" dirty="0" smtClean="0"/>
              <a:t>WIPO Arbitration and Mediation </a:t>
            </a:r>
            <a:r>
              <a:rPr lang="en-GB" sz="1600" i="1" dirty="0" err="1" smtClean="0"/>
              <a:t>Center</a:t>
            </a:r>
            <a:endParaRPr lang="en-GB" sz="1600" i="1" dirty="0" smtClean="0"/>
          </a:p>
          <a:p>
            <a:pPr marL="342900" lvl="1" indent="-342900">
              <a:buFontTx/>
              <a:buChar char="•"/>
              <a:defRPr/>
            </a:pPr>
            <a:r>
              <a:rPr lang="en-GB" sz="1600" i="1" dirty="0" smtClean="0"/>
              <a:t>IP Gold</a:t>
            </a:r>
          </a:p>
          <a:p>
            <a:pPr marL="342900" lvl="1" indent="-342900">
              <a:buFontTx/>
              <a:buChar char="•"/>
              <a:defRPr/>
            </a:pPr>
            <a:r>
              <a:rPr lang="en-GB" sz="1600" i="1" dirty="0" smtClean="0"/>
              <a:t>VIP Initiative</a:t>
            </a:r>
            <a:endParaRPr lang="en-GB" sz="1600" dirty="0" smtClean="0"/>
          </a:p>
          <a:p>
            <a:pPr>
              <a:defRPr/>
            </a:pPr>
            <a:r>
              <a:rPr lang="en-GB" sz="1600" i="1" dirty="0" smtClean="0"/>
              <a:t>Survey on Recent Development in the Field o Copyright Licensing</a:t>
            </a:r>
            <a:r>
              <a:rPr lang="en-GB" sz="1600" dirty="0" smtClean="0"/>
              <a:t> (CC, GNU </a:t>
            </a:r>
            <a:r>
              <a:rPr lang="en-GB" sz="1600" dirty="0" err="1" smtClean="0"/>
              <a:t>itd</a:t>
            </a:r>
            <a:r>
              <a:rPr lang="en-GB" sz="1600" dirty="0" smtClean="0"/>
              <a:t>). </a:t>
            </a:r>
          </a:p>
          <a:p>
            <a:pPr>
              <a:defRPr/>
            </a:pPr>
            <a:r>
              <a:rPr lang="en-GB" sz="1600" i="1" dirty="0" smtClean="0"/>
              <a:t>Exploratory Needs Assessment for a Global Voluntary Copyright Registration and Licensing System</a:t>
            </a:r>
            <a:endParaRPr lang="en-GB" sz="1600" dirty="0" smtClean="0"/>
          </a:p>
          <a:p>
            <a:pPr>
              <a:defRPr/>
            </a:pPr>
            <a:r>
              <a:rPr lang="pl-PL" sz="1600" i="1" dirty="0" smtClean="0"/>
              <a:t>Intellectual Property on the Internet: A Survey of Issues</a:t>
            </a:r>
            <a:r>
              <a:rPr lang="en-GB" sz="1600" dirty="0" smtClean="0"/>
              <a:t>.</a:t>
            </a:r>
          </a:p>
          <a:p>
            <a:pPr lvl="1">
              <a:buFont typeface="Arial" charset="0"/>
              <a:buChar char="•"/>
              <a:defRPr/>
            </a:pPr>
            <a:endParaRPr lang="en-GB" sz="1800" dirty="0" smtClean="0"/>
          </a:p>
          <a:p>
            <a:pPr>
              <a:defRPr/>
            </a:pPr>
            <a:endParaRPr lang="en-GB"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en-GB" smtClean="0"/>
          </a:p>
        </p:txBody>
      </p:sp>
      <p:sp>
        <p:nvSpPr>
          <p:cNvPr id="23554" name="Content Placeholder 2"/>
          <p:cNvSpPr>
            <a:spLocks noGrp="1"/>
          </p:cNvSpPr>
          <p:nvPr>
            <p:ph idx="1"/>
          </p:nvPr>
        </p:nvSpPr>
        <p:spPr>
          <a:xfrm>
            <a:off x="107950" y="1981200"/>
            <a:ext cx="8928100" cy="4114800"/>
          </a:xfrm>
        </p:spPr>
        <p:txBody>
          <a:bodyPr/>
          <a:lstStyle/>
          <a:p>
            <a:endParaRPr lang="en-GB" smtClean="0"/>
          </a:p>
          <a:p>
            <a:pPr>
              <a:buFontTx/>
              <a:buNone/>
            </a:pPr>
            <a:endParaRPr lang="en-GB" sz="2800" smtClean="0"/>
          </a:p>
          <a:p>
            <a:pPr>
              <a:buFontTx/>
              <a:buNone/>
            </a:pPr>
            <a:r>
              <a:rPr lang="en-GB" sz="2800" smtClean="0"/>
              <a:t>	</a:t>
            </a:r>
            <a:r>
              <a:rPr lang="en-GB" sz="3000" smtClean="0">
                <a:solidFill>
                  <a:srgbClr val="008000"/>
                </a:solidFill>
              </a:rPr>
              <a:t>Division for Certain Countries in Europe and Asia    </a:t>
            </a:r>
          </a:p>
          <a:p>
            <a:pPr>
              <a:buFontTx/>
              <a:buNone/>
            </a:pPr>
            <a:r>
              <a:rPr lang="en-GB" sz="3000" smtClean="0">
                <a:solidFill>
                  <a:srgbClr val="008000"/>
                </a:solidFill>
              </a:rPr>
              <a:t>   (DCEA)</a:t>
            </a:r>
          </a:p>
        </p:txBody>
      </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pl-PL" sz="2400" smtClean="0">
                <a:solidFill>
                  <a:srgbClr val="FF8000"/>
                </a:solidFill>
                <a:latin typeface="Times New Roman" pitchFamily="18" charset="0"/>
              </a:rPr>
              <a:t/>
            </a:r>
            <a:br>
              <a:rPr lang="pl-PL" sz="2400" smtClean="0">
                <a:solidFill>
                  <a:srgbClr val="FF8000"/>
                </a:solidFill>
                <a:latin typeface="Times New Roman" pitchFamily="18" charset="0"/>
              </a:rPr>
            </a:br>
            <a:r>
              <a:rPr lang="en-GB" sz="2400" smtClean="0">
                <a:solidFill>
                  <a:srgbClr val="FF8000"/>
                </a:solidFill>
                <a:latin typeface="Times New Roman" pitchFamily="18" charset="0"/>
              </a:rPr>
              <a:t/>
            </a:r>
            <a:br>
              <a:rPr lang="en-GB" sz="2400" smtClean="0">
                <a:solidFill>
                  <a:srgbClr val="FF8000"/>
                </a:solidFill>
                <a:latin typeface="Times New Roman" pitchFamily="18" charset="0"/>
              </a:rPr>
            </a:br>
            <a:r>
              <a:rPr lang="en-US" sz="2400" smtClean="0">
                <a:solidFill>
                  <a:srgbClr val="008000"/>
                </a:solidFill>
                <a:latin typeface="Times New Roman" pitchFamily="18" charset="0"/>
              </a:rPr>
              <a:t>DCEA</a:t>
            </a:r>
            <a:r>
              <a:rPr lang="pl-PL" sz="4000" smtClean="0">
                <a:latin typeface="Arial" charset="0"/>
              </a:rPr>
              <a:t> </a:t>
            </a:r>
            <a:endParaRPr lang="en-US" sz="4000" smtClean="0">
              <a:latin typeface="Arial" charset="0"/>
            </a:endParaRPr>
          </a:p>
        </p:txBody>
      </p:sp>
      <p:sp>
        <p:nvSpPr>
          <p:cNvPr id="68611" name="Rectangle 3"/>
          <p:cNvSpPr>
            <a:spLocks noGrp="1" noChangeArrowheads="1"/>
          </p:cNvSpPr>
          <p:nvPr>
            <p:ph type="body" idx="1"/>
          </p:nvPr>
        </p:nvSpPr>
        <p:spPr/>
        <p:txBody>
          <a:bodyPr/>
          <a:lstStyle/>
          <a:p>
            <a:pPr>
              <a:lnSpc>
                <a:spcPct val="80000"/>
              </a:lnSpc>
              <a:buFontTx/>
              <a:buNone/>
            </a:pPr>
            <a:r>
              <a:rPr lang="pl-PL" sz="1600" smtClean="0">
                <a:solidFill>
                  <a:srgbClr val="008000"/>
                </a:solidFill>
                <a:latin typeface="Arial" charset="0"/>
              </a:rPr>
              <a:t>	</a:t>
            </a:r>
            <a:endParaRPr lang="pl-PL" sz="1600" smtClean="0">
              <a:latin typeface="Arial" charset="0"/>
            </a:endParaRPr>
          </a:p>
          <a:p>
            <a:pPr>
              <a:lnSpc>
                <a:spcPct val="80000"/>
              </a:lnSpc>
            </a:pPr>
            <a:endParaRPr lang="en-US" sz="1600" smtClean="0"/>
          </a:p>
          <a:p>
            <a:pPr>
              <a:lnSpc>
                <a:spcPct val="80000"/>
              </a:lnSpc>
            </a:pPr>
            <a:r>
              <a:rPr lang="en-US" sz="1800" smtClean="0"/>
              <a:t>Ensures WIPO cooperation activities in the regions covering Certain Countries in Europe and Asia, namely Central European and Baltic States, Central Asian, Eastern European and Caucasian countries, as well as some Mediterranean countries.</a:t>
            </a:r>
          </a:p>
          <a:p>
            <a:pPr>
              <a:lnSpc>
                <a:spcPct val="80000"/>
              </a:lnSpc>
            </a:pPr>
            <a:r>
              <a:rPr lang="en-US" sz="1800" smtClean="0"/>
              <a:t>Support these countries in developing national IP strategies, identifying strategic issues, opportunities and risks, promoting the implementation of such strategies to accomplish development objectives, supporting national economic analysis, introducing modern management methods for the use of IP assets for economic growth. </a:t>
            </a:r>
          </a:p>
          <a:p>
            <a:pPr>
              <a:lnSpc>
                <a:spcPct val="80000"/>
              </a:lnSpc>
            </a:pPr>
            <a:r>
              <a:rPr lang="en-US" sz="1800" smtClean="0"/>
              <a:t>The objective is to tailor WIPO’s technical assistance by taking into consideration the differences at respective levels of economic and social development of DCEA countries and, hence, also different levels of IP infrastructure. </a:t>
            </a:r>
          </a:p>
          <a:p>
            <a:pPr>
              <a:lnSpc>
                <a:spcPct val="80000"/>
              </a:lnSpc>
            </a:pPr>
            <a:endParaRPr lang="pl-PL" sz="1600" smtClean="0">
              <a:latin typeface="Arial" charset="0"/>
            </a:endParaRPr>
          </a:p>
          <a:p>
            <a:pPr>
              <a:lnSpc>
                <a:spcPct val="80000"/>
              </a:lnSpc>
            </a:pPr>
            <a:endParaRPr lang="en-US" sz="1800" smtClean="0">
              <a:latin typeface="Arial"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Effect transition="in" filter="fade">
                                      <p:cBhvr>
                                        <p:cTn id="7" dur="1000"/>
                                        <p:tgtEl>
                                          <p:spTgt spid="68611">
                                            <p:txEl>
                                              <p:pRg st="2" end="2"/>
                                            </p:txEl>
                                          </p:spTgt>
                                        </p:tgtEl>
                                      </p:cBhvr>
                                    </p:animEffect>
                                    <p:anim calcmode="lin" valueType="num">
                                      <p:cBhvr>
                                        <p:cTn id="8" dur="10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86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8611">
                                            <p:txEl>
                                              <p:pRg st="3" end="3"/>
                                            </p:txEl>
                                          </p:spTgt>
                                        </p:tgtEl>
                                        <p:attrNameLst>
                                          <p:attrName>style.visibility</p:attrName>
                                        </p:attrNameLst>
                                      </p:cBhvr>
                                      <p:to>
                                        <p:strVal val="visible"/>
                                      </p:to>
                                    </p:set>
                                    <p:animEffect transition="in" filter="fade">
                                      <p:cBhvr>
                                        <p:cTn id="14" dur="1000"/>
                                        <p:tgtEl>
                                          <p:spTgt spid="68611">
                                            <p:txEl>
                                              <p:pRg st="3" end="3"/>
                                            </p:txEl>
                                          </p:spTgt>
                                        </p:tgtEl>
                                      </p:cBhvr>
                                    </p:animEffect>
                                    <p:anim calcmode="lin" valueType="num">
                                      <p:cBhvr>
                                        <p:cTn id="15" dur="10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86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8611">
                                            <p:txEl>
                                              <p:pRg st="4" end="4"/>
                                            </p:txEl>
                                          </p:spTgt>
                                        </p:tgtEl>
                                        <p:attrNameLst>
                                          <p:attrName>style.visibility</p:attrName>
                                        </p:attrNameLst>
                                      </p:cBhvr>
                                      <p:to>
                                        <p:strVal val="visible"/>
                                      </p:to>
                                    </p:set>
                                    <p:animEffect transition="in" filter="fade">
                                      <p:cBhvr>
                                        <p:cTn id="21" dur="1000"/>
                                        <p:tgtEl>
                                          <p:spTgt spid="68611">
                                            <p:txEl>
                                              <p:pRg st="4" end="4"/>
                                            </p:txEl>
                                          </p:spTgt>
                                        </p:tgtEl>
                                      </p:cBhvr>
                                    </p:animEffect>
                                    <p:anim calcmode="lin" valueType="num">
                                      <p:cBhvr>
                                        <p:cTn id="22" dur="10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86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32"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19064</TotalTime>
  <Words>1294</Words>
  <Application>Microsoft Office PowerPoint</Application>
  <PresentationFormat>On-screen Show (4:3)</PresentationFormat>
  <Paragraphs>174</Paragraphs>
  <Slides>23</Slides>
  <Notes>1</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23</vt:i4>
      </vt:variant>
    </vt:vector>
  </HeadingPairs>
  <TitlesOfParts>
    <vt:vector size="30" baseType="lpstr">
      <vt:lpstr>Arial</vt:lpstr>
      <vt:lpstr>Times</vt:lpstr>
      <vt:lpstr>Calibri</vt:lpstr>
      <vt:lpstr>SimSun</vt:lpstr>
      <vt:lpstr>Times New Roman</vt:lpstr>
      <vt:lpstr>Wingdings</vt:lpstr>
      <vt:lpstr>Nouvelle présentation</vt:lpstr>
      <vt:lpstr>Slide 1</vt:lpstr>
      <vt:lpstr>Slide 2</vt:lpstr>
      <vt:lpstr>  Outline</vt:lpstr>
      <vt:lpstr>Slide 4</vt:lpstr>
      <vt:lpstr>  WIPO  </vt:lpstr>
      <vt:lpstr>   WIPO Strategic Goals</vt:lpstr>
      <vt:lpstr> WIPO  (example activities/projects)</vt:lpstr>
      <vt:lpstr>Slide 8</vt:lpstr>
      <vt:lpstr>  DCEA </vt:lpstr>
      <vt:lpstr>  DCEA (Objectives)</vt:lpstr>
      <vt:lpstr>Slide 11</vt:lpstr>
      <vt:lpstr>   DCEA (IP Strategies)</vt:lpstr>
      <vt:lpstr> DCEA (IP Tools)  </vt:lpstr>
      <vt:lpstr>    Development of an Intellectual Property (IP) Strategy  in Countries in Transition</vt:lpstr>
      <vt:lpstr>    Management of Academic Intellectual Property and Early Stage Innovation in Countries in Transition</vt:lpstr>
      <vt:lpstr>      Special Features of the Copyright Systems  of Countries in Transition  and  Adaptation of the Copyright Laws  of Countries in Transition</vt:lpstr>
      <vt:lpstr>    Strengthening the Role of Innovative Small and Medium-sized Enterprises (SMEs) in CIS Countries </vt:lpstr>
      <vt:lpstr>  Nation Branding in Countries in Transition</vt:lpstr>
      <vt:lpstr>   Enforcement of Intellectual Property Rights  in Countries in Transition</vt:lpstr>
      <vt:lpstr> IP Teaching in Countries in Transition </vt:lpstr>
      <vt:lpstr>  End remarks </vt:lpstr>
      <vt:lpstr>Slide 22</vt:lpstr>
      <vt:lpstr> Thank you for your attention!</vt:lpstr>
    </vt:vector>
  </TitlesOfParts>
  <Company>Shamrock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Sheyda Navab</dc:creator>
  <cp:lastModifiedBy>Frelek</cp:lastModifiedBy>
  <cp:revision>58</cp:revision>
  <dcterms:created xsi:type="dcterms:W3CDTF">2005-11-22T13:26:55Z</dcterms:created>
  <dcterms:modified xsi:type="dcterms:W3CDTF">2010-11-22T08:47:58Z</dcterms:modified>
</cp:coreProperties>
</file>