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256" r:id="rId2"/>
    <p:sldId id="268" r:id="rId3"/>
    <p:sldId id="269" r:id="rId4"/>
    <p:sldId id="280" r:id="rId5"/>
    <p:sldId id="281" r:id="rId6"/>
    <p:sldId id="270" r:id="rId7"/>
    <p:sldId id="271" r:id="rId8"/>
    <p:sldId id="272" r:id="rId9"/>
    <p:sldId id="273" r:id="rId10"/>
    <p:sldId id="274" r:id="rId11"/>
    <p:sldId id="275" r:id="rId12"/>
    <p:sldId id="276" r:id="rId13"/>
    <p:sldId id="277" r:id="rId14"/>
    <p:sldId id="278" r:id="rId15"/>
    <p:sldId id="279"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67" r:id="rId33"/>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35" autoAdjust="0"/>
    <p:restoredTop sz="94660"/>
  </p:normalViewPr>
  <p:slideViewPr>
    <p:cSldViewPr>
      <p:cViewPr varScale="1">
        <p:scale>
          <a:sx n="69" d="100"/>
          <a:sy n="69" d="100"/>
        </p:scale>
        <p:origin x="-57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5C2ACA-839E-4404-BC57-4AC12F99DD67}" type="datetimeFigureOut">
              <a:rPr lang="hu-HU" smtClean="0"/>
              <a:pPr/>
              <a:t>2010.08.20.</a:t>
            </a:fld>
            <a:endParaRPr lang="hu-HU"/>
          </a:p>
        </p:txBody>
      </p:sp>
      <p:sp>
        <p:nvSpPr>
          <p:cNvPr id="4" name="Élőláb hely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432311-337D-4F1F-906E-A0FB00C72B1C}" type="slidenum">
              <a:rPr lang="hu-HU" smtClean="0"/>
              <a:pPr/>
              <a:t>‹#›</a:t>
            </a:fld>
            <a:endParaRPr lang="hu-H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D6C8D6-654D-4254-965D-24856252D5EC}" type="datetimeFigureOut">
              <a:rPr lang="hu-HU" smtClean="0"/>
              <a:pPr/>
              <a:t>2010.08.20.</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02137D-1350-4366-B702-556676CD775F}" type="slidenum">
              <a:rPr lang="hu-HU" smtClean="0"/>
              <a:pPr/>
              <a:t>‹#›</a:t>
            </a:fld>
            <a:endParaRPr lang="hu-H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53852C1-E706-4687-BF50-288969AC8DCC}" type="datetime1">
              <a:rPr lang="hu-HU" smtClean="0"/>
              <a:pPr/>
              <a:t>2010.08.20.</a:t>
            </a:fld>
            <a:endParaRPr lang="hu-HU"/>
          </a:p>
        </p:txBody>
      </p:sp>
      <p:sp>
        <p:nvSpPr>
          <p:cNvPr id="5" name="Élőláb helye 4"/>
          <p:cNvSpPr>
            <a:spLocks noGrp="1"/>
          </p:cNvSpPr>
          <p:nvPr>
            <p:ph type="ftr" sz="quarter" idx="11"/>
          </p:nvPr>
        </p:nvSpPr>
        <p:spPr/>
        <p:txBody>
          <a:bodyPr/>
          <a:lstStyle/>
          <a:p>
            <a:r>
              <a:rPr lang="pt-BR" smtClean="0"/>
              <a:t>M. Ficsor, Mangalia, August 25-27, 2010</a:t>
            </a:r>
            <a:endParaRPr lang="hu-HU"/>
          </a:p>
        </p:txBody>
      </p:sp>
      <p:sp>
        <p:nvSpPr>
          <p:cNvPr id="6" name="Dia számának helye 5"/>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F412BA9-8E12-4B83-BC5A-CBD1C142BD23}" type="datetime1">
              <a:rPr lang="hu-HU" smtClean="0"/>
              <a:pPr/>
              <a:t>2010.08.20.</a:t>
            </a:fld>
            <a:endParaRPr lang="hu-HU"/>
          </a:p>
        </p:txBody>
      </p:sp>
      <p:sp>
        <p:nvSpPr>
          <p:cNvPr id="5" name="Élőláb helye 4"/>
          <p:cNvSpPr>
            <a:spLocks noGrp="1"/>
          </p:cNvSpPr>
          <p:nvPr>
            <p:ph type="ftr" sz="quarter" idx="11"/>
          </p:nvPr>
        </p:nvSpPr>
        <p:spPr/>
        <p:txBody>
          <a:bodyPr/>
          <a:lstStyle/>
          <a:p>
            <a:r>
              <a:rPr lang="pt-BR" smtClean="0"/>
              <a:t>M. Ficsor, Mangalia, August 25-27, 2010</a:t>
            </a:r>
            <a:endParaRPr lang="hu-HU"/>
          </a:p>
        </p:txBody>
      </p:sp>
      <p:sp>
        <p:nvSpPr>
          <p:cNvPr id="6" name="Dia számának helye 5"/>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144AF6E0-C1C8-49EC-A8FA-38A4F1D0FA2A}" type="datetime1">
              <a:rPr lang="hu-HU" smtClean="0"/>
              <a:pPr/>
              <a:t>2010.08.20.</a:t>
            </a:fld>
            <a:endParaRPr lang="hu-HU"/>
          </a:p>
        </p:txBody>
      </p:sp>
      <p:sp>
        <p:nvSpPr>
          <p:cNvPr id="5" name="Élőláb helye 4"/>
          <p:cNvSpPr>
            <a:spLocks noGrp="1"/>
          </p:cNvSpPr>
          <p:nvPr>
            <p:ph type="ftr" sz="quarter" idx="11"/>
          </p:nvPr>
        </p:nvSpPr>
        <p:spPr/>
        <p:txBody>
          <a:bodyPr/>
          <a:lstStyle/>
          <a:p>
            <a:r>
              <a:rPr lang="pt-BR" smtClean="0"/>
              <a:t>M. Ficsor, Mangalia, August 25-27, 2010</a:t>
            </a:r>
            <a:endParaRPr lang="hu-HU"/>
          </a:p>
        </p:txBody>
      </p:sp>
      <p:sp>
        <p:nvSpPr>
          <p:cNvPr id="6" name="Dia számának helye 5"/>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D2053A30-F1F5-45F4-9134-DB6F7964A0A6}" type="datetime1">
              <a:rPr lang="hu-HU" smtClean="0"/>
              <a:pPr/>
              <a:t>2010.08.20.</a:t>
            </a:fld>
            <a:endParaRPr lang="hu-HU"/>
          </a:p>
        </p:txBody>
      </p:sp>
      <p:sp>
        <p:nvSpPr>
          <p:cNvPr id="5" name="Élőláb helye 4"/>
          <p:cNvSpPr>
            <a:spLocks noGrp="1"/>
          </p:cNvSpPr>
          <p:nvPr>
            <p:ph type="ftr" sz="quarter" idx="11"/>
          </p:nvPr>
        </p:nvSpPr>
        <p:spPr/>
        <p:txBody>
          <a:bodyPr/>
          <a:lstStyle/>
          <a:p>
            <a:r>
              <a:rPr lang="pt-BR" smtClean="0"/>
              <a:t>M. Ficsor, Mangalia, August 25-27, 2010</a:t>
            </a:r>
            <a:endParaRPr lang="hu-HU"/>
          </a:p>
        </p:txBody>
      </p:sp>
      <p:sp>
        <p:nvSpPr>
          <p:cNvPr id="6" name="Dia számának helye 5"/>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33243B28-86F7-47B7-9FAB-329C8D9AD3B4}" type="datetime1">
              <a:rPr lang="hu-HU" smtClean="0"/>
              <a:pPr/>
              <a:t>2010.08.20.</a:t>
            </a:fld>
            <a:endParaRPr lang="hu-HU"/>
          </a:p>
        </p:txBody>
      </p:sp>
      <p:sp>
        <p:nvSpPr>
          <p:cNvPr id="5" name="Élőláb helye 4"/>
          <p:cNvSpPr>
            <a:spLocks noGrp="1"/>
          </p:cNvSpPr>
          <p:nvPr>
            <p:ph type="ftr" sz="quarter" idx="11"/>
          </p:nvPr>
        </p:nvSpPr>
        <p:spPr/>
        <p:txBody>
          <a:bodyPr/>
          <a:lstStyle/>
          <a:p>
            <a:r>
              <a:rPr lang="pt-BR" smtClean="0"/>
              <a:t>M. Ficsor, Mangalia, August 25-27, 2010</a:t>
            </a:r>
            <a:endParaRPr lang="hu-HU"/>
          </a:p>
        </p:txBody>
      </p:sp>
      <p:sp>
        <p:nvSpPr>
          <p:cNvPr id="6" name="Dia számának helye 5"/>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372401C2-489C-4E03-8E8A-743C00AE081B}" type="datetime1">
              <a:rPr lang="hu-HU" smtClean="0"/>
              <a:pPr/>
              <a:t>2010.08.20.</a:t>
            </a:fld>
            <a:endParaRPr lang="hu-HU"/>
          </a:p>
        </p:txBody>
      </p:sp>
      <p:sp>
        <p:nvSpPr>
          <p:cNvPr id="6" name="Élőláb helye 5"/>
          <p:cNvSpPr>
            <a:spLocks noGrp="1"/>
          </p:cNvSpPr>
          <p:nvPr>
            <p:ph type="ftr" sz="quarter" idx="11"/>
          </p:nvPr>
        </p:nvSpPr>
        <p:spPr/>
        <p:txBody>
          <a:bodyPr/>
          <a:lstStyle/>
          <a:p>
            <a:r>
              <a:rPr lang="pt-BR" smtClean="0"/>
              <a:t>M. Ficsor, Mangalia, August 25-27, 2010</a:t>
            </a:r>
            <a:endParaRPr lang="hu-HU"/>
          </a:p>
        </p:txBody>
      </p:sp>
      <p:sp>
        <p:nvSpPr>
          <p:cNvPr id="7" name="Dia számának helye 6"/>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B627C91A-D64E-4DC3-B12B-E8F679D3EDD9}" type="datetime1">
              <a:rPr lang="hu-HU" smtClean="0"/>
              <a:pPr/>
              <a:t>2010.08.20.</a:t>
            </a:fld>
            <a:endParaRPr lang="hu-HU"/>
          </a:p>
        </p:txBody>
      </p:sp>
      <p:sp>
        <p:nvSpPr>
          <p:cNvPr id="8" name="Élőláb helye 7"/>
          <p:cNvSpPr>
            <a:spLocks noGrp="1"/>
          </p:cNvSpPr>
          <p:nvPr>
            <p:ph type="ftr" sz="quarter" idx="11"/>
          </p:nvPr>
        </p:nvSpPr>
        <p:spPr/>
        <p:txBody>
          <a:bodyPr/>
          <a:lstStyle/>
          <a:p>
            <a:r>
              <a:rPr lang="pt-BR" smtClean="0"/>
              <a:t>M. Ficsor, Mangalia, August 25-27, 2010</a:t>
            </a:r>
            <a:endParaRPr lang="hu-HU"/>
          </a:p>
        </p:txBody>
      </p:sp>
      <p:sp>
        <p:nvSpPr>
          <p:cNvPr id="9" name="Dia számának helye 8"/>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E4BF40FA-6B45-44DA-BCE5-73F4B538FCC4}" type="datetime1">
              <a:rPr lang="hu-HU" smtClean="0"/>
              <a:pPr/>
              <a:t>2010.08.20.</a:t>
            </a:fld>
            <a:endParaRPr lang="hu-HU"/>
          </a:p>
        </p:txBody>
      </p:sp>
      <p:sp>
        <p:nvSpPr>
          <p:cNvPr id="4" name="Élőláb helye 3"/>
          <p:cNvSpPr>
            <a:spLocks noGrp="1"/>
          </p:cNvSpPr>
          <p:nvPr>
            <p:ph type="ftr" sz="quarter" idx="11"/>
          </p:nvPr>
        </p:nvSpPr>
        <p:spPr/>
        <p:txBody>
          <a:bodyPr/>
          <a:lstStyle/>
          <a:p>
            <a:r>
              <a:rPr lang="pt-BR" smtClean="0"/>
              <a:t>M. Ficsor, Mangalia, August 25-27, 2010</a:t>
            </a:r>
            <a:endParaRPr lang="hu-HU"/>
          </a:p>
        </p:txBody>
      </p:sp>
      <p:sp>
        <p:nvSpPr>
          <p:cNvPr id="5" name="Dia számának helye 4"/>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B27C4565-0B01-4D85-B2C0-24299C2EC112}" type="datetime1">
              <a:rPr lang="hu-HU" smtClean="0"/>
              <a:pPr/>
              <a:t>2010.08.20.</a:t>
            </a:fld>
            <a:endParaRPr lang="hu-HU"/>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1095C5A6-0309-4888-9039-45D2F98EB1AB}" type="datetime1">
              <a:rPr lang="hu-HU" smtClean="0"/>
              <a:pPr/>
              <a:t>2010.08.20.</a:t>
            </a:fld>
            <a:endParaRPr lang="hu-HU"/>
          </a:p>
        </p:txBody>
      </p:sp>
      <p:sp>
        <p:nvSpPr>
          <p:cNvPr id="6" name="Élőláb helye 5"/>
          <p:cNvSpPr>
            <a:spLocks noGrp="1"/>
          </p:cNvSpPr>
          <p:nvPr>
            <p:ph type="ftr" sz="quarter" idx="11"/>
          </p:nvPr>
        </p:nvSpPr>
        <p:spPr/>
        <p:txBody>
          <a:bodyPr/>
          <a:lstStyle/>
          <a:p>
            <a:r>
              <a:rPr lang="pt-BR" smtClean="0"/>
              <a:t>M. Ficsor, Mangalia, August 25-27, 2010</a:t>
            </a:r>
            <a:endParaRPr lang="hu-HU"/>
          </a:p>
        </p:txBody>
      </p:sp>
      <p:sp>
        <p:nvSpPr>
          <p:cNvPr id="7" name="Dia számának helye 6"/>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C4272C04-98EA-49CD-B05B-AC45C8452243}" type="datetime1">
              <a:rPr lang="hu-HU" smtClean="0"/>
              <a:pPr/>
              <a:t>2010.08.20.</a:t>
            </a:fld>
            <a:endParaRPr lang="hu-HU"/>
          </a:p>
        </p:txBody>
      </p:sp>
      <p:sp>
        <p:nvSpPr>
          <p:cNvPr id="6" name="Élőláb helye 5"/>
          <p:cNvSpPr>
            <a:spLocks noGrp="1"/>
          </p:cNvSpPr>
          <p:nvPr>
            <p:ph type="ftr" sz="quarter" idx="11"/>
          </p:nvPr>
        </p:nvSpPr>
        <p:spPr/>
        <p:txBody>
          <a:bodyPr/>
          <a:lstStyle/>
          <a:p>
            <a:r>
              <a:rPr lang="pt-BR" smtClean="0"/>
              <a:t>M. Ficsor, Mangalia, August 25-27, 2010</a:t>
            </a:r>
            <a:endParaRPr lang="hu-HU"/>
          </a:p>
        </p:txBody>
      </p:sp>
      <p:sp>
        <p:nvSpPr>
          <p:cNvPr id="7" name="Dia számának helye 6"/>
          <p:cNvSpPr>
            <a:spLocks noGrp="1"/>
          </p:cNvSpPr>
          <p:nvPr>
            <p:ph type="sldNum" sz="quarter" idx="12"/>
          </p:nvPr>
        </p:nvSpPr>
        <p:spPr/>
        <p:txBody>
          <a:bodyPr/>
          <a:lstStyle/>
          <a:p>
            <a:fld id="{29AB0511-AAF7-4FFE-A4AE-F0AE5B7EAEB1}"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9FAEF8-6947-4BB4-9C70-0F0C3126F6D0}" type="datetime1">
              <a:rPr lang="hu-HU" smtClean="0"/>
              <a:pPr/>
              <a:t>2010.08.20.</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M. Ficsor, Mangalia, August 25-27, 2010</a:t>
            </a: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B0511-AAF7-4FFE-A4AE-F0AE5B7EAEB1}"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3568" y="500042"/>
            <a:ext cx="7704856" cy="3433013"/>
          </a:xfrm>
          <a:solidFill>
            <a:schemeClr val="tx2">
              <a:lumMod val="20000"/>
              <a:lumOff val="80000"/>
            </a:schemeClr>
          </a:solidFill>
        </p:spPr>
        <p:txBody>
          <a:bodyPr>
            <a:normAutofit fontScale="90000"/>
          </a:bodyPr>
          <a:lstStyle/>
          <a:p>
            <a:r>
              <a:rPr lang="hu-HU" sz="2200" b="1" dirty="0" smtClean="0"/>
              <a:t/>
            </a:r>
            <a:br>
              <a:rPr lang="hu-HU" sz="2200" b="1" dirty="0" smtClean="0"/>
            </a:br>
            <a:r>
              <a:rPr lang="hu-HU" sz="2200" b="1" dirty="0" smtClean="0"/>
              <a:t/>
            </a:r>
            <a:br>
              <a:rPr lang="hu-HU" sz="2200" b="1" dirty="0" smtClean="0"/>
            </a:br>
            <a:r>
              <a:rPr lang="hu-HU" sz="2200" b="1" dirty="0" smtClean="0"/>
              <a:t/>
            </a:r>
            <a:br>
              <a:rPr lang="hu-HU" sz="2200" b="1" dirty="0" smtClean="0"/>
            </a:br>
            <a:r>
              <a:rPr lang="hu-HU" sz="2200" b="1" dirty="0" smtClean="0"/>
              <a:t/>
            </a:r>
            <a:br>
              <a:rPr lang="hu-HU" sz="2200" b="1" dirty="0" smtClean="0"/>
            </a:br>
            <a:r>
              <a:rPr lang="hu-HU" sz="2200" b="1" dirty="0" smtClean="0"/>
              <a:t/>
            </a:r>
            <a:br>
              <a:rPr lang="hu-HU" sz="2200" b="1" dirty="0" smtClean="0"/>
            </a:br>
            <a:r>
              <a:rPr lang="hu-HU" sz="2900" b="1" dirty="0" err="1" smtClean="0"/>
              <a:t>Sub-regional</a:t>
            </a:r>
            <a:r>
              <a:rPr lang="hu-HU" sz="2900" b="1" dirty="0" smtClean="0"/>
              <a:t> </a:t>
            </a:r>
            <a:r>
              <a:rPr lang="hu-HU" sz="2900" b="1" dirty="0" err="1" smtClean="0"/>
              <a:t>Seminar</a:t>
            </a:r>
            <a:r>
              <a:rPr lang="hu-HU" sz="2900" b="1" dirty="0" smtClean="0"/>
              <a:t> </a:t>
            </a:r>
            <a:r>
              <a:rPr lang="hu-HU" sz="2900" b="1" dirty="0" err="1" smtClean="0"/>
              <a:t>on</a:t>
            </a:r>
            <a:r>
              <a:rPr lang="hu-HU" sz="2900" b="1" dirty="0" smtClean="0"/>
              <a:t> </a:t>
            </a:r>
            <a:br>
              <a:rPr lang="hu-HU" sz="2900" b="1" dirty="0" smtClean="0"/>
            </a:br>
            <a:r>
              <a:rPr lang="hu-HU" sz="2900" b="1" dirty="0" err="1" smtClean="0"/>
              <a:t>the</a:t>
            </a:r>
            <a:r>
              <a:rPr lang="hu-HU" sz="2900" b="1" dirty="0" smtClean="0"/>
              <a:t> </a:t>
            </a:r>
            <a:r>
              <a:rPr lang="en-US" sz="2900" b="1" dirty="0" smtClean="0"/>
              <a:t>Protection of Computer Software and Databases</a:t>
            </a:r>
            <a:r>
              <a:rPr lang="hu-HU" sz="2900" b="1" dirty="0" smtClean="0"/>
              <a:t/>
            </a:r>
            <a:br>
              <a:rPr lang="hu-HU" sz="2900" b="1" dirty="0" smtClean="0"/>
            </a:br>
            <a:r>
              <a:rPr lang="hu-HU" sz="2700" i="1" dirty="0" smtClean="0"/>
              <a:t>o</a:t>
            </a:r>
            <a:r>
              <a:rPr lang="en-US" sz="2700" i="1" dirty="0" err="1" smtClean="0"/>
              <a:t>rganized</a:t>
            </a:r>
            <a:r>
              <a:rPr lang="en-US" sz="2700" i="1" dirty="0" smtClean="0"/>
              <a:t> by</a:t>
            </a:r>
            <a:r>
              <a:rPr lang="hu-HU" sz="2700" i="1" dirty="0" smtClean="0"/>
              <a:t/>
            </a:r>
            <a:br>
              <a:rPr lang="hu-HU" sz="2700" i="1" dirty="0" smtClean="0"/>
            </a:br>
            <a:r>
              <a:rPr lang="en-US" sz="2700" dirty="0" smtClean="0"/>
              <a:t>the World Intellectual Property Organization (</a:t>
            </a:r>
            <a:r>
              <a:rPr lang="hu-HU" sz="2700" dirty="0" smtClean="0"/>
              <a:t>WIPO</a:t>
            </a:r>
            <a:r>
              <a:rPr lang="en-US" sz="2700" dirty="0" smtClean="0"/>
              <a:t>),</a:t>
            </a:r>
            <a:r>
              <a:rPr lang="hu-HU" sz="2700" dirty="0" smtClean="0"/>
              <a:t/>
            </a:r>
            <a:br>
              <a:rPr lang="hu-HU" sz="2700" dirty="0" smtClean="0"/>
            </a:br>
            <a:r>
              <a:rPr lang="en-US" sz="2700" dirty="0" smtClean="0"/>
              <a:t>the Romanian Copyright Office (ORDA),</a:t>
            </a:r>
            <a:r>
              <a:rPr lang="hu-HU" sz="2700" dirty="0" smtClean="0"/>
              <a:t> and</a:t>
            </a:r>
            <a:br>
              <a:rPr lang="hu-HU" sz="2700" dirty="0" smtClean="0"/>
            </a:br>
            <a:r>
              <a:rPr lang="en-US" sz="2700" dirty="0" smtClean="0"/>
              <a:t>the State Office for Inventions and Trademarks (OSIM)</a:t>
            </a:r>
            <a:r>
              <a:rPr lang="hu-HU" sz="2700" dirty="0" smtClean="0"/>
              <a:t/>
            </a:r>
            <a:br>
              <a:rPr lang="hu-HU" sz="2700" dirty="0" smtClean="0"/>
            </a:br>
            <a:r>
              <a:rPr lang="hu-HU" sz="4800" dirty="0" smtClean="0"/>
              <a:t/>
            </a:r>
            <a:br>
              <a:rPr lang="hu-HU" sz="4800" dirty="0" smtClean="0"/>
            </a:br>
            <a:r>
              <a:rPr lang="en-US" sz="2900" b="1" dirty="0" err="1" smtClean="0"/>
              <a:t>Mangalia</a:t>
            </a:r>
            <a:r>
              <a:rPr lang="en-US" sz="2900" b="1" dirty="0" smtClean="0"/>
              <a:t>, Romania, August 25 to 27, 2010</a:t>
            </a:r>
            <a:r>
              <a:rPr lang="hu-HU" sz="2900" b="1" dirty="0" smtClean="0"/>
              <a:t/>
            </a:r>
            <a:br>
              <a:rPr lang="hu-HU" sz="2900" b="1" dirty="0" smtClean="0"/>
            </a:br>
            <a:r>
              <a:rPr lang="hu-HU" sz="2900" b="1" dirty="0" smtClean="0"/>
              <a:t/>
            </a:r>
            <a:br>
              <a:rPr lang="hu-HU" sz="2900" b="1" dirty="0" smtClean="0"/>
            </a:br>
            <a:r>
              <a:rPr lang="hu-HU" sz="4800" dirty="0" smtClean="0"/>
              <a:t/>
            </a:r>
            <a:br>
              <a:rPr lang="hu-HU" sz="4800" dirty="0" smtClean="0"/>
            </a:br>
            <a:endParaRPr lang="hu-HU" dirty="0"/>
          </a:p>
        </p:txBody>
      </p:sp>
      <p:sp>
        <p:nvSpPr>
          <p:cNvPr id="3" name="Alcím 2"/>
          <p:cNvSpPr>
            <a:spLocks noGrp="1"/>
          </p:cNvSpPr>
          <p:nvPr>
            <p:ph type="subTitle" idx="1"/>
          </p:nvPr>
        </p:nvSpPr>
        <p:spPr>
          <a:xfrm>
            <a:off x="539552" y="4077072"/>
            <a:ext cx="7920880" cy="2376264"/>
          </a:xfrm>
          <a:solidFill>
            <a:schemeClr val="accent2">
              <a:lumMod val="20000"/>
              <a:lumOff val="80000"/>
            </a:schemeClr>
          </a:solidFill>
        </p:spPr>
        <p:txBody>
          <a:bodyPr>
            <a:normAutofit fontScale="25000" lnSpcReduction="20000"/>
          </a:bodyPr>
          <a:lstStyle/>
          <a:p>
            <a:endParaRPr lang="hu-HU" sz="8800" b="1" dirty="0" smtClean="0">
              <a:solidFill>
                <a:schemeClr val="tx1"/>
              </a:solidFill>
            </a:endParaRPr>
          </a:p>
          <a:p>
            <a:r>
              <a:rPr lang="hu-HU" sz="8800" b="1" dirty="0" smtClean="0">
                <a:solidFill>
                  <a:schemeClr val="tx1"/>
                </a:solidFill>
              </a:rPr>
              <a:t>TOPIC 12:</a:t>
            </a:r>
            <a:r>
              <a:rPr lang="en-US" sz="8800" b="1" dirty="0" smtClean="0">
                <a:solidFill>
                  <a:schemeClr val="tx1"/>
                </a:solidFill>
              </a:rPr>
              <a:t>DIGITAL RIGHTS MANAGEMENT (DRM) </a:t>
            </a:r>
            <a:r>
              <a:rPr lang="hu-HU" sz="8800" b="1" dirty="0" smtClean="0">
                <a:solidFill>
                  <a:schemeClr val="tx1"/>
                </a:solidFill>
              </a:rPr>
              <a:t>AND ITS </a:t>
            </a:r>
            <a:endParaRPr lang="hu-HU" sz="8800" b="1" dirty="0" smtClean="0">
              <a:solidFill>
                <a:schemeClr val="tx1"/>
              </a:solidFill>
            </a:endParaRPr>
          </a:p>
          <a:p>
            <a:r>
              <a:rPr lang="en-US" sz="8800" b="1" dirty="0" smtClean="0">
                <a:solidFill>
                  <a:schemeClr val="tx1"/>
                </a:solidFill>
              </a:rPr>
              <a:t>CO-EXISTENCE </a:t>
            </a:r>
            <a:r>
              <a:rPr lang="hu-HU" sz="8800" b="1" dirty="0" smtClean="0">
                <a:solidFill>
                  <a:schemeClr val="tx1"/>
                </a:solidFill>
              </a:rPr>
              <a:t>WITH</a:t>
            </a:r>
            <a:r>
              <a:rPr lang="en-US" sz="8800" b="1" dirty="0" smtClean="0">
                <a:solidFill>
                  <a:schemeClr val="tx1"/>
                </a:solidFill>
              </a:rPr>
              <a:t> </a:t>
            </a:r>
            <a:r>
              <a:rPr lang="en-US" sz="8800" b="1" dirty="0" smtClean="0">
                <a:solidFill>
                  <a:schemeClr val="tx1"/>
                </a:solidFill>
              </a:rPr>
              <a:t>COPYRIGHT </a:t>
            </a:r>
            <a:r>
              <a:rPr lang="hu-HU" sz="8800" b="1" dirty="0" smtClean="0">
                <a:solidFill>
                  <a:schemeClr val="tx1"/>
                </a:solidFill>
              </a:rPr>
              <a:t>EXCEPTIONS</a:t>
            </a:r>
            <a:endParaRPr lang="hu-HU" sz="8800" b="1" dirty="0" smtClean="0">
              <a:solidFill>
                <a:schemeClr val="tx1"/>
              </a:solidFill>
            </a:endParaRPr>
          </a:p>
          <a:p>
            <a:endParaRPr lang="hu-HU" sz="8000" b="1" dirty="0" smtClean="0">
              <a:solidFill>
                <a:schemeClr val="tx1"/>
              </a:solidFill>
            </a:endParaRPr>
          </a:p>
          <a:p>
            <a:r>
              <a:rPr lang="hu-HU" sz="8800" b="1" dirty="0" smtClean="0">
                <a:solidFill>
                  <a:schemeClr val="tx1"/>
                </a:solidFill>
              </a:rPr>
              <a:t>Dr. Mihály Ficsor, </a:t>
            </a:r>
            <a:r>
              <a:rPr lang="hu-HU" sz="8800" b="1" dirty="0" err="1" smtClean="0">
                <a:solidFill>
                  <a:schemeClr val="tx1"/>
                </a:solidFill>
              </a:rPr>
              <a:t>Chairman</a:t>
            </a:r>
            <a:endParaRPr lang="hu-HU" sz="8800" b="1" dirty="0" smtClean="0">
              <a:solidFill>
                <a:schemeClr val="tx1"/>
              </a:solidFill>
            </a:endParaRPr>
          </a:p>
          <a:p>
            <a:r>
              <a:rPr lang="hu-HU" sz="8800" b="1" dirty="0" smtClean="0">
                <a:solidFill>
                  <a:schemeClr val="tx1"/>
                </a:solidFill>
              </a:rPr>
              <a:t> </a:t>
            </a:r>
            <a:r>
              <a:rPr lang="hu-HU" sz="8800" b="1" dirty="0" err="1" smtClean="0">
                <a:solidFill>
                  <a:schemeClr val="tx1"/>
                </a:solidFill>
              </a:rPr>
              <a:t>Central</a:t>
            </a:r>
            <a:r>
              <a:rPr lang="hu-HU" sz="8800" b="1" dirty="0" smtClean="0">
                <a:solidFill>
                  <a:schemeClr val="tx1"/>
                </a:solidFill>
              </a:rPr>
              <a:t> and </a:t>
            </a:r>
            <a:r>
              <a:rPr lang="hu-HU" sz="8800" b="1" dirty="0" err="1" smtClean="0">
                <a:solidFill>
                  <a:schemeClr val="tx1"/>
                </a:solidFill>
              </a:rPr>
              <a:t>Eastern</a:t>
            </a:r>
            <a:r>
              <a:rPr lang="hu-HU" sz="8800" b="1" dirty="0" smtClean="0">
                <a:solidFill>
                  <a:schemeClr val="tx1"/>
                </a:solidFill>
              </a:rPr>
              <a:t> European Copyright </a:t>
            </a:r>
            <a:r>
              <a:rPr lang="hu-HU" sz="8800" b="1" dirty="0" err="1" smtClean="0">
                <a:solidFill>
                  <a:schemeClr val="tx1"/>
                </a:solidFill>
              </a:rPr>
              <a:t>Alliance</a:t>
            </a:r>
            <a:r>
              <a:rPr lang="hu-HU" sz="8800" b="1" dirty="0" smtClean="0">
                <a:solidFill>
                  <a:schemeClr val="tx1"/>
                </a:solidFill>
              </a:rPr>
              <a:t> (CEECA)</a:t>
            </a:r>
          </a:p>
          <a:p>
            <a:r>
              <a:rPr lang="hu-HU" sz="8800" b="1" dirty="0" smtClean="0">
                <a:solidFill>
                  <a:schemeClr val="tx1"/>
                </a:solidFill>
              </a:rPr>
              <a:t> Budapest</a:t>
            </a:r>
          </a:p>
          <a:p>
            <a:endParaRPr lang="hu-HU" sz="4500" b="1" dirty="0" smtClean="0">
              <a:solidFill>
                <a:srgbClr val="FF0000"/>
              </a:solidFill>
            </a:endParaRPr>
          </a:p>
          <a:p>
            <a:r>
              <a:rPr lang="hu-HU" sz="4500" b="1" dirty="0" smtClean="0">
                <a:solidFill>
                  <a:srgbClr val="FF0000"/>
                </a:solidFill>
              </a:rPr>
              <a:t> </a:t>
            </a:r>
            <a:endParaRPr lang="hu-HU" sz="45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10</a:t>
            </a:fld>
            <a:endParaRPr lang="hu-HU"/>
          </a:p>
        </p:txBody>
      </p:sp>
      <p:sp>
        <p:nvSpPr>
          <p:cNvPr id="5" name="Szövegdoboz 4"/>
          <p:cNvSpPr txBox="1"/>
          <p:nvPr/>
        </p:nvSpPr>
        <p:spPr>
          <a:xfrm>
            <a:off x="395536" y="1556792"/>
            <a:ext cx="8352928" cy="4801314"/>
          </a:xfrm>
          <a:prstGeom prst="rect">
            <a:avLst/>
          </a:prstGeom>
          <a:noFill/>
        </p:spPr>
        <p:txBody>
          <a:bodyPr wrap="square" rtlCol="0">
            <a:spAutoFit/>
          </a:bodyPr>
          <a:lstStyle/>
          <a:p>
            <a:pPr lvl="0">
              <a:buNone/>
            </a:pPr>
            <a:r>
              <a:rPr lang="hu-HU" b="1" u="sng" dirty="0" smtClean="0"/>
              <a:t>General </a:t>
            </a:r>
            <a:r>
              <a:rPr lang="hu-HU" b="1" u="sng" dirty="0" err="1" smtClean="0"/>
              <a:t>characterization</a:t>
            </a:r>
            <a:r>
              <a:rPr lang="hu-HU" b="1" u="sng" dirty="0" smtClean="0"/>
              <a:t> of </a:t>
            </a:r>
            <a:r>
              <a:rPr lang="hu-HU" b="1" u="sng" dirty="0" err="1" smtClean="0"/>
              <a:t>the</a:t>
            </a:r>
            <a:r>
              <a:rPr lang="hu-HU" b="1" u="sng" dirty="0" smtClean="0"/>
              <a:t>  WIPO „Internet </a:t>
            </a:r>
            <a:r>
              <a:rPr lang="hu-HU" b="1" u="sng" dirty="0" err="1" smtClean="0"/>
              <a:t>Treaties</a:t>
            </a:r>
            <a:r>
              <a:rPr lang="hu-HU" b="1" u="sng" dirty="0" smtClean="0"/>
              <a:t>;” t</a:t>
            </a:r>
            <a:r>
              <a:rPr lang="en-US" b="1" u="sng" dirty="0" smtClean="0"/>
              <a:t>he so-called „</a:t>
            </a:r>
            <a:r>
              <a:rPr lang="hu-HU" b="1" u="sng" dirty="0" err="1" smtClean="0"/>
              <a:t>Berne</a:t>
            </a:r>
            <a:r>
              <a:rPr lang="hu-HU" b="1" u="sng" dirty="0" smtClean="0"/>
              <a:t>/</a:t>
            </a:r>
            <a:r>
              <a:rPr lang="hu-HU" b="1" u="sng" dirty="0" err="1" smtClean="0"/>
              <a:t>Rome</a:t>
            </a:r>
            <a:r>
              <a:rPr lang="hu-HU" b="1" u="sng" dirty="0" smtClean="0"/>
              <a:t> </a:t>
            </a:r>
            <a:r>
              <a:rPr lang="en-US" b="1" u="sng" dirty="0" smtClean="0"/>
              <a:t>plus</a:t>
            </a:r>
            <a:r>
              <a:rPr lang="hu-HU" b="1" u="sng" dirty="0" smtClean="0"/>
              <a:t> TRIPS plus</a:t>
            </a:r>
            <a:r>
              <a:rPr lang="en-US" b="1" u="sng" dirty="0" smtClean="0"/>
              <a:t>” elements included in the WIPO Treaties on the basis of the „digital agenda</a:t>
            </a:r>
            <a:r>
              <a:rPr lang="en-US" u="sng" dirty="0" smtClean="0"/>
              <a:t>:</a:t>
            </a:r>
            <a:r>
              <a:rPr lang="en-US" b="1" u="sng" dirty="0" smtClean="0"/>
              <a:t>”</a:t>
            </a:r>
          </a:p>
          <a:p>
            <a:pPr lvl="0"/>
            <a:endParaRPr lang="en-US" dirty="0" smtClean="0"/>
          </a:p>
          <a:p>
            <a:pPr lvl="0">
              <a:buFont typeface="Wingdings" pitchFamily="2" charset="2"/>
              <a:buChar char="Ø"/>
            </a:pPr>
            <a:r>
              <a:rPr lang="en-US" dirty="0" smtClean="0"/>
              <a:t> </a:t>
            </a:r>
            <a:r>
              <a:rPr lang="en-US" b="1" dirty="0" smtClean="0"/>
              <a:t>clarification of the application of the </a:t>
            </a:r>
            <a:r>
              <a:rPr lang="en-US" b="1" u="sng" dirty="0" smtClean="0"/>
              <a:t>right of reproduction </a:t>
            </a:r>
            <a:r>
              <a:rPr lang="en-US" dirty="0" smtClean="0"/>
              <a:t>in the digital environment, in particular as regards the </a:t>
            </a:r>
            <a:r>
              <a:rPr lang="en-US" b="1" dirty="0" smtClean="0"/>
              <a:t>storage </a:t>
            </a:r>
            <a:r>
              <a:rPr lang="en-US" dirty="0" smtClean="0"/>
              <a:t>of works, performances and phonograms</a:t>
            </a:r>
            <a:r>
              <a:rPr lang="en-US" b="1" dirty="0" smtClean="0"/>
              <a:t> in electronic memories</a:t>
            </a:r>
            <a:r>
              <a:rPr lang="en-US" dirty="0" smtClean="0"/>
              <a:t>;</a:t>
            </a:r>
          </a:p>
          <a:p>
            <a:pPr lvl="0">
              <a:buFont typeface="Wingdings" pitchFamily="2" charset="2"/>
              <a:buChar char="Ø"/>
            </a:pPr>
            <a:r>
              <a:rPr lang="en-US" dirty="0" smtClean="0"/>
              <a:t> </a:t>
            </a:r>
            <a:r>
              <a:rPr lang="en-US" b="1" dirty="0" smtClean="0"/>
              <a:t>recognition/clarification of the existence </a:t>
            </a:r>
            <a:r>
              <a:rPr lang="en-US" dirty="0" smtClean="0"/>
              <a:t>– as an inevitable corollary to the right or reproduction </a:t>
            </a:r>
            <a:r>
              <a:rPr lang="en-US" b="1" dirty="0" smtClean="0"/>
              <a:t>– of an exclusive </a:t>
            </a:r>
            <a:r>
              <a:rPr lang="en-US" b="1" u="sng" dirty="0" smtClean="0"/>
              <a:t>right of first distribution </a:t>
            </a:r>
            <a:r>
              <a:rPr lang="en-US" dirty="0" smtClean="0"/>
              <a:t>of copies of works, fixed performances and phonograms;  </a:t>
            </a:r>
          </a:p>
          <a:p>
            <a:pPr>
              <a:buFont typeface="Wingdings" pitchFamily="2" charset="2"/>
              <a:buChar char="Ø"/>
            </a:pPr>
            <a:r>
              <a:rPr lang="hu-HU" b="1" dirty="0" smtClean="0"/>
              <a:t> </a:t>
            </a:r>
            <a:r>
              <a:rPr lang="en-US" b="1" dirty="0" smtClean="0"/>
              <a:t>through a combination and adaptation of existing rights, recognition of the </a:t>
            </a:r>
            <a:r>
              <a:rPr lang="en-US" b="1" u="sng" dirty="0" smtClean="0"/>
              <a:t>exclusive right of (interactive) making available </a:t>
            </a:r>
            <a:r>
              <a:rPr lang="en-US" dirty="0" smtClean="0"/>
              <a:t>of works, fixed performances and phonograms; </a:t>
            </a:r>
          </a:p>
          <a:p>
            <a:pPr>
              <a:buFont typeface="Wingdings" pitchFamily="2" charset="2"/>
              <a:buChar char="Ø"/>
            </a:pPr>
            <a:r>
              <a:rPr lang="en-US" dirty="0" smtClean="0"/>
              <a:t> </a:t>
            </a:r>
            <a:r>
              <a:rPr lang="en-US" b="1" dirty="0" smtClean="0"/>
              <a:t>clarification of the application of </a:t>
            </a:r>
            <a:r>
              <a:rPr lang="en-US" b="1" u="sng" dirty="0" smtClean="0"/>
              <a:t>exceptions and limitations </a:t>
            </a:r>
            <a:r>
              <a:rPr lang="en-US" dirty="0" smtClean="0"/>
              <a:t>in the new environment;  </a:t>
            </a:r>
          </a:p>
          <a:p>
            <a:pPr>
              <a:buFont typeface="Wingdings" pitchFamily="2" charset="2"/>
              <a:buChar char="Ø"/>
            </a:pPr>
            <a:r>
              <a:rPr lang="en-US" dirty="0" smtClean="0"/>
              <a:t> obligations regarding the </a:t>
            </a:r>
            <a:r>
              <a:rPr lang="en-US" b="1" dirty="0" smtClean="0"/>
              <a:t>protection of </a:t>
            </a:r>
            <a:r>
              <a:rPr lang="en-US" b="1" u="sng" dirty="0" smtClean="0"/>
              <a:t>technological measures and rights management information</a:t>
            </a:r>
            <a:r>
              <a:rPr lang="en-US" dirty="0" smtClean="0"/>
              <a:t>, </a:t>
            </a:r>
            <a:r>
              <a:rPr lang="en-US" b="1" dirty="0" smtClean="0"/>
              <a:t>as means of exercising and enforcing rights</a:t>
            </a:r>
            <a:r>
              <a:rPr lang="hu-HU" dirty="0" smtClean="0"/>
              <a:t>.</a:t>
            </a:r>
            <a:endParaRPr lang="hu-H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11</a:t>
            </a:fld>
            <a:endParaRPr lang="hu-HU"/>
          </a:p>
        </p:txBody>
      </p:sp>
      <p:sp>
        <p:nvSpPr>
          <p:cNvPr id="5" name="Szövegdoboz 4"/>
          <p:cNvSpPr txBox="1"/>
          <p:nvPr/>
        </p:nvSpPr>
        <p:spPr>
          <a:xfrm>
            <a:off x="467544" y="1556792"/>
            <a:ext cx="8280920" cy="4524315"/>
          </a:xfrm>
          <a:prstGeom prst="rect">
            <a:avLst/>
          </a:prstGeom>
          <a:noFill/>
        </p:spPr>
        <p:txBody>
          <a:bodyPr wrap="square" rtlCol="0">
            <a:spAutoFit/>
          </a:bodyPr>
          <a:lstStyle/>
          <a:p>
            <a:r>
              <a:rPr lang="hu-HU" b="1" u="sng" dirty="0" err="1" smtClean="0"/>
              <a:t>Provisions</a:t>
            </a:r>
            <a:r>
              <a:rPr lang="hu-HU" b="1" u="sng" dirty="0" smtClean="0"/>
              <a:t> of </a:t>
            </a:r>
            <a:r>
              <a:rPr lang="hu-HU" b="1" u="sng" dirty="0" err="1" smtClean="0"/>
              <a:t>the</a:t>
            </a:r>
            <a:r>
              <a:rPr lang="hu-HU" b="1" u="sng" dirty="0" smtClean="0"/>
              <a:t> „Internet </a:t>
            </a:r>
            <a:r>
              <a:rPr lang="hu-HU" b="1" u="sng" dirty="0" err="1" smtClean="0"/>
              <a:t>Treaties</a:t>
            </a:r>
            <a:r>
              <a:rPr lang="hu-HU" b="1" u="sng" dirty="0" smtClean="0"/>
              <a:t>” </a:t>
            </a:r>
            <a:r>
              <a:rPr lang="hu-HU" b="1" u="sng" dirty="0" err="1" smtClean="0"/>
              <a:t>on</a:t>
            </a:r>
            <a:r>
              <a:rPr lang="hu-HU" b="1" u="sng" dirty="0" smtClean="0"/>
              <a:t> </a:t>
            </a:r>
            <a:r>
              <a:rPr lang="hu-HU" b="1" u="sng" dirty="0" err="1" smtClean="0"/>
              <a:t>TPMs</a:t>
            </a:r>
            <a:r>
              <a:rPr lang="hu-HU" b="1" u="sng" dirty="0" smtClean="0"/>
              <a:t> and RMI</a:t>
            </a:r>
          </a:p>
          <a:p>
            <a:pPr>
              <a:buFont typeface="Wingdings" pitchFamily="2" charset="2"/>
              <a:buChar char="§"/>
            </a:pPr>
            <a:endParaRPr lang="hu-HU" b="1" dirty="0" smtClean="0"/>
          </a:p>
          <a:p>
            <a:pPr>
              <a:buFont typeface="Wingdings" pitchFamily="2" charset="2"/>
              <a:buChar char="§"/>
            </a:pPr>
            <a:r>
              <a:rPr lang="en-US" b="1" dirty="0" smtClean="0"/>
              <a:t>Agreement at the 1996 Diplomatic Conference</a:t>
            </a:r>
            <a:r>
              <a:rPr lang="en-US" dirty="0" smtClean="0"/>
              <a:t>: there was a </a:t>
            </a:r>
            <a:r>
              <a:rPr lang="en-US" b="1" dirty="0" smtClean="0"/>
              <a:t>need for making it possible the application of, and adequately protecting, technological measures</a:t>
            </a:r>
            <a:r>
              <a:rPr lang="en-US" dirty="0" smtClean="0"/>
              <a:t> (</a:t>
            </a:r>
            <a:r>
              <a:rPr lang="en-US" b="1" dirty="0" smtClean="0"/>
              <a:t>TPMs</a:t>
            </a:r>
            <a:r>
              <a:rPr lang="en-US" dirty="0" smtClean="0"/>
              <a:t>,</a:t>
            </a:r>
            <a:r>
              <a:rPr lang="en-US" b="1" dirty="0" smtClean="0"/>
              <a:t> </a:t>
            </a:r>
            <a:r>
              <a:rPr lang="en-US" dirty="0" smtClean="0"/>
              <a:t>such as encryption systems) </a:t>
            </a:r>
            <a:r>
              <a:rPr lang="en-US" b="1" dirty="0" smtClean="0"/>
              <a:t>and rights management information </a:t>
            </a:r>
            <a:r>
              <a:rPr lang="en-US" dirty="0" smtClean="0"/>
              <a:t>(</a:t>
            </a:r>
            <a:r>
              <a:rPr lang="en-US" b="1" dirty="0" smtClean="0"/>
              <a:t>RMI</a:t>
            </a:r>
            <a:r>
              <a:rPr lang="en-US" dirty="0" smtClean="0"/>
              <a:t>,</a:t>
            </a:r>
            <a:r>
              <a:rPr lang="en-US" b="1" dirty="0" smtClean="0"/>
              <a:t> </a:t>
            </a:r>
            <a:r>
              <a:rPr lang="en-US" dirty="0" smtClean="0"/>
              <a:t>such as digital identifiers) in order that copyright and related rights might be exercised and enforced in the digital, networked environment.</a:t>
            </a:r>
            <a:endParaRPr lang="hu-HU" dirty="0" smtClean="0"/>
          </a:p>
          <a:p>
            <a:pPr>
              <a:buFont typeface="Wingdings" pitchFamily="2" charset="2"/>
              <a:buChar char="§"/>
            </a:pPr>
            <a:endParaRPr lang="en-US" dirty="0" smtClean="0"/>
          </a:p>
          <a:p>
            <a:pPr>
              <a:buFont typeface="Wingdings" pitchFamily="2" charset="2"/>
              <a:buChar char="§"/>
            </a:pPr>
            <a:r>
              <a:rPr lang="en-US" b="1" dirty="0" smtClean="0"/>
              <a:t> WCT Article 11  and WPPT Article 18</a:t>
            </a:r>
            <a:r>
              <a:rPr lang="en-US" dirty="0" smtClean="0"/>
              <a:t>:</a:t>
            </a:r>
          </a:p>
          <a:p>
            <a:pPr>
              <a:buNone/>
            </a:pPr>
            <a:r>
              <a:rPr lang="en-US" dirty="0" smtClean="0"/>
              <a:t>„Contracting Parties </a:t>
            </a:r>
            <a:r>
              <a:rPr lang="en-US" b="1" dirty="0" smtClean="0"/>
              <a:t>shall provide adequate legal protection and effective legal remedies against the circumvention of effective technological measures </a:t>
            </a:r>
            <a:r>
              <a:rPr lang="en-US" dirty="0" smtClean="0"/>
              <a:t>that are used by [authors][performers or producers of phonograms] </a:t>
            </a:r>
            <a:r>
              <a:rPr lang="en-US" b="1" dirty="0" smtClean="0"/>
              <a:t>in connection with the exercise of their rights </a:t>
            </a:r>
            <a:r>
              <a:rPr lang="en-US" dirty="0" smtClean="0"/>
              <a:t>under [this Treaty or the Berne Convention][this Treaty] and </a:t>
            </a:r>
            <a:r>
              <a:rPr lang="en-US" b="1" dirty="0" smtClean="0"/>
              <a:t>that restrict acts</a:t>
            </a:r>
            <a:r>
              <a:rPr lang="en-US" dirty="0" smtClean="0"/>
              <a:t>, in respect of their [works][performances or phonograms] , </a:t>
            </a:r>
            <a:r>
              <a:rPr lang="en-US" b="1" dirty="0" smtClean="0"/>
              <a:t>which are not authorized</a:t>
            </a:r>
            <a:r>
              <a:rPr lang="en-US" dirty="0" smtClean="0"/>
              <a:t> by [the [authors][the performers or the producers of phonograms] </a:t>
            </a:r>
            <a:r>
              <a:rPr lang="en-US" b="1" dirty="0" smtClean="0"/>
              <a:t>concerned or permitted by law</a:t>
            </a:r>
            <a:r>
              <a:rPr lang="en-US" dirty="0" smtClean="0"/>
              <a:t>.” </a:t>
            </a:r>
            <a:r>
              <a:rPr lang="hu-HU" dirty="0" smtClean="0"/>
              <a:t>(</a:t>
            </a:r>
            <a:r>
              <a:rPr lang="hu-HU" dirty="0" err="1" smtClean="0"/>
              <a:t>Emphasis</a:t>
            </a:r>
            <a:r>
              <a:rPr lang="hu-HU" dirty="0" smtClean="0"/>
              <a:t> </a:t>
            </a:r>
            <a:r>
              <a:rPr lang="hu-HU" dirty="0" err="1" smtClean="0"/>
              <a:t>added</a:t>
            </a:r>
            <a:r>
              <a:rPr lang="hu-HU" dirty="0" smtClean="0"/>
              <a:t>.)</a:t>
            </a:r>
            <a:endParaRPr lang="hu-H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12</a:t>
            </a:fld>
            <a:endParaRPr lang="hu-HU"/>
          </a:p>
        </p:txBody>
      </p:sp>
      <p:sp>
        <p:nvSpPr>
          <p:cNvPr id="5" name="Szövegdoboz 4"/>
          <p:cNvSpPr txBox="1"/>
          <p:nvPr/>
        </p:nvSpPr>
        <p:spPr>
          <a:xfrm>
            <a:off x="467544" y="1700808"/>
            <a:ext cx="8208912" cy="4524315"/>
          </a:xfrm>
          <a:prstGeom prst="rect">
            <a:avLst/>
          </a:prstGeom>
          <a:noFill/>
        </p:spPr>
        <p:txBody>
          <a:bodyPr wrap="square" rtlCol="0">
            <a:spAutoFit/>
          </a:bodyPr>
          <a:lstStyle/>
          <a:p>
            <a:r>
              <a:rPr lang="hu-HU" b="1" u="sng" dirty="0" err="1" smtClean="0"/>
              <a:t>Provisions</a:t>
            </a:r>
            <a:r>
              <a:rPr lang="hu-HU" b="1" u="sng" dirty="0" smtClean="0"/>
              <a:t> of </a:t>
            </a:r>
            <a:r>
              <a:rPr lang="hu-HU" b="1" u="sng" dirty="0" err="1" smtClean="0"/>
              <a:t>the</a:t>
            </a:r>
            <a:r>
              <a:rPr lang="hu-HU" b="1" u="sng" dirty="0" smtClean="0"/>
              <a:t> „Internet </a:t>
            </a:r>
            <a:r>
              <a:rPr lang="hu-HU" b="1" u="sng" dirty="0" err="1" smtClean="0"/>
              <a:t>Treaties</a:t>
            </a:r>
            <a:r>
              <a:rPr lang="hu-HU" b="1" u="sng" dirty="0" smtClean="0"/>
              <a:t>” </a:t>
            </a:r>
            <a:r>
              <a:rPr lang="hu-HU" b="1" u="sng" dirty="0" err="1" smtClean="0"/>
              <a:t>on</a:t>
            </a:r>
            <a:r>
              <a:rPr lang="hu-HU" b="1" u="sng" dirty="0" smtClean="0"/>
              <a:t> </a:t>
            </a:r>
            <a:r>
              <a:rPr lang="hu-HU" b="1" u="sng" dirty="0" err="1" smtClean="0"/>
              <a:t>TPMs</a:t>
            </a:r>
            <a:r>
              <a:rPr lang="hu-HU" b="1" u="sng" dirty="0" smtClean="0"/>
              <a:t> and RMI</a:t>
            </a:r>
          </a:p>
          <a:p>
            <a:endParaRPr lang="hu-HU" b="1" u="sng" dirty="0" smtClean="0"/>
          </a:p>
          <a:p>
            <a:pPr>
              <a:buNone/>
            </a:pPr>
            <a:r>
              <a:rPr lang="hu-HU" b="1" dirty="0" smtClean="0"/>
              <a:t>WCT A</a:t>
            </a:r>
            <a:r>
              <a:rPr lang="en-US" b="1" dirty="0" err="1" smtClean="0"/>
              <a:t>rticle</a:t>
            </a:r>
            <a:r>
              <a:rPr lang="en-US" b="1" dirty="0" smtClean="0"/>
              <a:t> 12</a:t>
            </a:r>
            <a:r>
              <a:rPr lang="hu-HU" b="1" dirty="0" smtClean="0"/>
              <a:t> and  WPPT </a:t>
            </a:r>
            <a:r>
              <a:rPr lang="hu-HU" b="1" dirty="0" err="1" smtClean="0"/>
              <a:t>Article</a:t>
            </a:r>
            <a:r>
              <a:rPr lang="hu-HU" b="1" dirty="0" smtClean="0"/>
              <a:t> 19:</a:t>
            </a:r>
            <a:endParaRPr lang="hu-HU" dirty="0" smtClean="0"/>
          </a:p>
          <a:p>
            <a:pPr>
              <a:buNone/>
            </a:pPr>
            <a:r>
              <a:rPr lang="en-US" dirty="0" smtClean="0"/>
              <a:t>„(1) Contracting Parties </a:t>
            </a:r>
            <a:r>
              <a:rPr lang="en-US" b="1" dirty="0" smtClean="0"/>
              <a:t>shall provide adequate and effective legal remedies </a:t>
            </a:r>
            <a:r>
              <a:rPr lang="en-US" dirty="0" smtClean="0"/>
              <a:t>against any person knowingly performing any of the following acts knowing, or with respect to civil remedies having reasonable grounds to know, that it will induce, enable, facilitate or conceal an infringement of any right covered by [this Treaty or the Berne Convention][this Treaty]:</a:t>
            </a:r>
          </a:p>
          <a:p>
            <a:pPr>
              <a:buNone/>
            </a:pPr>
            <a:r>
              <a:rPr lang="hu-HU" dirty="0" smtClean="0"/>
              <a:t>        </a:t>
            </a:r>
            <a:r>
              <a:rPr lang="en-US" dirty="0" smtClean="0"/>
              <a:t> (</a:t>
            </a:r>
            <a:r>
              <a:rPr lang="en-US" dirty="0" err="1" smtClean="0"/>
              <a:t>i</a:t>
            </a:r>
            <a:r>
              <a:rPr lang="en-US" dirty="0" smtClean="0"/>
              <a:t>)to </a:t>
            </a:r>
            <a:r>
              <a:rPr lang="en-US" b="1" dirty="0" smtClean="0"/>
              <a:t>remove or alter any electronic rights management information without authority</a:t>
            </a:r>
            <a:r>
              <a:rPr lang="en-US" dirty="0" smtClean="0"/>
              <a:t>;</a:t>
            </a:r>
          </a:p>
          <a:p>
            <a:pPr>
              <a:buNone/>
            </a:pPr>
            <a:r>
              <a:rPr lang="hu-HU" dirty="0" smtClean="0"/>
              <a:t>         </a:t>
            </a:r>
            <a:r>
              <a:rPr lang="en-US" dirty="0" smtClean="0"/>
              <a:t>(ii) to </a:t>
            </a:r>
            <a:r>
              <a:rPr lang="en-US" b="1" dirty="0" smtClean="0"/>
              <a:t>distribute, import for distribution, broadcast or communicate to the public, without authority, [</a:t>
            </a:r>
            <a:r>
              <a:rPr lang="en-US" dirty="0" smtClean="0"/>
              <a:t>works] or copies of [works][fixed performances or phonograms] </a:t>
            </a:r>
            <a:r>
              <a:rPr lang="en-US" b="1" dirty="0" smtClean="0"/>
              <a:t>knowing that electronic rights management information has been removed or altered without authority</a:t>
            </a:r>
            <a:r>
              <a:rPr lang="en-US" dirty="0" smtClean="0"/>
              <a:t>.  </a:t>
            </a:r>
            <a:r>
              <a:rPr lang="hu-HU" dirty="0" smtClean="0"/>
              <a:t>(</a:t>
            </a:r>
            <a:r>
              <a:rPr lang="hu-HU" dirty="0" err="1" smtClean="0"/>
              <a:t>Emphasis</a:t>
            </a:r>
            <a:r>
              <a:rPr lang="hu-HU" dirty="0" smtClean="0"/>
              <a:t> </a:t>
            </a:r>
            <a:r>
              <a:rPr lang="hu-HU" dirty="0" err="1" smtClean="0"/>
              <a:t>added</a:t>
            </a:r>
            <a:r>
              <a:rPr lang="hu-HU" dirty="0" smtClean="0"/>
              <a:t>; </a:t>
            </a:r>
            <a:r>
              <a:rPr lang="hu-HU" dirty="0" err="1" smtClean="0"/>
              <a:t>continues</a:t>
            </a:r>
            <a:r>
              <a:rPr lang="hu-HU" dirty="0" smtClean="0"/>
              <a:t>.)</a:t>
            </a:r>
            <a:endParaRPr lang="en-US" dirty="0" smtClean="0"/>
          </a:p>
          <a:p>
            <a:endParaRPr lang="hu-HU" b="1" u="sng" dirty="0" smtClean="0"/>
          </a:p>
          <a:p>
            <a:endParaRPr lang="hu-H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13</a:t>
            </a:fld>
            <a:endParaRPr lang="hu-HU"/>
          </a:p>
        </p:txBody>
      </p:sp>
      <p:sp>
        <p:nvSpPr>
          <p:cNvPr id="5" name="Szövegdoboz 4"/>
          <p:cNvSpPr txBox="1"/>
          <p:nvPr/>
        </p:nvSpPr>
        <p:spPr>
          <a:xfrm>
            <a:off x="539552" y="1916832"/>
            <a:ext cx="8064896" cy="3693319"/>
          </a:xfrm>
          <a:prstGeom prst="rect">
            <a:avLst/>
          </a:prstGeom>
          <a:noFill/>
        </p:spPr>
        <p:txBody>
          <a:bodyPr wrap="square" rtlCol="0">
            <a:spAutoFit/>
          </a:bodyPr>
          <a:lstStyle/>
          <a:p>
            <a:r>
              <a:rPr lang="hu-HU" b="1" u="sng" dirty="0" err="1" smtClean="0"/>
              <a:t>Provisions</a:t>
            </a:r>
            <a:r>
              <a:rPr lang="hu-HU" b="1" u="sng" dirty="0" smtClean="0"/>
              <a:t> of </a:t>
            </a:r>
            <a:r>
              <a:rPr lang="hu-HU" b="1" u="sng" dirty="0" err="1" smtClean="0"/>
              <a:t>the</a:t>
            </a:r>
            <a:r>
              <a:rPr lang="hu-HU" b="1" u="sng" dirty="0" smtClean="0"/>
              <a:t> „Internet </a:t>
            </a:r>
            <a:r>
              <a:rPr lang="hu-HU" b="1" u="sng" dirty="0" err="1" smtClean="0"/>
              <a:t>Treaties</a:t>
            </a:r>
            <a:r>
              <a:rPr lang="hu-HU" b="1" u="sng" dirty="0" smtClean="0"/>
              <a:t>” </a:t>
            </a:r>
            <a:r>
              <a:rPr lang="hu-HU" b="1" u="sng" dirty="0" err="1" smtClean="0"/>
              <a:t>on</a:t>
            </a:r>
            <a:r>
              <a:rPr lang="hu-HU" b="1" u="sng" dirty="0" smtClean="0"/>
              <a:t> </a:t>
            </a:r>
            <a:r>
              <a:rPr lang="hu-HU" b="1" u="sng" dirty="0" err="1" smtClean="0"/>
              <a:t>TPMs</a:t>
            </a:r>
            <a:r>
              <a:rPr lang="hu-HU" b="1" u="sng" dirty="0" smtClean="0"/>
              <a:t> and RMI</a:t>
            </a:r>
          </a:p>
          <a:p>
            <a:endParaRPr lang="hu-HU" b="1" u="sng" dirty="0" smtClean="0"/>
          </a:p>
          <a:p>
            <a:pPr>
              <a:buNone/>
            </a:pPr>
            <a:r>
              <a:rPr lang="hu-HU" b="1" dirty="0" smtClean="0"/>
              <a:t>WCT A</a:t>
            </a:r>
            <a:r>
              <a:rPr lang="en-US" b="1" dirty="0" err="1" smtClean="0"/>
              <a:t>rticle</a:t>
            </a:r>
            <a:r>
              <a:rPr lang="en-US" b="1" dirty="0" smtClean="0"/>
              <a:t> 12</a:t>
            </a:r>
            <a:r>
              <a:rPr lang="hu-HU" b="1" dirty="0" smtClean="0"/>
              <a:t> and  WPPT </a:t>
            </a:r>
            <a:r>
              <a:rPr lang="hu-HU" b="1" dirty="0" err="1" smtClean="0"/>
              <a:t>Article</a:t>
            </a:r>
            <a:r>
              <a:rPr lang="hu-HU" b="1" dirty="0" smtClean="0"/>
              <a:t> 19 </a:t>
            </a:r>
            <a:r>
              <a:rPr lang="hu-HU" dirty="0" smtClean="0"/>
              <a:t>(</a:t>
            </a:r>
            <a:r>
              <a:rPr lang="hu-HU" dirty="0" err="1" smtClean="0"/>
              <a:t>contd</a:t>
            </a:r>
            <a:r>
              <a:rPr lang="hu-HU" dirty="0" smtClean="0"/>
              <a:t>.)</a:t>
            </a:r>
            <a:r>
              <a:rPr lang="hu-HU" b="1" dirty="0" smtClean="0"/>
              <a:t>:</a:t>
            </a:r>
            <a:endParaRPr lang="hu-HU" dirty="0" smtClean="0"/>
          </a:p>
          <a:p>
            <a:pPr>
              <a:buNone/>
            </a:pPr>
            <a:r>
              <a:rPr lang="hu-HU" dirty="0" smtClean="0"/>
              <a:t>„</a:t>
            </a:r>
            <a:r>
              <a:rPr lang="en-US" dirty="0" smtClean="0"/>
              <a:t>(2) As used in this Article, </a:t>
            </a:r>
            <a:r>
              <a:rPr lang="hu-HU" dirty="0" smtClean="0"/>
              <a:t>‘</a:t>
            </a:r>
            <a:r>
              <a:rPr lang="en-US" b="1" dirty="0" smtClean="0"/>
              <a:t>rights management information</a:t>
            </a:r>
            <a:r>
              <a:rPr lang="hu-HU" b="1" dirty="0" smtClean="0"/>
              <a:t>’</a:t>
            </a:r>
            <a:r>
              <a:rPr lang="en-US" dirty="0" smtClean="0"/>
              <a:t> means </a:t>
            </a:r>
            <a:r>
              <a:rPr lang="en-US" b="1" dirty="0" smtClean="0"/>
              <a:t>information which identifies</a:t>
            </a:r>
            <a:r>
              <a:rPr lang="en-US" dirty="0" smtClean="0"/>
              <a:t> the [work, the author of the work][the performer, the performance of the performer, the producer of the phonogram, the phonogram, the owner of any right in the [work][performance or phonogram], or </a:t>
            </a:r>
            <a:r>
              <a:rPr lang="en-US" b="1" dirty="0" smtClean="0"/>
              <a:t>information about the terms and conditions </a:t>
            </a:r>
            <a:r>
              <a:rPr lang="en-US" dirty="0" smtClean="0"/>
              <a:t>of use of the [work][performance or phonogram], and </a:t>
            </a:r>
            <a:r>
              <a:rPr lang="en-US" b="1" dirty="0" smtClean="0"/>
              <a:t>any numbers or codes that represents such information</a:t>
            </a:r>
            <a:r>
              <a:rPr lang="en-US" dirty="0" smtClean="0"/>
              <a:t>, </a:t>
            </a:r>
            <a:r>
              <a:rPr lang="en-US" b="1" dirty="0" smtClean="0"/>
              <a:t>when any of these items of information is attached to a copy </a:t>
            </a:r>
            <a:r>
              <a:rPr lang="en-US" dirty="0" smtClean="0"/>
              <a:t>of a [work][performance or phonogram] </a:t>
            </a:r>
            <a:r>
              <a:rPr lang="en-US" b="1" dirty="0" smtClean="0"/>
              <a:t>or appears in connection with the communication </a:t>
            </a:r>
            <a:r>
              <a:rPr lang="en-US" dirty="0" smtClean="0"/>
              <a:t>of [a work][a fixed performance or  a phonogram] </a:t>
            </a:r>
            <a:r>
              <a:rPr lang="en-US" b="1" dirty="0" smtClean="0"/>
              <a:t>to the public</a:t>
            </a:r>
            <a:r>
              <a:rPr lang="en-US" dirty="0" smtClean="0"/>
              <a:t>.”</a:t>
            </a:r>
            <a:r>
              <a:rPr lang="hu-HU" dirty="0" smtClean="0"/>
              <a:t> (</a:t>
            </a:r>
            <a:r>
              <a:rPr lang="hu-HU" dirty="0" err="1" smtClean="0"/>
              <a:t>Emphasis</a:t>
            </a:r>
            <a:r>
              <a:rPr lang="hu-HU" dirty="0" smtClean="0"/>
              <a:t> </a:t>
            </a:r>
            <a:r>
              <a:rPr lang="hu-HU" dirty="0" err="1" smtClean="0"/>
              <a:t>added</a:t>
            </a:r>
            <a:r>
              <a:rPr lang="hu-HU" dirty="0" smtClean="0"/>
              <a:t>.)</a:t>
            </a:r>
            <a:endParaRPr lang="en-US" dirty="0" smtClean="0"/>
          </a:p>
          <a:p>
            <a:endParaRPr lang="hu-HU" b="1" u="sng"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p:spPr>
        <p:txBody>
          <a:bodyPr>
            <a:normAutofit fontScale="90000"/>
          </a:bodyPr>
          <a:lstStyle/>
          <a:p>
            <a:r>
              <a:rPr lang="hu-HU" sz="3600" b="1" dirty="0" smtClean="0"/>
              <a:t/>
            </a:r>
            <a:br>
              <a:rPr lang="hu-HU" sz="3600" b="1" dirty="0" smtClean="0"/>
            </a:br>
            <a:r>
              <a:rPr lang="en-US" sz="3600" b="1" dirty="0" smtClean="0"/>
              <a:t>Implementation in the EU Information Society (Copyright) Directive</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14</a:t>
            </a:fld>
            <a:endParaRPr lang="hu-HU"/>
          </a:p>
        </p:txBody>
      </p:sp>
      <p:sp>
        <p:nvSpPr>
          <p:cNvPr id="5" name="Szövegdoboz 4"/>
          <p:cNvSpPr txBox="1"/>
          <p:nvPr/>
        </p:nvSpPr>
        <p:spPr>
          <a:xfrm>
            <a:off x="395536" y="1556792"/>
            <a:ext cx="8208912" cy="4524315"/>
          </a:xfrm>
          <a:prstGeom prst="rect">
            <a:avLst/>
          </a:prstGeom>
          <a:noFill/>
        </p:spPr>
        <p:txBody>
          <a:bodyPr wrap="square" rtlCol="0">
            <a:spAutoFit/>
          </a:bodyPr>
          <a:lstStyle/>
          <a:p>
            <a:pPr>
              <a:buFont typeface="Wingdings" pitchFamily="2" charset="2"/>
              <a:buChar char="§"/>
            </a:pPr>
            <a:r>
              <a:rPr lang="hu-HU" b="1" dirty="0" smtClean="0"/>
              <a:t> </a:t>
            </a:r>
            <a:r>
              <a:rPr lang="en-US" b="1" dirty="0" smtClean="0"/>
              <a:t>The EU Information Society  (Copyright) Directive of 2001 </a:t>
            </a:r>
            <a:r>
              <a:rPr lang="en-US" dirty="0" smtClean="0"/>
              <a:t>(2001/29/EC)  is based on the interpretation of the relevant norms of the WCT and the WPPT that </a:t>
            </a:r>
            <a:r>
              <a:rPr lang="en-US" b="1" dirty="0" smtClean="0"/>
              <a:t>the requirement of </a:t>
            </a:r>
            <a:r>
              <a:rPr lang="en-US" b="1" u="sng" dirty="0" smtClean="0"/>
              <a:t>adequate protection </a:t>
            </a:r>
            <a:r>
              <a:rPr lang="en-US" b="1" dirty="0" smtClean="0"/>
              <a:t>of TPMs can only be duly fulfilled if the protection extends for both </a:t>
            </a:r>
            <a:r>
              <a:rPr lang="hu-HU" b="1" dirty="0" smtClean="0"/>
              <a:t>„</a:t>
            </a:r>
            <a:r>
              <a:rPr lang="en-US" b="1" u="sng" dirty="0" smtClean="0"/>
              <a:t>access-control</a:t>
            </a:r>
            <a:r>
              <a:rPr lang="hu-HU" b="1" dirty="0" smtClean="0"/>
              <a:t>” </a:t>
            </a:r>
            <a:r>
              <a:rPr lang="en-US" b="1" dirty="0" smtClean="0"/>
              <a:t>and </a:t>
            </a:r>
            <a:r>
              <a:rPr lang="en-US" b="1" u="sng" dirty="0" smtClean="0"/>
              <a:t>„copy-control”</a:t>
            </a:r>
            <a:r>
              <a:rPr lang="en-US" b="1" dirty="0" smtClean="0"/>
              <a:t> TPMs and against both acts of circumvention and </a:t>
            </a:r>
            <a:r>
              <a:rPr lang="en-US" b="1" u="sng" dirty="0" smtClean="0"/>
              <a:t>„preparatory acts.” </a:t>
            </a:r>
          </a:p>
          <a:p>
            <a:pPr>
              <a:buFont typeface="Wingdings" pitchFamily="2" charset="2"/>
              <a:buChar char="§"/>
            </a:pPr>
            <a:r>
              <a:rPr lang="en-US" b="1" dirty="0" smtClean="0"/>
              <a:t>This follows not only from the text of the treaty provisions but it is also confirmed by the documents of the negotiating history. </a:t>
            </a:r>
            <a:r>
              <a:rPr lang="en-US" dirty="0" smtClean="0"/>
              <a:t>The treaty language pr</a:t>
            </a:r>
            <a:r>
              <a:rPr lang="hu-HU" dirty="0" err="1" smtClean="0"/>
              <a:t>oposals</a:t>
            </a:r>
            <a:r>
              <a:rPr lang="en-US" dirty="0" smtClean="0"/>
              <a:t> covered all kinds of TPMs (not only „access controls” or only „copy controls”) and also „preparatory acts” (unauthorized manufacturing and distributing TPM-defeating devices, such as decoders). </a:t>
            </a:r>
          </a:p>
          <a:p>
            <a:pPr>
              <a:buFont typeface="Wingdings" pitchFamily="2" charset="2"/>
              <a:buChar char="§"/>
            </a:pPr>
            <a:r>
              <a:rPr lang="en-US" dirty="0" smtClean="0"/>
              <a:t> Since actual circumvention of TPMs usually takes place in places where detection and counter</a:t>
            </a:r>
            <a:r>
              <a:rPr lang="hu-HU" dirty="0" smtClean="0"/>
              <a:t>-</a:t>
            </a:r>
            <a:r>
              <a:rPr lang="en-US" dirty="0" smtClean="0"/>
              <a:t>measures are unrealistic, </a:t>
            </a:r>
            <a:r>
              <a:rPr lang="en-US" b="1" dirty="0" smtClean="0"/>
              <a:t>the obligation to grant „adequate protection” for TPMs may only be fulfilled in the stage of „preparatory acts.” </a:t>
            </a:r>
          </a:p>
          <a:p>
            <a:pPr>
              <a:buFont typeface="Wingdings" pitchFamily="2" charset="2"/>
              <a:buChar char="§"/>
            </a:pPr>
            <a:r>
              <a:rPr lang="en-US" dirty="0" smtClean="0"/>
              <a:t> However, </a:t>
            </a:r>
            <a:r>
              <a:rPr lang="en-US" b="1" dirty="0" smtClean="0"/>
              <a:t>it was stressed at the 1996 Diplomatic Conference by some delegations   that TPM protection </a:t>
            </a:r>
            <a:r>
              <a:rPr lang="en-US" b="1" u="sng" dirty="0" smtClean="0"/>
              <a:t>should not be an obstacle to benefit from those copyright exceptions which are important from the viewpoint of public interests</a:t>
            </a:r>
            <a:r>
              <a:rPr lang="en-US" dirty="0" smtClean="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p:spPr>
        <p:txBody>
          <a:bodyPr>
            <a:normAutofit fontScale="90000"/>
          </a:bodyPr>
          <a:lstStyle/>
          <a:p>
            <a:r>
              <a:rPr lang="hu-HU" sz="3600" b="1" dirty="0" smtClean="0"/>
              <a:t/>
            </a:r>
            <a:br>
              <a:rPr lang="hu-HU" sz="3600" b="1" dirty="0" smtClean="0"/>
            </a:br>
            <a:r>
              <a:rPr lang="en-US" sz="3600" b="1" dirty="0" smtClean="0"/>
              <a:t>Implementation in the EU Information Society (Copyright) Directive</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15</a:t>
            </a:fld>
            <a:endParaRPr lang="hu-HU"/>
          </a:p>
        </p:txBody>
      </p:sp>
      <p:sp>
        <p:nvSpPr>
          <p:cNvPr id="5" name="Szövegdoboz 4"/>
          <p:cNvSpPr txBox="1"/>
          <p:nvPr/>
        </p:nvSpPr>
        <p:spPr>
          <a:xfrm>
            <a:off x="467544" y="1628800"/>
            <a:ext cx="8136904" cy="4801314"/>
          </a:xfrm>
          <a:prstGeom prst="rect">
            <a:avLst/>
          </a:prstGeom>
          <a:noFill/>
        </p:spPr>
        <p:txBody>
          <a:bodyPr wrap="square" rtlCol="0">
            <a:spAutoFit/>
          </a:bodyPr>
          <a:lstStyle/>
          <a:p>
            <a:r>
              <a:rPr lang="hu-HU" b="1" u="sng" dirty="0" smtClean="0"/>
              <a:t>Basic TPM </a:t>
            </a:r>
            <a:r>
              <a:rPr lang="hu-HU" b="1" u="sng" dirty="0" err="1" smtClean="0"/>
              <a:t>provisions</a:t>
            </a:r>
            <a:r>
              <a:rPr lang="hu-HU" b="1" u="sng" dirty="0" smtClean="0"/>
              <a:t> of </a:t>
            </a:r>
            <a:r>
              <a:rPr lang="hu-HU" b="1" u="sng" dirty="0" err="1" smtClean="0"/>
              <a:t>the</a:t>
            </a:r>
            <a:r>
              <a:rPr lang="hu-HU" b="1" u="sng" dirty="0" smtClean="0"/>
              <a:t> </a:t>
            </a:r>
            <a:r>
              <a:rPr lang="hu-HU" b="1" u="sng" dirty="0" err="1" smtClean="0"/>
              <a:t>Directive</a:t>
            </a:r>
            <a:endParaRPr lang="hu-HU" b="1" u="sng" dirty="0" smtClean="0"/>
          </a:p>
          <a:p>
            <a:endParaRPr lang="hu-HU" b="1" dirty="0" smtClean="0"/>
          </a:p>
          <a:p>
            <a:r>
              <a:rPr lang="en-US" b="1" dirty="0" smtClean="0"/>
              <a:t>Article 6(1) and (2)</a:t>
            </a:r>
            <a:r>
              <a:rPr lang="en-US" dirty="0" smtClean="0"/>
              <a:t> </a:t>
            </a:r>
          </a:p>
          <a:p>
            <a:pPr>
              <a:buNone/>
            </a:pPr>
            <a:r>
              <a:rPr lang="hu-HU" dirty="0" smtClean="0"/>
              <a:t>„</a:t>
            </a:r>
            <a:r>
              <a:rPr lang="en-US" dirty="0" smtClean="0"/>
              <a:t>1. Member States shall provide adequate legal protection </a:t>
            </a:r>
            <a:r>
              <a:rPr lang="en-US" b="1" dirty="0" smtClean="0"/>
              <a:t>against the circumvention of any effective technological measures</a:t>
            </a:r>
            <a:r>
              <a:rPr lang="en-US" dirty="0" smtClean="0"/>
              <a:t>, which the person concerned carries out in the knowledge, or with reasonable grounds to know, that he or she is pursuing that objective.</a:t>
            </a:r>
          </a:p>
          <a:p>
            <a:pPr>
              <a:buNone/>
            </a:pPr>
            <a:r>
              <a:rPr lang="hu-HU" dirty="0" smtClean="0"/>
              <a:t>„</a:t>
            </a:r>
            <a:r>
              <a:rPr lang="en-US" dirty="0" smtClean="0"/>
              <a:t>2. Member States shall provide adequate legal protection </a:t>
            </a:r>
            <a:r>
              <a:rPr lang="en-US" b="1" dirty="0" smtClean="0"/>
              <a:t>against the manufacture, import, distribution, sale, rental, advertisement for sale or rental, or possession for commercial purposes of devices, products or components or the provision</a:t>
            </a:r>
            <a:r>
              <a:rPr lang="hu-HU" b="1" dirty="0" smtClean="0"/>
              <a:t> </a:t>
            </a:r>
            <a:r>
              <a:rPr lang="en-US" b="1" dirty="0" smtClean="0"/>
              <a:t>of services </a:t>
            </a:r>
            <a:r>
              <a:rPr lang="en-US" dirty="0" smtClean="0"/>
              <a:t>which:</a:t>
            </a:r>
          </a:p>
          <a:p>
            <a:pPr>
              <a:buNone/>
            </a:pPr>
            <a:r>
              <a:rPr lang="hu-HU" dirty="0" smtClean="0"/>
              <a:t>   </a:t>
            </a:r>
            <a:r>
              <a:rPr lang="en-US" dirty="0" smtClean="0"/>
              <a:t>(a) are </a:t>
            </a:r>
            <a:r>
              <a:rPr lang="en-US" b="1" dirty="0" smtClean="0"/>
              <a:t>promoted, advertised or marketed for the purpose </a:t>
            </a:r>
            <a:r>
              <a:rPr lang="en-US" dirty="0" smtClean="0"/>
              <a:t>of circumvention of, or</a:t>
            </a:r>
          </a:p>
          <a:p>
            <a:pPr>
              <a:buNone/>
            </a:pPr>
            <a:r>
              <a:rPr lang="hu-HU" dirty="0" smtClean="0"/>
              <a:t>   </a:t>
            </a:r>
            <a:r>
              <a:rPr lang="en-US" dirty="0" smtClean="0"/>
              <a:t>(b) have </a:t>
            </a:r>
            <a:r>
              <a:rPr lang="en-US" b="1" dirty="0" smtClean="0"/>
              <a:t>only a limited commercially significant purpose or use other than </a:t>
            </a:r>
            <a:r>
              <a:rPr lang="en-US" dirty="0" smtClean="0"/>
              <a:t>to circumvent, or</a:t>
            </a:r>
          </a:p>
          <a:p>
            <a:pPr>
              <a:buNone/>
            </a:pPr>
            <a:r>
              <a:rPr lang="hu-HU" dirty="0" smtClean="0"/>
              <a:t>   </a:t>
            </a:r>
            <a:r>
              <a:rPr lang="en-US" dirty="0" smtClean="0"/>
              <a:t>(c) are </a:t>
            </a:r>
            <a:r>
              <a:rPr lang="en-US" b="1" dirty="0" smtClean="0"/>
              <a:t>primarily designed, produced, adapted or performed for </a:t>
            </a:r>
            <a:r>
              <a:rPr lang="en-US" dirty="0" smtClean="0"/>
              <a:t>the purpose of enabling or facilitating the circumvention of, any effective technological measures.</a:t>
            </a:r>
            <a:r>
              <a:rPr lang="hu-HU" dirty="0" smtClean="0"/>
              <a:t>”</a:t>
            </a:r>
          </a:p>
          <a:p>
            <a:pPr>
              <a:buNone/>
            </a:pPr>
            <a:r>
              <a:rPr lang="hu-HU" dirty="0" smtClean="0"/>
              <a:t>(</a:t>
            </a:r>
            <a:r>
              <a:rPr lang="hu-HU" dirty="0" err="1" smtClean="0"/>
              <a:t>Emphasis</a:t>
            </a:r>
            <a:r>
              <a:rPr lang="hu-HU" dirty="0" smtClean="0"/>
              <a:t> </a:t>
            </a:r>
            <a:r>
              <a:rPr lang="hu-HU" dirty="0" err="1" smtClean="0"/>
              <a:t>added</a:t>
            </a:r>
            <a:r>
              <a:rPr lang="hu-HU" dirty="0" smtClean="0"/>
              <a:t>.)</a:t>
            </a:r>
            <a:endParaRPr lang="hu-H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2">
              <a:lumMod val="40000"/>
              <a:lumOff val="60000"/>
            </a:schemeClr>
          </a:solidFill>
        </p:spPr>
        <p:txBody>
          <a:bodyPr>
            <a:normAutofit/>
          </a:bodyPr>
          <a:lstStyle/>
          <a:p>
            <a:r>
              <a:rPr lang="en-US" sz="3200" b="1" dirty="0" smtClean="0"/>
              <a:t>Implementation in the EU Information Society (Copyright) Directive</a:t>
            </a:r>
            <a:endParaRPr lang="hu-HU" sz="32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16</a:t>
            </a:fld>
            <a:endParaRPr lang="hu-HU"/>
          </a:p>
        </p:txBody>
      </p:sp>
      <p:sp>
        <p:nvSpPr>
          <p:cNvPr id="5" name="Szövegdoboz 4"/>
          <p:cNvSpPr txBox="1"/>
          <p:nvPr/>
        </p:nvSpPr>
        <p:spPr>
          <a:xfrm>
            <a:off x="467544" y="1700808"/>
            <a:ext cx="8136904" cy="4247317"/>
          </a:xfrm>
          <a:prstGeom prst="rect">
            <a:avLst/>
          </a:prstGeom>
          <a:noFill/>
        </p:spPr>
        <p:txBody>
          <a:bodyPr wrap="square" rtlCol="0">
            <a:spAutoFit/>
          </a:bodyPr>
          <a:lstStyle/>
          <a:p>
            <a:r>
              <a:rPr lang="hu-HU" b="1" u="sng" dirty="0" smtClean="0"/>
              <a:t>Basic </a:t>
            </a:r>
            <a:r>
              <a:rPr lang="en-US" b="1" u="sng" dirty="0" smtClean="0"/>
              <a:t>RMI</a:t>
            </a:r>
            <a:r>
              <a:rPr lang="hu-HU" b="1" u="sng" dirty="0" smtClean="0"/>
              <a:t> </a:t>
            </a:r>
            <a:r>
              <a:rPr lang="hu-HU" b="1" u="sng" dirty="0" err="1" smtClean="0"/>
              <a:t>provisions</a:t>
            </a:r>
            <a:r>
              <a:rPr lang="hu-HU" b="1" u="sng" dirty="0" smtClean="0"/>
              <a:t> of </a:t>
            </a:r>
            <a:r>
              <a:rPr lang="hu-HU" b="1" u="sng" dirty="0" err="1" smtClean="0"/>
              <a:t>the</a:t>
            </a:r>
            <a:r>
              <a:rPr lang="hu-HU" b="1" u="sng" dirty="0" smtClean="0"/>
              <a:t> </a:t>
            </a:r>
            <a:r>
              <a:rPr lang="hu-HU" b="1" u="sng" dirty="0" err="1" smtClean="0"/>
              <a:t>Directive</a:t>
            </a:r>
            <a:endParaRPr lang="hu-HU" u="sng" dirty="0" smtClean="0"/>
          </a:p>
          <a:p>
            <a:r>
              <a:rPr lang="hu-HU" b="1" dirty="0" smtClean="0"/>
              <a:t> </a:t>
            </a:r>
            <a:endParaRPr lang="hu-HU" dirty="0" smtClean="0"/>
          </a:p>
          <a:p>
            <a:r>
              <a:rPr lang="en-US" b="1" dirty="0" smtClean="0"/>
              <a:t> Article 7</a:t>
            </a:r>
            <a:endParaRPr lang="hu-HU" dirty="0" smtClean="0"/>
          </a:p>
          <a:p>
            <a:endParaRPr lang="hu-HU" dirty="0" smtClean="0"/>
          </a:p>
          <a:p>
            <a:r>
              <a:rPr lang="en-US" dirty="0" smtClean="0"/>
              <a:t>„1. Member States shall provide for </a:t>
            </a:r>
            <a:r>
              <a:rPr lang="en-US" b="1" dirty="0" smtClean="0"/>
              <a:t>adequate legal protection against any person knowingly performing without authority any of the following acts:</a:t>
            </a:r>
            <a:endParaRPr lang="hu-HU" dirty="0" smtClean="0"/>
          </a:p>
          <a:p>
            <a:r>
              <a:rPr lang="en-US" dirty="0" smtClean="0"/>
              <a:t>     (a) the </a:t>
            </a:r>
            <a:r>
              <a:rPr lang="en-US" b="1" dirty="0" smtClean="0"/>
              <a:t>removal or alteration of any electronic rights-management information</a:t>
            </a:r>
            <a:r>
              <a:rPr lang="en-US" dirty="0" smtClean="0"/>
              <a:t>;</a:t>
            </a:r>
            <a:endParaRPr lang="hu-HU" dirty="0" smtClean="0"/>
          </a:p>
          <a:p>
            <a:r>
              <a:rPr lang="en-US" dirty="0" smtClean="0"/>
              <a:t>     (b) the </a:t>
            </a:r>
            <a:r>
              <a:rPr lang="en-US" b="1" dirty="0" smtClean="0"/>
              <a:t>distribution, importation for distribution, broadcasting, communication or making available to the public of works or other subject-matter protected under this Directive or under Chapter III of Directive 96/9/EC from which electronic rights-management information has been removed or altered without authority</a:t>
            </a:r>
            <a:r>
              <a:rPr lang="en-US" dirty="0" smtClean="0"/>
              <a:t>, if such person knows, or has reasonable grounds to know, that </a:t>
            </a:r>
            <a:r>
              <a:rPr lang="en-US" b="1" dirty="0" smtClean="0"/>
              <a:t>by so doing he is inducing, enabling, facilitating or concealing an infringement </a:t>
            </a:r>
            <a:r>
              <a:rPr lang="en-US" dirty="0" smtClean="0"/>
              <a:t>of any copyright or any rights related to copyright as provided by law, or of the </a:t>
            </a:r>
            <a:r>
              <a:rPr lang="en-US" i="1" dirty="0" smtClean="0"/>
              <a:t>sui generis right </a:t>
            </a:r>
            <a:r>
              <a:rPr lang="en-US" dirty="0" smtClean="0"/>
              <a:t>provided for in Chapter III of Directive 96/9/EC.”</a:t>
            </a:r>
            <a:r>
              <a:rPr lang="hu-HU" dirty="0" smtClean="0"/>
              <a:t> (</a:t>
            </a:r>
            <a:r>
              <a:rPr lang="hu-HU" dirty="0" err="1" smtClean="0"/>
              <a:t>Emphasis</a:t>
            </a:r>
            <a:r>
              <a:rPr lang="hu-HU" dirty="0" smtClean="0"/>
              <a:t> </a:t>
            </a:r>
            <a:r>
              <a:rPr lang="hu-HU" dirty="0" err="1" smtClean="0"/>
              <a:t>added</a:t>
            </a:r>
            <a:r>
              <a:rPr lang="hu-HU" dirty="0" smtClean="0"/>
              <a:t>.) </a:t>
            </a:r>
            <a:endParaRPr lang="hu-H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p:spPr>
        <p:txBody>
          <a:bodyPr>
            <a:noAutofit/>
          </a:bodyPr>
          <a:lstStyle/>
          <a:p>
            <a:r>
              <a:rPr lang="hu-HU" sz="3200" b="1" dirty="0" smtClean="0"/>
              <a:t/>
            </a:r>
            <a:br>
              <a:rPr lang="hu-HU" sz="3200" b="1" dirty="0" smtClean="0"/>
            </a:br>
            <a:r>
              <a:rPr lang="en-US" sz="3200" b="1" dirty="0" smtClean="0"/>
              <a:t>Implementation in the </a:t>
            </a:r>
            <a:r>
              <a:rPr lang="hu-HU" sz="3200" b="1" dirty="0" smtClean="0"/>
              <a:t/>
            </a:r>
            <a:br>
              <a:rPr lang="hu-HU" sz="3200" b="1" dirty="0" smtClean="0"/>
            </a:br>
            <a:r>
              <a:rPr lang="en-US" sz="3200" b="1" dirty="0" smtClean="0"/>
              <a:t>C.I.S. Model Copyright Law</a:t>
            </a:r>
            <a:br>
              <a:rPr lang="en-US" sz="3200" b="1" dirty="0" smtClean="0"/>
            </a:br>
            <a:endParaRPr lang="hu-HU" sz="32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17</a:t>
            </a:fld>
            <a:endParaRPr lang="hu-HU"/>
          </a:p>
        </p:txBody>
      </p:sp>
      <p:sp>
        <p:nvSpPr>
          <p:cNvPr id="5" name="Szövegdoboz 4"/>
          <p:cNvSpPr txBox="1"/>
          <p:nvPr/>
        </p:nvSpPr>
        <p:spPr>
          <a:xfrm>
            <a:off x="395536" y="1628800"/>
            <a:ext cx="8280920" cy="4770537"/>
          </a:xfrm>
          <a:prstGeom prst="rect">
            <a:avLst/>
          </a:prstGeom>
          <a:noFill/>
        </p:spPr>
        <p:txBody>
          <a:bodyPr wrap="square" rtlCol="0">
            <a:spAutoFit/>
          </a:bodyPr>
          <a:lstStyle/>
          <a:p>
            <a:pPr>
              <a:buNone/>
            </a:pPr>
            <a:r>
              <a:rPr lang="hu-HU" sz="1900" b="1" u="sng" dirty="0" smtClean="0"/>
              <a:t>The „C.I.S. </a:t>
            </a:r>
            <a:r>
              <a:rPr lang="hu-HU" sz="1900" b="1" u="sng" dirty="0" err="1" smtClean="0"/>
              <a:t>Model</a:t>
            </a:r>
            <a:r>
              <a:rPr lang="hu-HU" sz="1900" b="1" u="sng" dirty="0" smtClean="0"/>
              <a:t> Copyright Law” </a:t>
            </a:r>
            <a:r>
              <a:rPr lang="hu-HU" sz="1900" dirty="0" smtClean="0"/>
              <a:t>(</a:t>
            </a:r>
            <a:r>
              <a:rPr lang="hu-HU" sz="1900" dirty="0" err="1" smtClean="0"/>
              <a:t>Model</a:t>
            </a:r>
            <a:r>
              <a:rPr lang="hu-HU" sz="1900" dirty="0" smtClean="0"/>
              <a:t> Copyright Law of November 18, 2005, of </a:t>
            </a:r>
            <a:r>
              <a:rPr lang="hu-HU" sz="1900" dirty="0" err="1" smtClean="0"/>
              <a:t>the</a:t>
            </a:r>
            <a:r>
              <a:rPr lang="hu-HU" sz="1900" dirty="0" smtClean="0"/>
              <a:t>  </a:t>
            </a:r>
            <a:r>
              <a:rPr lang="hu-HU" sz="1900" dirty="0" err="1" smtClean="0"/>
              <a:t>Interparliamentary</a:t>
            </a:r>
            <a:r>
              <a:rPr lang="hu-HU" sz="1900" dirty="0" smtClean="0"/>
              <a:t> Assembly of </a:t>
            </a:r>
            <a:r>
              <a:rPr lang="hu-HU" sz="1900" dirty="0" err="1" smtClean="0"/>
              <a:t>States-Participants</a:t>
            </a:r>
            <a:r>
              <a:rPr lang="hu-HU" sz="1900" dirty="0" smtClean="0"/>
              <a:t> </a:t>
            </a:r>
            <a:r>
              <a:rPr lang="hu-HU" sz="1900" dirty="0" err="1" smtClean="0"/>
              <a:t>of</a:t>
            </a:r>
            <a:r>
              <a:rPr lang="hu-HU" sz="1900" dirty="0" smtClean="0"/>
              <a:t> </a:t>
            </a:r>
            <a:r>
              <a:rPr lang="hu-HU" sz="1900" dirty="0" err="1" smtClean="0"/>
              <a:t>the</a:t>
            </a:r>
            <a:r>
              <a:rPr lang="hu-HU" sz="1900" dirty="0" smtClean="0"/>
              <a:t> </a:t>
            </a:r>
            <a:r>
              <a:rPr lang="hu-HU" sz="1900" dirty="0" err="1" smtClean="0"/>
              <a:t>Commonwealth</a:t>
            </a:r>
            <a:r>
              <a:rPr lang="hu-HU" sz="1900" dirty="0" smtClean="0"/>
              <a:t> </a:t>
            </a:r>
            <a:r>
              <a:rPr lang="hu-HU" sz="1900" dirty="0" err="1" smtClean="0"/>
              <a:t>of</a:t>
            </a:r>
            <a:r>
              <a:rPr lang="hu-HU" sz="1900" dirty="0" smtClean="0"/>
              <a:t> Independent </a:t>
            </a:r>
            <a:r>
              <a:rPr lang="hu-HU" sz="1900" dirty="0" err="1" smtClean="0"/>
              <a:t>States</a:t>
            </a:r>
            <a:r>
              <a:rPr lang="hu-HU" sz="1900" dirty="0" smtClean="0"/>
              <a:t>) </a:t>
            </a:r>
            <a:r>
              <a:rPr lang="hu-HU" sz="1900" b="1" u="sng" dirty="0" err="1" smtClean="0"/>
              <a:t>on</a:t>
            </a:r>
            <a:r>
              <a:rPr lang="hu-HU" sz="1900" b="1" u="sng" dirty="0" smtClean="0"/>
              <a:t> </a:t>
            </a:r>
            <a:r>
              <a:rPr lang="hu-HU" sz="1900" b="1" u="sng" dirty="0" err="1" smtClean="0"/>
              <a:t>TPMs</a:t>
            </a:r>
            <a:r>
              <a:rPr lang="hu-HU" sz="1900" b="1" u="sng" dirty="0" smtClean="0"/>
              <a:t>.</a:t>
            </a:r>
          </a:p>
          <a:p>
            <a:pPr>
              <a:buNone/>
            </a:pPr>
            <a:endParaRPr lang="hu-HU" sz="1900" b="1" u="sng" dirty="0" smtClean="0"/>
          </a:p>
          <a:p>
            <a:r>
              <a:rPr lang="en-US" sz="1900" b="1" dirty="0" smtClean="0"/>
              <a:t> The provisions of the Model Law are based </a:t>
            </a:r>
            <a:r>
              <a:rPr lang="hu-HU" sz="1900" b="1" dirty="0" err="1" smtClean="0"/>
              <a:t>also</a:t>
            </a:r>
            <a:r>
              <a:rPr lang="hu-HU" sz="1900" b="1" dirty="0" smtClean="0"/>
              <a:t> </a:t>
            </a:r>
            <a:r>
              <a:rPr lang="en-US" sz="1900" b="1" dirty="0" smtClean="0"/>
              <a:t>on the interpretation of the WIPO „Internet Treaties” that all kinds of TPMs (both „access controls” and „copy controls”) and both actual acts of circumvention and „preparatory acts” must be covered:   </a:t>
            </a:r>
          </a:p>
          <a:p>
            <a:pPr>
              <a:buNone/>
            </a:pPr>
            <a:endParaRPr lang="hu-HU" sz="1900" b="1" dirty="0" smtClean="0"/>
          </a:p>
          <a:p>
            <a:pPr>
              <a:buNone/>
            </a:pPr>
            <a:r>
              <a:rPr lang="hu-HU" sz="1900" b="1" dirty="0" smtClean="0"/>
              <a:t>„</a:t>
            </a:r>
            <a:r>
              <a:rPr lang="hu-HU" sz="1900" b="1" dirty="0" err="1" smtClean="0"/>
              <a:t>Article</a:t>
            </a:r>
            <a:r>
              <a:rPr lang="hu-HU" sz="1900" b="1" dirty="0" smtClean="0"/>
              <a:t> 46 - </a:t>
            </a:r>
            <a:r>
              <a:rPr lang="ru-RU" sz="1900" b="1" dirty="0" smtClean="0"/>
              <a:t>Статья 46. Ответственность за обход технических средств</a:t>
            </a:r>
            <a:r>
              <a:rPr lang="hu-HU" sz="1900" b="1" dirty="0" smtClean="0"/>
              <a:t> </a:t>
            </a:r>
            <a:r>
              <a:rPr lang="ru-RU" sz="1900" b="1" dirty="0" smtClean="0"/>
              <a:t> защиты  авторских и смежных прав и за устранение или </a:t>
            </a:r>
            <a:r>
              <a:rPr lang="hu-HU" sz="1900" b="1" dirty="0" smtClean="0"/>
              <a:t> </a:t>
            </a:r>
            <a:r>
              <a:rPr lang="ru-RU" sz="1900" b="1" dirty="0" smtClean="0"/>
              <a:t>изменение информации об управлении авторскими и смежными </a:t>
            </a:r>
            <a:r>
              <a:rPr lang="hu-HU" sz="1900" b="1" dirty="0" smtClean="0"/>
              <a:t> </a:t>
            </a:r>
            <a:r>
              <a:rPr lang="ru-RU" sz="1900" b="1" dirty="0" smtClean="0"/>
              <a:t>правами</a:t>
            </a:r>
            <a:endParaRPr lang="hu-HU" sz="1900" b="1" dirty="0" smtClean="0"/>
          </a:p>
          <a:p>
            <a:pPr>
              <a:buNone/>
            </a:pPr>
            <a:r>
              <a:rPr lang="ru-RU" sz="1900" b="1" i="1" dirty="0" smtClean="0"/>
              <a:t> </a:t>
            </a:r>
            <a:r>
              <a:rPr lang="hu-HU" sz="1900" b="1" i="1" dirty="0" smtClean="0"/>
              <a:t>       </a:t>
            </a:r>
            <a:r>
              <a:rPr lang="ru-RU" sz="1900" dirty="0" smtClean="0"/>
              <a:t>1. </a:t>
            </a:r>
            <a:r>
              <a:rPr lang="ru-RU" sz="1900" b="1" dirty="0" smtClean="0"/>
              <a:t>За совершение действий, направленных на обход технических средств защиты авторских и смежных прав, наступает такая же ответственность, какая предусмотрена законодательством __________ за нарушение авторских и смежных прав.</a:t>
            </a:r>
            <a:r>
              <a:rPr lang="hu-HU" sz="1900" b="1" dirty="0" smtClean="0"/>
              <a:t> </a:t>
            </a:r>
            <a:r>
              <a:rPr lang="hu-HU" sz="1900" dirty="0" smtClean="0"/>
              <a:t>(</a:t>
            </a:r>
            <a:r>
              <a:rPr lang="hu-HU" sz="1900" dirty="0" err="1" smtClean="0"/>
              <a:t>Continues</a:t>
            </a:r>
            <a:r>
              <a:rPr lang="hu-HU" sz="1900" dirty="0" smtClean="0"/>
              <a:t>.)</a:t>
            </a:r>
            <a:endParaRPr lang="hu-HU" sz="1900" b="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p:spPr>
        <p:txBody>
          <a:bodyPr>
            <a:noAutofit/>
          </a:bodyPr>
          <a:lstStyle/>
          <a:p>
            <a:r>
              <a:rPr lang="hu-HU" sz="3200" b="1" dirty="0" smtClean="0"/>
              <a:t/>
            </a:r>
            <a:br>
              <a:rPr lang="hu-HU" sz="3200" b="1" dirty="0" smtClean="0"/>
            </a:br>
            <a:r>
              <a:rPr lang="en-US" sz="3200" b="1" dirty="0" smtClean="0"/>
              <a:t>Implementation in the </a:t>
            </a:r>
            <a:r>
              <a:rPr lang="hu-HU" sz="3200" b="1" dirty="0" smtClean="0"/>
              <a:t/>
            </a:r>
            <a:br>
              <a:rPr lang="hu-HU" sz="3200" b="1" dirty="0" smtClean="0"/>
            </a:br>
            <a:r>
              <a:rPr lang="en-US" sz="3200" b="1" dirty="0" smtClean="0"/>
              <a:t>C.I.S. Model Copyright Law</a:t>
            </a:r>
            <a:br>
              <a:rPr lang="en-US" sz="3200" b="1" dirty="0" smtClean="0"/>
            </a:br>
            <a:endParaRPr lang="hu-HU" sz="32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18</a:t>
            </a:fld>
            <a:endParaRPr lang="hu-HU"/>
          </a:p>
        </p:txBody>
      </p:sp>
      <p:sp>
        <p:nvSpPr>
          <p:cNvPr id="5" name="Szövegdoboz 4"/>
          <p:cNvSpPr txBox="1"/>
          <p:nvPr/>
        </p:nvSpPr>
        <p:spPr>
          <a:xfrm>
            <a:off x="467544" y="1700808"/>
            <a:ext cx="8208912" cy="4247317"/>
          </a:xfrm>
          <a:prstGeom prst="rect">
            <a:avLst/>
          </a:prstGeom>
          <a:noFill/>
        </p:spPr>
        <p:txBody>
          <a:bodyPr wrap="square" rtlCol="0">
            <a:spAutoFit/>
          </a:bodyPr>
          <a:lstStyle/>
          <a:p>
            <a:pPr>
              <a:buNone/>
            </a:pPr>
            <a:r>
              <a:rPr lang="hu-HU" b="1" dirty="0" smtClean="0"/>
              <a:t>The C.I.S. </a:t>
            </a:r>
            <a:r>
              <a:rPr lang="hu-HU" b="1" dirty="0" err="1" smtClean="0"/>
              <a:t>Model</a:t>
            </a:r>
            <a:r>
              <a:rPr lang="hu-HU" b="1" dirty="0" smtClean="0"/>
              <a:t> Copyright Law </a:t>
            </a:r>
            <a:r>
              <a:rPr lang="hu-HU" b="1" dirty="0" err="1" smtClean="0"/>
              <a:t>on</a:t>
            </a:r>
            <a:r>
              <a:rPr lang="hu-HU" b="1" dirty="0" smtClean="0"/>
              <a:t> </a:t>
            </a:r>
            <a:r>
              <a:rPr lang="hu-HU" b="1" dirty="0" err="1" smtClean="0"/>
              <a:t>TPMs</a:t>
            </a:r>
            <a:r>
              <a:rPr lang="hu-HU" b="1" dirty="0" smtClean="0"/>
              <a:t>:</a:t>
            </a:r>
          </a:p>
          <a:p>
            <a:pPr>
              <a:buNone/>
            </a:pPr>
            <a:endParaRPr lang="hu-HU" b="1" dirty="0" smtClean="0"/>
          </a:p>
          <a:p>
            <a:pPr>
              <a:buNone/>
            </a:pPr>
            <a:r>
              <a:rPr lang="hu-HU" b="1" dirty="0" smtClean="0"/>
              <a:t>„</a:t>
            </a:r>
            <a:r>
              <a:rPr lang="hu-HU" b="1" dirty="0" err="1" smtClean="0"/>
              <a:t>Article</a:t>
            </a:r>
            <a:r>
              <a:rPr lang="hu-HU" b="1" dirty="0" smtClean="0"/>
              <a:t> 46 - </a:t>
            </a:r>
            <a:r>
              <a:rPr lang="ru-RU" b="1" dirty="0" smtClean="0"/>
              <a:t>Статья 46.</a:t>
            </a:r>
            <a:r>
              <a:rPr lang="hu-HU" dirty="0" smtClean="0"/>
              <a:t> (</a:t>
            </a:r>
            <a:r>
              <a:rPr lang="hu-HU" dirty="0" err="1" smtClean="0"/>
              <a:t>contd</a:t>
            </a:r>
            <a:r>
              <a:rPr lang="hu-HU" dirty="0" smtClean="0"/>
              <a:t>.)</a:t>
            </a:r>
          </a:p>
          <a:p>
            <a:pPr>
              <a:buNone/>
            </a:pPr>
            <a:r>
              <a:rPr lang="hu-HU" b="1" dirty="0" smtClean="0"/>
              <a:t>T</a:t>
            </a:r>
            <a:r>
              <a:rPr lang="ru-RU" b="1" dirty="0" smtClean="0"/>
              <a:t>акая же ответственность наступает за изготовление, импорт, распространение </a:t>
            </a:r>
            <a:r>
              <a:rPr lang="ru-RU" dirty="0" smtClean="0"/>
              <a:t>(продажу, представление в прокат), </a:t>
            </a:r>
            <a:r>
              <a:rPr lang="ru-RU" b="1" dirty="0" smtClean="0"/>
              <a:t>рекламу любого устройства или его компонентов, владение любым устройством или его компонентами для коммерческих целей и предоставление услуг</a:t>
            </a:r>
            <a:r>
              <a:rPr lang="ru-RU" dirty="0" smtClean="0"/>
              <a:t>:</a:t>
            </a:r>
            <a:endParaRPr lang="hu-HU" dirty="0" smtClean="0"/>
          </a:p>
          <a:p>
            <a:pPr>
              <a:buNone/>
            </a:pPr>
            <a:r>
              <a:rPr lang="hu-HU" dirty="0" smtClean="0"/>
              <a:t>        </a:t>
            </a:r>
            <a:r>
              <a:rPr lang="ru-RU" dirty="0" smtClean="0"/>
              <a:t>а) </a:t>
            </a:r>
            <a:r>
              <a:rPr lang="ru-RU" b="1" dirty="0" smtClean="0"/>
              <a:t>которые рекламируются или предлагаются для продажи в целях обхода технических средств </a:t>
            </a:r>
            <a:r>
              <a:rPr lang="ru-RU" dirty="0" smtClean="0"/>
              <a:t>защиты авторских и смежных прав;</a:t>
            </a:r>
            <a:endParaRPr lang="hu-HU" dirty="0" smtClean="0"/>
          </a:p>
          <a:p>
            <a:pPr>
              <a:buNone/>
            </a:pPr>
            <a:r>
              <a:rPr lang="hu-HU" dirty="0" smtClean="0"/>
              <a:t>        </a:t>
            </a:r>
            <a:r>
              <a:rPr lang="ru-RU" dirty="0" smtClean="0"/>
              <a:t>б) </a:t>
            </a:r>
            <a:r>
              <a:rPr lang="ru-RU" b="1" dirty="0" smtClean="0"/>
              <a:t>основной целью использования и (или) результатом применения которых является обход любых технических средств </a:t>
            </a:r>
            <a:r>
              <a:rPr lang="ru-RU" dirty="0" smtClean="0"/>
              <a:t>защиты авторских и смежных прав;</a:t>
            </a:r>
            <a:endParaRPr lang="hu-HU" dirty="0" smtClean="0"/>
          </a:p>
          <a:p>
            <a:pPr>
              <a:buNone/>
            </a:pPr>
            <a:r>
              <a:rPr lang="hu-HU" dirty="0" smtClean="0"/>
              <a:t>         </a:t>
            </a:r>
            <a:r>
              <a:rPr lang="ru-RU" dirty="0" smtClean="0"/>
              <a:t>в) </a:t>
            </a:r>
            <a:r>
              <a:rPr lang="ru-RU" b="1" dirty="0" smtClean="0"/>
              <a:t>которые первоначально предназначены, приспособлены или выполнены с целью предоставления возможности или облегчения обхода технических средств </a:t>
            </a:r>
            <a:r>
              <a:rPr lang="ru-RU" dirty="0" smtClean="0"/>
              <a:t>защиты авторских и смежных прав…</a:t>
            </a:r>
            <a:r>
              <a:rPr lang="hu-HU" dirty="0" smtClean="0"/>
              <a:t>. </a:t>
            </a:r>
            <a:r>
              <a:rPr lang="ru-RU" b="1" dirty="0" smtClean="0"/>
              <a:t>.</a:t>
            </a:r>
            <a:r>
              <a:rPr lang="hu-HU" b="1" dirty="0" smtClean="0"/>
              <a:t> </a:t>
            </a:r>
            <a:r>
              <a:rPr lang="hu-HU" dirty="0" smtClean="0"/>
              <a:t>(</a:t>
            </a:r>
            <a:r>
              <a:rPr lang="hu-HU" dirty="0" err="1" smtClean="0"/>
              <a:t>Emphasis</a:t>
            </a:r>
            <a:r>
              <a:rPr lang="hu-HU" dirty="0" smtClean="0"/>
              <a:t> </a:t>
            </a:r>
            <a:r>
              <a:rPr lang="hu-HU" dirty="0" err="1" smtClean="0"/>
              <a:t>added</a:t>
            </a:r>
            <a:r>
              <a:rPr lang="hu-HU" dirty="0" smtClean="0"/>
              <a:t>.)</a:t>
            </a:r>
            <a:endParaRPr lang="hu-H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p:spPr>
        <p:txBody>
          <a:bodyPr>
            <a:noAutofit/>
          </a:bodyPr>
          <a:lstStyle/>
          <a:p>
            <a:r>
              <a:rPr lang="hu-HU" sz="3200" b="1" dirty="0" smtClean="0"/>
              <a:t/>
            </a:r>
            <a:br>
              <a:rPr lang="hu-HU" sz="3200" b="1" dirty="0" smtClean="0"/>
            </a:br>
            <a:r>
              <a:rPr lang="en-US" sz="3200" b="1" dirty="0" smtClean="0"/>
              <a:t>Implementation in the </a:t>
            </a:r>
            <a:r>
              <a:rPr lang="hu-HU" sz="3200" b="1" dirty="0" smtClean="0"/>
              <a:t/>
            </a:r>
            <a:br>
              <a:rPr lang="hu-HU" sz="3200" b="1" dirty="0" smtClean="0"/>
            </a:br>
            <a:r>
              <a:rPr lang="en-US" sz="3200" b="1" dirty="0" smtClean="0"/>
              <a:t>C.I.S. Model Copyright Law</a:t>
            </a:r>
            <a:br>
              <a:rPr lang="en-US" sz="3200" b="1" dirty="0" smtClean="0"/>
            </a:br>
            <a:endParaRPr lang="hu-HU" sz="32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19</a:t>
            </a:fld>
            <a:endParaRPr lang="hu-HU"/>
          </a:p>
        </p:txBody>
      </p:sp>
      <p:sp>
        <p:nvSpPr>
          <p:cNvPr id="5" name="Szövegdoboz 4"/>
          <p:cNvSpPr txBox="1"/>
          <p:nvPr/>
        </p:nvSpPr>
        <p:spPr>
          <a:xfrm>
            <a:off x="395536" y="1628800"/>
            <a:ext cx="8280920" cy="4524315"/>
          </a:xfrm>
          <a:prstGeom prst="rect">
            <a:avLst/>
          </a:prstGeom>
          <a:noFill/>
        </p:spPr>
        <p:txBody>
          <a:bodyPr wrap="square" rtlCol="0">
            <a:spAutoFit/>
          </a:bodyPr>
          <a:lstStyle/>
          <a:p>
            <a:pPr>
              <a:buNone/>
            </a:pPr>
            <a:r>
              <a:rPr lang="hu-HU" b="1" u="sng" dirty="0" smtClean="0"/>
              <a:t>The C.I.S. </a:t>
            </a:r>
            <a:r>
              <a:rPr lang="hu-HU" b="1" u="sng" dirty="0" err="1" smtClean="0"/>
              <a:t>Model</a:t>
            </a:r>
            <a:r>
              <a:rPr lang="hu-HU" b="1" u="sng" dirty="0" smtClean="0"/>
              <a:t> Copyright Law </a:t>
            </a:r>
            <a:r>
              <a:rPr lang="hu-HU" b="1" u="sng" dirty="0" err="1" smtClean="0"/>
              <a:t>on</a:t>
            </a:r>
            <a:r>
              <a:rPr lang="hu-HU" b="1" u="sng" dirty="0" smtClean="0"/>
              <a:t> RMI </a:t>
            </a:r>
          </a:p>
          <a:p>
            <a:pPr>
              <a:buNone/>
            </a:pPr>
            <a:endParaRPr lang="hu-HU" b="1" u="sng" dirty="0" smtClean="0"/>
          </a:p>
          <a:p>
            <a:pPr>
              <a:buNone/>
            </a:pPr>
            <a:r>
              <a:rPr lang="hu-HU" b="1" dirty="0" err="1" smtClean="0"/>
              <a:t>Article</a:t>
            </a:r>
            <a:r>
              <a:rPr lang="hu-HU" b="1" dirty="0" smtClean="0"/>
              <a:t>  46  - </a:t>
            </a:r>
            <a:r>
              <a:rPr lang="ru-RU" b="1" dirty="0" smtClean="0"/>
              <a:t>Статья 46</a:t>
            </a:r>
            <a:r>
              <a:rPr lang="hu-HU" dirty="0" smtClean="0"/>
              <a:t>: </a:t>
            </a:r>
            <a:r>
              <a:rPr lang="ru-RU" dirty="0" smtClean="0"/>
              <a:t> </a:t>
            </a:r>
            <a:endParaRPr lang="hu-HU" dirty="0" smtClean="0"/>
          </a:p>
          <a:p>
            <a:pPr>
              <a:buNone/>
            </a:pPr>
            <a:r>
              <a:rPr lang="hu-HU" dirty="0" smtClean="0"/>
              <a:t>„</a:t>
            </a:r>
            <a:r>
              <a:rPr lang="ru-RU" dirty="0" smtClean="0"/>
              <a:t>2. </a:t>
            </a:r>
            <a:r>
              <a:rPr lang="ru-RU" b="1" dirty="0" smtClean="0"/>
              <a:t>Ответственность</a:t>
            </a:r>
            <a:r>
              <a:rPr lang="ru-RU" dirty="0" smtClean="0"/>
              <a:t>, установленная абзацем первым пункта 1 настоящей статьи, </a:t>
            </a:r>
            <a:r>
              <a:rPr lang="ru-RU" b="1" dirty="0" smtClean="0"/>
              <a:t>наступает также за совершение любого из указанных ниже действий, если совершая такие действия лицо знало или должно было знать, что их совершение побуждает, позволяет, способствует или скрывает нарушение авторских или смежных прав:</a:t>
            </a:r>
            <a:endParaRPr lang="hu-HU" b="1" dirty="0" smtClean="0"/>
          </a:p>
          <a:p>
            <a:pPr>
              <a:buNone/>
            </a:pPr>
            <a:r>
              <a:rPr lang="hu-HU" dirty="0" smtClean="0"/>
              <a:t>       </a:t>
            </a:r>
            <a:r>
              <a:rPr lang="ru-RU" dirty="0" smtClean="0"/>
              <a:t>а) </a:t>
            </a:r>
            <a:r>
              <a:rPr lang="ru-RU" b="1" dirty="0" smtClean="0"/>
              <a:t>устранение или изменение без разрешения </a:t>
            </a:r>
            <a:r>
              <a:rPr lang="ru-RU" dirty="0" smtClean="0"/>
              <a:t>информации об управлении авторскими или смежными правами;</a:t>
            </a:r>
            <a:endParaRPr lang="hu-HU" dirty="0" smtClean="0"/>
          </a:p>
          <a:p>
            <a:pPr>
              <a:buNone/>
            </a:pPr>
            <a:r>
              <a:rPr lang="hu-HU" dirty="0" smtClean="0"/>
              <a:t>        </a:t>
            </a:r>
            <a:r>
              <a:rPr lang="ru-RU" dirty="0" smtClean="0"/>
              <a:t>б</a:t>
            </a:r>
            <a:r>
              <a:rPr lang="ru-RU" b="1" dirty="0" smtClean="0"/>
              <a:t>) распространение, импорт в целях распространения, публичное сообщение, доведение до всеобщего сведения для интерактивного использования произведений и других объектов, </a:t>
            </a:r>
            <a:r>
              <a:rPr lang="ru-RU" dirty="0" smtClean="0"/>
              <a:t>охраняемых настоящим Законом,</a:t>
            </a:r>
            <a:r>
              <a:rPr lang="ru-RU" b="1" dirty="0" smtClean="0"/>
              <a:t> на которых без разрешения обладателя прав была устранена информация </a:t>
            </a:r>
            <a:r>
              <a:rPr lang="ru-RU" dirty="0" smtClean="0"/>
              <a:t>об управлении авторскими или смежными правами.</a:t>
            </a:r>
            <a:r>
              <a:rPr lang="hu-HU" dirty="0" smtClean="0"/>
              <a:t>”</a:t>
            </a:r>
          </a:p>
          <a:p>
            <a:pPr>
              <a:buNone/>
            </a:pPr>
            <a:r>
              <a:rPr lang="hu-HU" dirty="0" smtClean="0"/>
              <a:t>(</a:t>
            </a:r>
            <a:r>
              <a:rPr lang="hu-HU" dirty="0" err="1" smtClean="0"/>
              <a:t>Emphasis</a:t>
            </a:r>
            <a:r>
              <a:rPr lang="hu-HU" dirty="0" smtClean="0"/>
              <a:t> </a:t>
            </a:r>
            <a:r>
              <a:rPr lang="hu-HU" dirty="0" err="1" smtClean="0"/>
              <a:t>added</a:t>
            </a:r>
            <a:r>
              <a:rPr lang="hu-HU" dirty="0" smtClean="0"/>
              <a:t>.) </a:t>
            </a:r>
            <a:endParaRPr lang="hu-H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1">
              <a:lumMod val="85000"/>
            </a:schemeClr>
          </a:solidFill>
        </p:spPr>
        <p:txBody>
          <a:bodyPr>
            <a:normAutofit/>
          </a:bodyPr>
          <a:lstStyle/>
          <a:p>
            <a:r>
              <a:rPr lang="hu-HU" sz="3600" b="1" dirty="0" err="1" smtClean="0"/>
              <a:t>Outline</a:t>
            </a:r>
            <a:endParaRPr lang="hu-HU" sz="3600" b="1"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Szövegdoboz 3"/>
          <p:cNvSpPr txBox="1"/>
          <p:nvPr/>
        </p:nvSpPr>
        <p:spPr>
          <a:xfrm>
            <a:off x="539552" y="2276872"/>
            <a:ext cx="8064896" cy="2677656"/>
          </a:xfrm>
          <a:prstGeom prst="rect">
            <a:avLst/>
          </a:prstGeom>
          <a:noFill/>
        </p:spPr>
        <p:txBody>
          <a:bodyPr wrap="square" rtlCol="0">
            <a:spAutoFit/>
          </a:bodyPr>
          <a:lstStyle/>
          <a:p>
            <a:pPr marL="342900" indent="-342900">
              <a:buAutoNum type="arabicPeriod"/>
            </a:pPr>
            <a:r>
              <a:rPr lang="en-US" sz="2400" b="1" dirty="0" smtClean="0"/>
              <a:t>DRM = TPMs and (or) RMI</a:t>
            </a:r>
          </a:p>
          <a:p>
            <a:pPr marL="342900" indent="-342900">
              <a:buAutoNum type="arabicPeriod"/>
            </a:pPr>
            <a:r>
              <a:rPr lang="en-US" sz="2400" b="1" dirty="0" smtClean="0"/>
              <a:t>The WIPO „Internet Treaties” on TPMs and RMI</a:t>
            </a:r>
            <a:endParaRPr lang="hu-HU" sz="2400" b="1" dirty="0" smtClean="0"/>
          </a:p>
          <a:p>
            <a:pPr marL="342900" indent="-342900">
              <a:buFontTx/>
              <a:buAutoNum type="arabicPeriod"/>
            </a:pPr>
            <a:r>
              <a:rPr lang="en-US" sz="2400" b="1" dirty="0" smtClean="0"/>
              <a:t>No new „access right”</a:t>
            </a:r>
          </a:p>
          <a:p>
            <a:pPr marL="342900" indent="-342900">
              <a:buAutoNum type="arabicPeriod"/>
            </a:pPr>
            <a:r>
              <a:rPr lang="en-US" sz="2400" b="1" dirty="0" smtClean="0"/>
              <a:t>Implementation in the EU Information Society (Copyright) Directive</a:t>
            </a:r>
          </a:p>
          <a:p>
            <a:pPr marL="342900" indent="-342900">
              <a:buAutoNum type="arabicPeriod"/>
            </a:pPr>
            <a:r>
              <a:rPr lang="en-US" sz="2400" b="1" dirty="0" smtClean="0"/>
              <a:t>Implementation in the C.I.S. Model Copyright Law</a:t>
            </a:r>
          </a:p>
          <a:p>
            <a:pPr marL="342900" indent="-342900">
              <a:buAutoNum type="arabicPeriod"/>
            </a:pPr>
            <a:r>
              <a:rPr lang="en-US" sz="2400" b="1" dirty="0" smtClean="0"/>
              <a:t>TPMs and exceptions</a:t>
            </a:r>
            <a:endParaRPr lang="hu-HU" sz="2400" b="1" dirty="0" smtClean="0"/>
          </a:p>
        </p:txBody>
      </p:sp>
      <p:sp>
        <p:nvSpPr>
          <p:cNvPr id="5" name="Dia számának helye 4"/>
          <p:cNvSpPr>
            <a:spLocks noGrp="1"/>
          </p:cNvSpPr>
          <p:nvPr>
            <p:ph type="sldNum" sz="quarter" idx="12"/>
          </p:nvPr>
        </p:nvSpPr>
        <p:spPr/>
        <p:txBody>
          <a:bodyPr/>
          <a:lstStyle/>
          <a:p>
            <a:fld id="{29AB0511-AAF7-4FFE-A4AE-F0AE5B7EAEB1}" type="slidenum">
              <a:rPr lang="hu-HU" smtClean="0"/>
              <a:pPr/>
              <a:t>2</a:t>
            </a:fld>
            <a:endParaRPr lang="hu-H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3">
              <a:lumMod val="40000"/>
              <a:lumOff val="60000"/>
            </a:schemeClr>
          </a:solidFill>
        </p:spPr>
        <p:txBody>
          <a:bodyPr>
            <a:noAutofit/>
          </a:bodyPr>
          <a:lstStyle/>
          <a:p>
            <a:r>
              <a:rPr lang="hu-HU" sz="3200" b="1" dirty="0" smtClean="0"/>
              <a:t/>
            </a:r>
            <a:br>
              <a:rPr lang="hu-HU" sz="3200" b="1" dirty="0" smtClean="0"/>
            </a:br>
            <a:r>
              <a:rPr lang="en-US" sz="3200" b="1" dirty="0" smtClean="0"/>
              <a:t>Implementation in the </a:t>
            </a:r>
            <a:r>
              <a:rPr lang="hu-HU" sz="3200" b="1" dirty="0" smtClean="0"/>
              <a:t/>
            </a:r>
            <a:br>
              <a:rPr lang="hu-HU" sz="3200" b="1" dirty="0" smtClean="0"/>
            </a:br>
            <a:r>
              <a:rPr lang="en-US" sz="3200" b="1" dirty="0" smtClean="0"/>
              <a:t>C.I.S. Model Copyright Law</a:t>
            </a:r>
            <a:br>
              <a:rPr lang="en-US" sz="3200" b="1" dirty="0" smtClean="0"/>
            </a:br>
            <a:endParaRPr lang="hu-HU" sz="32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20</a:t>
            </a:fld>
            <a:endParaRPr lang="hu-HU"/>
          </a:p>
        </p:txBody>
      </p:sp>
      <p:sp>
        <p:nvSpPr>
          <p:cNvPr id="5" name="Szövegdoboz 4"/>
          <p:cNvSpPr txBox="1"/>
          <p:nvPr/>
        </p:nvSpPr>
        <p:spPr>
          <a:xfrm>
            <a:off x="467544" y="1700808"/>
            <a:ext cx="8208912" cy="4524315"/>
          </a:xfrm>
          <a:prstGeom prst="rect">
            <a:avLst/>
          </a:prstGeom>
          <a:noFill/>
        </p:spPr>
        <p:txBody>
          <a:bodyPr wrap="square" rtlCol="0">
            <a:spAutoFit/>
          </a:bodyPr>
          <a:lstStyle/>
          <a:p>
            <a:r>
              <a:rPr lang="en-US" b="1" u="sng" dirty="0" smtClean="0"/>
              <a:t>The C.I.S. Model Copyright Law on the independence of TPMs - RMI protection from  </a:t>
            </a:r>
            <a:r>
              <a:rPr lang="hu-HU" b="1" u="sng" dirty="0" err="1" smtClean="0"/>
              <a:t>protection</a:t>
            </a:r>
            <a:r>
              <a:rPr lang="hu-HU" b="1" u="sng" dirty="0" smtClean="0"/>
              <a:t> </a:t>
            </a:r>
            <a:r>
              <a:rPr lang="hu-HU" b="1" u="sng" dirty="0" err="1" smtClean="0"/>
              <a:t>against</a:t>
            </a:r>
            <a:r>
              <a:rPr lang="hu-HU" b="1" u="sng" dirty="0" smtClean="0"/>
              <a:t> </a:t>
            </a:r>
            <a:r>
              <a:rPr lang="en-US" b="1" u="sng" dirty="0" smtClean="0"/>
              <a:t>actual acts of infringements </a:t>
            </a:r>
          </a:p>
          <a:p>
            <a:endParaRPr lang="en-US" b="1" u="sng" dirty="0" smtClean="0"/>
          </a:p>
          <a:p>
            <a:r>
              <a:rPr lang="en-US" b="1" dirty="0" smtClean="0"/>
              <a:t>The Model Law also contains an important clarification in paragraph 3 of Article 46  </a:t>
            </a:r>
            <a:r>
              <a:rPr lang="en-US" dirty="0" smtClean="0"/>
              <a:t>(the paragraph 1 and 2 of which contain provisions on TPMs and RMI protection, respectively</a:t>
            </a:r>
            <a:r>
              <a:rPr lang="hu-HU" dirty="0" smtClean="0"/>
              <a:t>,</a:t>
            </a:r>
            <a:r>
              <a:rPr lang="en-US" dirty="0" smtClean="0"/>
              <a:t> as quoted above). It also follows from the of the TPMs </a:t>
            </a:r>
            <a:r>
              <a:rPr lang="hu-HU" dirty="0" smtClean="0"/>
              <a:t> -</a:t>
            </a:r>
            <a:r>
              <a:rPr lang="en-US" dirty="0" smtClean="0"/>
              <a:t> RMI provisions of the WIPO „Internet Treaties” on the basis of their interpretation. Its explicit statement, however, </a:t>
            </a:r>
            <a:r>
              <a:rPr lang="en-US" b="1" dirty="0" smtClean="0"/>
              <a:t>offers a useful guidance, in particular </a:t>
            </a:r>
            <a:r>
              <a:rPr lang="hu-HU" b="1" dirty="0" err="1" smtClean="0"/>
              <a:t>concerning</a:t>
            </a:r>
            <a:r>
              <a:rPr lang="en-US" b="1" dirty="0" smtClean="0"/>
              <a:t> the relationship between protection against unauthorized circumvention of TPMs and protection against infringements of copyright and related rights</a:t>
            </a:r>
            <a:r>
              <a:rPr lang="en-US" dirty="0" smtClean="0"/>
              <a:t>:      </a:t>
            </a:r>
            <a:endParaRPr lang="en-US" b="1" dirty="0" smtClean="0"/>
          </a:p>
          <a:p>
            <a:r>
              <a:rPr lang="en-US" dirty="0" smtClean="0"/>
              <a:t> „3</a:t>
            </a:r>
            <a:r>
              <a:rPr lang="en-US" b="1" dirty="0" smtClean="0"/>
              <a:t>. </a:t>
            </a:r>
            <a:r>
              <a:rPr lang="en-US" b="1" dirty="0" err="1" smtClean="0"/>
              <a:t>Положения</a:t>
            </a:r>
            <a:r>
              <a:rPr lang="en-US" b="1" dirty="0" smtClean="0"/>
              <a:t> </a:t>
            </a:r>
            <a:r>
              <a:rPr lang="en-US" b="1" dirty="0" err="1" smtClean="0"/>
              <a:t>настоящей</a:t>
            </a:r>
            <a:r>
              <a:rPr lang="en-US" b="1" dirty="0" smtClean="0"/>
              <a:t> </a:t>
            </a:r>
            <a:r>
              <a:rPr lang="en-US" b="1" dirty="0" err="1" smtClean="0"/>
              <a:t>статьи</a:t>
            </a:r>
            <a:r>
              <a:rPr lang="en-US" b="1" dirty="0" smtClean="0"/>
              <a:t> </a:t>
            </a:r>
            <a:r>
              <a:rPr lang="en-US" b="1" dirty="0" err="1" smtClean="0"/>
              <a:t>применяются</a:t>
            </a:r>
            <a:r>
              <a:rPr lang="en-US" b="1" dirty="0" smtClean="0"/>
              <a:t> </a:t>
            </a:r>
            <a:r>
              <a:rPr lang="en-US" b="1" dirty="0" err="1" smtClean="0"/>
              <a:t>независимо</a:t>
            </a:r>
            <a:r>
              <a:rPr lang="en-US" b="1" dirty="0" smtClean="0"/>
              <a:t> </a:t>
            </a:r>
            <a:r>
              <a:rPr lang="en-US" b="1" dirty="0" err="1" smtClean="0"/>
              <a:t>от</a:t>
            </a:r>
            <a:r>
              <a:rPr lang="en-US" b="1" dirty="0" smtClean="0"/>
              <a:t> </a:t>
            </a:r>
            <a:r>
              <a:rPr lang="en-US" b="1" dirty="0" err="1" smtClean="0"/>
              <a:t>того</a:t>
            </a:r>
            <a:r>
              <a:rPr lang="en-US" b="1" dirty="0" smtClean="0"/>
              <a:t>, </a:t>
            </a:r>
            <a:r>
              <a:rPr lang="en-US" b="1" dirty="0" err="1" smtClean="0"/>
              <a:t>были</a:t>
            </a:r>
            <a:r>
              <a:rPr lang="en-US" b="1" dirty="0" smtClean="0"/>
              <a:t> </a:t>
            </a:r>
            <a:r>
              <a:rPr lang="en-US" b="1" dirty="0" err="1" smtClean="0"/>
              <a:t>ли</a:t>
            </a:r>
            <a:r>
              <a:rPr lang="en-US" b="1" dirty="0" smtClean="0"/>
              <a:t> в </a:t>
            </a:r>
            <a:r>
              <a:rPr lang="en-US" b="1" dirty="0" err="1" smtClean="0"/>
              <a:t>результате</a:t>
            </a:r>
            <a:r>
              <a:rPr lang="en-US" b="1" dirty="0" smtClean="0"/>
              <a:t> </a:t>
            </a:r>
            <a:r>
              <a:rPr lang="en-US" b="1" dirty="0" err="1" smtClean="0"/>
              <a:t>совершения</a:t>
            </a:r>
            <a:r>
              <a:rPr lang="en-US" b="1" dirty="0" smtClean="0"/>
              <a:t> </a:t>
            </a:r>
            <a:r>
              <a:rPr lang="en-US" b="1" dirty="0" err="1" smtClean="0"/>
              <a:t>указанных</a:t>
            </a:r>
            <a:r>
              <a:rPr lang="en-US" b="1" dirty="0" smtClean="0"/>
              <a:t> в </a:t>
            </a:r>
            <a:r>
              <a:rPr lang="en-US" b="1" dirty="0" err="1" smtClean="0"/>
              <a:t>настоящей</a:t>
            </a:r>
            <a:r>
              <a:rPr lang="en-US" b="1" dirty="0" smtClean="0"/>
              <a:t> </a:t>
            </a:r>
            <a:r>
              <a:rPr lang="en-US" b="1" dirty="0" err="1" smtClean="0"/>
              <a:t>статье</a:t>
            </a:r>
            <a:r>
              <a:rPr lang="en-US" b="1" dirty="0" smtClean="0"/>
              <a:t> </a:t>
            </a:r>
            <a:r>
              <a:rPr lang="en-US" b="1" dirty="0" err="1" smtClean="0"/>
              <a:t>действий</a:t>
            </a:r>
            <a:r>
              <a:rPr lang="en-US" b="1" dirty="0" smtClean="0"/>
              <a:t> </a:t>
            </a:r>
            <a:r>
              <a:rPr lang="en-US" b="1" dirty="0" err="1" smtClean="0"/>
              <a:t>авторские</a:t>
            </a:r>
            <a:r>
              <a:rPr lang="en-US" b="1" dirty="0" smtClean="0"/>
              <a:t> </a:t>
            </a:r>
            <a:r>
              <a:rPr lang="en-US" b="1" dirty="0" err="1" smtClean="0"/>
              <a:t>или</a:t>
            </a:r>
            <a:r>
              <a:rPr lang="en-US" b="1" dirty="0" smtClean="0"/>
              <a:t> </a:t>
            </a:r>
            <a:r>
              <a:rPr lang="en-US" b="1" dirty="0" err="1" smtClean="0"/>
              <a:t>смежные</a:t>
            </a:r>
            <a:r>
              <a:rPr lang="en-US" b="1" dirty="0" smtClean="0"/>
              <a:t> </a:t>
            </a:r>
            <a:r>
              <a:rPr lang="en-US" b="1" dirty="0" err="1" smtClean="0"/>
              <a:t>права</a:t>
            </a:r>
            <a:r>
              <a:rPr lang="en-US" b="1" dirty="0" smtClean="0"/>
              <a:t> </a:t>
            </a:r>
            <a:r>
              <a:rPr lang="en-US" b="1" dirty="0" err="1" smtClean="0"/>
              <a:t>нарушены</a:t>
            </a:r>
            <a:r>
              <a:rPr lang="en-US" b="1" dirty="0" smtClean="0"/>
              <a:t> </a:t>
            </a:r>
            <a:r>
              <a:rPr lang="en-US" b="1" dirty="0" err="1" smtClean="0"/>
              <a:t>еще</a:t>
            </a:r>
            <a:r>
              <a:rPr lang="en-US" b="1" dirty="0" smtClean="0"/>
              <a:t> </a:t>
            </a:r>
            <a:r>
              <a:rPr lang="en-US" b="1" dirty="0" err="1" smtClean="0"/>
              <a:t>каким-либо</a:t>
            </a:r>
            <a:r>
              <a:rPr lang="en-US" b="1" dirty="0" smtClean="0"/>
              <a:t> </a:t>
            </a:r>
            <a:r>
              <a:rPr lang="en-US" b="1" dirty="0" err="1" smtClean="0"/>
              <a:t>образом</a:t>
            </a:r>
            <a:r>
              <a:rPr lang="en-US" b="1" dirty="0" smtClean="0"/>
              <a:t>.” </a:t>
            </a:r>
          </a:p>
          <a:p>
            <a:r>
              <a:rPr lang="en-US" dirty="0" smtClean="0"/>
              <a:t>In English</a:t>
            </a:r>
            <a:r>
              <a:rPr lang="en-US" b="1" dirty="0" smtClean="0"/>
              <a:t>:</a:t>
            </a:r>
            <a:r>
              <a:rPr lang="en-US" dirty="0" smtClean="0"/>
              <a:t> „3. </a:t>
            </a:r>
            <a:r>
              <a:rPr lang="en-US" b="1" dirty="0" smtClean="0"/>
              <a:t>The provisions of this article shall be applied irrespective of whether or not, as a result of the activities mentioned </a:t>
            </a:r>
            <a:r>
              <a:rPr lang="hu-HU" b="1" dirty="0" err="1" smtClean="0"/>
              <a:t>in</a:t>
            </a:r>
            <a:r>
              <a:rPr lang="hu-HU" b="1" dirty="0" smtClean="0"/>
              <a:t> </a:t>
            </a:r>
            <a:r>
              <a:rPr lang="en-US" b="1" dirty="0" smtClean="0"/>
              <a:t>them, authors’ rights or related rights have been infringed in any manner</a:t>
            </a:r>
            <a:r>
              <a:rPr lang="en-US"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75000"/>
            </a:schemeClr>
          </a:solidFill>
        </p:spPr>
        <p:txBody>
          <a:bodyPr>
            <a:normAutofit/>
          </a:bodyPr>
          <a:lstStyle/>
          <a:p>
            <a:r>
              <a:rPr lang="en-US" sz="3600" b="1" dirty="0" smtClean="0"/>
              <a:t>TPMs and exceptions </a:t>
            </a:r>
            <a:endParaRPr lang="en-US" sz="3600" b="1"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21</a:t>
            </a:fld>
            <a:endParaRPr lang="hu-HU"/>
          </a:p>
        </p:txBody>
      </p:sp>
      <p:sp>
        <p:nvSpPr>
          <p:cNvPr id="5" name="Szövegdoboz 4"/>
          <p:cNvSpPr txBox="1"/>
          <p:nvPr/>
        </p:nvSpPr>
        <p:spPr>
          <a:xfrm>
            <a:off x="467544" y="1628800"/>
            <a:ext cx="8208912" cy="4524315"/>
          </a:xfrm>
          <a:prstGeom prst="rect">
            <a:avLst/>
          </a:prstGeom>
          <a:noFill/>
        </p:spPr>
        <p:txBody>
          <a:bodyPr wrap="square" rtlCol="0">
            <a:spAutoFit/>
          </a:bodyPr>
          <a:lstStyle/>
          <a:p>
            <a:r>
              <a:rPr lang="hu-HU" b="1" u="sng" dirty="0" err="1" smtClean="0"/>
              <a:t>Provisions</a:t>
            </a:r>
            <a:r>
              <a:rPr lang="hu-HU" b="1" u="sng" dirty="0" smtClean="0"/>
              <a:t> of </a:t>
            </a:r>
            <a:r>
              <a:rPr lang="hu-HU" b="1" u="sng" dirty="0" err="1" smtClean="0"/>
              <a:t>the</a:t>
            </a:r>
            <a:r>
              <a:rPr lang="hu-HU" b="1" u="sng" dirty="0" smtClean="0"/>
              <a:t> </a:t>
            </a:r>
            <a:r>
              <a:rPr lang="hu-HU" b="1" u="sng" dirty="0" err="1" smtClean="0"/>
              <a:t>Information</a:t>
            </a:r>
            <a:r>
              <a:rPr lang="hu-HU" b="1" u="sng" dirty="0" smtClean="0"/>
              <a:t> Society (Copyright) </a:t>
            </a:r>
            <a:r>
              <a:rPr lang="hu-HU" b="1" u="sng" dirty="0" err="1" smtClean="0"/>
              <a:t>Directive</a:t>
            </a:r>
            <a:r>
              <a:rPr lang="hu-HU" b="1" u="sng" dirty="0" smtClean="0"/>
              <a:t> </a:t>
            </a:r>
          </a:p>
          <a:p>
            <a:pPr>
              <a:buFont typeface="Wingdings" pitchFamily="2" charset="2"/>
              <a:buChar char="§"/>
            </a:pPr>
            <a:endParaRPr lang="hu-HU" b="1" dirty="0" smtClean="0"/>
          </a:p>
          <a:p>
            <a:r>
              <a:rPr lang="hu-HU" b="1" dirty="0" err="1" smtClean="0"/>
              <a:t>Article</a:t>
            </a:r>
            <a:r>
              <a:rPr lang="hu-HU" b="1" dirty="0" smtClean="0"/>
              <a:t> 6(4)</a:t>
            </a:r>
          </a:p>
          <a:p>
            <a:r>
              <a:rPr lang="en-US" dirty="0" smtClean="0"/>
              <a:t>„Notwithstanding the legal protection provided for in paragraph 1</a:t>
            </a:r>
            <a:r>
              <a:rPr lang="en-US" b="1" dirty="0" smtClean="0"/>
              <a:t>, in the absence of voluntary measures taken by </a:t>
            </a:r>
            <a:r>
              <a:rPr lang="en-US" b="1" dirty="0" err="1" smtClean="0"/>
              <a:t>rightholders</a:t>
            </a:r>
            <a:r>
              <a:rPr lang="en-US" dirty="0" smtClean="0"/>
              <a:t>, including agreements between </a:t>
            </a:r>
            <a:r>
              <a:rPr lang="en-US" dirty="0" err="1" smtClean="0"/>
              <a:t>rightholders</a:t>
            </a:r>
            <a:r>
              <a:rPr lang="en-US" dirty="0" smtClean="0"/>
              <a:t> and other parties concerned, </a:t>
            </a:r>
            <a:r>
              <a:rPr lang="en-US" b="1" dirty="0" smtClean="0"/>
              <a:t>Member States shall take appropriate measures to ensure that </a:t>
            </a:r>
            <a:r>
              <a:rPr lang="en-US" b="1" dirty="0" err="1" smtClean="0"/>
              <a:t>rightholders</a:t>
            </a:r>
            <a:r>
              <a:rPr lang="en-US" b="1" dirty="0" smtClean="0"/>
              <a:t> make available to the beneficiary of an exception or limitation </a:t>
            </a:r>
            <a:r>
              <a:rPr lang="en-US" dirty="0" smtClean="0"/>
              <a:t>provided for in</a:t>
            </a:r>
            <a:r>
              <a:rPr lang="hu-HU" dirty="0" smtClean="0"/>
              <a:t> </a:t>
            </a:r>
            <a:r>
              <a:rPr lang="en-US" dirty="0" smtClean="0"/>
              <a:t>national law in accordance with Article 5(2)(a) [reprographic reproduction], (2)(c) [certain library and educational uses], (2)(d) [ephemeral recording by broadcasters], (2)(e) [copying of broadcasts in social institutions], (3)(a) [illustration for teaching; scientific research], (3)(b) [use by people with disability] or (3)(e) [public security</a:t>
            </a:r>
            <a:r>
              <a:rPr lang="hu-HU" dirty="0" smtClean="0"/>
              <a:t>;</a:t>
            </a:r>
            <a:r>
              <a:rPr lang="en-US" dirty="0" smtClean="0"/>
              <a:t> official procedures] </a:t>
            </a:r>
            <a:r>
              <a:rPr lang="en-US" b="1" dirty="0" smtClean="0"/>
              <a:t>the means of benefiting from that exception or limitation, to the extent necessary</a:t>
            </a:r>
            <a:r>
              <a:rPr lang="en-US" dirty="0" smtClean="0"/>
              <a:t> to benefit from that exception or limitation and </a:t>
            </a:r>
            <a:r>
              <a:rPr lang="en-US" b="1" dirty="0" smtClean="0"/>
              <a:t>where that beneficiary has legal access to the protected work or subject-matter concerned</a:t>
            </a:r>
            <a:r>
              <a:rPr lang="en-US" dirty="0" smtClean="0"/>
              <a:t>. (</a:t>
            </a:r>
            <a:r>
              <a:rPr lang="hu-HU" dirty="0" err="1" smtClean="0"/>
              <a:t>Emphasis</a:t>
            </a:r>
            <a:r>
              <a:rPr lang="hu-HU" dirty="0" smtClean="0"/>
              <a:t> </a:t>
            </a:r>
            <a:r>
              <a:rPr lang="hu-HU" dirty="0" err="1" smtClean="0"/>
              <a:t>added</a:t>
            </a:r>
            <a:r>
              <a:rPr lang="hu-HU" dirty="0" smtClean="0"/>
              <a:t>; c</a:t>
            </a:r>
            <a:r>
              <a:rPr lang="en-US" dirty="0" err="1" smtClean="0"/>
              <a:t>ontinue</a:t>
            </a:r>
            <a:r>
              <a:rPr lang="hu-HU" dirty="0" smtClean="0"/>
              <a:t>s</a:t>
            </a:r>
            <a:r>
              <a:rPr lang="en-US" dirty="0" smtClean="0"/>
              <a:t>.)</a:t>
            </a:r>
          </a:p>
          <a:p>
            <a:endParaRPr lang="hu-HU"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75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22</a:t>
            </a:fld>
            <a:endParaRPr lang="hu-HU"/>
          </a:p>
        </p:txBody>
      </p:sp>
      <p:sp>
        <p:nvSpPr>
          <p:cNvPr id="5" name="Szövegdoboz 4"/>
          <p:cNvSpPr txBox="1"/>
          <p:nvPr/>
        </p:nvSpPr>
        <p:spPr>
          <a:xfrm>
            <a:off x="539552" y="1556792"/>
            <a:ext cx="8136904" cy="4801314"/>
          </a:xfrm>
          <a:prstGeom prst="rect">
            <a:avLst/>
          </a:prstGeom>
          <a:noFill/>
        </p:spPr>
        <p:txBody>
          <a:bodyPr wrap="square" rtlCol="0">
            <a:spAutoFit/>
          </a:bodyPr>
          <a:lstStyle/>
          <a:p>
            <a:r>
              <a:rPr lang="hu-HU" b="1" u="sng" dirty="0" err="1" smtClean="0"/>
              <a:t>Provisions</a:t>
            </a:r>
            <a:r>
              <a:rPr lang="hu-HU" b="1" u="sng" dirty="0" smtClean="0"/>
              <a:t> of </a:t>
            </a:r>
            <a:r>
              <a:rPr lang="hu-HU" b="1" u="sng" dirty="0" err="1" smtClean="0"/>
              <a:t>the</a:t>
            </a:r>
            <a:r>
              <a:rPr lang="hu-HU" b="1" u="sng" dirty="0" smtClean="0"/>
              <a:t> </a:t>
            </a:r>
            <a:r>
              <a:rPr lang="hu-HU" b="1" u="sng" dirty="0" err="1" smtClean="0"/>
              <a:t>Information</a:t>
            </a:r>
            <a:r>
              <a:rPr lang="hu-HU" b="1" u="sng" dirty="0" smtClean="0"/>
              <a:t> Society (Copyright) </a:t>
            </a:r>
            <a:r>
              <a:rPr lang="hu-HU" b="1" u="sng" dirty="0" err="1" smtClean="0"/>
              <a:t>Directive</a:t>
            </a:r>
            <a:r>
              <a:rPr lang="hu-HU" b="1" u="sng" dirty="0" smtClean="0"/>
              <a:t> </a:t>
            </a:r>
          </a:p>
          <a:p>
            <a:pPr>
              <a:buFont typeface="Wingdings" pitchFamily="2" charset="2"/>
              <a:buChar char="§"/>
            </a:pPr>
            <a:endParaRPr lang="hu-HU" b="1" dirty="0" smtClean="0"/>
          </a:p>
          <a:p>
            <a:r>
              <a:rPr lang="hu-HU" b="1" dirty="0" err="1" smtClean="0"/>
              <a:t>Article</a:t>
            </a:r>
            <a:r>
              <a:rPr lang="hu-HU" b="1" dirty="0" smtClean="0"/>
              <a:t> 6(4) </a:t>
            </a:r>
            <a:r>
              <a:rPr lang="hu-HU" dirty="0" smtClean="0"/>
              <a:t>(</a:t>
            </a:r>
            <a:r>
              <a:rPr lang="hu-HU" dirty="0" err="1" smtClean="0"/>
              <a:t>contd</a:t>
            </a:r>
            <a:r>
              <a:rPr lang="hu-HU" dirty="0" smtClean="0"/>
              <a:t>.)</a:t>
            </a:r>
            <a:endParaRPr lang="hu-HU" b="1" dirty="0" smtClean="0"/>
          </a:p>
          <a:p>
            <a:r>
              <a:rPr lang="en-US" dirty="0" smtClean="0"/>
              <a:t>„Member State </a:t>
            </a:r>
            <a:r>
              <a:rPr lang="en-US" b="1" dirty="0" smtClean="0"/>
              <a:t>may also take such measures </a:t>
            </a:r>
            <a:r>
              <a:rPr lang="en-US" dirty="0" smtClean="0"/>
              <a:t>in respect of a beneficiary of an exception or limitation provided for in accordance with Article 5(2)(b) [private copying], </a:t>
            </a:r>
            <a:r>
              <a:rPr lang="en-US" b="1" dirty="0" smtClean="0"/>
              <a:t>unless reproduction for private use has already been made possible by </a:t>
            </a:r>
            <a:r>
              <a:rPr lang="en-US" b="1" dirty="0" err="1" smtClean="0"/>
              <a:t>rightholders</a:t>
            </a:r>
            <a:r>
              <a:rPr lang="en-US" b="1" dirty="0" smtClean="0"/>
              <a:t> to the extent necessary to benefit from the exception or limitation</a:t>
            </a:r>
            <a:r>
              <a:rPr lang="en-US" dirty="0" smtClean="0"/>
              <a:t> concerned and </a:t>
            </a:r>
            <a:r>
              <a:rPr lang="en-US" b="1" dirty="0" smtClean="0"/>
              <a:t>in accordance with the provisions of Article 5(2)(b) and (5) </a:t>
            </a:r>
            <a:r>
              <a:rPr lang="en-US" dirty="0" smtClean="0"/>
              <a:t>[Article 5(5) subjects the application of all exceptions and limitations to the „three-step test”], </a:t>
            </a:r>
            <a:r>
              <a:rPr lang="en-US" b="1" dirty="0" smtClean="0"/>
              <a:t>without preventing </a:t>
            </a:r>
            <a:r>
              <a:rPr lang="en-US" b="1" dirty="0" err="1" smtClean="0"/>
              <a:t>rightholders</a:t>
            </a:r>
            <a:r>
              <a:rPr lang="en-US" b="1" dirty="0" smtClean="0"/>
              <a:t> from adopting adequate measures regarding the number of reproductions</a:t>
            </a:r>
            <a:r>
              <a:rPr lang="en-US" dirty="0" smtClean="0"/>
              <a:t> in accordance with these provisions…</a:t>
            </a:r>
          </a:p>
          <a:p>
            <a:r>
              <a:rPr lang="en-US" b="1" dirty="0" smtClean="0"/>
              <a:t>The provisions of the first and second subparagraphs </a:t>
            </a:r>
            <a:r>
              <a:rPr lang="en-US" dirty="0" smtClean="0"/>
              <a:t>[see the preceding slide and the first paragraph on this slide] </a:t>
            </a:r>
            <a:r>
              <a:rPr lang="en-US" b="1" dirty="0" smtClean="0"/>
              <a:t>shall not apply to works or other subject-matter made available to the public on agreed contractual terms in such a way that members of the public may access them from a place and at a time individually chosen by them</a:t>
            </a:r>
            <a:r>
              <a:rPr lang="en-US" dirty="0" smtClean="0"/>
              <a:t>.</a:t>
            </a:r>
            <a:r>
              <a:rPr lang="hu-HU" dirty="0" smtClean="0"/>
              <a:t>” (</a:t>
            </a:r>
            <a:r>
              <a:rPr lang="hu-HU" dirty="0" err="1" smtClean="0"/>
              <a:t>Emphasis</a:t>
            </a:r>
            <a:r>
              <a:rPr lang="hu-HU" dirty="0" smtClean="0"/>
              <a:t> </a:t>
            </a:r>
            <a:r>
              <a:rPr lang="hu-HU" dirty="0" err="1" smtClean="0"/>
              <a:t>added</a:t>
            </a:r>
            <a:r>
              <a:rPr lang="hu-HU" dirty="0" smtClean="0"/>
              <a:t>.)</a:t>
            </a:r>
            <a:endParaRPr lang="en-US" dirty="0" smtClean="0"/>
          </a:p>
          <a:p>
            <a:endParaRPr lang="hu-H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75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23</a:t>
            </a:fld>
            <a:endParaRPr lang="hu-HU"/>
          </a:p>
        </p:txBody>
      </p:sp>
      <p:sp>
        <p:nvSpPr>
          <p:cNvPr id="5" name="Szövegdoboz 4"/>
          <p:cNvSpPr txBox="1"/>
          <p:nvPr/>
        </p:nvSpPr>
        <p:spPr>
          <a:xfrm>
            <a:off x="395536" y="1628800"/>
            <a:ext cx="8280920" cy="4801314"/>
          </a:xfrm>
          <a:prstGeom prst="rect">
            <a:avLst/>
          </a:prstGeom>
          <a:noFill/>
        </p:spPr>
        <p:txBody>
          <a:bodyPr wrap="square" rtlCol="0">
            <a:spAutoFit/>
          </a:bodyPr>
          <a:lstStyle/>
          <a:p>
            <a:r>
              <a:rPr lang="hu-HU" b="1" u="sng" dirty="0" err="1" smtClean="0"/>
              <a:t>Implementation</a:t>
            </a:r>
            <a:r>
              <a:rPr lang="hu-HU" b="1" u="sng" dirty="0" smtClean="0"/>
              <a:t> of </a:t>
            </a:r>
            <a:r>
              <a:rPr lang="hu-HU" b="1" u="sng" dirty="0" err="1" smtClean="0"/>
              <a:t>the</a:t>
            </a:r>
            <a:r>
              <a:rPr lang="hu-HU" b="1" u="sng" dirty="0" smtClean="0"/>
              <a:t> </a:t>
            </a:r>
            <a:r>
              <a:rPr lang="hu-HU" b="1" u="sng" dirty="0" err="1" smtClean="0"/>
              <a:t>provisons</a:t>
            </a:r>
            <a:r>
              <a:rPr lang="hu-HU" b="1" u="sng" dirty="0" smtClean="0"/>
              <a:t> </a:t>
            </a:r>
            <a:r>
              <a:rPr lang="hu-HU" b="1" u="sng" dirty="0" err="1" smtClean="0"/>
              <a:t>of</a:t>
            </a:r>
            <a:r>
              <a:rPr lang="hu-HU" b="1" u="sng" dirty="0" smtClean="0"/>
              <a:t> </a:t>
            </a:r>
            <a:r>
              <a:rPr lang="hu-HU" b="1" u="sng" dirty="0" err="1" smtClean="0"/>
              <a:t>Article</a:t>
            </a:r>
            <a:r>
              <a:rPr lang="hu-HU" b="1" u="sng" dirty="0" smtClean="0"/>
              <a:t> 6(4) </a:t>
            </a:r>
            <a:r>
              <a:rPr lang="hu-HU" b="1" u="sng" dirty="0" err="1" smtClean="0"/>
              <a:t>Information</a:t>
            </a:r>
            <a:r>
              <a:rPr lang="hu-HU" b="1" u="sng" dirty="0" smtClean="0"/>
              <a:t> Society (Copyright) </a:t>
            </a:r>
            <a:r>
              <a:rPr lang="hu-HU" b="1" u="sng" dirty="0" err="1" smtClean="0"/>
              <a:t>Directive</a:t>
            </a:r>
            <a:r>
              <a:rPr lang="hu-HU" b="1" u="sng" dirty="0" smtClean="0"/>
              <a:t> </a:t>
            </a:r>
            <a:r>
              <a:rPr lang="hu-HU" b="1" u="sng" dirty="0" err="1" smtClean="0"/>
              <a:t>guranteeing</a:t>
            </a:r>
            <a:r>
              <a:rPr lang="hu-HU" b="1" u="sng" dirty="0" smtClean="0"/>
              <a:t> </a:t>
            </a:r>
            <a:r>
              <a:rPr lang="hu-HU" b="1" u="sng" dirty="0" err="1" smtClean="0"/>
              <a:t>the</a:t>
            </a:r>
            <a:r>
              <a:rPr lang="hu-HU" b="1" u="sng" dirty="0" smtClean="0"/>
              <a:t> </a:t>
            </a:r>
            <a:r>
              <a:rPr lang="hu-HU" b="1" u="sng" dirty="0" err="1" smtClean="0"/>
              <a:t>applicability</a:t>
            </a:r>
            <a:r>
              <a:rPr lang="hu-HU" b="1" u="sng" dirty="0" smtClean="0"/>
              <a:t> of </a:t>
            </a:r>
            <a:r>
              <a:rPr lang="hu-HU" b="1" u="sng" dirty="0" err="1" smtClean="0"/>
              <a:t>key</a:t>
            </a:r>
            <a:r>
              <a:rPr lang="hu-HU" b="1" u="sng" dirty="0" smtClean="0"/>
              <a:t> </a:t>
            </a:r>
            <a:r>
              <a:rPr lang="hu-HU" b="1" u="sng" dirty="0" err="1" smtClean="0"/>
              <a:t>public-interest</a:t>
            </a:r>
            <a:r>
              <a:rPr lang="hu-HU" b="1" u="sng" dirty="0" smtClean="0"/>
              <a:t> </a:t>
            </a:r>
            <a:r>
              <a:rPr lang="hu-HU" b="1" u="sng" dirty="0" err="1" smtClean="0"/>
              <a:t>exceptions</a:t>
            </a:r>
            <a:endParaRPr lang="hu-HU" b="1" u="sng" dirty="0" smtClean="0"/>
          </a:p>
          <a:p>
            <a:endParaRPr lang="hu-HU" b="1" dirty="0" smtClean="0"/>
          </a:p>
          <a:p>
            <a:pPr>
              <a:buFont typeface="Wingdings" pitchFamily="2" charset="2"/>
              <a:buChar char="§"/>
            </a:pPr>
            <a:r>
              <a:rPr lang="hu-HU" b="1" dirty="0" smtClean="0"/>
              <a:t>  </a:t>
            </a:r>
            <a:r>
              <a:rPr lang="en-US" b="1" dirty="0" smtClean="0"/>
              <a:t>The majority Member States  apply mediation-arbitration systems </a:t>
            </a:r>
            <a:r>
              <a:rPr lang="en-US" dirty="0" smtClean="0"/>
              <a:t>as such intervention measures. In general, </a:t>
            </a:r>
            <a:r>
              <a:rPr lang="en-US" b="1" dirty="0" smtClean="0"/>
              <a:t>the pessimistic forecasts </a:t>
            </a:r>
            <a:r>
              <a:rPr lang="en-US" dirty="0" smtClean="0"/>
              <a:t>– according to which the application and protection of TPMs would not guarantee the applicability of important exceptions and limitations – </a:t>
            </a:r>
            <a:r>
              <a:rPr lang="en-US" b="1" dirty="0" smtClean="0"/>
              <a:t>have turned out to be unjustified</a:t>
            </a:r>
            <a:r>
              <a:rPr lang="en-US" dirty="0" smtClean="0"/>
              <a:t>. </a:t>
            </a:r>
            <a:endParaRPr lang="hu-HU" dirty="0" smtClean="0"/>
          </a:p>
          <a:p>
            <a:pPr>
              <a:buFont typeface="Wingdings" pitchFamily="2" charset="2"/>
              <a:buChar char="§"/>
            </a:pPr>
            <a:endParaRPr lang="hu-HU" dirty="0" smtClean="0"/>
          </a:p>
          <a:p>
            <a:pPr>
              <a:buFont typeface="Wingdings" pitchFamily="2" charset="2"/>
              <a:buChar char="§"/>
            </a:pPr>
            <a:r>
              <a:rPr lang="en-US" dirty="0" smtClean="0"/>
              <a:t>An example: </a:t>
            </a:r>
            <a:r>
              <a:rPr lang="en-US" b="1" dirty="0" smtClean="0"/>
              <a:t>In Hungary,  the intervention system also takes the form of mediation-arbitration</a:t>
            </a:r>
            <a:r>
              <a:rPr lang="en-US" dirty="0" smtClean="0"/>
              <a:t>, for which the Copyright Experts Council is competent. The system </a:t>
            </a:r>
            <a:r>
              <a:rPr lang="en-US" b="1" dirty="0" smtClean="0"/>
              <a:t>has been in force since May 1, 2004</a:t>
            </a:r>
            <a:r>
              <a:rPr lang="en-US" dirty="0" smtClean="0"/>
              <a:t>, the day of Hungary’s accession to the European Union. </a:t>
            </a:r>
          </a:p>
          <a:p>
            <a:pPr>
              <a:buFont typeface="Wingdings" pitchFamily="2" charset="2"/>
              <a:buChar char="§"/>
            </a:pPr>
            <a:endParaRPr lang="en-US" dirty="0" smtClean="0"/>
          </a:p>
          <a:p>
            <a:pPr>
              <a:buFont typeface="Wingdings" pitchFamily="2" charset="2"/>
              <a:buChar char="§"/>
            </a:pPr>
            <a:r>
              <a:rPr lang="en-US" dirty="0" smtClean="0"/>
              <a:t> </a:t>
            </a:r>
            <a:r>
              <a:rPr lang="en-US" b="1" dirty="0" smtClean="0"/>
              <a:t>The number of disputes brought in front of the Council during the more than five years, from May 1, 2004 until August 20, 2010 </a:t>
            </a:r>
            <a:r>
              <a:rPr lang="en-US" dirty="0" smtClean="0"/>
              <a:t>(the completion of this </a:t>
            </a:r>
            <a:r>
              <a:rPr lang="en-US" dirty="0" err="1" smtClean="0"/>
              <a:t>ppt</a:t>
            </a:r>
            <a:r>
              <a:rPr lang="en-US" dirty="0" smtClean="0"/>
              <a:t> presentation ), because beneficiaries have been unable to get access to works and objects of related rights in order to take advantage of exceptions and limitations, is:</a:t>
            </a:r>
            <a:endParaRPr lang="hu-H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Élőláb helye 1"/>
          <p:cNvSpPr>
            <a:spLocks noGrp="1"/>
          </p:cNvSpPr>
          <p:nvPr>
            <p:ph type="ftr" sz="quarter" idx="11"/>
          </p:nvPr>
        </p:nvSpPr>
        <p:spPr/>
        <p:txBody>
          <a:bodyPr/>
          <a:lstStyle/>
          <a:p>
            <a:r>
              <a:rPr lang="pt-BR" smtClean="0"/>
              <a:t>M. Ficsor, Mangalia, August 25-27, 2010</a:t>
            </a:r>
            <a:endParaRPr lang="hu-HU"/>
          </a:p>
        </p:txBody>
      </p:sp>
      <p:sp>
        <p:nvSpPr>
          <p:cNvPr id="3" name="Dia számának helye 2"/>
          <p:cNvSpPr>
            <a:spLocks noGrp="1"/>
          </p:cNvSpPr>
          <p:nvPr>
            <p:ph type="sldNum" sz="quarter" idx="12"/>
          </p:nvPr>
        </p:nvSpPr>
        <p:spPr/>
        <p:txBody>
          <a:bodyPr/>
          <a:lstStyle/>
          <a:p>
            <a:fld id="{29AB0511-AAF7-4FFE-A4AE-F0AE5B7EAEB1}" type="slidenum">
              <a:rPr lang="hu-HU" smtClean="0"/>
              <a:pPr/>
              <a:t>24</a:t>
            </a:fld>
            <a:endParaRPr lang="hu-HU"/>
          </a:p>
        </p:txBody>
      </p:sp>
      <p:sp>
        <p:nvSpPr>
          <p:cNvPr id="4" name="Szövegdoboz 3"/>
          <p:cNvSpPr txBox="1"/>
          <p:nvPr/>
        </p:nvSpPr>
        <p:spPr>
          <a:xfrm>
            <a:off x="683568" y="2492896"/>
            <a:ext cx="7704856" cy="1200329"/>
          </a:xfrm>
          <a:prstGeom prst="rect">
            <a:avLst/>
          </a:prstGeom>
          <a:noFill/>
        </p:spPr>
        <p:txBody>
          <a:bodyPr wrap="square" rtlCol="0">
            <a:spAutoFit/>
          </a:bodyPr>
          <a:lstStyle/>
          <a:p>
            <a:pPr algn="ctr"/>
            <a:r>
              <a:rPr lang="en-US" sz="7200" b="1" dirty="0" smtClean="0"/>
              <a:t>0 (ZERO)</a:t>
            </a:r>
            <a:endParaRPr lang="hu-HU" sz="7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75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dirty="0" smtClean="0"/>
              <a:t>M. Ficsor, Mangalia, August 25-27, 2010</a:t>
            </a:r>
            <a:endParaRPr lang="hu-HU" dirty="0"/>
          </a:p>
        </p:txBody>
      </p:sp>
      <p:sp>
        <p:nvSpPr>
          <p:cNvPr id="4" name="Dia számának helye 3"/>
          <p:cNvSpPr>
            <a:spLocks noGrp="1"/>
          </p:cNvSpPr>
          <p:nvPr>
            <p:ph type="sldNum" sz="quarter" idx="12"/>
          </p:nvPr>
        </p:nvSpPr>
        <p:spPr/>
        <p:txBody>
          <a:bodyPr/>
          <a:lstStyle/>
          <a:p>
            <a:fld id="{29AB0511-AAF7-4FFE-A4AE-F0AE5B7EAEB1}" type="slidenum">
              <a:rPr lang="hu-HU" smtClean="0"/>
              <a:pPr/>
              <a:t>25</a:t>
            </a:fld>
            <a:endParaRPr lang="hu-HU"/>
          </a:p>
        </p:txBody>
      </p:sp>
      <p:sp>
        <p:nvSpPr>
          <p:cNvPr id="5" name="Szövegdoboz 4"/>
          <p:cNvSpPr txBox="1"/>
          <p:nvPr/>
        </p:nvSpPr>
        <p:spPr>
          <a:xfrm>
            <a:off x="467544" y="1556792"/>
            <a:ext cx="8208912" cy="5632311"/>
          </a:xfrm>
          <a:prstGeom prst="rect">
            <a:avLst/>
          </a:prstGeom>
          <a:noFill/>
        </p:spPr>
        <p:txBody>
          <a:bodyPr wrap="square" rtlCol="0">
            <a:spAutoFit/>
          </a:bodyPr>
          <a:lstStyle/>
          <a:p>
            <a:r>
              <a:rPr lang="hu-HU" b="1" u="sng" dirty="0" err="1" smtClean="0"/>
              <a:t>Another</a:t>
            </a:r>
            <a:r>
              <a:rPr lang="hu-HU" b="1" u="sng" dirty="0" smtClean="0"/>
              <a:t> </a:t>
            </a:r>
            <a:r>
              <a:rPr lang="hu-HU" b="1" u="sng" dirty="0" err="1" smtClean="0"/>
              <a:t>example</a:t>
            </a:r>
            <a:r>
              <a:rPr lang="hu-HU" b="1" u="sng" dirty="0" smtClean="0"/>
              <a:t>: </a:t>
            </a:r>
            <a:r>
              <a:rPr lang="hu-HU" b="1" u="sng" dirty="0" err="1" smtClean="0"/>
              <a:t>the</a:t>
            </a:r>
            <a:r>
              <a:rPr lang="hu-HU" b="1" u="sng" dirty="0" smtClean="0"/>
              <a:t> US </a:t>
            </a:r>
            <a:r>
              <a:rPr lang="hu-HU" b="1" u="sng" dirty="0" err="1" smtClean="0"/>
              <a:t>system</a:t>
            </a:r>
            <a:r>
              <a:rPr lang="hu-HU" b="1" u="sng" dirty="0" smtClean="0"/>
              <a:t> </a:t>
            </a:r>
            <a:r>
              <a:rPr lang="hu-HU" dirty="0" smtClean="0"/>
              <a:t>(</a:t>
            </a:r>
            <a:r>
              <a:rPr lang="hu-HU" dirty="0" err="1" smtClean="0"/>
              <a:t>where</a:t>
            </a:r>
            <a:r>
              <a:rPr lang="hu-HU" dirty="0" smtClean="0"/>
              <a:t> </a:t>
            </a:r>
            <a:r>
              <a:rPr lang="hu-HU" dirty="0" err="1" smtClean="0"/>
              <a:t>there</a:t>
            </a:r>
            <a:r>
              <a:rPr lang="hu-HU" dirty="0" smtClean="0"/>
              <a:t> </a:t>
            </a:r>
            <a:r>
              <a:rPr lang="hu-HU" dirty="0" err="1" smtClean="0"/>
              <a:t>are</a:t>
            </a:r>
            <a:r>
              <a:rPr lang="hu-HU" dirty="0" smtClean="0"/>
              <a:t> </a:t>
            </a:r>
            <a:r>
              <a:rPr lang="hu-HU" dirty="0" err="1" smtClean="0"/>
              <a:t>three</a:t>
            </a:r>
            <a:r>
              <a:rPr lang="hu-HU" dirty="0" smtClean="0"/>
              <a:t> </a:t>
            </a:r>
            <a:r>
              <a:rPr lang="hu-HU" dirty="0" err="1" smtClean="0"/>
              <a:t>catagories</a:t>
            </a:r>
            <a:r>
              <a:rPr lang="hu-HU" dirty="0" smtClean="0"/>
              <a:t> of </a:t>
            </a:r>
            <a:r>
              <a:rPr lang="hu-HU" dirty="0" err="1" smtClean="0"/>
              <a:t>exceptions</a:t>
            </a:r>
            <a:r>
              <a:rPr lang="hu-HU" dirty="0" smtClean="0"/>
              <a:t> </a:t>
            </a:r>
            <a:r>
              <a:rPr lang="hu-HU" dirty="0" err="1" smtClean="0"/>
              <a:t>to</a:t>
            </a:r>
            <a:r>
              <a:rPr lang="hu-HU" dirty="0" smtClean="0"/>
              <a:t> </a:t>
            </a:r>
            <a:r>
              <a:rPr lang="hu-HU" dirty="0" err="1" smtClean="0"/>
              <a:t>the</a:t>
            </a:r>
            <a:r>
              <a:rPr lang="hu-HU" dirty="0" smtClean="0"/>
              <a:t> </a:t>
            </a:r>
            <a:r>
              <a:rPr lang="hu-HU" dirty="0" err="1" smtClean="0"/>
              <a:t>prohibitions</a:t>
            </a:r>
            <a:r>
              <a:rPr lang="hu-HU" dirty="0" smtClean="0"/>
              <a:t> </a:t>
            </a:r>
            <a:r>
              <a:rPr lang="hu-HU" dirty="0" err="1" smtClean="0"/>
              <a:t>concerning</a:t>
            </a:r>
            <a:r>
              <a:rPr lang="hu-HU" dirty="0" smtClean="0"/>
              <a:t> </a:t>
            </a:r>
            <a:r>
              <a:rPr lang="hu-HU" dirty="0" err="1" smtClean="0"/>
              <a:t>technological</a:t>
            </a:r>
            <a:r>
              <a:rPr lang="hu-HU" dirty="0" smtClean="0"/>
              <a:t>  </a:t>
            </a:r>
            <a:r>
              <a:rPr lang="hu-HU" dirty="0" err="1" smtClean="0"/>
              <a:t>measures</a:t>
            </a:r>
            <a:r>
              <a:rPr lang="hu-HU" dirty="0" smtClean="0"/>
              <a:t>)</a:t>
            </a:r>
          </a:p>
          <a:p>
            <a:endParaRPr lang="hu-HU" dirty="0" smtClean="0"/>
          </a:p>
          <a:p>
            <a:r>
              <a:rPr lang="hu-HU" b="1" dirty="0" smtClean="0"/>
              <a:t>F</a:t>
            </a:r>
            <a:r>
              <a:rPr lang="en-GB" b="1" dirty="0" err="1" smtClean="0"/>
              <a:t>irst</a:t>
            </a:r>
            <a:r>
              <a:rPr lang="en-GB" b="1" dirty="0" smtClean="0"/>
              <a:t> </a:t>
            </a:r>
            <a:r>
              <a:rPr lang="hu-HU" b="1" dirty="0" err="1" smtClean="0"/>
              <a:t>category</a:t>
            </a:r>
            <a:r>
              <a:rPr lang="hu-HU" dirty="0" smtClean="0"/>
              <a:t>: </a:t>
            </a:r>
            <a:r>
              <a:rPr lang="en-GB" dirty="0" smtClean="0"/>
              <a:t>section 1201(e) for </a:t>
            </a:r>
            <a:r>
              <a:rPr lang="en-GB" b="1" dirty="0" smtClean="0"/>
              <a:t>law enforcement, intelligence and other governmental activities</a:t>
            </a:r>
            <a:r>
              <a:rPr lang="en-GB" dirty="0" smtClean="0"/>
              <a:t>. It is applicable to</a:t>
            </a:r>
            <a:r>
              <a:rPr lang="en-GB" b="1" dirty="0" smtClean="0"/>
              <a:t> the entire section 1201</a:t>
            </a:r>
            <a:r>
              <a:rPr lang="en-GB" dirty="0" smtClean="0"/>
              <a:t>, while </a:t>
            </a:r>
            <a:r>
              <a:rPr lang="en-GB" b="1" dirty="0" smtClean="0"/>
              <a:t>the other exceptions only cover </a:t>
            </a:r>
            <a:r>
              <a:rPr lang="hu-HU" b="1" dirty="0" smtClean="0"/>
              <a:t>„</a:t>
            </a:r>
            <a:r>
              <a:rPr lang="en-GB" b="1" dirty="0" smtClean="0"/>
              <a:t>access control</a:t>
            </a:r>
            <a:r>
              <a:rPr lang="hu-HU" b="1" dirty="0" smtClean="0"/>
              <a:t>” </a:t>
            </a:r>
            <a:r>
              <a:rPr lang="hu-HU" b="1" dirty="0" err="1" smtClean="0"/>
              <a:t>TPMs</a:t>
            </a:r>
            <a:r>
              <a:rPr lang="en-GB" b="1" dirty="0" smtClean="0"/>
              <a:t>. </a:t>
            </a:r>
            <a:endParaRPr lang="hu-HU" b="1" dirty="0" smtClean="0"/>
          </a:p>
          <a:p>
            <a:endParaRPr lang="hu-HU" dirty="0" smtClean="0"/>
          </a:p>
          <a:p>
            <a:r>
              <a:rPr lang="en-GB" b="1" dirty="0" smtClean="0"/>
              <a:t> </a:t>
            </a:r>
            <a:r>
              <a:rPr lang="hu-HU" b="1" dirty="0" smtClean="0"/>
              <a:t>S</a:t>
            </a:r>
            <a:r>
              <a:rPr lang="en-GB" b="1" dirty="0" err="1" smtClean="0"/>
              <a:t>econd</a:t>
            </a:r>
            <a:r>
              <a:rPr lang="en-GB" b="1" dirty="0" smtClean="0"/>
              <a:t> </a:t>
            </a:r>
            <a:r>
              <a:rPr lang="hu-HU" b="1" dirty="0" err="1" smtClean="0"/>
              <a:t>category</a:t>
            </a:r>
            <a:r>
              <a:rPr lang="hu-HU" b="1" dirty="0" smtClean="0"/>
              <a:t>; </a:t>
            </a:r>
            <a:r>
              <a:rPr lang="en-GB" b="1" dirty="0" smtClean="0"/>
              <a:t>six specific exceptions</a:t>
            </a:r>
            <a:r>
              <a:rPr lang="hu-HU" b="1" dirty="0" smtClean="0"/>
              <a:t> </a:t>
            </a:r>
            <a:r>
              <a:rPr lang="hu-HU" b="1" dirty="0" err="1" smtClean="0"/>
              <a:t>concerning</a:t>
            </a:r>
            <a:r>
              <a:rPr lang="hu-HU" b="1" dirty="0" smtClean="0"/>
              <a:t> „</a:t>
            </a:r>
            <a:r>
              <a:rPr lang="hu-HU" b="1" dirty="0" err="1" smtClean="0"/>
              <a:t>access</a:t>
            </a:r>
            <a:r>
              <a:rPr lang="hu-HU" b="1" dirty="0" smtClean="0"/>
              <a:t> </a:t>
            </a:r>
            <a:r>
              <a:rPr lang="hu-HU" b="1" dirty="0" err="1" smtClean="0"/>
              <a:t>control</a:t>
            </a:r>
            <a:r>
              <a:rPr lang="hu-HU" b="1" dirty="0" smtClean="0"/>
              <a:t>”</a:t>
            </a:r>
            <a:r>
              <a:rPr lang="en-GB" dirty="0" smtClean="0"/>
              <a:t> (</a:t>
            </a:r>
            <a:r>
              <a:rPr lang="en-GB" dirty="0" err="1" smtClean="0"/>
              <a:t>i</a:t>
            </a:r>
            <a:r>
              <a:rPr lang="en-GB" dirty="0" smtClean="0"/>
              <a:t>) for </a:t>
            </a:r>
            <a:r>
              <a:rPr lang="en-GB" b="1" dirty="0" smtClean="0"/>
              <a:t>non-profit libraries, archives and educational institutions </a:t>
            </a:r>
            <a:r>
              <a:rPr lang="en-GB" dirty="0" smtClean="0"/>
              <a:t>to circumvent access control TPMs solely for the purpose of making a good faith determination as to whether they wish to obtain authorized access to the works concerned (section 1201(d)); (ii) for “</a:t>
            </a:r>
            <a:r>
              <a:rPr lang="en-GB" b="1" dirty="0" smtClean="0"/>
              <a:t>reverse engineering</a:t>
            </a:r>
            <a:r>
              <a:rPr lang="en-GB" dirty="0" smtClean="0"/>
              <a:t>” (section 1201(f)); (iii) for </a:t>
            </a:r>
            <a:r>
              <a:rPr lang="en-GB" b="1" dirty="0" smtClean="0"/>
              <a:t>encryption research </a:t>
            </a:r>
            <a:r>
              <a:rPr lang="en-GB" dirty="0" smtClean="0"/>
              <a:t>(section 1201(g)); (iv) for the protection of minors (section 1201(h)); (v) for the </a:t>
            </a:r>
            <a:r>
              <a:rPr lang="en-GB" b="1" dirty="0" smtClean="0"/>
              <a:t>protection of personal privacy</a:t>
            </a:r>
            <a:r>
              <a:rPr lang="en-GB" dirty="0" smtClean="0"/>
              <a:t> permitting circumvention when the technological measure, or the work it protects, is capable of collecting or disseminating personally identifiable information about the online activities of a natural person (section 1201(</a:t>
            </a:r>
            <a:r>
              <a:rPr lang="en-GB" dirty="0" err="1" smtClean="0"/>
              <a:t>i</a:t>
            </a:r>
            <a:r>
              <a:rPr lang="en-GB" dirty="0" smtClean="0"/>
              <a:t>)); and (vi) for </a:t>
            </a:r>
            <a:r>
              <a:rPr lang="en-GB" b="1" dirty="0" smtClean="0"/>
              <a:t>security testing</a:t>
            </a:r>
            <a:r>
              <a:rPr lang="en-GB" b="1" i="1" dirty="0" smtClean="0"/>
              <a:t> </a:t>
            </a:r>
            <a:r>
              <a:rPr lang="en-GB" dirty="0" smtClean="0"/>
              <a:t>(section 1201 (j)).</a:t>
            </a:r>
            <a:endParaRPr lang="hu-HU" dirty="0" smtClean="0"/>
          </a:p>
          <a:p>
            <a:r>
              <a:rPr lang="en-GB" dirty="0" smtClean="0"/>
              <a:t> </a:t>
            </a:r>
            <a:endParaRPr lang="hu-HU" dirty="0" smtClean="0"/>
          </a:p>
          <a:p>
            <a:endParaRPr lang="hu-HU" dirty="0" smtClean="0"/>
          </a:p>
          <a:p>
            <a:r>
              <a:rPr lang="hu-HU" dirty="0" smtClean="0"/>
              <a:t>  </a:t>
            </a:r>
            <a:endParaRPr lang="hu-H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90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26</a:t>
            </a:fld>
            <a:endParaRPr lang="hu-HU"/>
          </a:p>
        </p:txBody>
      </p:sp>
      <p:sp>
        <p:nvSpPr>
          <p:cNvPr id="5" name="Szövegdoboz 4"/>
          <p:cNvSpPr txBox="1"/>
          <p:nvPr/>
        </p:nvSpPr>
        <p:spPr>
          <a:xfrm>
            <a:off x="467544" y="1628800"/>
            <a:ext cx="8280920" cy="4524315"/>
          </a:xfrm>
          <a:prstGeom prst="rect">
            <a:avLst/>
          </a:prstGeom>
          <a:noFill/>
        </p:spPr>
        <p:txBody>
          <a:bodyPr wrap="square" rtlCol="0">
            <a:spAutoFit/>
          </a:bodyPr>
          <a:lstStyle/>
          <a:p>
            <a:r>
              <a:rPr lang="hu-HU" b="1" u="sng" dirty="0" smtClean="0"/>
              <a:t>The US </a:t>
            </a:r>
            <a:r>
              <a:rPr lang="hu-HU" b="1" u="sng" dirty="0" err="1" smtClean="0"/>
              <a:t>system</a:t>
            </a:r>
            <a:endParaRPr lang="hu-HU" b="1" u="sng" dirty="0" smtClean="0"/>
          </a:p>
          <a:p>
            <a:endParaRPr lang="hu-HU" dirty="0" smtClean="0"/>
          </a:p>
          <a:p>
            <a:r>
              <a:rPr lang="en-US" b="1" dirty="0" smtClean="0"/>
              <a:t>Third category of exceptions to TPM prohibitions </a:t>
            </a:r>
            <a:r>
              <a:rPr lang="en-US" dirty="0" smtClean="0"/>
              <a:t>:  The provisions of Section 1201(a)(1)(B)-(E) establish an </a:t>
            </a:r>
            <a:r>
              <a:rPr lang="en-US" b="1" dirty="0" smtClean="0"/>
              <a:t>administrative rule-making procedure to evaluate the impact of the prohibition against the act of circumventing such „access-control” measures</a:t>
            </a:r>
            <a:r>
              <a:rPr lang="en-US" dirty="0" smtClean="0"/>
              <a:t>. That prohibition only entered into force on 28 October 2000; two years after the enactment of the Digital Millennium Copyright Act (DMCA) implementing the WIPO „Internet Treaties” in the US . From the moment of its application, however, it is subject to possible </a:t>
            </a:r>
            <a:r>
              <a:rPr lang="en-US" b="1" dirty="0" smtClean="0"/>
              <a:t>exceptions for users of works that are in a particular class of works if they are, or are likely to be, adversely affected by virtue of the prohibition in making non-infringing uses</a:t>
            </a:r>
            <a:r>
              <a:rPr lang="en-US" dirty="0" smtClean="0"/>
              <a:t>. The applicability of such exception is determined through a periodic rulemaking by the Librarian of Congress, on the recommendation of the Register of Copyrights, who is to consult with the Assistant Secretary of Commerce for Communications and Information.</a:t>
            </a:r>
          </a:p>
          <a:p>
            <a:r>
              <a:rPr lang="en-US" dirty="0" smtClean="0"/>
              <a:t> </a:t>
            </a:r>
          </a:p>
          <a:p>
            <a:endParaRPr lang="hu-H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90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27</a:t>
            </a:fld>
            <a:endParaRPr lang="hu-HU"/>
          </a:p>
        </p:txBody>
      </p:sp>
      <p:sp>
        <p:nvSpPr>
          <p:cNvPr id="5" name="Szövegdoboz 4"/>
          <p:cNvSpPr txBox="1"/>
          <p:nvPr/>
        </p:nvSpPr>
        <p:spPr>
          <a:xfrm>
            <a:off x="467544" y="1700808"/>
            <a:ext cx="8208912" cy="4247317"/>
          </a:xfrm>
          <a:prstGeom prst="rect">
            <a:avLst/>
          </a:prstGeom>
          <a:noFill/>
        </p:spPr>
        <p:txBody>
          <a:bodyPr wrap="square" rtlCol="0">
            <a:spAutoFit/>
          </a:bodyPr>
          <a:lstStyle/>
          <a:p>
            <a:r>
              <a:rPr lang="hu-HU" b="1" u="sng" dirty="0" smtClean="0"/>
              <a:t>The US </a:t>
            </a:r>
            <a:r>
              <a:rPr lang="hu-HU" b="1" u="sng" dirty="0" err="1" smtClean="0"/>
              <a:t>system</a:t>
            </a:r>
            <a:r>
              <a:rPr lang="hu-HU" b="1" u="sng" dirty="0" smtClean="0"/>
              <a:t> </a:t>
            </a:r>
          </a:p>
          <a:p>
            <a:endParaRPr lang="hu-HU" dirty="0" smtClean="0"/>
          </a:p>
          <a:p>
            <a:r>
              <a:rPr lang="en-GB" dirty="0" smtClean="0"/>
              <a:t>Under Section 1201(a)(1)(C), </a:t>
            </a:r>
            <a:r>
              <a:rPr lang="en-GB" b="1" dirty="0" smtClean="0"/>
              <a:t>the following criteria should to be taken into account for determining possible exceptions in </a:t>
            </a:r>
            <a:r>
              <a:rPr lang="en-GB" b="1" dirty="0" err="1" smtClean="0"/>
              <a:t>th</a:t>
            </a:r>
            <a:r>
              <a:rPr lang="hu-HU" b="1" dirty="0" smtClean="0"/>
              <a:t>e </a:t>
            </a:r>
            <a:r>
              <a:rPr lang="hu-HU" b="1" dirty="0" err="1" smtClean="0"/>
              <a:t>rulemaking</a:t>
            </a:r>
            <a:r>
              <a:rPr lang="hu-HU" b="1" dirty="0" smtClean="0"/>
              <a:t> </a:t>
            </a:r>
            <a:r>
              <a:rPr lang="hu-HU" b="1" dirty="0" err="1" smtClean="0"/>
              <a:t>procedure</a:t>
            </a:r>
            <a:r>
              <a:rPr lang="en-GB" dirty="0" smtClean="0"/>
              <a:t>: (</a:t>
            </a:r>
            <a:r>
              <a:rPr lang="en-GB" dirty="0" err="1" smtClean="0"/>
              <a:t>i</a:t>
            </a:r>
            <a:r>
              <a:rPr lang="en-GB" dirty="0" smtClean="0"/>
              <a:t>) the </a:t>
            </a:r>
            <a:r>
              <a:rPr lang="en-GB" b="1" dirty="0" smtClean="0"/>
              <a:t>availability for use of works</a:t>
            </a:r>
            <a:r>
              <a:rPr lang="en-GB" dirty="0" smtClean="0"/>
              <a:t> protected by copyright; (ii) the </a:t>
            </a:r>
            <a:r>
              <a:rPr lang="en-GB" b="1" dirty="0" smtClean="0"/>
              <a:t>availability for use of works for non-profit archival, preservation and educational purposes</a:t>
            </a:r>
            <a:r>
              <a:rPr lang="en-GB" dirty="0" smtClean="0"/>
              <a:t>; (iii) the i</a:t>
            </a:r>
            <a:r>
              <a:rPr lang="en-GB" b="1" dirty="0" smtClean="0"/>
              <a:t>mpact</a:t>
            </a:r>
            <a:r>
              <a:rPr lang="en-GB" dirty="0" smtClean="0"/>
              <a:t> that the prohibition on the circumvention of technological measures has </a:t>
            </a:r>
            <a:r>
              <a:rPr lang="en-GB" b="1" dirty="0" smtClean="0"/>
              <a:t>on criticism, comment, news reporting, teaching, scholarship or research</a:t>
            </a:r>
            <a:r>
              <a:rPr lang="en-GB" dirty="0" smtClean="0"/>
              <a:t>; (iv) the </a:t>
            </a:r>
            <a:r>
              <a:rPr lang="en-GB" b="1" dirty="0" smtClean="0"/>
              <a:t>effect</a:t>
            </a:r>
            <a:r>
              <a:rPr lang="en-GB" dirty="0" smtClean="0"/>
              <a:t> of circumvention of technological measures </a:t>
            </a:r>
            <a:r>
              <a:rPr lang="en-GB" b="1" dirty="0" smtClean="0"/>
              <a:t>on the market for or the value of copyrighted works</a:t>
            </a:r>
            <a:r>
              <a:rPr lang="en-GB" dirty="0" smtClean="0"/>
              <a:t>; and (iv) such </a:t>
            </a:r>
            <a:r>
              <a:rPr lang="en-GB" b="1" dirty="0" smtClean="0"/>
              <a:t>other factors as the Copyright Office (Librarian) considers appropriate</a:t>
            </a:r>
            <a:r>
              <a:rPr lang="en-GB" dirty="0" smtClean="0"/>
              <a:t>.</a:t>
            </a:r>
            <a:endParaRPr lang="hu-HU" dirty="0" smtClean="0"/>
          </a:p>
          <a:p>
            <a:endParaRPr lang="hu-HU" dirty="0" smtClean="0"/>
          </a:p>
          <a:p>
            <a:r>
              <a:rPr lang="en-GB" dirty="0" smtClean="0"/>
              <a:t>So far, three rulemaking procedures have been completed: in 2000, 2003</a:t>
            </a:r>
            <a:r>
              <a:rPr lang="hu-HU" dirty="0" smtClean="0"/>
              <a:t>,</a:t>
            </a:r>
            <a:r>
              <a:rPr lang="en-GB" dirty="0" smtClean="0"/>
              <a:t> 2006</a:t>
            </a:r>
            <a:r>
              <a:rPr lang="hu-HU" dirty="0" smtClean="0"/>
              <a:t> and 2010</a:t>
            </a:r>
            <a:r>
              <a:rPr lang="en-GB" dirty="0" smtClean="0"/>
              <a:t>.  </a:t>
            </a:r>
            <a:endParaRPr lang="hu-HU" dirty="0" smtClean="0"/>
          </a:p>
          <a:p>
            <a:r>
              <a:rPr lang="hu-HU" dirty="0" smtClean="0"/>
              <a:t> </a:t>
            </a:r>
            <a:endParaRPr lang="hu-H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90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28</a:t>
            </a:fld>
            <a:endParaRPr lang="hu-HU"/>
          </a:p>
        </p:txBody>
      </p:sp>
      <p:sp>
        <p:nvSpPr>
          <p:cNvPr id="5" name="Szövegdoboz 4"/>
          <p:cNvSpPr txBox="1"/>
          <p:nvPr/>
        </p:nvSpPr>
        <p:spPr>
          <a:xfrm>
            <a:off x="467544" y="1628800"/>
            <a:ext cx="8136904" cy="4524315"/>
          </a:xfrm>
          <a:prstGeom prst="rect">
            <a:avLst/>
          </a:prstGeom>
          <a:noFill/>
        </p:spPr>
        <p:txBody>
          <a:bodyPr wrap="square" rtlCol="0">
            <a:spAutoFit/>
          </a:bodyPr>
          <a:lstStyle/>
          <a:p>
            <a:r>
              <a:rPr lang="hu-HU" b="1" u="sng" dirty="0" smtClean="0"/>
              <a:t>The US </a:t>
            </a:r>
            <a:r>
              <a:rPr lang="hu-HU" b="1" u="sng" dirty="0" err="1" smtClean="0"/>
              <a:t>system</a:t>
            </a:r>
            <a:r>
              <a:rPr lang="hu-HU" b="1" u="sng" dirty="0" smtClean="0"/>
              <a:t> </a:t>
            </a:r>
          </a:p>
          <a:p>
            <a:endParaRPr lang="hu-HU" dirty="0" smtClean="0"/>
          </a:p>
          <a:p>
            <a:r>
              <a:rPr lang="hu-HU" b="1" dirty="0" err="1" smtClean="0"/>
              <a:t>Under</a:t>
            </a:r>
            <a:r>
              <a:rPr lang="en-GB" b="1" dirty="0" smtClean="0"/>
              <a:t> the </a:t>
            </a:r>
            <a:r>
              <a:rPr lang="hu-HU" b="1" dirty="0" err="1" smtClean="0"/>
              <a:t>recently</a:t>
            </a:r>
            <a:r>
              <a:rPr lang="hu-HU" b="1" dirty="0" smtClean="0"/>
              <a:t>  (</a:t>
            </a:r>
            <a:r>
              <a:rPr lang="hu-HU" b="1" dirty="0" err="1" smtClean="0"/>
              <a:t>July</a:t>
            </a:r>
            <a:r>
              <a:rPr lang="hu-HU" b="1" dirty="0" smtClean="0"/>
              <a:t> 26) </a:t>
            </a:r>
            <a:r>
              <a:rPr lang="hu-HU" b="1" dirty="0" err="1" smtClean="0"/>
              <a:t>published</a:t>
            </a:r>
            <a:r>
              <a:rPr lang="hu-HU" b="1" dirty="0" smtClean="0"/>
              <a:t> </a:t>
            </a:r>
            <a:r>
              <a:rPr lang="en-GB" b="1" dirty="0" smtClean="0"/>
              <a:t>20</a:t>
            </a:r>
            <a:r>
              <a:rPr lang="hu-HU" b="1" dirty="0" smtClean="0"/>
              <a:t>10</a:t>
            </a:r>
            <a:r>
              <a:rPr lang="en-GB" b="1" dirty="0" smtClean="0"/>
              <a:t> list, the following classes of works are exempt from the prohibition against circumvention of </a:t>
            </a:r>
            <a:r>
              <a:rPr lang="hu-HU" b="1" dirty="0" smtClean="0"/>
              <a:t>„</a:t>
            </a:r>
            <a:r>
              <a:rPr lang="en-GB" b="1" dirty="0" smtClean="0"/>
              <a:t>access controls</a:t>
            </a:r>
            <a:r>
              <a:rPr lang="en-GB" dirty="0" smtClean="0"/>
              <a:t>:</a:t>
            </a:r>
            <a:r>
              <a:rPr lang="hu-HU" dirty="0" smtClean="0"/>
              <a:t>”</a:t>
            </a:r>
          </a:p>
          <a:p>
            <a:endParaRPr lang="hu-HU" dirty="0" smtClean="0"/>
          </a:p>
          <a:p>
            <a:r>
              <a:rPr lang="en-US" dirty="0" smtClean="0"/>
              <a:t>(1)  </a:t>
            </a:r>
            <a:r>
              <a:rPr lang="en-US" b="1" dirty="0" smtClean="0"/>
              <a:t>Motion pictures on DVDs that are lawfully made and acquired </a:t>
            </a:r>
            <a:r>
              <a:rPr lang="en-US" dirty="0" smtClean="0"/>
              <a:t>and that are protected by the Content Scrambling System when circumvention is accomplished </a:t>
            </a:r>
            <a:r>
              <a:rPr lang="en-US" b="1" dirty="0" smtClean="0"/>
              <a:t>solely in order to accomplish the incorporation of short portions of motion pictures into new works for the purpose of criticism or comment</a:t>
            </a:r>
            <a:r>
              <a:rPr lang="en-US" dirty="0" smtClean="0"/>
              <a:t>, and where the person engaging in circumvention believes and has reasonable grounds for believing that circumvention is </a:t>
            </a:r>
            <a:r>
              <a:rPr lang="en-US" b="1" dirty="0" smtClean="0"/>
              <a:t>necessary to fulfill the purpose of the use in the following instances:</a:t>
            </a:r>
          </a:p>
          <a:p>
            <a:pPr lvl="1"/>
            <a:r>
              <a:rPr lang="en-US" b="1" dirty="0" smtClean="0"/>
              <a:t>(</a:t>
            </a:r>
            <a:r>
              <a:rPr lang="en-US" b="1" dirty="0" err="1" smtClean="0"/>
              <a:t>i</a:t>
            </a:r>
            <a:r>
              <a:rPr lang="en-US" b="1" dirty="0" smtClean="0"/>
              <a:t>) Educational uses by college and university professors and by college and university film and media studies students;</a:t>
            </a:r>
          </a:p>
          <a:p>
            <a:pPr lvl="1"/>
            <a:r>
              <a:rPr lang="en-US" b="1" dirty="0" smtClean="0"/>
              <a:t>(ii) Documentary filmmaking;</a:t>
            </a:r>
            <a:br>
              <a:rPr lang="en-US" b="1" dirty="0" smtClean="0"/>
            </a:br>
            <a:r>
              <a:rPr lang="en-US" b="1" dirty="0" smtClean="0"/>
              <a:t>(iii) Noncommercial videos</a:t>
            </a:r>
            <a:r>
              <a:rPr lang="hu-HU" b="1" dirty="0" smtClean="0"/>
              <a:t> </a:t>
            </a:r>
            <a:r>
              <a:rPr lang="hu-HU" dirty="0" smtClean="0"/>
              <a:t>(</a:t>
            </a:r>
            <a:r>
              <a:rPr lang="hu-HU" dirty="0" err="1" smtClean="0"/>
              <a:t>Continues</a:t>
            </a:r>
            <a:r>
              <a:rPr lang="hu-HU" dirty="0" smtClean="0"/>
              <a:t>.) </a:t>
            </a:r>
            <a:endParaRPr lang="hu-H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90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29</a:t>
            </a:fld>
            <a:endParaRPr lang="hu-HU"/>
          </a:p>
        </p:txBody>
      </p:sp>
      <p:sp>
        <p:nvSpPr>
          <p:cNvPr id="5" name="Szövegdoboz 4"/>
          <p:cNvSpPr txBox="1"/>
          <p:nvPr/>
        </p:nvSpPr>
        <p:spPr>
          <a:xfrm>
            <a:off x="539552" y="1628800"/>
            <a:ext cx="8136904" cy="4247317"/>
          </a:xfrm>
          <a:prstGeom prst="rect">
            <a:avLst/>
          </a:prstGeom>
          <a:noFill/>
        </p:spPr>
        <p:txBody>
          <a:bodyPr wrap="square" rtlCol="0">
            <a:spAutoFit/>
          </a:bodyPr>
          <a:lstStyle/>
          <a:p>
            <a:r>
              <a:rPr lang="hu-HU" b="1" u="sng" dirty="0" smtClean="0"/>
              <a:t>The US </a:t>
            </a:r>
            <a:r>
              <a:rPr lang="hu-HU" b="1" u="sng" dirty="0" err="1" smtClean="0"/>
              <a:t>system</a:t>
            </a:r>
            <a:r>
              <a:rPr lang="hu-HU" b="1" u="sng" dirty="0" smtClean="0"/>
              <a:t> </a:t>
            </a:r>
          </a:p>
          <a:p>
            <a:endParaRPr lang="hu-HU" dirty="0" smtClean="0"/>
          </a:p>
          <a:p>
            <a:r>
              <a:rPr lang="hu-HU" b="1" dirty="0" smtClean="0"/>
              <a:t>The 2010 </a:t>
            </a:r>
            <a:r>
              <a:rPr lang="hu-HU" b="1" dirty="0" err="1" smtClean="0"/>
              <a:t>list</a:t>
            </a:r>
            <a:r>
              <a:rPr lang="hu-HU" b="1" dirty="0" smtClean="0"/>
              <a:t> of </a:t>
            </a:r>
            <a:r>
              <a:rPr lang="hu-HU" b="1" dirty="0" err="1" smtClean="0"/>
              <a:t>exceptions</a:t>
            </a:r>
            <a:r>
              <a:rPr lang="hu-HU" b="1" dirty="0" smtClean="0"/>
              <a:t> </a:t>
            </a:r>
            <a:r>
              <a:rPr lang="hu-HU" b="1" dirty="0" err="1" smtClean="0"/>
              <a:t>to</a:t>
            </a:r>
            <a:r>
              <a:rPr lang="hu-HU" b="1" dirty="0" smtClean="0"/>
              <a:t> </a:t>
            </a:r>
            <a:r>
              <a:rPr lang="hu-HU" b="1" dirty="0" err="1" smtClean="0"/>
              <a:t>the</a:t>
            </a:r>
            <a:r>
              <a:rPr lang="hu-HU" b="1" dirty="0" smtClean="0"/>
              <a:t> </a:t>
            </a:r>
            <a:r>
              <a:rPr lang="hu-HU" b="1" dirty="0" err="1" smtClean="0"/>
              <a:t>prohibition</a:t>
            </a:r>
            <a:r>
              <a:rPr lang="hu-HU" b="1" dirty="0" smtClean="0"/>
              <a:t> </a:t>
            </a:r>
            <a:r>
              <a:rPr lang="hu-HU" b="1" dirty="0" err="1" smtClean="0"/>
              <a:t>of</a:t>
            </a:r>
            <a:r>
              <a:rPr lang="hu-HU" b="1" dirty="0" smtClean="0"/>
              <a:t> </a:t>
            </a:r>
            <a:r>
              <a:rPr lang="hu-HU" b="1" dirty="0" err="1" smtClean="0"/>
              <a:t>circumvention</a:t>
            </a:r>
            <a:r>
              <a:rPr lang="hu-HU" b="1" dirty="0" smtClean="0"/>
              <a:t> </a:t>
            </a:r>
            <a:r>
              <a:rPr lang="hu-HU" b="1" dirty="0" err="1" smtClean="0"/>
              <a:t>of</a:t>
            </a:r>
            <a:r>
              <a:rPr lang="hu-HU" b="1" dirty="0" smtClean="0"/>
              <a:t> „</a:t>
            </a:r>
            <a:r>
              <a:rPr lang="hu-HU" b="1" dirty="0" err="1" smtClean="0"/>
              <a:t>access</a:t>
            </a:r>
            <a:r>
              <a:rPr lang="hu-HU" b="1" dirty="0" smtClean="0"/>
              <a:t> </a:t>
            </a:r>
            <a:r>
              <a:rPr lang="hu-HU" b="1" dirty="0" err="1" smtClean="0"/>
              <a:t>controls</a:t>
            </a:r>
            <a:r>
              <a:rPr lang="hu-HU" b="1" dirty="0" smtClean="0"/>
              <a:t>” </a:t>
            </a:r>
            <a:r>
              <a:rPr lang="hu-HU" dirty="0" smtClean="0"/>
              <a:t>(</a:t>
            </a:r>
            <a:r>
              <a:rPr lang="hu-HU" dirty="0" err="1" smtClean="0"/>
              <a:t>contd</a:t>
            </a:r>
            <a:r>
              <a:rPr lang="hu-HU" dirty="0" smtClean="0"/>
              <a:t>. – </a:t>
            </a:r>
            <a:r>
              <a:rPr lang="hu-HU" dirty="0" err="1" smtClean="0"/>
              <a:t>exceptions</a:t>
            </a:r>
            <a:r>
              <a:rPr lang="hu-HU" dirty="0" smtClean="0"/>
              <a:t> </a:t>
            </a:r>
            <a:r>
              <a:rPr lang="hu-HU" dirty="0" err="1" smtClean="0"/>
              <a:t>also</a:t>
            </a:r>
            <a:r>
              <a:rPr lang="hu-HU" dirty="0" smtClean="0"/>
              <a:t> </a:t>
            </a:r>
            <a:r>
              <a:rPr lang="hu-HU" dirty="0" err="1" smtClean="0"/>
              <a:t>allowing</a:t>
            </a:r>
            <a:r>
              <a:rPr lang="hu-HU" dirty="0" smtClean="0"/>
              <a:t> </a:t>
            </a:r>
            <a:r>
              <a:rPr lang="hu-HU" dirty="0" err="1" smtClean="0"/>
              <a:t>so-called</a:t>
            </a:r>
            <a:r>
              <a:rPr lang="hu-HU" dirty="0" smtClean="0"/>
              <a:t> </a:t>
            </a:r>
            <a:r>
              <a:rPr lang="hu-HU" b="1" dirty="0" smtClean="0"/>
              <a:t>„</a:t>
            </a:r>
            <a:r>
              <a:rPr lang="hu-HU" b="1" dirty="0" err="1" smtClean="0"/>
              <a:t>jailbreaking</a:t>
            </a:r>
            <a:r>
              <a:rPr lang="hu-HU" b="1" dirty="0" smtClean="0"/>
              <a:t>” </a:t>
            </a:r>
            <a:r>
              <a:rPr lang="hu-HU" dirty="0" smtClean="0"/>
              <a:t>of </a:t>
            </a:r>
            <a:r>
              <a:rPr lang="hu-HU" dirty="0" err="1" smtClean="0"/>
              <a:t>Apple’s</a:t>
            </a:r>
            <a:r>
              <a:rPr lang="hu-HU" dirty="0" smtClean="0"/>
              <a:t> </a:t>
            </a:r>
            <a:r>
              <a:rPr lang="hu-HU" dirty="0" err="1" smtClean="0"/>
              <a:t>iPods</a:t>
            </a:r>
            <a:r>
              <a:rPr lang="hu-HU" dirty="0" smtClean="0"/>
              <a:t>) </a:t>
            </a:r>
          </a:p>
          <a:p>
            <a:endParaRPr lang="hu-HU" dirty="0" smtClean="0"/>
          </a:p>
          <a:p>
            <a:r>
              <a:rPr lang="en-US" dirty="0" smtClean="0"/>
              <a:t>(2) </a:t>
            </a:r>
            <a:r>
              <a:rPr lang="en-US" b="1" dirty="0" smtClean="0"/>
              <a:t>Computer programs that enable wireless telephone handsets to execute software applications</a:t>
            </a:r>
            <a:r>
              <a:rPr lang="en-US" dirty="0" smtClean="0"/>
              <a:t>, where circumvention is accomplished </a:t>
            </a:r>
            <a:r>
              <a:rPr lang="en-US" b="1" dirty="0" smtClean="0"/>
              <a:t>for the sole purpose of enabling </a:t>
            </a:r>
            <a:r>
              <a:rPr lang="en-US" b="1" u="sng" dirty="0" smtClean="0"/>
              <a:t>interoperability </a:t>
            </a:r>
            <a:r>
              <a:rPr lang="en-US" b="1" dirty="0" smtClean="0"/>
              <a:t>of such applications, when they have been lawfully obtained, with computer programs on the telephone handset</a:t>
            </a:r>
            <a:r>
              <a:rPr lang="en-US" dirty="0" smtClean="0"/>
              <a:t>.</a:t>
            </a:r>
            <a:r>
              <a:rPr lang="hu-HU" dirty="0" smtClean="0"/>
              <a:t> </a:t>
            </a:r>
            <a:endParaRPr lang="en-US" dirty="0" smtClean="0"/>
          </a:p>
          <a:p>
            <a:r>
              <a:rPr lang="en-US" dirty="0" smtClean="0"/>
              <a:t>(3) </a:t>
            </a:r>
            <a:r>
              <a:rPr lang="en-US" b="1" dirty="0" smtClean="0"/>
              <a:t>Computer programs</a:t>
            </a:r>
            <a:r>
              <a:rPr lang="en-US" dirty="0" smtClean="0"/>
              <a:t>, in the form of firmware or software, </a:t>
            </a:r>
            <a:r>
              <a:rPr lang="en-US" b="1" dirty="0" smtClean="0"/>
              <a:t>that enable used wireless telephone handsets to connect to a wireless telecommunications network</a:t>
            </a:r>
            <a:r>
              <a:rPr lang="en-US" dirty="0" smtClean="0"/>
              <a:t>, </a:t>
            </a:r>
            <a:r>
              <a:rPr lang="en-US" b="1" u="sng" dirty="0" smtClean="0"/>
              <a:t>when</a:t>
            </a:r>
            <a:r>
              <a:rPr lang="en-US" b="1" dirty="0" smtClean="0"/>
              <a:t> </a:t>
            </a:r>
            <a:r>
              <a:rPr lang="en-US" dirty="0" smtClean="0"/>
              <a:t>circumvention is </a:t>
            </a:r>
            <a:r>
              <a:rPr lang="en-US" b="1" dirty="0" smtClean="0"/>
              <a:t>initiated by the owner of the copy of the computer program solely in order to connect to a wireless telecommunications network and </a:t>
            </a:r>
            <a:r>
              <a:rPr lang="en-US" b="1" u="sng" dirty="0" smtClean="0"/>
              <a:t>access to the network is authorized by the operator of the network</a:t>
            </a:r>
            <a:r>
              <a:rPr lang="en-US" dirty="0" smtClean="0"/>
              <a:t>. </a:t>
            </a:r>
            <a:r>
              <a:rPr lang="hu-HU" dirty="0" smtClean="0"/>
              <a:t>(</a:t>
            </a:r>
            <a:r>
              <a:rPr lang="hu-HU" dirty="0" err="1" smtClean="0"/>
              <a:t>Continues</a:t>
            </a:r>
            <a:r>
              <a:rPr lang="hu-HU" dirty="0" smtClean="0"/>
              <a:t>.)</a:t>
            </a:r>
            <a:endParaRPr lang="en-US" dirty="0" smtClean="0"/>
          </a:p>
          <a:p>
            <a:endParaRPr lang="hu-H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5">
              <a:lumMod val="40000"/>
              <a:lumOff val="60000"/>
            </a:schemeClr>
          </a:solidFill>
        </p:spPr>
        <p:txBody>
          <a:bodyPr>
            <a:noAutofit/>
          </a:bodyPr>
          <a:lstStyle/>
          <a:p>
            <a:r>
              <a:rPr lang="hu-HU" sz="3600" b="1" dirty="0" smtClean="0"/>
              <a:t/>
            </a:r>
            <a:br>
              <a:rPr lang="hu-HU" sz="3600" b="1" dirty="0" smtClean="0"/>
            </a:br>
            <a:r>
              <a:rPr lang="hu-HU" sz="3600" b="1" dirty="0" smtClean="0"/>
              <a:t>DRM = </a:t>
            </a:r>
            <a:r>
              <a:rPr lang="hu-HU" sz="3600" b="1" dirty="0" err="1" smtClean="0"/>
              <a:t>TPMs</a:t>
            </a:r>
            <a:r>
              <a:rPr lang="hu-HU" sz="3600" b="1" dirty="0" smtClean="0"/>
              <a:t> and (</a:t>
            </a:r>
            <a:r>
              <a:rPr lang="hu-HU" sz="3600" b="1" dirty="0" err="1" smtClean="0"/>
              <a:t>or</a:t>
            </a:r>
            <a:r>
              <a:rPr lang="hu-HU" sz="3600" b="1" dirty="0" smtClean="0"/>
              <a:t>) RMI</a:t>
            </a:r>
            <a:br>
              <a:rPr lang="hu-HU" sz="3600" b="1" dirty="0" smtClean="0"/>
            </a:b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3</a:t>
            </a:fld>
            <a:endParaRPr lang="hu-HU"/>
          </a:p>
        </p:txBody>
      </p:sp>
      <p:sp>
        <p:nvSpPr>
          <p:cNvPr id="7" name="Szövegdoboz 6"/>
          <p:cNvSpPr txBox="1"/>
          <p:nvPr/>
        </p:nvSpPr>
        <p:spPr>
          <a:xfrm>
            <a:off x="395536" y="1772816"/>
            <a:ext cx="8280920" cy="4185761"/>
          </a:xfrm>
          <a:prstGeom prst="rect">
            <a:avLst/>
          </a:prstGeom>
          <a:noFill/>
        </p:spPr>
        <p:txBody>
          <a:bodyPr wrap="square" rtlCol="0">
            <a:spAutoFit/>
          </a:bodyPr>
          <a:lstStyle/>
          <a:p>
            <a:r>
              <a:rPr lang="en-US" sz="1900" b="1" dirty="0" smtClean="0"/>
              <a:t>The</a:t>
            </a:r>
            <a:r>
              <a:rPr lang="hu-HU" sz="1900" b="1" dirty="0" smtClean="0"/>
              <a:t> </a:t>
            </a:r>
            <a:r>
              <a:rPr lang="en-US" sz="1900" b="1" dirty="0" smtClean="0"/>
              <a:t>expression </a:t>
            </a:r>
            <a:r>
              <a:rPr lang="hu-HU" sz="1900" b="1" dirty="0" smtClean="0"/>
              <a:t>„</a:t>
            </a:r>
            <a:r>
              <a:rPr lang="en-US" sz="1900" b="1" dirty="0" smtClean="0"/>
              <a:t>digital rights management” (DRM) </a:t>
            </a:r>
            <a:r>
              <a:rPr lang="en-US" sz="1900" dirty="0" smtClean="0"/>
              <a:t>has been introduced and used in professional (legal, technical) jargon, in the press and the media. However, it </a:t>
            </a:r>
            <a:r>
              <a:rPr lang="en-US" sz="1900" b="1" dirty="0" smtClean="0"/>
              <a:t>does not appear in the texts of the provisions of the </a:t>
            </a:r>
            <a:r>
              <a:rPr lang="en-US" sz="1900" b="1" dirty="0" err="1" smtClean="0"/>
              <a:t>rel</a:t>
            </a:r>
            <a:r>
              <a:rPr lang="hu-HU" sz="1900" b="1" dirty="0" smtClean="0"/>
              <a:t>e</a:t>
            </a:r>
            <a:r>
              <a:rPr lang="en-US" sz="1900" b="1" dirty="0" err="1" smtClean="0"/>
              <a:t>vant</a:t>
            </a:r>
            <a:r>
              <a:rPr lang="en-US" sz="1900" b="1" dirty="0" smtClean="0"/>
              <a:t> international treaties </a:t>
            </a:r>
            <a:r>
              <a:rPr lang="en-US" sz="1900" dirty="0" smtClean="0"/>
              <a:t>(the WIPO Copyright Treaty (WCT) and the WIPO Performances and </a:t>
            </a:r>
            <a:r>
              <a:rPr lang="en-US" sz="1900" dirty="0" err="1" smtClean="0"/>
              <a:t>Phono</a:t>
            </a:r>
            <a:r>
              <a:rPr lang="hu-HU" sz="1900" dirty="0" smtClean="0"/>
              <a:t>g</a:t>
            </a:r>
            <a:r>
              <a:rPr lang="en-US" sz="1900" dirty="0" smtClean="0"/>
              <a:t>rams Treaty (WPPT)</a:t>
            </a:r>
            <a:r>
              <a:rPr lang="hu-HU" sz="1900" dirty="0" smtClean="0"/>
              <a:t>)</a:t>
            </a:r>
            <a:r>
              <a:rPr lang="en-US" sz="1900" dirty="0" smtClean="0"/>
              <a:t> </a:t>
            </a:r>
            <a:r>
              <a:rPr lang="en-US" sz="1900" b="1" dirty="0" smtClean="0"/>
              <a:t>in the EU Directives </a:t>
            </a:r>
            <a:r>
              <a:rPr lang="en-US" sz="1900" dirty="0" smtClean="0"/>
              <a:t>(in particular, in the Information Society (Copyright) Directive) </a:t>
            </a:r>
            <a:r>
              <a:rPr lang="en-US" sz="1900" b="1" dirty="0" smtClean="0"/>
              <a:t>and in the national laws implementing them</a:t>
            </a:r>
            <a:r>
              <a:rPr lang="en-US" sz="1900" dirty="0" smtClean="0"/>
              <a:t> .  </a:t>
            </a:r>
          </a:p>
          <a:p>
            <a:endParaRPr lang="en-US" sz="1900" dirty="0" smtClean="0"/>
          </a:p>
          <a:p>
            <a:r>
              <a:rPr lang="en-US" sz="1900" b="1" dirty="0" smtClean="0"/>
              <a:t>„Technological [protection] me</a:t>
            </a:r>
            <a:r>
              <a:rPr lang="hu-HU" sz="1900" b="1" dirty="0" smtClean="0"/>
              <a:t>a</a:t>
            </a:r>
            <a:r>
              <a:rPr lang="en-US" sz="1900" b="1" dirty="0" err="1" smtClean="0"/>
              <a:t>sures</a:t>
            </a:r>
            <a:r>
              <a:rPr lang="en-US" sz="1900" b="1" dirty="0" smtClean="0"/>
              <a:t> „(TPMs) and „rights management information” (RMI) are the relevant expressions </a:t>
            </a:r>
            <a:r>
              <a:rPr lang="en-US" sz="1900" dirty="0" smtClean="0"/>
              <a:t>used in the international treaties, the EU Directives and national laws.  </a:t>
            </a:r>
          </a:p>
          <a:p>
            <a:endParaRPr lang="en-US" sz="1900" dirty="0" smtClean="0"/>
          </a:p>
          <a:p>
            <a:r>
              <a:rPr lang="en-US" sz="1900" b="1" dirty="0" smtClean="0"/>
              <a:t>„DRM” usually means the combination of TPMs and RMI</a:t>
            </a:r>
            <a:r>
              <a:rPr lang="en-US" sz="1900" dirty="0" smtClean="0"/>
              <a:t>, </a:t>
            </a:r>
            <a:r>
              <a:rPr lang="en-US" sz="1900" b="1" dirty="0" smtClean="0"/>
              <a:t>although</a:t>
            </a:r>
            <a:r>
              <a:rPr lang="en-US" sz="1900" dirty="0" smtClean="0"/>
              <a:t> in the professional and journalistic discourse </a:t>
            </a:r>
            <a:r>
              <a:rPr lang="en-US" sz="1900" b="1" dirty="0" smtClean="0"/>
              <a:t>it is</a:t>
            </a:r>
            <a:r>
              <a:rPr lang="hu-HU" sz="1900" dirty="0" smtClean="0"/>
              <a:t> </a:t>
            </a:r>
            <a:r>
              <a:rPr lang="en-US" sz="1900" dirty="0" smtClean="0"/>
              <a:t>frequently </a:t>
            </a:r>
            <a:r>
              <a:rPr lang="en-US" sz="1900" b="1" dirty="0" smtClean="0"/>
              <a:t>used </a:t>
            </a:r>
            <a:r>
              <a:rPr lang="hu-HU" sz="1900" b="1" dirty="0" err="1" smtClean="0"/>
              <a:t>also</a:t>
            </a:r>
            <a:r>
              <a:rPr lang="hu-HU" sz="1900" b="1" dirty="0" smtClean="0"/>
              <a:t> </a:t>
            </a:r>
            <a:r>
              <a:rPr lang="en-US" sz="1900" b="1" dirty="0" smtClean="0"/>
              <a:t>as a reference just to TPMs</a:t>
            </a:r>
            <a:r>
              <a:rPr lang="en-US" sz="1900" dirty="0" smtClean="0"/>
              <a:t>, </a:t>
            </a:r>
            <a:r>
              <a:rPr lang="en-US" sz="1900" b="1" dirty="0" smtClean="0"/>
              <a:t>and</a:t>
            </a:r>
            <a:r>
              <a:rPr lang="en-US" sz="1900" dirty="0" smtClean="0"/>
              <a:t> sometimes </a:t>
            </a:r>
            <a:r>
              <a:rPr lang="en-US" sz="1900" b="1" dirty="0" smtClean="0"/>
              <a:t>just to RMI</a:t>
            </a:r>
            <a:r>
              <a:rPr lang="en-US" sz="1900" dirty="0" smtClean="0"/>
              <a:t>.       </a:t>
            </a:r>
            <a:endParaRPr lang="en-US" sz="19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90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30</a:t>
            </a:fld>
            <a:endParaRPr lang="hu-HU"/>
          </a:p>
        </p:txBody>
      </p:sp>
      <p:sp>
        <p:nvSpPr>
          <p:cNvPr id="5" name="Szövegdoboz 4"/>
          <p:cNvSpPr txBox="1"/>
          <p:nvPr/>
        </p:nvSpPr>
        <p:spPr>
          <a:xfrm>
            <a:off x="467544" y="1628800"/>
            <a:ext cx="8208912" cy="3970318"/>
          </a:xfrm>
          <a:prstGeom prst="rect">
            <a:avLst/>
          </a:prstGeom>
          <a:noFill/>
        </p:spPr>
        <p:txBody>
          <a:bodyPr wrap="square" rtlCol="0">
            <a:spAutoFit/>
          </a:bodyPr>
          <a:lstStyle/>
          <a:p>
            <a:r>
              <a:rPr lang="hu-HU" b="1" dirty="0" smtClean="0"/>
              <a:t>The 2010 </a:t>
            </a:r>
            <a:r>
              <a:rPr lang="hu-HU" b="1" dirty="0" err="1" smtClean="0"/>
              <a:t>list</a:t>
            </a:r>
            <a:r>
              <a:rPr lang="hu-HU" b="1" dirty="0" smtClean="0"/>
              <a:t> of </a:t>
            </a:r>
            <a:r>
              <a:rPr lang="hu-HU" b="1" dirty="0" err="1" smtClean="0"/>
              <a:t>exceptions</a:t>
            </a:r>
            <a:r>
              <a:rPr lang="hu-HU" b="1" dirty="0" smtClean="0"/>
              <a:t> </a:t>
            </a:r>
            <a:r>
              <a:rPr lang="hu-HU" b="1" dirty="0" err="1" smtClean="0"/>
              <a:t>to</a:t>
            </a:r>
            <a:r>
              <a:rPr lang="hu-HU" b="1" dirty="0" smtClean="0"/>
              <a:t> </a:t>
            </a:r>
            <a:r>
              <a:rPr lang="hu-HU" b="1" dirty="0" err="1" smtClean="0"/>
              <a:t>the</a:t>
            </a:r>
            <a:r>
              <a:rPr lang="hu-HU" b="1" dirty="0" smtClean="0"/>
              <a:t> </a:t>
            </a:r>
            <a:r>
              <a:rPr lang="hu-HU" b="1" dirty="0" err="1" smtClean="0"/>
              <a:t>prohibition</a:t>
            </a:r>
            <a:r>
              <a:rPr lang="hu-HU" b="1" dirty="0" smtClean="0"/>
              <a:t> </a:t>
            </a:r>
            <a:r>
              <a:rPr lang="hu-HU" b="1" dirty="0" err="1" smtClean="0"/>
              <a:t>of</a:t>
            </a:r>
            <a:r>
              <a:rPr lang="hu-HU" b="1" dirty="0" smtClean="0"/>
              <a:t> </a:t>
            </a:r>
            <a:r>
              <a:rPr lang="hu-HU" b="1" dirty="0" err="1" smtClean="0"/>
              <a:t>circumvention</a:t>
            </a:r>
            <a:r>
              <a:rPr lang="hu-HU" b="1" dirty="0" smtClean="0"/>
              <a:t> </a:t>
            </a:r>
            <a:r>
              <a:rPr lang="hu-HU" b="1" dirty="0" err="1" smtClean="0"/>
              <a:t>of</a:t>
            </a:r>
            <a:r>
              <a:rPr lang="hu-HU" b="1" dirty="0" smtClean="0"/>
              <a:t> „</a:t>
            </a:r>
            <a:r>
              <a:rPr lang="hu-HU" b="1" dirty="0" err="1" smtClean="0"/>
              <a:t>access</a:t>
            </a:r>
            <a:r>
              <a:rPr lang="hu-HU" b="1" dirty="0" smtClean="0"/>
              <a:t> </a:t>
            </a:r>
            <a:r>
              <a:rPr lang="hu-HU" b="1" dirty="0" err="1" smtClean="0"/>
              <a:t>controls</a:t>
            </a:r>
            <a:r>
              <a:rPr lang="hu-HU" b="1" dirty="0" smtClean="0"/>
              <a:t>”  </a:t>
            </a:r>
            <a:r>
              <a:rPr lang="hu-HU" dirty="0" smtClean="0"/>
              <a:t>(</a:t>
            </a:r>
            <a:r>
              <a:rPr lang="hu-HU" dirty="0" err="1" smtClean="0"/>
              <a:t>contd</a:t>
            </a:r>
            <a:r>
              <a:rPr lang="hu-HU" dirty="0" smtClean="0"/>
              <a:t>.)</a:t>
            </a:r>
          </a:p>
          <a:p>
            <a:endParaRPr lang="hu-HU" dirty="0" smtClean="0"/>
          </a:p>
          <a:p>
            <a:r>
              <a:rPr lang="en-US" dirty="0" smtClean="0"/>
              <a:t>(4) </a:t>
            </a:r>
            <a:r>
              <a:rPr lang="en-US" b="1" dirty="0" smtClean="0"/>
              <a:t>Video games accessible on personal computers </a:t>
            </a:r>
            <a:r>
              <a:rPr lang="en-US" dirty="0" smtClean="0"/>
              <a:t>and </a:t>
            </a:r>
            <a:r>
              <a:rPr lang="en-US" b="1" dirty="0" smtClean="0"/>
              <a:t>protected by technological protection measures that control access to lawfully obtained works</a:t>
            </a:r>
            <a:r>
              <a:rPr lang="en-US" dirty="0" smtClean="0"/>
              <a:t>, when circumvention is accomplished solely </a:t>
            </a:r>
            <a:r>
              <a:rPr lang="en-US" b="1" dirty="0" smtClean="0"/>
              <a:t>for the purpose of good faith testing for, investigating, or correcting security flaws or vulnerabilities, if:</a:t>
            </a:r>
          </a:p>
          <a:p>
            <a:pPr lvl="1"/>
            <a:r>
              <a:rPr lang="en-US" dirty="0" smtClean="0"/>
              <a:t>(</a:t>
            </a:r>
            <a:r>
              <a:rPr lang="en-US" dirty="0" err="1" smtClean="0"/>
              <a:t>i</a:t>
            </a:r>
            <a:r>
              <a:rPr lang="en-US" dirty="0" smtClean="0"/>
              <a:t>) </a:t>
            </a:r>
            <a:r>
              <a:rPr lang="en-US" b="1" dirty="0" smtClean="0"/>
              <a:t>The information </a:t>
            </a:r>
            <a:r>
              <a:rPr lang="en-US" dirty="0" smtClean="0"/>
              <a:t>derived from the security testing </a:t>
            </a:r>
            <a:r>
              <a:rPr lang="en-US" b="1" dirty="0" smtClean="0"/>
              <a:t>is used primarily to promote the security of the owner or operator</a:t>
            </a:r>
            <a:r>
              <a:rPr lang="en-US" dirty="0" smtClean="0"/>
              <a:t> of a computer, computer system, or computer network; and</a:t>
            </a:r>
            <a:br>
              <a:rPr lang="en-US" dirty="0" smtClean="0"/>
            </a:br>
            <a:r>
              <a:rPr lang="en-US" dirty="0" smtClean="0"/>
              <a:t>(ii) </a:t>
            </a:r>
            <a:r>
              <a:rPr lang="en-US" b="1" dirty="0" smtClean="0"/>
              <a:t>The information</a:t>
            </a:r>
            <a:r>
              <a:rPr lang="en-US" dirty="0" smtClean="0"/>
              <a:t> derived from the security testing </a:t>
            </a:r>
            <a:r>
              <a:rPr lang="en-US" b="1" dirty="0" smtClean="0"/>
              <a:t>is used or maintained in a manner that does not facilitate copyright infringement </a:t>
            </a:r>
            <a:r>
              <a:rPr lang="en-US" dirty="0" smtClean="0"/>
              <a:t>or a violation of applicable law.</a:t>
            </a:r>
            <a:r>
              <a:rPr lang="hu-HU" dirty="0" smtClean="0"/>
              <a:t> (</a:t>
            </a:r>
            <a:r>
              <a:rPr lang="hu-HU" dirty="0" err="1" smtClean="0"/>
              <a:t>Continues</a:t>
            </a:r>
            <a:r>
              <a:rPr lang="hu-HU" dirty="0" smtClean="0"/>
              <a:t>.)</a:t>
            </a:r>
            <a:endParaRPr lang="en-US" dirty="0" smtClean="0"/>
          </a:p>
          <a:p>
            <a:endParaRPr lang="hu-H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bg2">
              <a:lumMod val="90000"/>
            </a:schemeClr>
          </a:solidFill>
        </p:spPr>
        <p:txBody>
          <a:bodyPr>
            <a:normAutofit/>
          </a:bodyPr>
          <a:lstStyle/>
          <a:p>
            <a:r>
              <a:rPr lang="en-US" sz="3600" b="1" dirty="0" smtClean="0"/>
              <a:t>TPMs and exceptions </a:t>
            </a: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31</a:t>
            </a:fld>
            <a:endParaRPr lang="hu-HU"/>
          </a:p>
        </p:txBody>
      </p:sp>
      <p:sp>
        <p:nvSpPr>
          <p:cNvPr id="5" name="Szövegdoboz 4"/>
          <p:cNvSpPr txBox="1"/>
          <p:nvPr/>
        </p:nvSpPr>
        <p:spPr>
          <a:xfrm>
            <a:off x="539552" y="1988840"/>
            <a:ext cx="8136904" cy="3416320"/>
          </a:xfrm>
          <a:prstGeom prst="rect">
            <a:avLst/>
          </a:prstGeom>
          <a:noFill/>
        </p:spPr>
        <p:txBody>
          <a:bodyPr wrap="square" rtlCol="0">
            <a:spAutoFit/>
          </a:bodyPr>
          <a:lstStyle/>
          <a:p>
            <a:r>
              <a:rPr lang="hu-HU" b="1" dirty="0" smtClean="0"/>
              <a:t>The 2010 </a:t>
            </a:r>
            <a:r>
              <a:rPr lang="hu-HU" b="1" dirty="0" err="1" smtClean="0"/>
              <a:t>list</a:t>
            </a:r>
            <a:r>
              <a:rPr lang="hu-HU" b="1" dirty="0" smtClean="0"/>
              <a:t> of </a:t>
            </a:r>
            <a:r>
              <a:rPr lang="hu-HU" b="1" dirty="0" err="1" smtClean="0"/>
              <a:t>exceptions</a:t>
            </a:r>
            <a:r>
              <a:rPr lang="hu-HU" b="1" dirty="0" smtClean="0"/>
              <a:t> </a:t>
            </a:r>
            <a:r>
              <a:rPr lang="hu-HU" b="1" dirty="0" err="1" smtClean="0"/>
              <a:t>to</a:t>
            </a:r>
            <a:r>
              <a:rPr lang="hu-HU" b="1" dirty="0" smtClean="0"/>
              <a:t> </a:t>
            </a:r>
            <a:r>
              <a:rPr lang="hu-HU" b="1" dirty="0" err="1" smtClean="0"/>
              <a:t>the</a:t>
            </a:r>
            <a:r>
              <a:rPr lang="hu-HU" b="1" dirty="0" smtClean="0"/>
              <a:t> </a:t>
            </a:r>
            <a:r>
              <a:rPr lang="hu-HU" b="1" dirty="0" err="1" smtClean="0"/>
              <a:t>prohibition</a:t>
            </a:r>
            <a:r>
              <a:rPr lang="hu-HU" b="1" dirty="0" smtClean="0"/>
              <a:t> </a:t>
            </a:r>
            <a:r>
              <a:rPr lang="hu-HU" b="1" dirty="0" err="1" smtClean="0"/>
              <a:t>of</a:t>
            </a:r>
            <a:r>
              <a:rPr lang="hu-HU" b="1" dirty="0" smtClean="0"/>
              <a:t> </a:t>
            </a:r>
            <a:r>
              <a:rPr lang="hu-HU" b="1" dirty="0" err="1" smtClean="0"/>
              <a:t>circumvention</a:t>
            </a:r>
            <a:r>
              <a:rPr lang="hu-HU" b="1" dirty="0" smtClean="0"/>
              <a:t> </a:t>
            </a:r>
            <a:r>
              <a:rPr lang="hu-HU" b="1" dirty="0" err="1" smtClean="0"/>
              <a:t>of</a:t>
            </a:r>
            <a:r>
              <a:rPr lang="hu-HU" b="1" dirty="0" smtClean="0"/>
              <a:t> „</a:t>
            </a:r>
            <a:r>
              <a:rPr lang="hu-HU" b="1" dirty="0" err="1" smtClean="0"/>
              <a:t>access</a:t>
            </a:r>
            <a:r>
              <a:rPr lang="hu-HU" b="1" dirty="0" smtClean="0"/>
              <a:t> </a:t>
            </a:r>
            <a:r>
              <a:rPr lang="hu-HU" b="1" dirty="0" err="1" smtClean="0"/>
              <a:t>controls</a:t>
            </a:r>
            <a:r>
              <a:rPr lang="hu-HU" b="1" dirty="0" smtClean="0"/>
              <a:t>” </a:t>
            </a:r>
            <a:r>
              <a:rPr lang="hu-HU" dirty="0" smtClean="0"/>
              <a:t>(</a:t>
            </a:r>
            <a:r>
              <a:rPr lang="hu-HU" dirty="0" err="1" smtClean="0"/>
              <a:t>contd</a:t>
            </a:r>
            <a:r>
              <a:rPr lang="hu-HU" dirty="0" smtClean="0"/>
              <a:t>.)</a:t>
            </a:r>
          </a:p>
          <a:p>
            <a:endParaRPr lang="hu-HU" dirty="0" smtClean="0"/>
          </a:p>
          <a:p>
            <a:r>
              <a:rPr lang="en-US" dirty="0" smtClean="0"/>
              <a:t>(5) </a:t>
            </a:r>
            <a:r>
              <a:rPr lang="en-US" b="1" dirty="0" smtClean="0"/>
              <a:t>Computer programs protected by dongles that prevent access due to malfunction or damage and which are obsolete</a:t>
            </a:r>
            <a:r>
              <a:rPr lang="en-US" dirty="0" smtClean="0"/>
              <a:t>.  A dongle shall be considered obsolete if it is no longer manufactured or if a replacement or repair is no longer reasonably available in the commercial marketplace; and</a:t>
            </a:r>
          </a:p>
          <a:p>
            <a:r>
              <a:rPr lang="en-US" dirty="0" smtClean="0"/>
              <a:t>(6) </a:t>
            </a:r>
            <a:r>
              <a:rPr lang="en-US" b="1" dirty="0" smtClean="0"/>
              <a:t>Literary works distributed in </a:t>
            </a:r>
            <a:r>
              <a:rPr lang="en-US" b="1" dirty="0" err="1" smtClean="0"/>
              <a:t>ebook</a:t>
            </a:r>
            <a:r>
              <a:rPr lang="en-US" b="1" dirty="0" smtClean="0"/>
              <a:t> format when all existing </a:t>
            </a:r>
            <a:r>
              <a:rPr lang="en-US" b="1" dirty="0" err="1" smtClean="0"/>
              <a:t>ebook</a:t>
            </a:r>
            <a:r>
              <a:rPr lang="en-US" b="1" dirty="0" smtClean="0"/>
              <a:t> editions of the work </a:t>
            </a:r>
            <a:r>
              <a:rPr lang="en-US" dirty="0" smtClean="0"/>
              <a:t>(including digital text editions made available by authorized entities) </a:t>
            </a:r>
            <a:r>
              <a:rPr lang="en-US" b="1" dirty="0" smtClean="0"/>
              <a:t>contain access controls that prevent the enabling either of the book’s read-aloud function or of screen readers that render the text into a specialized format</a:t>
            </a:r>
            <a:r>
              <a:rPr lang="en-US" dirty="0" smtClean="0"/>
              <a:t>.</a:t>
            </a:r>
            <a:r>
              <a:rPr lang="hu-HU" dirty="0" smtClean="0"/>
              <a:t> [</a:t>
            </a:r>
            <a:r>
              <a:rPr lang="hu-HU" dirty="0" err="1" smtClean="0"/>
              <a:t>Exception</a:t>
            </a:r>
            <a:r>
              <a:rPr lang="hu-HU" dirty="0" smtClean="0"/>
              <a:t> </a:t>
            </a:r>
            <a:r>
              <a:rPr lang="hu-HU" dirty="0" err="1" smtClean="0"/>
              <a:t>for</a:t>
            </a:r>
            <a:r>
              <a:rPr lang="hu-HU" dirty="0" smtClean="0"/>
              <a:t> </a:t>
            </a:r>
            <a:r>
              <a:rPr lang="hu-HU" dirty="0" err="1" smtClean="0"/>
              <a:t>blind</a:t>
            </a:r>
            <a:r>
              <a:rPr lang="hu-HU" dirty="0" smtClean="0"/>
              <a:t> </a:t>
            </a:r>
            <a:r>
              <a:rPr lang="hu-HU" dirty="0" err="1" smtClean="0"/>
              <a:t>or</a:t>
            </a:r>
            <a:r>
              <a:rPr lang="hu-HU" dirty="0" smtClean="0"/>
              <a:t> </a:t>
            </a:r>
            <a:r>
              <a:rPr lang="hu-HU" dirty="0" err="1" smtClean="0"/>
              <a:t>otherwise</a:t>
            </a:r>
            <a:r>
              <a:rPr lang="hu-HU" dirty="0" smtClean="0"/>
              <a:t> </a:t>
            </a:r>
            <a:r>
              <a:rPr lang="hu-HU" dirty="0" err="1" smtClean="0"/>
              <a:t>visually</a:t>
            </a:r>
            <a:r>
              <a:rPr lang="hu-HU" dirty="0" smtClean="0"/>
              <a:t> </a:t>
            </a:r>
            <a:r>
              <a:rPr lang="hu-HU" dirty="0" err="1" smtClean="0"/>
              <a:t>impaired</a:t>
            </a:r>
            <a:r>
              <a:rPr lang="hu-HU" dirty="0" smtClean="0"/>
              <a:t> </a:t>
            </a:r>
            <a:r>
              <a:rPr lang="hu-HU" dirty="0" err="1" smtClean="0"/>
              <a:t>persons</a:t>
            </a:r>
            <a:r>
              <a:rPr lang="hu-HU" dirty="0" smtClean="0"/>
              <a:t>.] </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560" y="2708920"/>
            <a:ext cx="7848872" cy="707886"/>
          </a:xfrm>
          <a:prstGeom prst="rect">
            <a:avLst/>
          </a:prstGeom>
          <a:noFill/>
        </p:spPr>
        <p:txBody>
          <a:bodyPr wrap="square" rtlCol="0">
            <a:spAutoFit/>
          </a:bodyPr>
          <a:lstStyle/>
          <a:p>
            <a:pPr algn="ctr"/>
            <a:r>
              <a:rPr lang="hu-HU" sz="4000" b="1" dirty="0" smtClean="0">
                <a:solidFill>
                  <a:schemeClr val="bg2">
                    <a:lumMod val="25000"/>
                  </a:schemeClr>
                </a:solidFill>
              </a:rPr>
              <a:t>THANK YOU FOR YOUR ATTENTION</a:t>
            </a:r>
            <a:endParaRPr lang="hu-HU" sz="4000" b="1" dirty="0">
              <a:solidFill>
                <a:schemeClr val="bg2">
                  <a:lumMod val="25000"/>
                </a:schemeClr>
              </a:solidFill>
            </a:endParaRPr>
          </a:p>
        </p:txBody>
      </p:sp>
      <p:sp>
        <p:nvSpPr>
          <p:cNvPr id="4" name="Élőláb helye 3"/>
          <p:cNvSpPr>
            <a:spLocks noGrp="1"/>
          </p:cNvSpPr>
          <p:nvPr>
            <p:ph type="ftr" sz="quarter" idx="11"/>
          </p:nvPr>
        </p:nvSpPr>
        <p:spPr/>
        <p:txBody>
          <a:bodyPr/>
          <a:lstStyle/>
          <a:p>
            <a:r>
              <a:rPr lang="pt-BR" smtClean="0"/>
              <a:t>M. Ficsor, Mangalia, August 25-27, 2010</a:t>
            </a:r>
            <a:endParaRPr lang="hu-HU"/>
          </a:p>
        </p:txBody>
      </p:sp>
      <p:sp>
        <p:nvSpPr>
          <p:cNvPr id="5" name="Dia számának helye 4"/>
          <p:cNvSpPr>
            <a:spLocks noGrp="1"/>
          </p:cNvSpPr>
          <p:nvPr>
            <p:ph type="sldNum" sz="quarter" idx="12"/>
          </p:nvPr>
        </p:nvSpPr>
        <p:spPr/>
        <p:txBody>
          <a:bodyPr/>
          <a:lstStyle/>
          <a:p>
            <a:fld id="{29AB0511-AAF7-4FFE-A4AE-F0AE5B7EAEB1}" type="slidenum">
              <a:rPr lang="hu-HU" smtClean="0"/>
              <a:pPr/>
              <a:t>32</a:t>
            </a:fld>
            <a:endParaRPr lang="hu-H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6">
              <a:lumMod val="40000"/>
              <a:lumOff val="60000"/>
            </a:schemeClr>
          </a:solidFill>
        </p:spPr>
        <p:txBody>
          <a:bodyPr>
            <a:normAutofit fontScale="90000"/>
          </a:bodyPr>
          <a:lstStyle/>
          <a:p>
            <a:r>
              <a:rPr lang="hu-HU" sz="4000" b="1" dirty="0" smtClean="0"/>
              <a:t/>
            </a:r>
            <a:br>
              <a:rPr lang="hu-HU" sz="4000" b="1" dirty="0" smtClean="0"/>
            </a:br>
            <a:r>
              <a:rPr lang="en-US" sz="4000" b="1" dirty="0" smtClean="0"/>
              <a:t>No new „access right”</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4</a:t>
            </a:fld>
            <a:endParaRPr lang="hu-HU"/>
          </a:p>
        </p:txBody>
      </p:sp>
      <p:sp>
        <p:nvSpPr>
          <p:cNvPr id="5" name="Szövegdoboz 4"/>
          <p:cNvSpPr txBox="1"/>
          <p:nvPr/>
        </p:nvSpPr>
        <p:spPr>
          <a:xfrm>
            <a:off x="467544" y="1988840"/>
            <a:ext cx="8208912" cy="3549883"/>
          </a:xfrm>
          <a:prstGeom prst="rect">
            <a:avLst/>
          </a:prstGeom>
          <a:noFill/>
        </p:spPr>
        <p:txBody>
          <a:bodyPr wrap="square" rtlCol="0">
            <a:spAutoFit/>
          </a:bodyPr>
          <a:lstStyle/>
          <a:p>
            <a:pPr>
              <a:buFont typeface="Wingdings" pitchFamily="2" charset="2"/>
              <a:buChar char="§"/>
            </a:pPr>
            <a:r>
              <a:rPr lang="en-US" sz="2200" dirty="0" smtClean="0"/>
              <a:t>Contrary to certain allegations, </a:t>
            </a:r>
            <a:r>
              <a:rPr lang="en-US" sz="2200" b="1" dirty="0" smtClean="0"/>
              <a:t>no new „access right” emerges  </a:t>
            </a:r>
            <a:r>
              <a:rPr lang="en-US" sz="2200" dirty="0" smtClean="0"/>
              <a:t>as a result of application and protection of TPMs and RMI</a:t>
            </a:r>
            <a:r>
              <a:rPr lang="hu-HU" sz="2200" dirty="0" smtClean="0"/>
              <a:t>. </a:t>
            </a:r>
          </a:p>
          <a:p>
            <a:pPr>
              <a:buFont typeface="Wingdings" pitchFamily="2" charset="2"/>
              <a:buChar char="§"/>
            </a:pPr>
            <a:endParaRPr lang="en-US" sz="2200" dirty="0" smtClean="0"/>
          </a:p>
          <a:p>
            <a:pPr>
              <a:buFont typeface="Wingdings" pitchFamily="2" charset="2"/>
              <a:buChar char="§"/>
            </a:pPr>
            <a:r>
              <a:rPr lang="en-US" sz="2200" b="1" dirty="0" smtClean="0"/>
              <a:t>Access to works by users have always been controlled; without it</a:t>
            </a:r>
            <a:r>
              <a:rPr lang="hu-HU" sz="2200" b="1" dirty="0" smtClean="0"/>
              <a:t>, </a:t>
            </a:r>
            <a:r>
              <a:rPr lang="en-US" sz="2200" b="1" dirty="0" smtClean="0"/>
              <a:t>the copyright system simply could not have existed</a:t>
            </a:r>
            <a:r>
              <a:rPr lang="en-US" sz="2200" dirty="0" smtClean="0"/>
              <a:t>. In book shops, record  shops, one has had to pay for copies to get full access; in libraries ,certain rules have had to be respected  in order to receive copies in loan; in case of theatrical presentations, concerts, etc., buying tickets or other arrangements have been needed to the members of the public for getting access.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6">
              <a:lumMod val="40000"/>
              <a:lumOff val="60000"/>
            </a:schemeClr>
          </a:solidFill>
        </p:spPr>
        <p:txBody>
          <a:bodyPr>
            <a:noAutofit/>
          </a:bodyPr>
          <a:lstStyle/>
          <a:p>
            <a:r>
              <a:rPr lang="hu-HU" sz="3600" b="1" dirty="0" smtClean="0"/>
              <a:t/>
            </a:r>
            <a:br>
              <a:rPr lang="hu-HU" sz="3600" b="1" dirty="0" smtClean="0"/>
            </a:br>
            <a:r>
              <a:rPr lang="en-US" sz="3600" b="1" dirty="0" smtClean="0"/>
              <a:t>No new „access right”</a:t>
            </a:r>
            <a:br>
              <a:rPr lang="en-US" sz="3600" b="1" dirty="0" smtClean="0"/>
            </a:br>
            <a:endParaRPr lang="hu-HU" sz="3600"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5</a:t>
            </a:fld>
            <a:endParaRPr lang="hu-HU"/>
          </a:p>
        </p:txBody>
      </p:sp>
      <p:sp>
        <p:nvSpPr>
          <p:cNvPr id="5" name="Szövegdoboz 4"/>
          <p:cNvSpPr txBox="1"/>
          <p:nvPr/>
        </p:nvSpPr>
        <p:spPr>
          <a:xfrm>
            <a:off x="539552" y="1772816"/>
            <a:ext cx="8064896" cy="4154984"/>
          </a:xfrm>
          <a:prstGeom prst="rect">
            <a:avLst/>
          </a:prstGeom>
          <a:noFill/>
        </p:spPr>
        <p:txBody>
          <a:bodyPr wrap="square" rtlCol="0">
            <a:spAutoFit/>
          </a:bodyPr>
          <a:lstStyle/>
          <a:p>
            <a:pPr>
              <a:buFont typeface="Wingdings" pitchFamily="2" charset="2"/>
              <a:buChar char="§"/>
            </a:pPr>
            <a:r>
              <a:rPr lang="en-US" sz="2200" b="1" dirty="0" smtClean="0"/>
              <a:t>Even the beneficiaries of exceptions have not been able to get access to copies without any conditions whatsoever</a:t>
            </a:r>
            <a:r>
              <a:rPr lang="en-US" sz="2200" dirty="0" smtClean="0"/>
              <a:t>. Walking into a bookshop, taking a book from the shelves and walking out without payment referring to the „right” of free quotation?  </a:t>
            </a:r>
            <a:endParaRPr lang="hu-HU" sz="2200" dirty="0" smtClean="0"/>
          </a:p>
          <a:p>
            <a:pPr>
              <a:buNone/>
            </a:pPr>
            <a:endParaRPr lang="en-US" sz="2200" dirty="0" smtClean="0"/>
          </a:p>
          <a:p>
            <a:pPr>
              <a:buFont typeface="Wingdings" pitchFamily="2" charset="2"/>
              <a:buChar char="§"/>
            </a:pPr>
            <a:r>
              <a:rPr lang="en-US" sz="2200" dirty="0" smtClean="0"/>
              <a:t> In the digital networked environment, what used to be (</a:t>
            </a:r>
            <a:r>
              <a:rPr lang="en-US" sz="2200" dirty="0" err="1" smtClean="0"/>
              <a:t>i</a:t>
            </a:r>
            <a:r>
              <a:rPr lang="en-US" sz="2200" dirty="0" smtClean="0"/>
              <a:t>) going to the video shop, (ii) buying a video recording on a cassette;  (iii) bringing it home, (iv) putting into the player, (v) sitting down and (vi) pressing the „play” button – </a:t>
            </a:r>
            <a:r>
              <a:rPr lang="en-US" sz="2200" b="1" dirty="0" smtClean="0"/>
              <a:t>has been replaced by a simple click on the keyboard.</a:t>
            </a:r>
            <a:r>
              <a:rPr lang="en-US" sz="2200" dirty="0" smtClean="0"/>
              <a:t>  </a:t>
            </a:r>
            <a:r>
              <a:rPr lang="en-US" sz="2200" b="1" dirty="0" smtClean="0"/>
              <a:t>The use of TPMs </a:t>
            </a:r>
            <a:r>
              <a:rPr lang="en-US" sz="2200" dirty="0" smtClean="0"/>
              <a:t>(„DRM”) </a:t>
            </a:r>
            <a:r>
              <a:rPr lang="en-US" sz="2200" b="1" dirty="0" smtClean="0"/>
              <a:t>is the normal way of making access conditional</a:t>
            </a:r>
            <a:r>
              <a:rPr lang="en-US" sz="2200" dirty="0" smtClean="0"/>
              <a:t> to the payment of a reasonable price  or some other arrangement.</a:t>
            </a:r>
            <a:endParaRPr lang="hu-HU"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6</a:t>
            </a:fld>
            <a:endParaRPr lang="hu-HU"/>
          </a:p>
        </p:txBody>
      </p:sp>
      <p:sp>
        <p:nvSpPr>
          <p:cNvPr id="5" name="Szövegdoboz 4"/>
          <p:cNvSpPr txBox="1"/>
          <p:nvPr/>
        </p:nvSpPr>
        <p:spPr>
          <a:xfrm>
            <a:off x="539552" y="1844824"/>
            <a:ext cx="8136904" cy="4370427"/>
          </a:xfrm>
          <a:prstGeom prst="rect">
            <a:avLst/>
          </a:prstGeom>
          <a:noFill/>
        </p:spPr>
        <p:txBody>
          <a:bodyPr wrap="square" rtlCol="0">
            <a:spAutoFit/>
          </a:bodyPr>
          <a:lstStyle/>
          <a:p>
            <a:r>
              <a:rPr lang="hu-HU" sz="2000" b="1" u="sng" dirty="0" smtClean="0"/>
              <a:t>General </a:t>
            </a:r>
            <a:r>
              <a:rPr lang="hu-HU" sz="2000" b="1" u="sng" dirty="0" err="1" smtClean="0"/>
              <a:t>characterization</a:t>
            </a:r>
            <a:r>
              <a:rPr lang="hu-HU" sz="2000" b="1" u="sng" dirty="0" smtClean="0"/>
              <a:t> of </a:t>
            </a:r>
            <a:r>
              <a:rPr lang="hu-HU" sz="2000" b="1" u="sng" dirty="0" err="1" smtClean="0"/>
              <a:t>the</a:t>
            </a:r>
            <a:r>
              <a:rPr lang="hu-HU" sz="2000" b="1" u="sng" dirty="0" smtClean="0"/>
              <a:t>  WIPO „Internet </a:t>
            </a:r>
            <a:r>
              <a:rPr lang="hu-HU" sz="2000" b="1" u="sng" dirty="0" err="1" smtClean="0"/>
              <a:t>Treaties</a:t>
            </a:r>
            <a:r>
              <a:rPr lang="hu-HU" sz="2000" b="1" u="sng" dirty="0" smtClean="0"/>
              <a:t>;” </a:t>
            </a:r>
            <a:r>
              <a:rPr lang="hu-HU" sz="2000" b="1" u="sng" dirty="0" err="1" smtClean="0"/>
              <a:t>adoption</a:t>
            </a:r>
            <a:r>
              <a:rPr lang="hu-HU" sz="2000" b="1" u="sng" dirty="0" smtClean="0"/>
              <a:t>, </a:t>
            </a:r>
            <a:r>
              <a:rPr lang="hu-HU" sz="2000" b="1" u="sng" dirty="0" err="1" smtClean="0"/>
              <a:t>enetering</a:t>
            </a:r>
            <a:r>
              <a:rPr lang="hu-HU" sz="2000" b="1" u="sng" dirty="0" smtClean="0"/>
              <a:t> </a:t>
            </a:r>
            <a:r>
              <a:rPr lang="hu-HU" sz="2000" b="1" u="sng" dirty="0" err="1" smtClean="0"/>
              <a:t>into</a:t>
            </a:r>
            <a:r>
              <a:rPr lang="hu-HU" sz="2000" b="1" u="sng" dirty="0" smtClean="0"/>
              <a:t> </a:t>
            </a:r>
            <a:r>
              <a:rPr lang="hu-HU" sz="2000" b="1" u="sng" dirty="0" err="1" smtClean="0"/>
              <a:t>force</a:t>
            </a:r>
            <a:r>
              <a:rPr lang="hu-HU" sz="2000" b="1" u="sng" dirty="0" smtClean="0"/>
              <a:t> and </a:t>
            </a:r>
            <a:r>
              <a:rPr lang="hu-HU" sz="2000" b="1" u="sng" dirty="0" err="1" smtClean="0"/>
              <a:t>the</a:t>
            </a:r>
            <a:r>
              <a:rPr lang="hu-HU" sz="2000" b="1" u="sng" dirty="0" smtClean="0"/>
              <a:t> </a:t>
            </a:r>
            <a:r>
              <a:rPr lang="hu-HU" sz="2000" b="1" u="sng" dirty="0" err="1" smtClean="0"/>
              <a:t>raticifaction</a:t>
            </a:r>
            <a:r>
              <a:rPr lang="hu-HU" sz="2000" b="1" u="sng" dirty="0" smtClean="0"/>
              <a:t>/</a:t>
            </a:r>
            <a:r>
              <a:rPr lang="hu-HU" sz="2000" b="1" u="sng" dirty="0" err="1" smtClean="0"/>
              <a:t>accession</a:t>
            </a:r>
            <a:r>
              <a:rPr lang="hu-HU" sz="2000" b="1" u="sng" dirty="0" smtClean="0"/>
              <a:t> </a:t>
            </a:r>
            <a:r>
              <a:rPr lang="hu-HU" sz="2000" b="1" u="sng" dirty="0" err="1" smtClean="0"/>
              <a:t>process</a:t>
            </a:r>
            <a:r>
              <a:rPr lang="hu-HU" sz="2000" b="1" u="sng" dirty="0" smtClean="0"/>
              <a:t> </a:t>
            </a:r>
          </a:p>
          <a:p>
            <a:endParaRPr lang="hu-HU" sz="2000" b="1" dirty="0" smtClean="0"/>
          </a:p>
          <a:p>
            <a:pPr>
              <a:buFont typeface="Wingdings" pitchFamily="2" charset="2"/>
              <a:buChar char="§"/>
            </a:pPr>
            <a:r>
              <a:rPr lang="en-US" sz="2000" dirty="0" smtClean="0"/>
              <a:t>The  </a:t>
            </a:r>
            <a:r>
              <a:rPr lang="en-US" sz="2000" b="1" dirty="0" smtClean="0"/>
              <a:t>WIPO „Internet Treaties” </a:t>
            </a:r>
            <a:r>
              <a:rPr lang="en-US" sz="2000" dirty="0" smtClean="0"/>
              <a:t>adopted in Geneva on December 21, 1996</a:t>
            </a:r>
            <a:r>
              <a:rPr lang="hu-HU" sz="2000" dirty="0" smtClean="0"/>
              <a:t>:</a:t>
            </a:r>
            <a:r>
              <a:rPr lang="en-US" sz="2000" dirty="0" smtClean="0"/>
              <a:t> </a:t>
            </a:r>
          </a:p>
          <a:p>
            <a:pPr lvl="1">
              <a:buFont typeface="Wingdings" pitchFamily="2" charset="2"/>
              <a:buChar char="Ø"/>
            </a:pPr>
            <a:r>
              <a:rPr lang="en-US" sz="2000" dirty="0" smtClean="0"/>
              <a:t>  </a:t>
            </a:r>
            <a:r>
              <a:rPr lang="hu-HU" sz="2000" dirty="0" smtClean="0"/>
              <a:t> </a:t>
            </a:r>
            <a:r>
              <a:rPr lang="en-US" sz="2000" dirty="0" smtClean="0"/>
              <a:t>the </a:t>
            </a:r>
            <a:r>
              <a:rPr lang="en-US" sz="2000" b="1" dirty="0" smtClean="0"/>
              <a:t>WIPO Copyright Treaty (WCT)</a:t>
            </a:r>
          </a:p>
          <a:p>
            <a:pPr lvl="2"/>
            <a:r>
              <a:rPr lang="en-US" sz="2000" dirty="0" smtClean="0"/>
              <a:t> entered into force on </a:t>
            </a:r>
            <a:r>
              <a:rPr lang="en-US" sz="2000" b="1" dirty="0" smtClean="0"/>
              <a:t>March </a:t>
            </a:r>
            <a:r>
              <a:rPr lang="hu-HU" sz="2000" b="1" dirty="0" smtClean="0"/>
              <a:t>6</a:t>
            </a:r>
            <a:r>
              <a:rPr lang="en-US" sz="2000" b="1" dirty="0" smtClean="0"/>
              <a:t>, 2002</a:t>
            </a:r>
          </a:p>
          <a:p>
            <a:pPr lvl="2"/>
            <a:r>
              <a:rPr lang="en-US" sz="2000" dirty="0" smtClean="0"/>
              <a:t> number of </a:t>
            </a:r>
            <a:r>
              <a:rPr lang="en-US" sz="2000" b="1" dirty="0" smtClean="0"/>
              <a:t>Contracting Parties </a:t>
            </a:r>
            <a:r>
              <a:rPr lang="en-US" sz="2000" dirty="0" smtClean="0"/>
              <a:t>on </a:t>
            </a:r>
            <a:r>
              <a:rPr lang="hu-HU" sz="2000" dirty="0" smtClean="0"/>
              <a:t>August 20</a:t>
            </a:r>
            <a:r>
              <a:rPr lang="en-US" sz="2000" dirty="0" smtClean="0"/>
              <a:t>, 20</a:t>
            </a:r>
            <a:r>
              <a:rPr lang="hu-HU" sz="2000" dirty="0" smtClean="0"/>
              <a:t>10</a:t>
            </a:r>
            <a:r>
              <a:rPr lang="en-US" sz="2000" dirty="0" smtClean="0"/>
              <a:t>:   </a:t>
            </a:r>
            <a:r>
              <a:rPr lang="hu-HU" sz="2000" b="1" dirty="0" smtClean="0"/>
              <a:t>88</a:t>
            </a:r>
            <a:r>
              <a:rPr lang="en-US" sz="2000" b="1" dirty="0" smtClean="0"/>
              <a:t> </a:t>
            </a:r>
            <a:r>
              <a:rPr lang="en-US" sz="2000" dirty="0" smtClean="0"/>
              <a:t>   </a:t>
            </a:r>
          </a:p>
          <a:p>
            <a:pPr lvl="1">
              <a:buFont typeface="Wingdings" pitchFamily="2" charset="2"/>
              <a:buChar char="Ø"/>
            </a:pPr>
            <a:r>
              <a:rPr lang="en-US" sz="2000" dirty="0" smtClean="0"/>
              <a:t>  the </a:t>
            </a:r>
            <a:r>
              <a:rPr lang="en-US" sz="2000" b="1" dirty="0" smtClean="0"/>
              <a:t>WIPO Performances and Phonograms Treaty (WPPT) </a:t>
            </a:r>
          </a:p>
          <a:p>
            <a:pPr lvl="2"/>
            <a:r>
              <a:rPr lang="hu-HU" sz="2000" dirty="0" smtClean="0"/>
              <a:t> </a:t>
            </a:r>
            <a:r>
              <a:rPr lang="en-US" sz="2000" dirty="0" smtClean="0"/>
              <a:t>entered into force on </a:t>
            </a:r>
            <a:r>
              <a:rPr lang="en-US" sz="2000" b="1" dirty="0" smtClean="0"/>
              <a:t>May 20, 2002 </a:t>
            </a:r>
          </a:p>
          <a:p>
            <a:pPr lvl="2"/>
            <a:r>
              <a:rPr lang="en-US" sz="2000" dirty="0" smtClean="0"/>
              <a:t> number of </a:t>
            </a:r>
            <a:r>
              <a:rPr lang="en-US" sz="2000" b="1" dirty="0" smtClean="0"/>
              <a:t>Contracting Parties </a:t>
            </a:r>
            <a:r>
              <a:rPr lang="en-US" sz="2000" dirty="0" smtClean="0"/>
              <a:t>on </a:t>
            </a:r>
            <a:r>
              <a:rPr lang="hu-HU" sz="2000" dirty="0" smtClean="0"/>
              <a:t>August 20</a:t>
            </a:r>
            <a:r>
              <a:rPr lang="en-US" sz="2000" dirty="0" smtClean="0"/>
              <a:t>, 20</a:t>
            </a:r>
            <a:r>
              <a:rPr lang="hu-HU" sz="2000" dirty="0" smtClean="0"/>
              <a:t>10</a:t>
            </a:r>
            <a:r>
              <a:rPr lang="en-US" sz="2000" dirty="0" smtClean="0"/>
              <a:t>:   </a:t>
            </a:r>
            <a:r>
              <a:rPr lang="hu-HU" sz="2000" b="1" dirty="0" smtClean="0"/>
              <a:t>86</a:t>
            </a:r>
            <a:r>
              <a:rPr lang="hu-HU" sz="2000" dirty="0" smtClean="0"/>
              <a:t>.</a:t>
            </a:r>
          </a:p>
          <a:p>
            <a:pPr>
              <a:buFont typeface="Wingdings" pitchFamily="2" charset="2"/>
              <a:buChar char="§"/>
            </a:pPr>
            <a:r>
              <a:rPr lang="hu-HU" sz="2000" dirty="0" smtClean="0"/>
              <a:t> </a:t>
            </a:r>
            <a:r>
              <a:rPr lang="en-US" sz="2000" dirty="0" smtClean="0"/>
              <a:t>The  Treaties offer overall regulation on copyright and two categories of related rights, but their </a:t>
            </a:r>
            <a:r>
              <a:rPr lang="en-US" sz="2000" b="1" dirty="0" smtClean="0"/>
              <a:t>main objective is to adapt those rights to the digital, networked environment, to the requirement</a:t>
            </a:r>
            <a:r>
              <a:rPr lang="hu-HU" sz="2000" b="1" dirty="0" smtClean="0"/>
              <a:t>s</a:t>
            </a:r>
            <a:r>
              <a:rPr lang="en-US" sz="2000" b="1" dirty="0" smtClean="0"/>
              <a:t> of the  information society</a:t>
            </a:r>
            <a:r>
              <a:rPr lang="hu-HU" sz="2000" dirty="0" smtClean="0"/>
              <a:t>.</a:t>
            </a:r>
          </a:p>
          <a:p>
            <a:endParaRPr lang="hu-HU"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7</a:t>
            </a:fld>
            <a:endParaRPr lang="hu-HU"/>
          </a:p>
        </p:txBody>
      </p:sp>
      <p:sp>
        <p:nvSpPr>
          <p:cNvPr id="5" name="Szövegdoboz 4"/>
          <p:cNvSpPr txBox="1"/>
          <p:nvPr/>
        </p:nvSpPr>
        <p:spPr>
          <a:xfrm>
            <a:off x="467544" y="1556792"/>
            <a:ext cx="8208912" cy="4801314"/>
          </a:xfrm>
          <a:prstGeom prst="rect">
            <a:avLst/>
          </a:prstGeom>
          <a:noFill/>
        </p:spPr>
        <p:txBody>
          <a:bodyPr wrap="square" rtlCol="0">
            <a:spAutoFit/>
          </a:bodyPr>
          <a:lstStyle/>
          <a:p>
            <a:r>
              <a:rPr lang="hu-HU" b="1" u="sng" dirty="0" smtClean="0"/>
              <a:t>General </a:t>
            </a:r>
            <a:r>
              <a:rPr lang="hu-HU" b="1" u="sng" dirty="0" err="1" smtClean="0"/>
              <a:t>characterization</a:t>
            </a:r>
            <a:r>
              <a:rPr lang="hu-HU" b="1" u="sng" dirty="0" smtClean="0"/>
              <a:t> of </a:t>
            </a:r>
            <a:r>
              <a:rPr lang="hu-HU" b="1" u="sng" dirty="0" err="1" smtClean="0"/>
              <a:t>the</a:t>
            </a:r>
            <a:r>
              <a:rPr lang="hu-HU" b="1" u="sng" dirty="0" smtClean="0"/>
              <a:t>  WIPO „Internet </a:t>
            </a:r>
            <a:r>
              <a:rPr lang="hu-HU" b="1" u="sng" dirty="0" err="1" smtClean="0"/>
              <a:t>Treaties</a:t>
            </a:r>
            <a:r>
              <a:rPr lang="hu-HU" b="1" u="sng" dirty="0" smtClean="0"/>
              <a:t>;” „</a:t>
            </a:r>
            <a:r>
              <a:rPr lang="hu-HU" b="1" u="sng" dirty="0" err="1" smtClean="0"/>
              <a:t>transition</a:t>
            </a:r>
            <a:r>
              <a:rPr lang="hu-HU" b="1" u="sng" dirty="0" smtClean="0"/>
              <a:t> </a:t>
            </a:r>
            <a:r>
              <a:rPr lang="hu-HU" b="1" u="sng" dirty="0" err="1" smtClean="0"/>
              <a:t>countries</a:t>
            </a:r>
            <a:r>
              <a:rPr lang="hu-HU" b="1" u="sng" dirty="0" smtClean="0"/>
              <a:t>” </a:t>
            </a:r>
            <a:r>
              <a:rPr lang="hu-HU" b="1" u="sng" dirty="0" err="1" smtClean="0"/>
              <a:t>party</a:t>
            </a:r>
            <a:r>
              <a:rPr lang="hu-HU" b="1" u="sng" dirty="0" smtClean="0"/>
              <a:t> </a:t>
            </a:r>
            <a:r>
              <a:rPr lang="hu-HU" b="1" u="sng" dirty="0" err="1" smtClean="0"/>
              <a:t>to</a:t>
            </a:r>
            <a:r>
              <a:rPr lang="hu-HU" b="1" u="sng" dirty="0" smtClean="0"/>
              <a:t> </a:t>
            </a:r>
            <a:r>
              <a:rPr lang="hu-HU" b="1" u="sng" dirty="0" err="1" smtClean="0"/>
              <a:t>the</a:t>
            </a:r>
            <a:r>
              <a:rPr lang="hu-HU" b="1" u="sng" dirty="0" smtClean="0"/>
              <a:t> </a:t>
            </a:r>
            <a:r>
              <a:rPr lang="hu-HU" b="1" u="sng" dirty="0" err="1" smtClean="0"/>
              <a:t>Treaties</a:t>
            </a:r>
            <a:r>
              <a:rPr lang="hu-HU" b="1" u="sng" dirty="0" smtClean="0"/>
              <a:t> </a:t>
            </a:r>
          </a:p>
          <a:p>
            <a:endParaRPr lang="hu-HU" b="1" dirty="0" smtClean="0"/>
          </a:p>
          <a:p>
            <a:pPr>
              <a:buFont typeface="Wingdings" pitchFamily="2" charset="2"/>
              <a:buChar char="§"/>
            </a:pPr>
            <a:r>
              <a:rPr lang="en-US" b="1" i="1" dirty="0" smtClean="0"/>
              <a:t>Central and Eastern European countries and the Baltic States that are also members of the EU</a:t>
            </a:r>
            <a:r>
              <a:rPr lang="en-US" b="1" dirty="0" smtClean="0"/>
              <a:t>: all of them are party to the Treaties</a:t>
            </a:r>
            <a:r>
              <a:rPr lang="en-US" dirty="0" smtClean="0"/>
              <a:t>; that is: Bulgaria, Czech Republic, </a:t>
            </a:r>
            <a:r>
              <a:rPr lang="hu-HU" dirty="0" smtClean="0"/>
              <a:t> </a:t>
            </a:r>
            <a:r>
              <a:rPr lang="hu-HU" dirty="0" err="1" smtClean="0"/>
              <a:t>Estonia</a:t>
            </a:r>
            <a:r>
              <a:rPr lang="hu-HU" dirty="0" smtClean="0"/>
              <a:t>, </a:t>
            </a:r>
            <a:r>
              <a:rPr lang="en-US" dirty="0" smtClean="0"/>
              <a:t>Hungary, Latvia, Lithuania, Poland, Romania, Slovakia and Slovenia. </a:t>
            </a:r>
            <a:endParaRPr lang="en-US" i="1" dirty="0" smtClean="0"/>
          </a:p>
          <a:p>
            <a:pPr>
              <a:buFont typeface="Wingdings" pitchFamily="2" charset="2"/>
              <a:buChar char="§"/>
            </a:pPr>
            <a:r>
              <a:rPr lang="en-US" b="1" i="1" dirty="0" smtClean="0"/>
              <a:t>Countries in the West-Balkans</a:t>
            </a:r>
            <a:r>
              <a:rPr lang="en-US" b="1" dirty="0" smtClean="0"/>
              <a:t>: all of them are party to the Treaties</a:t>
            </a:r>
            <a:r>
              <a:rPr lang="en-US" dirty="0" smtClean="0"/>
              <a:t>: Albania, Bosnia and Herzegovina Croatia, Montenegro, Serbia and the former Yugoslav Republic of Macedonia. </a:t>
            </a:r>
          </a:p>
          <a:p>
            <a:pPr>
              <a:buFont typeface="Wingdings" pitchFamily="2" charset="2"/>
              <a:buChar char="§"/>
            </a:pPr>
            <a:r>
              <a:rPr lang="en-US" b="1" i="1" dirty="0" smtClean="0"/>
              <a:t>New independent countries in Eastern Europe that used to be republics of the former Soviet Union</a:t>
            </a:r>
            <a:r>
              <a:rPr lang="en-US" dirty="0" smtClean="0"/>
              <a:t>:  </a:t>
            </a:r>
            <a:r>
              <a:rPr lang="en-US" b="1" dirty="0" smtClean="0"/>
              <a:t>all of them are party to the Treaties</a:t>
            </a:r>
            <a:r>
              <a:rPr lang="en-US" dirty="0" smtClean="0"/>
              <a:t>:</a:t>
            </a:r>
            <a:r>
              <a:rPr lang="hu-HU" dirty="0" smtClean="0"/>
              <a:t> </a:t>
            </a:r>
            <a:r>
              <a:rPr lang="en-US" dirty="0" smtClean="0"/>
              <a:t>Belarus, Moldova, the Russian Federation and Ukraine.  </a:t>
            </a:r>
          </a:p>
          <a:p>
            <a:pPr>
              <a:buFont typeface="Wingdings" pitchFamily="2" charset="2"/>
              <a:buChar char="§"/>
            </a:pPr>
            <a:r>
              <a:rPr lang="en-US" b="1" i="1" dirty="0" smtClean="0"/>
              <a:t>Countries of the Caucasus region</a:t>
            </a:r>
            <a:r>
              <a:rPr lang="en-US" dirty="0" smtClean="0"/>
              <a:t>: </a:t>
            </a:r>
            <a:r>
              <a:rPr lang="en-US" b="1" dirty="0" smtClean="0"/>
              <a:t>all of them are party to the Treaties</a:t>
            </a:r>
            <a:r>
              <a:rPr lang="en-US" dirty="0" smtClean="0"/>
              <a:t>: Armenia, Azerbaijan and Georgia.  </a:t>
            </a:r>
          </a:p>
          <a:p>
            <a:pPr>
              <a:buFont typeface="Wingdings" pitchFamily="2" charset="2"/>
              <a:buChar char="§"/>
            </a:pPr>
            <a:r>
              <a:rPr lang="en-US" b="1" i="1" dirty="0" smtClean="0"/>
              <a:t>Central Asian countries</a:t>
            </a:r>
            <a:r>
              <a:rPr lang="en-US" b="1" dirty="0" smtClean="0"/>
              <a:t>: Three of the five countries are party</a:t>
            </a:r>
            <a:r>
              <a:rPr lang="en-US" dirty="0" smtClean="0"/>
              <a:t>: Kazakhstan, Kyrgyzstan and Tajikistan (however, the latter only to the WCT); the other two – Turkmenistan and Uzbekistan – are not party </a:t>
            </a:r>
            <a:r>
              <a:rPr lang="en-US" smtClean="0"/>
              <a:t>yet.</a:t>
            </a:r>
            <a:endParaRPr lang="hu-H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260648"/>
            <a:ext cx="8229600" cy="1143000"/>
          </a:xfrm>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8</a:t>
            </a:fld>
            <a:endParaRPr lang="hu-HU"/>
          </a:p>
        </p:txBody>
      </p:sp>
      <p:sp>
        <p:nvSpPr>
          <p:cNvPr id="5" name="Szövegdoboz 4"/>
          <p:cNvSpPr txBox="1"/>
          <p:nvPr/>
        </p:nvSpPr>
        <p:spPr>
          <a:xfrm>
            <a:off x="467544" y="1556792"/>
            <a:ext cx="8208912" cy="4801314"/>
          </a:xfrm>
          <a:prstGeom prst="rect">
            <a:avLst/>
          </a:prstGeom>
          <a:noFill/>
        </p:spPr>
        <p:txBody>
          <a:bodyPr wrap="square" rtlCol="0">
            <a:spAutoFit/>
          </a:bodyPr>
          <a:lstStyle/>
          <a:p>
            <a:r>
              <a:rPr lang="hu-HU" b="1" u="sng" dirty="0" smtClean="0"/>
              <a:t>General </a:t>
            </a:r>
            <a:r>
              <a:rPr lang="hu-HU" b="1" u="sng" dirty="0" err="1" smtClean="0"/>
              <a:t>characterization</a:t>
            </a:r>
            <a:r>
              <a:rPr lang="hu-HU" b="1" u="sng" dirty="0" smtClean="0"/>
              <a:t> of </a:t>
            </a:r>
            <a:r>
              <a:rPr lang="hu-HU" b="1" u="sng" dirty="0" err="1" smtClean="0"/>
              <a:t>the</a:t>
            </a:r>
            <a:r>
              <a:rPr lang="hu-HU" b="1" u="sng" dirty="0" smtClean="0"/>
              <a:t>  WIPO „Internet </a:t>
            </a:r>
            <a:r>
              <a:rPr lang="hu-HU" b="1" u="sng" dirty="0" err="1" smtClean="0"/>
              <a:t>Treaties</a:t>
            </a:r>
            <a:r>
              <a:rPr lang="hu-HU" b="1" u="sng" dirty="0" smtClean="0"/>
              <a:t>; </a:t>
            </a:r>
            <a:r>
              <a:rPr lang="hu-HU" b="1" u="sng" dirty="0" err="1" smtClean="0"/>
              <a:t>historical</a:t>
            </a:r>
            <a:r>
              <a:rPr lang="hu-HU" b="1" u="sng" dirty="0" smtClean="0"/>
              <a:t> and </a:t>
            </a:r>
            <a:r>
              <a:rPr lang="hu-HU" b="1" u="sng" dirty="0" err="1" smtClean="0"/>
              <a:t>political</a:t>
            </a:r>
            <a:r>
              <a:rPr lang="hu-HU" b="1" u="sng" dirty="0" smtClean="0"/>
              <a:t> </a:t>
            </a:r>
            <a:r>
              <a:rPr lang="hu-HU" b="1" u="sng" dirty="0" err="1" smtClean="0"/>
              <a:t>background</a:t>
            </a:r>
            <a:endParaRPr lang="hu-HU" b="1" u="sng" dirty="0" smtClean="0"/>
          </a:p>
          <a:p>
            <a:endParaRPr lang="hu-HU" b="1" u="sng" dirty="0" smtClean="0"/>
          </a:p>
          <a:p>
            <a:pPr lvl="0">
              <a:buFont typeface="Wingdings" pitchFamily="2" charset="2"/>
              <a:buChar char="§"/>
            </a:pPr>
            <a:r>
              <a:rPr lang="en-US" b="1" dirty="0" smtClean="0"/>
              <a:t>No revision of the Berne Convention </a:t>
            </a:r>
            <a:r>
              <a:rPr lang="en-US" dirty="0" smtClean="0"/>
              <a:t>since the Stockholm (1967)-Paris (1971) twin revisions, </a:t>
            </a:r>
            <a:r>
              <a:rPr lang="en-US" b="1" dirty="0" smtClean="0"/>
              <a:t>in spite of the ever more numerous challenges raised by new technologies</a:t>
            </a:r>
            <a:r>
              <a:rPr lang="en-US" dirty="0" smtClean="0"/>
              <a:t>.</a:t>
            </a:r>
            <a:endParaRPr lang="hu-HU" dirty="0" smtClean="0"/>
          </a:p>
          <a:p>
            <a:pPr>
              <a:buFont typeface="Wingdings" pitchFamily="2" charset="2"/>
              <a:buChar char="§"/>
            </a:pPr>
            <a:r>
              <a:rPr lang="en-US" dirty="0" smtClean="0"/>
              <a:t> </a:t>
            </a:r>
            <a:r>
              <a:rPr lang="en-US" b="1" dirty="0" smtClean="0"/>
              <a:t>Parallel preparatory work in the Uruguay Round GATT negotiations and in WIPO</a:t>
            </a:r>
            <a:r>
              <a:rPr lang="en-US" dirty="0" smtClean="0"/>
              <a:t>, with slowing down the latter in order to avoid interference with the former. </a:t>
            </a:r>
            <a:endParaRPr lang="hu-HU" dirty="0" smtClean="0"/>
          </a:p>
          <a:p>
            <a:pPr lvl="0">
              <a:buFont typeface="Wingdings" pitchFamily="2" charset="2"/>
              <a:buChar char="§"/>
            </a:pPr>
            <a:r>
              <a:rPr lang="hu-HU" dirty="0" smtClean="0"/>
              <a:t> </a:t>
            </a:r>
            <a:r>
              <a:rPr lang="en-US" b="1" dirty="0" smtClean="0"/>
              <a:t>April 1994</a:t>
            </a:r>
            <a:r>
              <a:rPr lang="en-US" dirty="0" smtClean="0"/>
              <a:t>: adoption of the WCT package along with the </a:t>
            </a:r>
            <a:r>
              <a:rPr lang="en-US" b="1" dirty="0" smtClean="0"/>
              <a:t>TRIPS Agreement</a:t>
            </a:r>
            <a:r>
              <a:rPr lang="en-US" dirty="0" smtClean="0"/>
              <a:t>; the latter </a:t>
            </a:r>
            <a:r>
              <a:rPr lang="en-US" b="1" dirty="0" smtClean="0"/>
              <a:t>only bringing about certain modest changes in the substantive copyright and related rights norms</a:t>
            </a:r>
            <a:r>
              <a:rPr lang="en-US" dirty="0" smtClean="0"/>
              <a:t>.</a:t>
            </a:r>
            <a:r>
              <a:rPr lang="en-US" b="1" dirty="0" smtClean="0"/>
              <a:t>  </a:t>
            </a:r>
            <a:endParaRPr lang="hu-HU" b="1" dirty="0" smtClean="0"/>
          </a:p>
          <a:p>
            <a:pPr>
              <a:buFont typeface="Wingdings" pitchFamily="2" charset="2"/>
              <a:buChar char="§"/>
            </a:pPr>
            <a:r>
              <a:rPr lang="en-US" dirty="0" smtClean="0"/>
              <a:t> </a:t>
            </a:r>
            <a:r>
              <a:rPr lang="hu-HU" dirty="0" smtClean="0"/>
              <a:t> </a:t>
            </a:r>
            <a:r>
              <a:rPr lang="en-US" b="1" dirty="0" smtClean="0"/>
              <a:t>Between the end of 1992 </a:t>
            </a:r>
            <a:r>
              <a:rPr lang="en-US" dirty="0" smtClean="0"/>
              <a:t>(the </a:t>
            </a:r>
            <a:r>
              <a:rPr lang="en-US" i="1" dirty="0" smtClean="0"/>
              <a:t>de facto</a:t>
            </a:r>
            <a:r>
              <a:rPr lang="en-US" dirty="0" smtClean="0"/>
              <a:t> closure of the TRIPS negotiations) </a:t>
            </a:r>
            <a:r>
              <a:rPr lang="en-US" b="1" dirty="0" smtClean="0"/>
              <a:t>and 1994</a:t>
            </a:r>
            <a:r>
              <a:rPr lang="en-US" dirty="0" smtClean="0"/>
              <a:t>: </a:t>
            </a:r>
            <a:r>
              <a:rPr lang="en-US" b="1" dirty="0" smtClean="0"/>
              <a:t>spectacular development and growing use of the Internet</a:t>
            </a:r>
            <a:r>
              <a:rPr lang="en-US" dirty="0" smtClean="0"/>
              <a:t>. </a:t>
            </a:r>
            <a:endParaRPr lang="hu-HU" dirty="0" smtClean="0"/>
          </a:p>
          <a:p>
            <a:pPr>
              <a:buFont typeface="Wingdings" pitchFamily="2" charset="2"/>
              <a:buChar char="§"/>
            </a:pPr>
            <a:r>
              <a:rPr lang="en-US" dirty="0" smtClean="0"/>
              <a:t> </a:t>
            </a:r>
            <a:r>
              <a:rPr lang="hu-HU" b="1" dirty="0" smtClean="0"/>
              <a:t> </a:t>
            </a:r>
            <a:r>
              <a:rPr lang="en-US" b="1" dirty="0" smtClean="0"/>
              <a:t>Serious and urgent questions </a:t>
            </a:r>
            <a:r>
              <a:rPr lang="en-US" dirty="0" smtClean="0"/>
              <a:t>raised for the international copyright and related rights systems as a consequence of this.</a:t>
            </a:r>
            <a:endParaRPr lang="hu-HU" dirty="0" smtClean="0"/>
          </a:p>
          <a:p>
            <a:pPr>
              <a:buFont typeface="Wingdings" pitchFamily="2" charset="2"/>
              <a:buChar char="§"/>
            </a:pPr>
            <a:r>
              <a:rPr lang="en-US" dirty="0" smtClean="0"/>
              <a:t> </a:t>
            </a:r>
            <a:r>
              <a:rPr lang="hu-HU" b="1" dirty="0" smtClean="0"/>
              <a:t> </a:t>
            </a:r>
            <a:r>
              <a:rPr lang="en-US" b="1" dirty="0" smtClean="0"/>
              <a:t>No chance for reopening the negotiations in WCT</a:t>
            </a:r>
            <a:r>
              <a:rPr lang="en-US" dirty="0" smtClean="0"/>
              <a:t>; </a:t>
            </a:r>
            <a:r>
              <a:rPr lang="en-US" b="1" dirty="0" smtClean="0"/>
              <a:t>acceleration of the preparatory work in WIPO Committees</a:t>
            </a:r>
            <a:r>
              <a:rPr lang="en-US" dirty="0" smtClean="0"/>
              <a:t> leading to the adoption of the two “Internet Treaties” within what may have seemed to be a very short </a:t>
            </a:r>
            <a:r>
              <a:rPr lang="en-US" smtClean="0"/>
              <a:t>time.</a:t>
            </a:r>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40000"/>
              <a:lumOff val="60000"/>
            </a:schemeClr>
          </a:solidFill>
        </p:spPr>
        <p:txBody>
          <a:bodyPr>
            <a:normAutofit fontScale="90000"/>
          </a:bodyPr>
          <a:lstStyle/>
          <a:p>
            <a:r>
              <a:rPr lang="hu-HU" sz="3600" b="1" dirty="0" smtClean="0"/>
              <a:t/>
            </a:r>
            <a:br>
              <a:rPr lang="hu-HU" sz="3600" b="1" dirty="0" smtClean="0"/>
            </a:br>
            <a:r>
              <a:rPr lang="en-US" sz="3600" b="1" dirty="0" smtClean="0"/>
              <a:t>The WIPO „Internet Treaties” on TPMs and RMI</a:t>
            </a:r>
            <a:r>
              <a:rPr lang="en-US" b="1" dirty="0" smtClean="0"/>
              <a:t/>
            </a:r>
            <a:br>
              <a:rPr lang="en-US" b="1" dirty="0" smtClean="0"/>
            </a:br>
            <a:endParaRPr lang="hu-HU" dirty="0"/>
          </a:p>
        </p:txBody>
      </p:sp>
      <p:sp>
        <p:nvSpPr>
          <p:cNvPr id="3" name="Élőláb helye 2"/>
          <p:cNvSpPr>
            <a:spLocks noGrp="1"/>
          </p:cNvSpPr>
          <p:nvPr>
            <p:ph type="ftr" sz="quarter" idx="11"/>
          </p:nvPr>
        </p:nvSpPr>
        <p:spPr/>
        <p:txBody>
          <a:bodyPr/>
          <a:lstStyle/>
          <a:p>
            <a:r>
              <a:rPr lang="pt-BR" smtClean="0"/>
              <a:t>M. Ficsor, Mangalia, August 25-27, 2010</a:t>
            </a:r>
            <a:endParaRPr lang="hu-HU"/>
          </a:p>
        </p:txBody>
      </p:sp>
      <p:sp>
        <p:nvSpPr>
          <p:cNvPr id="4" name="Dia számának helye 3"/>
          <p:cNvSpPr>
            <a:spLocks noGrp="1"/>
          </p:cNvSpPr>
          <p:nvPr>
            <p:ph type="sldNum" sz="quarter" idx="12"/>
          </p:nvPr>
        </p:nvSpPr>
        <p:spPr/>
        <p:txBody>
          <a:bodyPr/>
          <a:lstStyle/>
          <a:p>
            <a:fld id="{29AB0511-AAF7-4FFE-A4AE-F0AE5B7EAEB1}" type="slidenum">
              <a:rPr lang="hu-HU" smtClean="0"/>
              <a:pPr/>
              <a:t>9</a:t>
            </a:fld>
            <a:endParaRPr lang="hu-HU"/>
          </a:p>
        </p:txBody>
      </p:sp>
      <p:sp>
        <p:nvSpPr>
          <p:cNvPr id="5" name="Szövegdoboz 4"/>
          <p:cNvSpPr txBox="1"/>
          <p:nvPr/>
        </p:nvSpPr>
        <p:spPr>
          <a:xfrm>
            <a:off x="467544" y="1556792"/>
            <a:ext cx="8280920" cy="4755148"/>
          </a:xfrm>
          <a:prstGeom prst="rect">
            <a:avLst/>
          </a:prstGeom>
          <a:noFill/>
        </p:spPr>
        <p:txBody>
          <a:bodyPr wrap="square" rtlCol="0">
            <a:spAutoFit/>
          </a:bodyPr>
          <a:lstStyle/>
          <a:p>
            <a:r>
              <a:rPr lang="hu-HU" sz="1900" b="1" u="sng" dirty="0" smtClean="0"/>
              <a:t>General </a:t>
            </a:r>
            <a:r>
              <a:rPr lang="hu-HU" sz="1900" b="1" u="sng" dirty="0" err="1" smtClean="0"/>
              <a:t>characterization</a:t>
            </a:r>
            <a:r>
              <a:rPr lang="hu-HU" sz="1900" b="1" u="sng" dirty="0" smtClean="0"/>
              <a:t> of </a:t>
            </a:r>
            <a:r>
              <a:rPr lang="hu-HU" sz="1900" b="1" u="sng" dirty="0" err="1" smtClean="0"/>
              <a:t>the</a:t>
            </a:r>
            <a:r>
              <a:rPr lang="hu-HU" sz="1900" b="1" u="sng" dirty="0" smtClean="0"/>
              <a:t>  WIPO „Internet </a:t>
            </a:r>
            <a:r>
              <a:rPr lang="hu-HU" sz="1900" b="1" u="sng" dirty="0" err="1" smtClean="0"/>
              <a:t>Treaties</a:t>
            </a:r>
            <a:r>
              <a:rPr lang="hu-HU" sz="1900" b="1" u="sng" dirty="0" smtClean="0"/>
              <a:t>;” main </a:t>
            </a:r>
            <a:r>
              <a:rPr lang="hu-HU" sz="1900" b="1" u="sng" dirty="0" err="1" smtClean="0"/>
              <a:t>features</a:t>
            </a:r>
            <a:endParaRPr lang="hu-HU" sz="1900" b="1" u="sng" dirty="0" smtClean="0"/>
          </a:p>
          <a:p>
            <a:endParaRPr lang="hu-HU" sz="1900" b="1" dirty="0" smtClean="0"/>
          </a:p>
          <a:p>
            <a:pPr lvl="0">
              <a:buFont typeface="Wingdings" pitchFamily="2" charset="2"/>
              <a:buChar char="§"/>
            </a:pPr>
            <a:r>
              <a:rPr lang="en-US" sz="1900" b="1" u="sng" dirty="0" smtClean="0"/>
              <a:t>Legally:</a:t>
            </a:r>
            <a:r>
              <a:rPr lang="en-US" sz="1900" dirty="0" smtClean="0"/>
              <a:t> </a:t>
            </a:r>
            <a:r>
              <a:rPr lang="en-US" sz="1900" b="1" dirty="0" smtClean="0"/>
              <a:t>no revisions of the Berne Convention and the Rome Convention, but “special agreements” </a:t>
            </a:r>
            <a:r>
              <a:rPr lang="en-US" sz="1900" dirty="0" smtClean="0"/>
              <a:t>(under Berne Article 20 and Rome Article 22). </a:t>
            </a:r>
          </a:p>
          <a:p>
            <a:pPr>
              <a:buFont typeface="Wingdings" pitchFamily="2" charset="2"/>
              <a:buChar char="§"/>
            </a:pPr>
            <a:r>
              <a:rPr lang="en-US" sz="1900" dirty="0" smtClean="0"/>
              <a:t> </a:t>
            </a:r>
            <a:r>
              <a:rPr lang="en-US" sz="1900" i="1" dirty="0" smtClean="0"/>
              <a:t> </a:t>
            </a:r>
            <a:r>
              <a:rPr lang="en-US" sz="1900" b="1" u="sng" dirty="0" smtClean="0"/>
              <a:t>Concerning the level of protection</a:t>
            </a:r>
            <a:r>
              <a:rPr lang="en-US" sz="1900" dirty="0" smtClean="0"/>
              <a:t>:  „</a:t>
            </a:r>
            <a:r>
              <a:rPr lang="en-US" sz="1900" b="1" dirty="0" smtClean="0"/>
              <a:t>Berne &amp; Rome </a:t>
            </a:r>
            <a:r>
              <a:rPr lang="en-US" sz="1900" b="1" i="1" dirty="0" smtClean="0"/>
              <a:t>plus </a:t>
            </a:r>
            <a:r>
              <a:rPr lang="en-US" sz="1900" b="1" dirty="0" smtClean="0"/>
              <a:t>TRIPS </a:t>
            </a:r>
            <a:r>
              <a:rPr lang="en-US" sz="1900" b="1" i="1" dirty="0" smtClean="0"/>
              <a:t>plus;” </a:t>
            </a:r>
            <a:r>
              <a:rPr lang="en-US" sz="1900" dirty="0" smtClean="0"/>
              <a:t>that is, what is provided in the </a:t>
            </a:r>
            <a:r>
              <a:rPr lang="en-US" sz="1900" b="1" dirty="0" smtClean="0"/>
              <a:t>Berne and Rome Convention </a:t>
            </a:r>
            <a:r>
              <a:rPr lang="en-US" sz="1900" b="1" i="1" dirty="0" smtClean="0"/>
              <a:t>plus </a:t>
            </a:r>
            <a:r>
              <a:rPr lang="en-US" sz="1900" dirty="0" smtClean="0"/>
              <a:t>what is provided in the substantive provisions of the </a:t>
            </a:r>
            <a:r>
              <a:rPr lang="en-US" sz="1900" b="1" dirty="0" smtClean="0"/>
              <a:t>TRIPS Agreement </a:t>
            </a:r>
            <a:r>
              <a:rPr lang="en-US" sz="1900" b="1" i="1" dirty="0" smtClean="0"/>
              <a:t>plus </a:t>
            </a:r>
            <a:r>
              <a:rPr lang="en-US" sz="1900" b="1" dirty="0" smtClean="0"/>
              <a:t>what is still included on the basis of the “digital agenda” of the preparatory work</a:t>
            </a:r>
            <a:r>
              <a:rPr lang="en-US" sz="1900" dirty="0" smtClean="0"/>
              <a:t>.</a:t>
            </a:r>
            <a:r>
              <a:rPr lang="en-US" sz="1900" b="1" dirty="0" smtClean="0"/>
              <a:t> </a:t>
            </a:r>
          </a:p>
          <a:p>
            <a:pPr lvl="0">
              <a:buFont typeface="Wingdings" pitchFamily="2" charset="2"/>
              <a:buChar char="§"/>
            </a:pPr>
            <a:r>
              <a:rPr lang="en-US" sz="1900" i="1" dirty="0" smtClean="0"/>
              <a:t> </a:t>
            </a:r>
            <a:r>
              <a:rPr lang="en-US" sz="1900" b="1" u="sng" dirty="0" smtClean="0"/>
              <a:t>From the viewpoint of economic and legislative burdens</a:t>
            </a:r>
            <a:r>
              <a:rPr lang="en-US" sz="1900" dirty="0" smtClean="0"/>
              <a:t>: </a:t>
            </a:r>
            <a:r>
              <a:rPr lang="en-US" sz="1900" b="1" dirty="0" smtClean="0"/>
              <a:t>no real extension of the scope of protection; clarification </a:t>
            </a:r>
            <a:r>
              <a:rPr lang="en-US" sz="1900" dirty="0" smtClean="0"/>
              <a:t>of the application of the existing norms and, in certain aspects, their </a:t>
            </a:r>
            <a:r>
              <a:rPr lang="en-US" sz="1900" b="1" dirty="0" smtClean="0"/>
              <a:t>adaptation</a:t>
            </a:r>
            <a:r>
              <a:rPr lang="en-US" sz="1900" dirty="0" smtClean="0"/>
              <a:t> to the new environment, and </a:t>
            </a:r>
            <a:r>
              <a:rPr lang="en-US" sz="1900" b="1" dirty="0" smtClean="0"/>
              <a:t>new means of exercise and enforcement of rights</a:t>
            </a:r>
            <a:r>
              <a:rPr lang="en-US" sz="1900" dirty="0" smtClean="0"/>
              <a:t>.</a:t>
            </a:r>
          </a:p>
          <a:p>
            <a:pPr lvl="0">
              <a:buFont typeface="Wingdings" pitchFamily="2" charset="2"/>
              <a:buChar char="§"/>
            </a:pPr>
            <a:r>
              <a:rPr lang="en-US" sz="1900" b="1" dirty="0" smtClean="0"/>
              <a:t> </a:t>
            </a:r>
            <a:r>
              <a:rPr lang="en-US" sz="1900" b="1" u="sng" dirty="0" smtClean="0"/>
              <a:t>Politically</a:t>
            </a:r>
            <a:r>
              <a:rPr lang="en-US" sz="1900" dirty="0" smtClean="0"/>
              <a:t>: the Treaties are </a:t>
            </a:r>
            <a:r>
              <a:rPr lang="en-US" sz="1900" b="1" dirty="0" smtClean="0"/>
              <a:t>well-balanced, flexible and duly take into account the interests of the different groups of countries and stakeholders</a:t>
            </a:r>
            <a:r>
              <a:rPr lang="en-US" sz="1900" dirty="0" smtClean="0"/>
              <a:t>. </a:t>
            </a:r>
          </a:p>
          <a:p>
            <a:pPr>
              <a:buNone/>
            </a:pPr>
            <a:r>
              <a:rPr lang="en-US" sz="1900" dirty="0" smtClean="0"/>
              <a:t> </a:t>
            </a:r>
            <a:endParaRPr lang="hu-HU" sz="1900" b="1" dirty="0" smtClean="0"/>
          </a:p>
          <a:p>
            <a:endParaRPr lang="hu-HU" dirty="0"/>
          </a:p>
        </p:txBody>
      </p:sp>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4253</Words>
  <Application>Microsoft Office PowerPoint</Application>
  <PresentationFormat>Diavetítés a képernyőre (4:3 oldalarány)</PresentationFormat>
  <Paragraphs>275</Paragraphs>
  <Slides>32</Slides>
  <Notes>0</Notes>
  <HiddenSlides>0</HiddenSlides>
  <MMClips>0</MMClips>
  <ScaleCrop>false</ScaleCrop>
  <HeadingPairs>
    <vt:vector size="4" baseType="variant">
      <vt:variant>
        <vt:lpstr>Téma</vt:lpstr>
      </vt:variant>
      <vt:variant>
        <vt:i4>1</vt:i4>
      </vt:variant>
      <vt:variant>
        <vt:lpstr>Diacímek</vt:lpstr>
      </vt:variant>
      <vt:variant>
        <vt:i4>32</vt:i4>
      </vt:variant>
    </vt:vector>
  </HeadingPairs>
  <TitlesOfParts>
    <vt:vector size="33" baseType="lpstr">
      <vt:lpstr>Office-téma</vt:lpstr>
      <vt:lpstr>     Sub-regional Seminar on  the Protection of Computer Software and Databases organized by the World Intellectual Property Organization (WIPO), the Romanian Copyright Office (ORDA), and the State Office for Inventions and Trademarks (OSIM)  Mangalia, Romania, August 25 to 27, 2010   </vt:lpstr>
      <vt:lpstr>Outline</vt:lpstr>
      <vt:lpstr> DRM = TPMs and (or) RMI </vt:lpstr>
      <vt:lpstr> No new „access right” </vt:lpstr>
      <vt:lpstr> No new „access right” </vt:lpstr>
      <vt:lpstr> The WIPO „Internet Treaties” on TPMs and RMI </vt:lpstr>
      <vt:lpstr> The WIPO „Internet Treaties” on TPMs and RMI </vt:lpstr>
      <vt:lpstr> The WIPO „Internet Treaties” on TPMs and RMI </vt:lpstr>
      <vt:lpstr> The WIPO „Internet Treaties” on TPMs and RMI </vt:lpstr>
      <vt:lpstr> The WIPO „Internet Treaties” on TPMs and RMI </vt:lpstr>
      <vt:lpstr> The WIPO „Internet Treaties” on TPMs and RMI </vt:lpstr>
      <vt:lpstr> The WIPO „Internet Treaties” on TPMs and RMI </vt:lpstr>
      <vt:lpstr> The WIPO „Internet Treaties” on TPMs and RMI </vt:lpstr>
      <vt:lpstr> Implementation in the EU Information Society (Copyright) Directive </vt:lpstr>
      <vt:lpstr> Implementation in the EU Information Society (Copyright) Directive </vt:lpstr>
      <vt:lpstr>Implementation in the EU Information Society (Copyright) Directive</vt:lpstr>
      <vt:lpstr> Implementation in the  C.I.S. Model Copyright Law </vt:lpstr>
      <vt:lpstr> Implementation in the  C.I.S. Model Copyright Law </vt:lpstr>
      <vt:lpstr> Implementation in the  C.I.S. Model Copyright Law </vt:lpstr>
      <vt:lpstr> Implementation in the  C.I.S. Model Copyright Law </vt:lpstr>
      <vt:lpstr>TPMs and exceptions </vt:lpstr>
      <vt:lpstr>TPMs and exceptions </vt:lpstr>
      <vt:lpstr>TPMs and exceptions </vt:lpstr>
      <vt:lpstr>24. dia</vt:lpstr>
      <vt:lpstr>TPMs and exceptions </vt:lpstr>
      <vt:lpstr>TPMs and exceptions </vt:lpstr>
      <vt:lpstr>TPMs and exceptions </vt:lpstr>
      <vt:lpstr>TPMs and exceptions </vt:lpstr>
      <vt:lpstr>TPMs and exceptions </vt:lpstr>
      <vt:lpstr>TPMs and exceptions </vt:lpstr>
      <vt:lpstr>TPMs and exceptions </vt:lpstr>
      <vt:lpstr>32. dia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WIPO INTER-REGIONAL WORKSHOP ON ENFORCEMENT OF COPYRIGHT organized by  the World Intellectual Property Organization (WIPO) in cooperation with the Israeli Patent Office (ILPO) and  the Ministry of Justice of the State of Israel  Jerusalem, November 9 and 10, 2009  </dc:title>
  <dc:creator>Ficsor Mihály</dc:creator>
  <cp:lastModifiedBy>Ficsor Mihály</cp:lastModifiedBy>
  <cp:revision>75</cp:revision>
  <dcterms:created xsi:type="dcterms:W3CDTF">2009-10-29T16:33:53Z</dcterms:created>
  <dcterms:modified xsi:type="dcterms:W3CDTF">2010-08-20T11:30:36Z</dcterms:modified>
</cp:coreProperties>
</file>