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1" r:id="rId4"/>
    <p:sldMasterId id="2147483734" r:id="rId5"/>
  </p:sldMasterIdLst>
  <p:notesMasterIdLst>
    <p:notesMasterId r:id="rId19"/>
  </p:notesMasterIdLst>
  <p:sldIdLst>
    <p:sldId id="256" r:id="rId6"/>
    <p:sldId id="280" r:id="rId7"/>
    <p:sldId id="283" r:id="rId8"/>
    <p:sldId id="270" r:id="rId9"/>
    <p:sldId id="271" r:id="rId10"/>
    <p:sldId id="267" r:id="rId11"/>
    <p:sldId id="273" r:id="rId12"/>
    <p:sldId id="274" r:id="rId13"/>
    <p:sldId id="275" r:id="rId14"/>
    <p:sldId id="285" r:id="rId15"/>
    <p:sldId id="282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ASCO Mariana" initials="VM" lastIdx="0" clrIdx="0">
    <p:extLst>
      <p:ext uri="{19B8F6BF-5375-455C-9EA6-DF929625EA0E}">
        <p15:presenceInfo xmlns:p15="http://schemas.microsoft.com/office/powerpoint/2012/main" userId="S-1-5-21-3637208745-3825800285-422149103-128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909A3"/>
    <a:srgbClr val="07077F"/>
    <a:srgbClr val="00FFCC"/>
    <a:srgbClr val="008DF6"/>
    <a:srgbClr val="75C4FF"/>
    <a:srgbClr val="66FFCC"/>
    <a:srgbClr val="47B0FF"/>
    <a:srgbClr val="2DA5FF"/>
    <a:srgbClr val="93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134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FF8B9-7FFB-4719-9161-CCCDD7DA875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F10CA9E-D7FF-48F3-B09B-3E649594B7FC}">
      <dgm:prSet phldrT="[Text]"/>
      <dgm:spPr>
        <a:solidFill>
          <a:srgbClr val="66FFCC"/>
        </a:solidFill>
        <a:ln>
          <a:solidFill>
            <a:srgbClr val="66FFCC"/>
          </a:solidFill>
        </a:ln>
      </dgm:spPr>
      <dgm:t>
        <a:bodyPr anchor="b"/>
        <a:lstStyle/>
        <a:p>
          <a:pPr algn="ctr" rtl="0"/>
          <a:r>
            <a:rPr lang="en-US" b="0" dirty="0" smtClean="0">
              <a:solidFill>
                <a:srgbClr val="002060"/>
              </a:solidFill>
            </a:rPr>
            <a:t>SMEs that use IP in their business strategies</a:t>
          </a:r>
          <a:endParaRPr lang="en-US" b="0" dirty="0">
            <a:solidFill>
              <a:srgbClr val="002060"/>
            </a:solidFill>
          </a:endParaRPr>
        </a:p>
      </dgm:t>
    </dgm:pt>
    <dgm:pt modelId="{05886EDD-0084-4786-B8D1-DCF579D86FD8}" type="parTrans" cxnId="{7D4FF56C-F82B-4262-ABE4-C6700B1D3797}">
      <dgm:prSet/>
      <dgm:spPr/>
      <dgm:t>
        <a:bodyPr/>
        <a:lstStyle/>
        <a:p>
          <a:endParaRPr lang="en-US"/>
        </a:p>
      </dgm:t>
    </dgm:pt>
    <dgm:pt modelId="{77294D29-6FBE-4B73-8BC8-16B8A6A36904}" type="sibTrans" cxnId="{7D4FF56C-F82B-4262-ABE4-C6700B1D3797}">
      <dgm:prSet/>
      <dgm:spPr>
        <a:solidFill>
          <a:srgbClr val="00FFCC"/>
        </a:solidFill>
      </dgm:spPr>
      <dgm:t>
        <a:bodyPr/>
        <a:lstStyle/>
        <a:p>
          <a:endParaRPr lang="en-US"/>
        </a:p>
      </dgm:t>
    </dgm:pt>
    <dgm:pt modelId="{8685BED8-D8FC-43D3-B1D1-DD25A6E4D68E}">
      <dgm:prSet phldrT="[Text]" custT="1"/>
      <dgm:spPr>
        <a:solidFill>
          <a:srgbClr val="07077F"/>
        </a:solidFill>
        <a:ln>
          <a:solidFill>
            <a:schemeClr val="accent2">
              <a:lumMod val="75000"/>
            </a:schemeClr>
          </a:solidFill>
        </a:ln>
      </dgm:spPr>
      <dgm:t>
        <a:bodyPr anchor="t" anchorCtr="0"/>
        <a:lstStyle/>
        <a:p>
          <a:pPr marL="119063" indent="0" algn="ctr" rtl="0"/>
          <a:r>
            <a:rPr lang="en-US" sz="1200" b="0" noProof="0" dirty="0" smtClean="0">
              <a:solidFill>
                <a:schemeClr val="bg1"/>
              </a:solidFill>
              <a:latin typeface="+mn-lt"/>
            </a:rPr>
            <a:t>Generate performance revenues up to 50% higher than SMEs without IP Rights</a:t>
          </a:r>
          <a:endParaRPr lang="en-US" sz="1200" b="0" noProof="0" dirty="0">
            <a:solidFill>
              <a:schemeClr val="bg1"/>
            </a:solidFill>
            <a:latin typeface="+mn-lt"/>
          </a:endParaRPr>
        </a:p>
      </dgm:t>
    </dgm:pt>
    <dgm:pt modelId="{38AB3E6B-39A5-482D-90E6-C62F9C00D2B8}" type="parTrans" cxnId="{34CAFB34-EF3C-4F6B-90A6-C782A6DFEC8E}">
      <dgm:prSet/>
      <dgm:spPr/>
      <dgm:t>
        <a:bodyPr/>
        <a:lstStyle/>
        <a:p>
          <a:endParaRPr lang="en-US"/>
        </a:p>
      </dgm:t>
    </dgm:pt>
    <dgm:pt modelId="{0BD693F8-19C0-497D-B260-EE3C8D98DD02}" type="sibTrans" cxnId="{34CAFB34-EF3C-4F6B-90A6-C782A6DFEC8E}">
      <dgm:prSet/>
      <dgm:spPr>
        <a:solidFill>
          <a:srgbClr val="07077F"/>
        </a:solidFill>
      </dgm:spPr>
      <dgm:t>
        <a:bodyPr/>
        <a:lstStyle/>
        <a:p>
          <a:endParaRPr lang="en-US"/>
        </a:p>
      </dgm:t>
    </dgm:pt>
    <dgm:pt modelId="{A08B03E7-05D7-4276-8D23-8E00BE805B2C}">
      <dgm:prSet phldrT="[Text]" custT="1"/>
      <dgm:spPr>
        <a:solidFill>
          <a:srgbClr val="47B0FF"/>
        </a:solidFill>
      </dgm:spPr>
      <dgm:t>
        <a:bodyPr/>
        <a:lstStyle/>
        <a:p>
          <a:pPr marL="0" indent="0" algn="ctr"/>
          <a:endParaRPr lang="en-US" sz="1200" noProof="0" dirty="0" smtClean="0">
            <a:solidFill>
              <a:srgbClr val="07077F"/>
            </a:solidFill>
          </a:endParaRPr>
        </a:p>
        <a:p>
          <a:pPr marL="0" indent="0" algn="ctr"/>
          <a:r>
            <a:rPr lang="en-US" sz="1200" noProof="0" dirty="0" smtClean="0">
              <a:solidFill>
                <a:srgbClr val="07077F"/>
              </a:solidFill>
            </a:rPr>
            <a:t>21% more likely to grow in the following three years, and 10% more likely to become a high growth firm when combining multiple IP rights</a:t>
          </a:r>
          <a:endParaRPr lang="en-US" sz="1200" noProof="0" dirty="0">
            <a:solidFill>
              <a:srgbClr val="07077F"/>
            </a:solidFill>
          </a:endParaRPr>
        </a:p>
      </dgm:t>
    </dgm:pt>
    <dgm:pt modelId="{29FE417D-6AF0-4ADB-881B-C3095F69DB16}" type="parTrans" cxnId="{EA16EE1D-D2D2-40FA-AE8F-D6C90EE025F4}">
      <dgm:prSet/>
      <dgm:spPr/>
      <dgm:t>
        <a:bodyPr/>
        <a:lstStyle/>
        <a:p>
          <a:endParaRPr lang="en-US"/>
        </a:p>
      </dgm:t>
    </dgm:pt>
    <dgm:pt modelId="{1BB82798-0B18-477C-BC5D-0162274EAB25}" type="sibTrans" cxnId="{EA16EE1D-D2D2-40FA-AE8F-D6C90EE025F4}">
      <dgm:prSet/>
      <dgm:spPr>
        <a:solidFill>
          <a:srgbClr val="47B0FF"/>
        </a:solidFill>
      </dgm:spPr>
      <dgm:t>
        <a:bodyPr/>
        <a:lstStyle/>
        <a:p>
          <a:endParaRPr lang="en-US"/>
        </a:p>
      </dgm:t>
    </dgm:pt>
    <dgm:pt modelId="{CDFAAFEC-74BA-428B-AADE-AB9509650B20}" type="pres">
      <dgm:prSet presAssocID="{DC2FF8B9-7FFB-4719-9161-CCCDD7DA87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01B172-7057-44F5-9AE4-844C8420F4AB}" type="pres">
      <dgm:prSet presAssocID="{AF10CA9E-D7FF-48F3-B09B-3E649594B7FC}" presName="gear1" presStyleLbl="node1" presStyleIdx="0" presStyleCnt="3" custScaleX="95583" custScaleY="88907" custLinFactNeighborX="3025" custLinFactNeighborY="12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15C96-5EF2-4586-B77C-94759C71AD0B}" type="pres">
      <dgm:prSet presAssocID="{AF10CA9E-D7FF-48F3-B09B-3E649594B7FC}" presName="gear1srcNode" presStyleLbl="node1" presStyleIdx="0" presStyleCnt="3"/>
      <dgm:spPr/>
      <dgm:t>
        <a:bodyPr/>
        <a:lstStyle/>
        <a:p>
          <a:endParaRPr lang="en-US"/>
        </a:p>
      </dgm:t>
    </dgm:pt>
    <dgm:pt modelId="{B5180B2C-6C2F-4EA1-B57B-CDEBEC459DD2}" type="pres">
      <dgm:prSet presAssocID="{AF10CA9E-D7FF-48F3-B09B-3E649594B7FC}" presName="gear1dstNode" presStyleLbl="node1" presStyleIdx="0" presStyleCnt="3"/>
      <dgm:spPr/>
      <dgm:t>
        <a:bodyPr/>
        <a:lstStyle/>
        <a:p>
          <a:endParaRPr lang="en-US"/>
        </a:p>
      </dgm:t>
    </dgm:pt>
    <dgm:pt modelId="{D8DF6F43-09B6-44AC-96D5-AC8D79C54278}" type="pres">
      <dgm:prSet presAssocID="{8685BED8-D8FC-43D3-B1D1-DD25A6E4D68E}" presName="gear2" presStyleLbl="node1" presStyleIdx="1" presStyleCnt="3" custScaleX="108636" custScaleY="98281" custLinFactNeighborX="-1954" custLinFactNeighborY="21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A5D6D-A974-4766-8129-1E2917083856}" type="pres">
      <dgm:prSet presAssocID="{8685BED8-D8FC-43D3-B1D1-DD25A6E4D68E}" presName="gear2srcNode" presStyleLbl="node1" presStyleIdx="1" presStyleCnt="3"/>
      <dgm:spPr/>
      <dgm:t>
        <a:bodyPr/>
        <a:lstStyle/>
        <a:p>
          <a:endParaRPr lang="en-US"/>
        </a:p>
      </dgm:t>
    </dgm:pt>
    <dgm:pt modelId="{C5C31FDE-0BFC-4F6C-B6F4-019BB5454F57}" type="pres">
      <dgm:prSet presAssocID="{8685BED8-D8FC-43D3-B1D1-DD25A6E4D68E}" presName="gear2dstNode" presStyleLbl="node1" presStyleIdx="1" presStyleCnt="3"/>
      <dgm:spPr/>
      <dgm:t>
        <a:bodyPr/>
        <a:lstStyle/>
        <a:p>
          <a:endParaRPr lang="en-US"/>
        </a:p>
      </dgm:t>
    </dgm:pt>
    <dgm:pt modelId="{410CBE77-0DA9-4C20-AFF5-84480E1DE9CC}" type="pres">
      <dgm:prSet presAssocID="{A08B03E7-05D7-4276-8D23-8E00BE805B2C}" presName="gear3" presStyleLbl="node1" presStyleIdx="2" presStyleCnt="3" custScaleX="118393" custScaleY="115006" custLinFactNeighborX="7496" custLinFactNeighborY="-6546"/>
      <dgm:spPr/>
      <dgm:t>
        <a:bodyPr/>
        <a:lstStyle/>
        <a:p>
          <a:endParaRPr lang="en-US"/>
        </a:p>
      </dgm:t>
    </dgm:pt>
    <dgm:pt modelId="{AFA81A36-4E18-4171-A662-61DA80BF37ED}" type="pres">
      <dgm:prSet presAssocID="{A08B03E7-05D7-4276-8D23-8E00BE805B2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3FA53-F755-433D-A03C-E5855DD477B0}" type="pres">
      <dgm:prSet presAssocID="{A08B03E7-05D7-4276-8D23-8E00BE805B2C}" presName="gear3srcNode" presStyleLbl="node1" presStyleIdx="2" presStyleCnt="3"/>
      <dgm:spPr/>
      <dgm:t>
        <a:bodyPr/>
        <a:lstStyle/>
        <a:p>
          <a:endParaRPr lang="en-US"/>
        </a:p>
      </dgm:t>
    </dgm:pt>
    <dgm:pt modelId="{AC407938-F5BB-4C55-8BF2-BFE7F7441764}" type="pres">
      <dgm:prSet presAssocID="{A08B03E7-05D7-4276-8D23-8E00BE805B2C}" presName="gear3dstNode" presStyleLbl="node1" presStyleIdx="2" presStyleCnt="3"/>
      <dgm:spPr/>
      <dgm:t>
        <a:bodyPr/>
        <a:lstStyle/>
        <a:p>
          <a:endParaRPr lang="en-US"/>
        </a:p>
      </dgm:t>
    </dgm:pt>
    <dgm:pt modelId="{C528D388-A06F-4B27-9C59-FB74B213629E}" type="pres">
      <dgm:prSet presAssocID="{77294D29-6FBE-4B73-8BC8-16B8A6A36904}" presName="connector1" presStyleLbl="sibTrans2D1" presStyleIdx="0" presStyleCnt="3" custScaleX="79917" custScaleY="86235" custLinFactNeighborX="7627" custLinFactNeighborY="-526"/>
      <dgm:spPr/>
      <dgm:t>
        <a:bodyPr/>
        <a:lstStyle/>
        <a:p>
          <a:endParaRPr lang="en-US"/>
        </a:p>
      </dgm:t>
    </dgm:pt>
    <dgm:pt modelId="{A8D82460-CDDD-48FD-B4A2-762516E3B71B}" type="pres">
      <dgm:prSet presAssocID="{0BD693F8-19C0-497D-B260-EE3C8D98DD02}" presName="connector2" presStyleLbl="sibTrans2D1" presStyleIdx="1" presStyleCnt="3" custLinFactNeighborX="-8393" custLinFactNeighborY="167"/>
      <dgm:spPr/>
      <dgm:t>
        <a:bodyPr/>
        <a:lstStyle/>
        <a:p>
          <a:endParaRPr lang="en-US"/>
        </a:p>
      </dgm:t>
    </dgm:pt>
    <dgm:pt modelId="{9D3D51D0-8A4B-45E0-8AD0-5A29230F8D87}" type="pres">
      <dgm:prSet presAssocID="{1BB82798-0B18-477C-BC5D-0162274EAB25}" presName="connector3" presStyleLbl="sibTrans2D1" presStyleIdx="2" presStyleCnt="3" custLinFactNeighborX="-1008" custLinFactNeighborY="-3024"/>
      <dgm:spPr/>
      <dgm:t>
        <a:bodyPr/>
        <a:lstStyle/>
        <a:p>
          <a:endParaRPr lang="en-US"/>
        </a:p>
      </dgm:t>
    </dgm:pt>
  </dgm:ptLst>
  <dgm:cxnLst>
    <dgm:cxn modelId="{3AA1FFF7-FC25-42BF-81AC-72C54A5F1A3E}" type="presOf" srcId="{AF10CA9E-D7FF-48F3-B09B-3E649594B7FC}" destId="{8A915C96-5EF2-4586-B77C-94759C71AD0B}" srcOrd="1" destOrd="0" presId="urn:microsoft.com/office/officeart/2005/8/layout/gear1"/>
    <dgm:cxn modelId="{EA16EE1D-D2D2-40FA-AE8F-D6C90EE025F4}" srcId="{DC2FF8B9-7FFB-4719-9161-CCCDD7DA8757}" destId="{A08B03E7-05D7-4276-8D23-8E00BE805B2C}" srcOrd="2" destOrd="0" parTransId="{29FE417D-6AF0-4ADB-881B-C3095F69DB16}" sibTransId="{1BB82798-0B18-477C-BC5D-0162274EAB25}"/>
    <dgm:cxn modelId="{F3180EFA-5CA3-4C3F-970F-B37341CD627C}" type="presOf" srcId="{AF10CA9E-D7FF-48F3-B09B-3E649594B7FC}" destId="{B5180B2C-6C2F-4EA1-B57B-CDEBEC459DD2}" srcOrd="2" destOrd="0" presId="urn:microsoft.com/office/officeart/2005/8/layout/gear1"/>
    <dgm:cxn modelId="{A418518B-CD9C-418C-8935-093A5597F6C0}" type="presOf" srcId="{8685BED8-D8FC-43D3-B1D1-DD25A6E4D68E}" destId="{D8DF6F43-09B6-44AC-96D5-AC8D79C54278}" srcOrd="0" destOrd="0" presId="urn:microsoft.com/office/officeart/2005/8/layout/gear1"/>
    <dgm:cxn modelId="{7D4FF56C-F82B-4262-ABE4-C6700B1D3797}" srcId="{DC2FF8B9-7FFB-4719-9161-CCCDD7DA8757}" destId="{AF10CA9E-D7FF-48F3-B09B-3E649594B7FC}" srcOrd="0" destOrd="0" parTransId="{05886EDD-0084-4786-B8D1-DCF579D86FD8}" sibTransId="{77294D29-6FBE-4B73-8BC8-16B8A6A36904}"/>
    <dgm:cxn modelId="{6A978E71-E4FF-4AC7-A025-3B45FE59E666}" type="presOf" srcId="{8685BED8-D8FC-43D3-B1D1-DD25A6E4D68E}" destId="{C5C31FDE-0BFC-4F6C-B6F4-019BB5454F57}" srcOrd="2" destOrd="0" presId="urn:microsoft.com/office/officeart/2005/8/layout/gear1"/>
    <dgm:cxn modelId="{07FFEFB2-080A-4E14-884A-0E5BDD7AEA61}" type="presOf" srcId="{8685BED8-D8FC-43D3-B1D1-DD25A6E4D68E}" destId="{6C8A5D6D-A974-4766-8129-1E2917083856}" srcOrd="1" destOrd="0" presId="urn:microsoft.com/office/officeart/2005/8/layout/gear1"/>
    <dgm:cxn modelId="{485FABD6-1959-4986-A39C-145BF8F71976}" type="presOf" srcId="{DC2FF8B9-7FFB-4719-9161-CCCDD7DA8757}" destId="{CDFAAFEC-74BA-428B-AADE-AB9509650B20}" srcOrd="0" destOrd="0" presId="urn:microsoft.com/office/officeart/2005/8/layout/gear1"/>
    <dgm:cxn modelId="{6FBCD570-9963-43BD-8664-F179D9DA351E}" type="presOf" srcId="{A08B03E7-05D7-4276-8D23-8E00BE805B2C}" destId="{AC407938-F5BB-4C55-8BF2-BFE7F7441764}" srcOrd="3" destOrd="0" presId="urn:microsoft.com/office/officeart/2005/8/layout/gear1"/>
    <dgm:cxn modelId="{639C6E44-97CA-4950-B954-954141C798E2}" type="presOf" srcId="{77294D29-6FBE-4B73-8BC8-16B8A6A36904}" destId="{C528D388-A06F-4B27-9C59-FB74B213629E}" srcOrd="0" destOrd="0" presId="urn:microsoft.com/office/officeart/2005/8/layout/gear1"/>
    <dgm:cxn modelId="{7FA76C9E-3EB6-4231-850B-5444AE82B7F3}" type="presOf" srcId="{AF10CA9E-D7FF-48F3-B09B-3E649594B7FC}" destId="{1E01B172-7057-44F5-9AE4-844C8420F4AB}" srcOrd="0" destOrd="0" presId="urn:microsoft.com/office/officeart/2005/8/layout/gear1"/>
    <dgm:cxn modelId="{34CAFB34-EF3C-4F6B-90A6-C782A6DFEC8E}" srcId="{DC2FF8B9-7FFB-4719-9161-CCCDD7DA8757}" destId="{8685BED8-D8FC-43D3-B1D1-DD25A6E4D68E}" srcOrd="1" destOrd="0" parTransId="{38AB3E6B-39A5-482D-90E6-C62F9C00D2B8}" sibTransId="{0BD693F8-19C0-497D-B260-EE3C8D98DD02}"/>
    <dgm:cxn modelId="{EA445DE0-A109-4BDD-8778-F9007D1B3CB5}" type="presOf" srcId="{0BD693F8-19C0-497D-B260-EE3C8D98DD02}" destId="{A8D82460-CDDD-48FD-B4A2-762516E3B71B}" srcOrd="0" destOrd="0" presId="urn:microsoft.com/office/officeart/2005/8/layout/gear1"/>
    <dgm:cxn modelId="{D947372B-E381-4D2F-8C09-0407663968B0}" type="presOf" srcId="{A08B03E7-05D7-4276-8D23-8E00BE805B2C}" destId="{4A13FA53-F755-433D-A03C-E5855DD477B0}" srcOrd="2" destOrd="0" presId="urn:microsoft.com/office/officeart/2005/8/layout/gear1"/>
    <dgm:cxn modelId="{42C21A87-6564-4972-B25C-E2294870A88A}" type="presOf" srcId="{1BB82798-0B18-477C-BC5D-0162274EAB25}" destId="{9D3D51D0-8A4B-45E0-8AD0-5A29230F8D87}" srcOrd="0" destOrd="0" presId="urn:microsoft.com/office/officeart/2005/8/layout/gear1"/>
    <dgm:cxn modelId="{27C6E73A-7D8B-498A-98D2-36A9CEC5B52D}" type="presOf" srcId="{A08B03E7-05D7-4276-8D23-8E00BE805B2C}" destId="{410CBE77-0DA9-4C20-AFF5-84480E1DE9CC}" srcOrd="0" destOrd="0" presId="urn:microsoft.com/office/officeart/2005/8/layout/gear1"/>
    <dgm:cxn modelId="{3C6A4C76-253B-4CA5-9575-76180FC7A0EE}" type="presOf" srcId="{A08B03E7-05D7-4276-8D23-8E00BE805B2C}" destId="{AFA81A36-4E18-4171-A662-61DA80BF37ED}" srcOrd="1" destOrd="0" presId="urn:microsoft.com/office/officeart/2005/8/layout/gear1"/>
    <dgm:cxn modelId="{C0F76A4E-A9F5-49D1-A0FC-91EBAD3E941D}" type="presParOf" srcId="{CDFAAFEC-74BA-428B-AADE-AB9509650B20}" destId="{1E01B172-7057-44F5-9AE4-844C8420F4AB}" srcOrd="0" destOrd="0" presId="urn:microsoft.com/office/officeart/2005/8/layout/gear1"/>
    <dgm:cxn modelId="{9600F894-31FA-47D2-A3C8-00DDD09645B9}" type="presParOf" srcId="{CDFAAFEC-74BA-428B-AADE-AB9509650B20}" destId="{8A915C96-5EF2-4586-B77C-94759C71AD0B}" srcOrd="1" destOrd="0" presId="urn:microsoft.com/office/officeart/2005/8/layout/gear1"/>
    <dgm:cxn modelId="{71E03CDB-94CF-46B6-983E-136C5F7A3A1D}" type="presParOf" srcId="{CDFAAFEC-74BA-428B-AADE-AB9509650B20}" destId="{B5180B2C-6C2F-4EA1-B57B-CDEBEC459DD2}" srcOrd="2" destOrd="0" presId="urn:microsoft.com/office/officeart/2005/8/layout/gear1"/>
    <dgm:cxn modelId="{31D988A5-046F-495C-A83A-CF43B242D32D}" type="presParOf" srcId="{CDFAAFEC-74BA-428B-AADE-AB9509650B20}" destId="{D8DF6F43-09B6-44AC-96D5-AC8D79C54278}" srcOrd="3" destOrd="0" presId="urn:microsoft.com/office/officeart/2005/8/layout/gear1"/>
    <dgm:cxn modelId="{1EF4B0BA-B191-42B2-8EC2-48AF6E4C5EA4}" type="presParOf" srcId="{CDFAAFEC-74BA-428B-AADE-AB9509650B20}" destId="{6C8A5D6D-A974-4766-8129-1E2917083856}" srcOrd="4" destOrd="0" presId="urn:microsoft.com/office/officeart/2005/8/layout/gear1"/>
    <dgm:cxn modelId="{6F9EE122-E1C9-4F8D-8246-684E0CB75E17}" type="presParOf" srcId="{CDFAAFEC-74BA-428B-AADE-AB9509650B20}" destId="{C5C31FDE-0BFC-4F6C-B6F4-019BB5454F57}" srcOrd="5" destOrd="0" presId="urn:microsoft.com/office/officeart/2005/8/layout/gear1"/>
    <dgm:cxn modelId="{BFB217FF-2AF7-4DED-BC2B-A58C0C807862}" type="presParOf" srcId="{CDFAAFEC-74BA-428B-AADE-AB9509650B20}" destId="{410CBE77-0DA9-4C20-AFF5-84480E1DE9CC}" srcOrd="6" destOrd="0" presId="urn:microsoft.com/office/officeart/2005/8/layout/gear1"/>
    <dgm:cxn modelId="{F80013B2-1467-41FD-9C81-C75B9D7C8586}" type="presParOf" srcId="{CDFAAFEC-74BA-428B-AADE-AB9509650B20}" destId="{AFA81A36-4E18-4171-A662-61DA80BF37ED}" srcOrd="7" destOrd="0" presId="urn:microsoft.com/office/officeart/2005/8/layout/gear1"/>
    <dgm:cxn modelId="{FABB9FAB-3FE5-4B56-9A9A-6B70D9074DA7}" type="presParOf" srcId="{CDFAAFEC-74BA-428B-AADE-AB9509650B20}" destId="{4A13FA53-F755-433D-A03C-E5855DD477B0}" srcOrd="8" destOrd="0" presId="urn:microsoft.com/office/officeart/2005/8/layout/gear1"/>
    <dgm:cxn modelId="{4BD15084-5FF5-4FEA-9B97-4245D948631F}" type="presParOf" srcId="{CDFAAFEC-74BA-428B-AADE-AB9509650B20}" destId="{AC407938-F5BB-4C55-8BF2-BFE7F7441764}" srcOrd="9" destOrd="0" presId="urn:microsoft.com/office/officeart/2005/8/layout/gear1"/>
    <dgm:cxn modelId="{3DAE4614-EDE7-43A4-9B15-60A93502971E}" type="presParOf" srcId="{CDFAAFEC-74BA-428B-AADE-AB9509650B20}" destId="{C528D388-A06F-4B27-9C59-FB74B213629E}" srcOrd="10" destOrd="0" presId="urn:microsoft.com/office/officeart/2005/8/layout/gear1"/>
    <dgm:cxn modelId="{035FF240-0169-48E2-B908-85B00AD56C42}" type="presParOf" srcId="{CDFAAFEC-74BA-428B-AADE-AB9509650B20}" destId="{A8D82460-CDDD-48FD-B4A2-762516E3B71B}" srcOrd="11" destOrd="0" presId="urn:microsoft.com/office/officeart/2005/8/layout/gear1"/>
    <dgm:cxn modelId="{1A989550-B812-4927-8C11-3FD4809B16DE}" type="presParOf" srcId="{CDFAAFEC-74BA-428B-AADE-AB9509650B20}" destId="{9D3D51D0-8A4B-45E0-8AD0-5A29230F8D8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FB115-E045-42FD-BE54-8BD0BD29742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7EE5F22-3BD0-4BAC-BD87-92A4DB7154A7}">
      <dgm:prSet phldrT="[Text]"/>
      <dgm:spPr>
        <a:solidFill>
          <a:srgbClr val="07077F"/>
        </a:solidFill>
      </dgm:spPr>
      <dgm:t>
        <a:bodyPr/>
        <a:lstStyle/>
        <a:p>
          <a:r>
            <a:rPr lang="en-US" b="1" dirty="0" smtClean="0"/>
            <a:t>Account for about 90% of firms globally</a:t>
          </a:r>
          <a:endParaRPr lang="en-US" b="1" dirty="0"/>
        </a:p>
      </dgm:t>
    </dgm:pt>
    <dgm:pt modelId="{F5E3CAE8-3420-49F2-8C51-BD28DBEE1DF4}" type="parTrans" cxnId="{F5B68C06-3469-4D43-998D-045C182B5EF8}">
      <dgm:prSet/>
      <dgm:spPr/>
      <dgm:t>
        <a:bodyPr/>
        <a:lstStyle/>
        <a:p>
          <a:endParaRPr lang="en-US"/>
        </a:p>
      </dgm:t>
    </dgm:pt>
    <dgm:pt modelId="{FB485B1B-BC85-4486-8C63-7B233924A513}" type="sibTrans" cxnId="{F5B68C06-3469-4D43-998D-045C182B5EF8}">
      <dgm:prSet/>
      <dgm:spPr/>
      <dgm:t>
        <a:bodyPr/>
        <a:lstStyle/>
        <a:p>
          <a:endParaRPr lang="en-US"/>
        </a:p>
      </dgm:t>
    </dgm:pt>
    <dgm:pt modelId="{8F4EC3EF-37EE-4A74-B5DF-647D90F32099}">
      <dgm:prSet phldrT="[Text]"/>
      <dgm:spPr>
        <a:solidFill>
          <a:srgbClr val="008DF6"/>
        </a:solidFill>
      </dgm:spPr>
      <dgm:t>
        <a:bodyPr/>
        <a:lstStyle/>
        <a:p>
          <a:r>
            <a:rPr lang="en-US" b="1" dirty="0" smtClean="0"/>
            <a:t>Provide more than 50% employment worldwide</a:t>
          </a:r>
          <a:endParaRPr lang="en-US" b="1" dirty="0"/>
        </a:p>
      </dgm:t>
    </dgm:pt>
    <dgm:pt modelId="{C86B6E27-79D5-4EF6-A692-7F0AEA429E88}" type="parTrans" cxnId="{F040EBFE-9BF6-412D-BED2-6EDAF232EBC6}">
      <dgm:prSet/>
      <dgm:spPr/>
      <dgm:t>
        <a:bodyPr/>
        <a:lstStyle/>
        <a:p>
          <a:endParaRPr lang="en-US"/>
        </a:p>
      </dgm:t>
    </dgm:pt>
    <dgm:pt modelId="{53C0C0D3-C196-43B7-B107-32301AEB3260}" type="sibTrans" cxnId="{F040EBFE-9BF6-412D-BED2-6EDAF232EBC6}">
      <dgm:prSet/>
      <dgm:spPr/>
      <dgm:t>
        <a:bodyPr/>
        <a:lstStyle/>
        <a:p>
          <a:endParaRPr lang="en-US"/>
        </a:p>
      </dgm:t>
    </dgm:pt>
    <dgm:pt modelId="{A1698306-B96C-4BC1-84E5-B4EB748DBC1B}">
      <dgm:prSet phldrT="[Text]"/>
      <dgm:spPr>
        <a:solidFill>
          <a:srgbClr val="00FFCC"/>
        </a:solidFill>
      </dgm:spPr>
      <dgm:t>
        <a:bodyPr/>
        <a:lstStyle/>
        <a:p>
          <a:r>
            <a:rPr lang="en-US" b="1" dirty="0" smtClean="0"/>
            <a:t>Play a critical in economic growth and sustainable development</a:t>
          </a:r>
          <a:endParaRPr lang="en-US" b="1" dirty="0"/>
        </a:p>
      </dgm:t>
    </dgm:pt>
    <dgm:pt modelId="{35CC7313-B8D0-4058-8528-8E11B69EB50A}" type="parTrans" cxnId="{E3192099-451F-4FDF-81AE-8FD17B8AFA90}">
      <dgm:prSet/>
      <dgm:spPr/>
      <dgm:t>
        <a:bodyPr/>
        <a:lstStyle/>
        <a:p>
          <a:endParaRPr lang="en-US"/>
        </a:p>
      </dgm:t>
    </dgm:pt>
    <dgm:pt modelId="{AC5EEEB1-A86E-4942-8341-96AB9D4A34F3}" type="sibTrans" cxnId="{E3192099-451F-4FDF-81AE-8FD17B8AFA90}">
      <dgm:prSet/>
      <dgm:spPr/>
      <dgm:t>
        <a:bodyPr/>
        <a:lstStyle/>
        <a:p>
          <a:endParaRPr lang="en-US"/>
        </a:p>
      </dgm:t>
    </dgm:pt>
    <dgm:pt modelId="{254B0279-0BD4-4CF3-A0B2-B0829100B851}" type="pres">
      <dgm:prSet presAssocID="{9D4FB115-E045-42FD-BE54-8BD0BD29742F}" presName="compositeShape" presStyleCnt="0">
        <dgm:presLayoutVars>
          <dgm:chMax val="7"/>
          <dgm:dir/>
          <dgm:resizeHandles val="exact"/>
        </dgm:presLayoutVars>
      </dgm:prSet>
      <dgm:spPr/>
    </dgm:pt>
    <dgm:pt modelId="{A4E8FDD7-D6B0-47B6-AEB6-FEAA3D26DE94}" type="pres">
      <dgm:prSet presAssocID="{9D4FB115-E045-42FD-BE54-8BD0BD29742F}" presName="wedge1" presStyleLbl="node1" presStyleIdx="0" presStyleCnt="3"/>
      <dgm:spPr/>
      <dgm:t>
        <a:bodyPr/>
        <a:lstStyle/>
        <a:p>
          <a:endParaRPr lang="en-US"/>
        </a:p>
      </dgm:t>
    </dgm:pt>
    <dgm:pt modelId="{DEBC7FA8-4BF0-4FD2-A35C-62E4E118F050}" type="pres">
      <dgm:prSet presAssocID="{9D4FB115-E045-42FD-BE54-8BD0BD29742F}" presName="dummy1a" presStyleCnt="0"/>
      <dgm:spPr/>
    </dgm:pt>
    <dgm:pt modelId="{561BA0F6-D5F5-4809-9A33-3909A554E5E5}" type="pres">
      <dgm:prSet presAssocID="{9D4FB115-E045-42FD-BE54-8BD0BD29742F}" presName="dummy1b" presStyleCnt="0"/>
      <dgm:spPr/>
    </dgm:pt>
    <dgm:pt modelId="{98FFD7A5-66F7-4AAE-92FA-ADC88B863A0B}" type="pres">
      <dgm:prSet presAssocID="{9D4FB115-E045-42FD-BE54-8BD0BD2974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C44C-C123-478A-A194-9E5C2D40BDF3}" type="pres">
      <dgm:prSet presAssocID="{9D4FB115-E045-42FD-BE54-8BD0BD29742F}" presName="wedge2" presStyleLbl="node1" presStyleIdx="1" presStyleCnt="3"/>
      <dgm:spPr/>
      <dgm:t>
        <a:bodyPr/>
        <a:lstStyle/>
        <a:p>
          <a:endParaRPr lang="en-US"/>
        </a:p>
      </dgm:t>
    </dgm:pt>
    <dgm:pt modelId="{128CFD04-0B09-4D65-94DE-DB948BE0403D}" type="pres">
      <dgm:prSet presAssocID="{9D4FB115-E045-42FD-BE54-8BD0BD29742F}" presName="dummy2a" presStyleCnt="0"/>
      <dgm:spPr/>
    </dgm:pt>
    <dgm:pt modelId="{BD5AB4F4-60DA-40A1-8ACA-8F1F7F5F684F}" type="pres">
      <dgm:prSet presAssocID="{9D4FB115-E045-42FD-BE54-8BD0BD29742F}" presName="dummy2b" presStyleCnt="0"/>
      <dgm:spPr/>
    </dgm:pt>
    <dgm:pt modelId="{F5296DEB-1CF9-425A-A886-FBA8048AF5CF}" type="pres">
      <dgm:prSet presAssocID="{9D4FB115-E045-42FD-BE54-8BD0BD2974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0F967-8D2E-4FF9-AF80-19D1ED12B446}" type="pres">
      <dgm:prSet presAssocID="{9D4FB115-E045-42FD-BE54-8BD0BD29742F}" presName="wedge3" presStyleLbl="node1" presStyleIdx="2" presStyleCnt="3"/>
      <dgm:spPr/>
      <dgm:t>
        <a:bodyPr/>
        <a:lstStyle/>
        <a:p>
          <a:endParaRPr lang="en-US"/>
        </a:p>
      </dgm:t>
    </dgm:pt>
    <dgm:pt modelId="{0EA5CB16-177C-4997-9CA5-08179D18C2FB}" type="pres">
      <dgm:prSet presAssocID="{9D4FB115-E045-42FD-BE54-8BD0BD29742F}" presName="dummy3a" presStyleCnt="0"/>
      <dgm:spPr/>
    </dgm:pt>
    <dgm:pt modelId="{E721AE7D-82AA-485F-BE39-A7E1B1B4BB9F}" type="pres">
      <dgm:prSet presAssocID="{9D4FB115-E045-42FD-BE54-8BD0BD29742F}" presName="dummy3b" presStyleCnt="0"/>
      <dgm:spPr/>
    </dgm:pt>
    <dgm:pt modelId="{133F5A26-33C8-4C30-9D6B-DBCE0919D960}" type="pres">
      <dgm:prSet presAssocID="{9D4FB115-E045-42FD-BE54-8BD0BD2974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72312-FBE0-4821-9442-1A64DB2D5C3A}" type="pres">
      <dgm:prSet presAssocID="{FB485B1B-BC85-4486-8C63-7B233924A513}" presName="arrowWedge1" presStyleLbl="fgSibTrans2D1" presStyleIdx="0" presStyleCnt="3"/>
      <dgm:spPr/>
    </dgm:pt>
    <dgm:pt modelId="{D6A62F1E-57D6-4D9B-9E9F-100330B1783A}" type="pres">
      <dgm:prSet presAssocID="{53C0C0D3-C196-43B7-B107-32301AEB3260}" presName="arrowWedge2" presStyleLbl="fgSibTrans2D1" presStyleIdx="1" presStyleCnt="3"/>
      <dgm:spPr/>
    </dgm:pt>
    <dgm:pt modelId="{8827CC9C-B832-450D-82B9-EBEFD95C0EE4}" type="pres">
      <dgm:prSet presAssocID="{AC5EEEB1-A86E-4942-8341-96AB9D4A34F3}" presName="arrowWedge3" presStyleLbl="fgSibTrans2D1" presStyleIdx="2" presStyleCnt="3"/>
      <dgm:spPr/>
    </dgm:pt>
  </dgm:ptLst>
  <dgm:cxnLst>
    <dgm:cxn modelId="{D181EAA3-5743-4EB3-9AD6-FB9C1C64A2FC}" type="presOf" srcId="{67EE5F22-3BD0-4BAC-BD87-92A4DB7154A7}" destId="{A4E8FDD7-D6B0-47B6-AEB6-FEAA3D26DE94}" srcOrd="0" destOrd="0" presId="urn:microsoft.com/office/officeart/2005/8/layout/cycle8"/>
    <dgm:cxn modelId="{E3192099-451F-4FDF-81AE-8FD17B8AFA90}" srcId="{9D4FB115-E045-42FD-BE54-8BD0BD29742F}" destId="{A1698306-B96C-4BC1-84E5-B4EB748DBC1B}" srcOrd="2" destOrd="0" parTransId="{35CC7313-B8D0-4058-8528-8E11B69EB50A}" sibTransId="{AC5EEEB1-A86E-4942-8341-96AB9D4A34F3}"/>
    <dgm:cxn modelId="{F040EBFE-9BF6-412D-BED2-6EDAF232EBC6}" srcId="{9D4FB115-E045-42FD-BE54-8BD0BD29742F}" destId="{8F4EC3EF-37EE-4A74-B5DF-647D90F32099}" srcOrd="1" destOrd="0" parTransId="{C86B6E27-79D5-4EF6-A692-7F0AEA429E88}" sibTransId="{53C0C0D3-C196-43B7-B107-32301AEB3260}"/>
    <dgm:cxn modelId="{7859D0DB-FB99-417D-A8E5-3FC629C6EFD7}" type="presOf" srcId="{A1698306-B96C-4BC1-84E5-B4EB748DBC1B}" destId="{0700F967-8D2E-4FF9-AF80-19D1ED12B446}" srcOrd="0" destOrd="0" presId="urn:microsoft.com/office/officeart/2005/8/layout/cycle8"/>
    <dgm:cxn modelId="{433648B3-8EC6-4FB7-9946-9423E600E110}" type="presOf" srcId="{67EE5F22-3BD0-4BAC-BD87-92A4DB7154A7}" destId="{98FFD7A5-66F7-4AAE-92FA-ADC88B863A0B}" srcOrd="1" destOrd="0" presId="urn:microsoft.com/office/officeart/2005/8/layout/cycle8"/>
    <dgm:cxn modelId="{20131CD4-B4F8-474B-B064-23037376774F}" type="presOf" srcId="{8F4EC3EF-37EE-4A74-B5DF-647D90F32099}" destId="{F5296DEB-1CF9-425A-A886-FBA8048AF5CF}" srcOrd="1" destOrd="0" presId="urn:microsoft.com/office/officeart/2005/8/layout/cycle8"/>
    <dgm:cxn modelId="{EEE6DDD6-8FB6-4262-9DC3-3331CFC91547}" type="presOf" srcId="{8F4EC3EF-37EE-4A74-B5DF-647D90F32099}" destId="{7354C44C-C123-478A-A194-9E5C2D40BDF3}" srcOrd="0" destOrd="0" presId="urn:microsoft.com/office/officeart/2005/8/layout/cycle8"/>
    <dgm:cxn modelId="{2A4AE162-D6B4-4347-94CF-F1D1B902101C}" type="presOf" srcId="{A1698306-B96C-4BC1-84E5-B4EB748DBC1B}" destId="{133F5A26-33C8-4C30-9D6B-DBCE0919D960}" srcOrd="1" destOrd="0" presId="urn:microsoft.com/office/officeart/2005/8/layout/cycle8"/>
    <dgm:cxn modelId="{26764DC6-03CC-46C7-81CB-C474E1EDD48F}" type="presOf" srcId="{9D4FB115-E045-42FD-BE54-8BD0BD29742F}" destId="{254B0279-0BD4-4CF3-A0B2-B0829100B851}" srcOrd="0" destOrd="0" presId="urn:microsoft.com/office/officeart/2005/8/layout/cycle8"/>
    <dgm:cxn modelId="{F5B68C06-3469-4D43-998D-045C182B5EF8}" srcId="{9D4FB115-E045-42FD-BE54-8BD0BD29742F}" destId="{67EE5F22-3BD0-4BAC-BD87-92A4DB7154A7}" srcOrd="0" destOrd="0" parTransId="{F5E3CAE8-3420-49F2-8C51-BD28DBEE1DF4}" sibTransId="{FB485B1B-BC85-4486-8C63-7B233924A513}"/>
    <dgm:cxn modelId="{BDD7D574-8730-4985-AFA6-76D9FD407FE4}" type="presParOf" srcId="{254B0279-0BD4-4CF3-A0B2-B0829100B851}" destId="{A4E8FDD7-D6B0-47B6-AEB6-FEAA3D26DE94}" srcOrd="0" destOrd="0" presId="urn:microsoft.com/office/officeart/2005/8/layout/cycle8"/>
    <dgm:cxn modelId="{99E3EB48-49A3-4F26-8006-375E0D7E3533}" type="presParOf" srcId="{254B0279-0BD4-4CF3-A0B2-B0829100B851}" destId="{DEBC7FA8-4BF0-4FD2-A35C-62E4E118F050}" srcOrd="1" destOrd="0" presId="urn:microsoft.com/office/officeart/2005/8/layout/cycle8"/>
    <dgm:cxn modelId="{9DC13632-8808-4095-8483-F084FA9598C2}" type="presParOf" srcId="{254B0279-0BD4-4CF3-A0B2-B0829100B851}" destId="{561BA0F6-D5F5-4809-9A33-3909A554E5E5}" srcOrd="2" destOrd="0" presId="urn:microsoft.com/office/officeart/2005/8/layout/cycle8"/>
    <dgm:cxn modelId="{C2E87BDB-9568-4C5D-B09C-0DCDF3CD5FE3}" type="presParOf" srcId="{254B0279-0BD4-4CF3-A0B2-B0829100B851}" destId="{98FFD7A5-66F7-4AAE-92FA-ADC88B863A0B}" srcOrd="3" destOrd="0" presId="urn:microsoft.com/office/officeart/2005/8/layout/cycle8"/>
    <dgm:cxn modelId="{D2EE1F04-6CBA-4D69-BA22-D66705B4DBF2}" type="presParOf" srcId="{254B0279-0BD4-4CF3-A0B2-B0829100B851}" destId="{7354C44C-C123-478A-A194-9E5C2D40BDF3}" srcOrd="4" destOrd="0" presId="urn:microsoft.com/office/officeart/2005/8/layout/cycle8"/>
    <dgm:cxn modelId="{2B9A186B-81EE-4215-B97F-5A691FE8DDDE}" type="presParOf" srcId="{254B0279-0BD4-4CF3-A0B2-B0829100B851}" destId="{128CFD04-0B09-4D65-94DE-DB948BE0403D}" srcOrd="5" destOrd="0" presId="urn:microsoft.com/office/officeart/2005/8/layout/cycle8"/>
    <dgm:cxn modelId="{C449FC83-CE89-4139-A6AC-AB447FFD623A}" type="presParOf" srcId="{254B0279-0BD4-4CF3-A0B2-B0829100B851}" destId="{BD5AB4F4-60DA-40A1-8ACA-8F1F7F5F684F}" srcOrd="6" destOrd="0" presId="urn:microsoft.com/office/officeart/2005/8/layout/cycle8"/>
    <dgm:cxn modelId="{E1FE38B2-C4D7-4972-AA72-B475912529C2}" type="presParOf" srcId="{254B0279-0BD4-4CF3-A0B2-B0829100B851}" destId="{F5296DEB-1CF9-425A-A886-FBA8048AF5CF}" srcOrd="7" destOrd="0" presId="urn:microsoft.com/office/officeart/2005/8/layout/cycle8"/>
    <dgm:cxn modelId="{A25847F0-66C5-4B6E-8C6A-0858ED72F71B}" type="presParOf" srcId="{254B0279-0BD4-4CF3-A0B2-B0829100B851}" destId="{0700F967-8D2E-4FF9-AF80-19D1ED12B446}" srcOrd="8" destOrd="0" presId="urn:microsoft.com/office/officeart/2005/8/layout/cycle8"/>
    <dgm:cxn modelId="{5B3C4198-E0D5-4A7F-BAFE-D886CF0CA1DF}" type="presParOf" srcId="{254B0279-0BD4-4CF3-A0B2-B0829100B851}" destId="{0EA5CB16-177C-4997-9CA5-08179D18C2FB}" srcOrd="9" destOrd="0" presId="urn:microsoft.com/office/officeart/2005/8/layout/cycle8"/>
    <dgm:cxn modelId="{95DD6FCE-56DE-46EF-A613-01FDC86B239D}" type="presParOf" srcId="{254B0279-0BD4-4CF3-A0B2-B0829100B851}" destId="{E721AE7D-82AA-485F-BE39-A7E1B1B4BB9F}" srcOrd="10" destOrd="0" presId="urn:microsoft.com/office/officeart/2005/8/layout/cycle8"/>
    <dgm:cxn modelId="{AFCD3B54-EB1B-490E-900C-A22E4E253A1B}" type="presParOf" srcId="{254B0279-0BD4-4CF3-A0B2-B0829100B851}" destId="{133F5A26-33C8-4C30-9D6B-DBCE0919D960}" srcOrd="11" destOrd="0" presId="urn:microsoft.com/office/officeart/2005/8/layout/cycle8"/>
    <dgm:cxn modelId="{9A82BEBB-05E4-4E42-8B47-F030A22BD48B}" type="presParOf" srcId="{254B0279-0BD4-4CF3-A0B2-B0829100B851}" destId="{89C72312-FBE0-4821-9442-1A64DB2D5C3A}" srcOrd="12" destOrd="0" presId="urn:microsoft.com/office/officeart/2005/8/layout/cycle8"/>
    <dgm:cxn modelId="{6A99EED0-192A-4C80-8874-2FDE9D69ACF6}" type="presParOf" srcId="{254B0279-0BD4-4CF3-A0B2-B0829100B851}" destId="{D6A62F1E-57D6-4D9B-9E9F-100330B1783A}" srcOrd="13" destOrd="0" presId="urn:microsoft.com/office/officeart/2005/8/layout/cycle8"/>
    <dgm:cxn modelId="{9E7C5545-E34D-4DA9-92C0-BDE5AF6530F8}" type="presParOf" srcId="{254B0279-0BD4-4CF3-A0B2-B0829100B851}" destId="{8827CC9C-B832-450D-82B9-EBEFD95C0EE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404B7-69E4-458B-A06A-E04349D8EC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BEF7AA-9924-4D70-8EBD-4FE0E81A91B9}">
      <dgm:prSet/>
      <dgm:spPr>
        <a:solidFill>
          <a:srgbClr val="75C4FF"/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An on-line IP self-assessment tool for small businesses</a:t>
          </a:r>
          <a:endParaRPr lang="es-CO" dirty="0">
            <a:solidFill>
              <a:schemeClr val="bg1"/>
            </a:solidFill>
          </a:endParaRPr>
        </a:p>
      </dgm:t>
    </dgm:pt>
    <dgm:pt modelId="{F01CF5FB-A5F8-4414-B5CB-90F27CC67B72}" type="parTrans" cxnId="{B45F1D3E-7D19-4EDE-A816-E9D324A506C8}">
      <dgm:prSet/>
      <dgm:spPr/>
      <dgm:t>
        <a:bodyPr/>
        <a:lstStyle/>
        <a:p>
          <a:endParaRPr lang="en-US"/>
        </a:p>
      </dgm:t>
    </dgm:pt>
    <dgm:pt modelId="{5122910B-4188-4BB7-8138-804FB1A4BDC4}" type="sibTrans" cxnId="{B45F1D3E-7D19-4EDE-A816-E9D324A506C8}">
      <dgm:prSet/>
      <dgm:spPr/>
      <dgm:t>
        <a:bodyPr/>
        <a:lstStyle/>
        <a:p>
          <a:endParaRPr lang="en-US"/>
        </a:p>
      </dgm:t>
    </dgm:pt>
    <dgm:pt modelId="{A8B0ADAA-12A9-4559-9894-05058283ABC8}">
      <dgm:prSet/>
      <dgm:spPr>
        <a:solidFill>
          <a:srgbClr val="75C4FF"/>
        </a:solidFill>
      </dgm:spPr>
      <dgm:t>
        <a:bodyPr anchor="b"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Provides a customized report on the IP assets of the business and how they may be protected, managed and exploited based on the answers provided by the user to a series of questions </a:t>
          </a:r>
          <a:endParaRPr lang="en-US" noProof="0" dirty="0">
            <a:solidFill>
              <a:schemeClr val="bg1"/>
            </a:solidFill>
          </a:endParaRPr>
        </a:p>
      </dgm:t>
    </dgm:pt>
    <dgm:pt modelId="{99D3DE09-F0C1-4926-B019-F77865F54C2F}" type="parTrans" cxnId="{E21BE2B8-A92E-4386-8BEA-061D704E0987}">
      <dgm:prSet/>
      <dgm:spPr/>
      <dgm:t>
        <a:bodyPr/>
        <a:lstStyle/>
        <a:p>
          <a:endParaRPr lang="en-US"/>
        </a:p>
      </dgm:t>
    </dgm:pt>
    <dgm:pt modelId="{514A8724-9555-4569-A37B-1C1EC86E90CB}" type="sibTrans" cxnId="{E21BE2B8-A92E-4386-8BEA-061D704E0987}">
      <dgm:prSet/>
      <dgm:spPr/>
      <dgm:t>
        <a:bodyPr/>
        <a:lstStyle/>
        <a:p>
          <a:endParaRPr lang="en-US"/>
        </a:p>
      </dgm:t>
    </dgm:pt>
    <dgm:pt modelId="{200BCAB6-BE18-4A3C-A41E-27167299D3DC}">
      <dgm:prSet/>
      <dgm:spPr>
        <a:solidFill>
          <a:srgbClr val="75C4FF"/>
        </a:solidFill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Is free, easy to use and requires no registration</a:t>
          </a:r>
          <a:endParaRPr lang="en-US" noProof="0" dirty="0">
            <a:solidFill>
              <a:schemeClr val="bg1"/>
            </a:solidFill>
          </a:endParaRPr>
        </a:p>
      </dgm:t>
    </dgm:pt>
    <dgm:pt modelId="{2A31161E-F4BB-4552-A4E1-9A851DFCDA38}" type="parTrans" cxnId="{67E0DB8B-C147-4565-ADD9-BED953E8954E}">
      <dgm:prSet/>
      <dgm:spPr/>
      <dgm:t>
        <a:bodyPr/>
        <a:lstStyle/>
        <a:p>
          <a:endParaRPr lang="en-US"/>
        </a:p>
      </dgm:t>
    </dgm:pt>
    <dgm:pt modelId="{3BD7504B-BB42-4DF0-942F-999D5E676465}" type="sibTrans" cxnId="{67E0DB8B-C147-4565-ADD9-BED953E8954E}">
      <dgm:prSet/>
      <dgm:spPr/>
      <dgm:t>
        <a:bodyPr/>
        <a:lstStyle/>
        <a:p>
          <a:endParaRPr lang="en-US"/>
        </a:p>
      </dgm:t>
    </dgm:pt>
    <dgm:pt modelId="{350BBC40-8855-4E29-88B1-95069F4F2A6C}">
      <dgm:prSet/>
      <dgm:spPr>
        <a:solidFill>
          <a:srgbClr val="75C4FF"/>
        </a:solidFill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Is available in English, French, Spanish, Russian, Chinese, Arabic and Japanese</a:t>
          </a:r>
          <a:endParaRPr lang="en-US" noProof="0" dirty="0">
            <a:solidFill>
              <a:schemeClr val="bg1"/>
            </a:solidFill>
          </a:endParaRPr>
        </a:p>
      </dgm:t>
    </dgm:pt>
    <dgm:pt modelId="{17035A55-F5E2-4C64-ABE6-3793F69723EA}" type="parTrans" cxnId="{E1C0C78C-0FD1-48E6-A687-B9CE35FB4516}">
      <dgm:prSet/>
      <dgm:spPr/>
      <dgm:t>
        <a:bodyPr/>
        <a:lstStyle/>
        <a:p>
          <a:endParaRPr lang="en-US"/>
        </a:p>
      </dgm:t>
    </dgm:pt>
    <dgm:pt modelId="{66D44118-5DDF-4716-8B7B-885FE6F08237}" type="sibTrans" cxnId="{E1C0C78C-0FD1-48E6-A687-B9CE35FB4516}">
      <dgm:prSet/>
      <dgm:spPr/>
      <dgm:t>
        <a:bodyPr/>
        <a:lstStyle/>
        <a:p>
          <a:endParaRPr lang="en-US"/>
        </a:p>
      </dgm:t>
    </dgm:pt>
    <dgm:pt modelId="{5D60EFBD-107F-4063-A8B4-A310452D96EC}" type="pres">
      <dgm:prSet presAssocID="{962404B7-69E4-458B-A06A-E04349D8EC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CF656-44CB-4837-AC36-6AF40A04A005}" type="pres">
      <dgm:prSet presAssocID="{962404B7-69E4-458B-A06A-E04349D8EC25}" presName="fgShape" presStyleLbl="fgShp" presStyleIdx="0" presStyleCnt="1" custScaleX="101389" custScaleY="123553"/>
      <dgm:spPr>
        <a:solidFill>
          <a:srgbClr val="75C4FF"/>
        </a:solidFill>
        <a:ln>
          <a:solidFill>
            <a:srgbClr val="07077F"/>
          </a:solidFill>
        </a:ln>
      </dgm:spPr>
      <dgm:t>
        <a:bodyPr/>
        <a:lstStyle/>
        <a:p>
          <a:endParaRPr lang="en-US"/>
        </a:p>
      </dgm:t>
    </dgm:pt>
    <dgm:pt modelId="{D715F8F3-AF4C-4FA5-822C-FB8D1A7E5167}" type="pres">
      <dgm:prSet presAssocID="{962404B7-69E4-458B-A06A-E04349D8EC25}" presName="linComp" presStyleCnt="0"/>
      <dgm:spPr/>
    </dgm:pt>
    <dgm:pt modelId="{36BAAA0F-317B-4EBB-AD1C-D23A0CD5EEEA}" type="pres">
      <dgm:prSet presAssocID="{61BEF7AA-9924-4D70-8EBD-4FE0E81A91B9}" presName="compNode" presStyleCnt="0"/>
      <dgm:spPr/>
    </dgm:pt>
    <dgm:pt modelId="{19A04541-6372-4005-9BB3-FD53D80CE5C4}" type="pres">
      <dgm:prSet presAssocID="{61BEF7AA-9924-4D70-8EBD-4FE0E81A91B9}" presName="bkgdShape" presStyleLbl="node1" presStyleIdx="0" presStyleCnt="4"/>
      <dgm:spPr/>
      <dgm:t>
        <a:bodyPr/>
        <a:lstStyle/>
        <a:p>
          <a:endParaRPr lang="en-US"/>
        </a:p>
      </dgm:t>
    </dgm:pt>
    <dgm:pt modelId="{FB19E8B7-42A6-49A9-ABE2-6626571B3BCA}" type="pres">
      <dgm:prSet presAssocID="{61BEF7AA-9924-4D70-8EBD-4FE0E81A91B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2E8B-A3E8-491E-9B9F-9F39C06899DF}" type="pres">
      <dgm:prSet presAssocID="{61BEF7AA-9924-4D70-8EBD-4FE0E81A91B9}" presName="invisiNode" presStyleLbl="node1" presStyleIdx="0" presStyleCnt="4"/>
      <dgm:spPr/>
    </dgm:pt>
    <dgm:pt modelId="{B85D71F3-CF3D-47EE-BF4D-830534E04A47}" type="pres">
      <dgm:prSet presAssocID="{61BEF7AA-9924-4D70-8EBD-4FE0E81A91B9}" presName="imagNode" presStyleLbl="fgImgPlace1" presStyleIdx="0" presStyleCnt="4" custScaleY="9090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6" t="8365" r="8996" b="8365"/>
          </a:stretch>
        </a:blipFill>
      </dgm:spPr>
    </dgm:pt>
    <dgm:pt modelId="{93D82C19-0D7A-4BAF-8B36-70F34D3C19F6}" type="pres">
      <dgm:prSet presAssocID="{5122910B-4188-4BB7-8138-804FB1A4BD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F26DDC-7502-4F5F-9C6F-388D33C6832F}" type="pres">
      <dgm:prSet presAssocID="{A8B0ADAA-12A9-4559-9894-05058283ABC8}" presName="compNode" presStyleCnt="0"/>
      <dgm:spPr/>
    </dgm:pt>
    <dgm:pt modelId="{6A035A74-6D77-4D55-B702-A228F20D6407}" type="pres">
      <dgm:prSet presAssocID="{A8B0ADAA-12A9-4559-9894-05058283ABC8}" presName="bkgdShape" presStyleLbl="node1" presStyleIdx="1" presStyleCnt="4"/>
      <dgm:spPr/>
      <dgm:t>
        <a:bodyPr/>
        <a:lstStyle/>
        <a:p>
          <a:endParaRPr lang="en-US"/>
        </a:p>
      </dgm:t>
    </dgm:pt>
    <dgm:pt modelId="{5446DEC9-05BF-462C-9E27-74CC550542AE}" type="pres">
      <dgm:prSet presAssocID="{A8B0ADAA-12A9-4559-9894-05058283ABC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403E8-747D-4EAF-B6E9-0B3FD5BA7B1D}" type="pres">
      <dgm:prSet presAssocID="{A8B0ADAA-12A9-4559-9894-05058283ABC8}" presName="invisiNode" presStyleLbl="node1" presStyleIdx="1" presStyleCnt="4"/>
      <dgm:spPr/>
    </dgm:pt>
    <dgm:pt modelId="{176F8B25-DDD7-4DC4-98C6-A86FCFD76BB0}" type="pres">
      <dgm:prSet presAssocID="{A8B0ADAA-12A9-4559-9894-05058283ABC8}" presName="imagNode" presStyleLbl="fgImgPlace1" presStyleIdx="1" presStyleCnt="4"/>
      <dgm:spPr>
        <a:blipFill dpi="0"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6" t="8996" r="8996" b="8996"/>
          </a:stretch>
        </a:blipFill>
        <a:effectLst>
          <a:outerShdw blurRad="50800" dist="50800" dir="5400000" algn="ctr" rotWithShape="0">
            <a:schemeClr val="tx1">
              <a:lumMod val="95000"/>
              <a:lumOff val="5000"/>
            </a:schemeClr>
          </a:outerShdw>
        </a:effectLst>
      </dgm:spPr>
      <dgm:t>
        <a:bodyPr/>
        <a:lstStyle/>
        <a:p>
          <a:endParaRPr lang="en-US"/>
        </a:p>
      </dgm:t>
    </dgm:pt>
    <dgm:pt modelId="{2F4CAE00-520A-47CD-8131-78530F2ECD88}" type="pres">
      <dgm:prSet presAssocID="{514A8724-9555-4569-A37B-1C1EC86E90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40E4C5-47BF-46F7-A943-2FC09D45D35E}" type="pres">
      <dgm:prSet presAssocID="{200BCAB6-BE18-4A3C-A41E-27167299D3DC}" presName="compNode" presStyleCnt="0"/>
      <dgm:spPr/>
    </dgm:pt>
    <dgm:pt modelId="{E0F5C32B-9EAC-460F-88EE-7A68847C7295}" type="pres">
      <dgm:prSet presAssocID="{200BCAB6-BE18-4A3C-A41E-27167299D3DC}" presName="bkgdShape" presStyleLbl="node1" presStyleIdx="2" presStyleCnt="4"/>
      <dgm:spPr/>
      <dgm:t>
        <a:bodyPr/>
        <a:lstStyle/>
        <a:p>
          <a:endParaRPr lang="en-US"/>
        </a:p>
      </dgm:t>
    </dgm:pt>
    <dgm:pt modelId="{9F7BA660-0577-4770-B7D8-001B95C3352D}" type="pres">
      <dgm:prSet presAssocID="{200BCAB6-BE18-4A3C-A41E-27167299D3D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060B-EECD-4DA7-9531-E35B708F0F25}" type="pres">
      <dgm:prSet presAssocID="{200BCAB6-BE18-4A3C-A41E-27167299D3DC}" presName="invisiNode" presStyleLbl="node1" presStyleIdx="2" presStyleCnt="4"/>
      <dgm:spPr/>
    </dgm:pt>
    <dgm:pt modelId="{82F7B88A-1003-405F-939C-8020355523ED}" type="pres">
      <dgm:prSet presAssocID="{200BCAB6-BE18-4A3C-A41E-27167299D3DC}" presName="imagNode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42" t="5842" r="5842" b="5842"/>
          </a:stretch>
        </a:blipFill>
      </dgm:spPr>
    </dgm:pt>
    <dgm:pt modelId="{30D7A464-3EA3-4DCC-9FBC-98E5C8644759}" type="pres">
      <dgm:prSet presAssocID="{3BD7504B-BB42-4DF0-942F-999D5E6764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264811-7E77-4ED0-A01C-A9DC1ED4ACBE}" type="pres">
      <dgm:prSet presAssocID="{350BBC40-8855-4E29-88B1-95069F4F2A6C}" presName="compNode" presStyleCnt="0"/>
      <dgm:spPr/>
    </dgm:pt>
    <dgm:pt modelId="{C3D059D8-CF9B-4F31-A612-0EE959D01681}" type="pres">
      <dgm:prSet presAssocID="{350BBC40-8855-4E29-88B1-95069F4F2A6C}" presName="bkgdShape" presStyleLbl="node1" presStyleIdx="3" presStyleCnt="4" custLinFactNeighborX="359" custLinFactNeighborY="1548"/>
      <dgm:spPr/>
      <dgm:t>
        <a:bodyPr/>
        <a:lstStyle/>
        <a:p>
          <a:endParaRPr lang="en-US"/>
        </a:p>
      </dgm:t>
    </dgm:pt>
    <dgm:pt modelId="{18E311AB-2A18-4793-A9D3-C12724107079}" type="pres">
      <dgm:prSet presAssocID="{350BBC40-8855-4E29-88B1-95069F4F2A6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027BA-8BD0-4C8F-97E4-E015B99F2416}" type="pres">
      <dgm:prSet presAssocID="{350BBC40-8855-4E29-88B1-95069F4F2A6C}" presName="invisiNode" presStyleLbl="node1" presStyleIdx="3" presStyleCnt="4"/>
      <dgm:spPr/>
    </dgm:pt>
    <dgm:pt modelId="{C11EE304-E650-4147-8D56-49A15EFE9D9C}" type="pres">
      <dgm:prSet presAssocID="{350BBC40-8855-4E29-88B1-95069F4F2A6C}" presName="imagNode" presStyleLbl="fgImgPlace1" presStyleIdx="3" presStyleCnt="4"/>
      <dgm:spPr>
        <a:blipFill dpi="0" rotWithShape="1">
          <a:blip xmlns:r="http://schemas.openxmlformats.org/officeDocument/2006/relationships"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42" t="18459" r="5842" b="18459"/>
          </a:stretch>
        </a:blipFill>
      </dgm:spPr>
      <dgm:t>
        <a:bodyPr/>
        <a:lstStyle/>
        <a:p>
          <a:endParaRPr lang="en-US"/>
        </a:p>
      </dgm:t>
    </dgm:pt>
  </dgm:ptLst>
  <dgm:cxnLst>
    <dgm:cxn modelId="{E1C0C78C-0FD1-48E6-A687-B9CE35FB4516}" srcId="{962404B7-69E4-458B-A06A-E04349D8EC25}" destId="{350BBC40-8855-4E29-88B1-95069F4F2A6C}" srcOrd="3" destOrd="0" parTransId="{17035A55-F5E2-4C64-ABE6-3793F69723EA}" sibTransId="{66D44118-5DDF-4716-8B7B-885FE6F08237}"/>
    <dgm:cxn modelId="{46816B2E-B9D1-4981-8502-B5CF0D53B465}" type="presOf" srcId="{5122910B-4188-4BB7-8138-804FB1A4BDC4}" destId="{93D82C19-0D7A-4BAF-8B36-70F34D3C19F6}" srcOrd="0" destOrd="0" presId="urn:microsoft.com/office/officeart/2005/8/layout/hList7"/>
    <dgm:cxn modelId="{FEC89F0B-373B-44FC-B423-2E9385DA544E}" type="presOf" srcId="{200BCAB6-BE18-4A3C-A41E-27167299D3DC}" destId="{9F7BA660-0577-4770-B7D8-001B95C3352D}" srcOrd="1" destOrd="0" presId="urn:microsoft.com/office/officeart/2005/8/layout/hList7"/>
    <dgm:cxn modelId="{E21BE2B8-A92E-4386-8BEA-061D704E0987}" srcId="{962404B7-69E4-458B-A06A-E04349D8EC25}" destId="{A8B0ADAA-12A9-4559-9894-05058283ABC8}" srcOrd="1" destOrd="0" parTransId="{99D3DE09-F0C1-4926-B019-F77865F54C2F}" sibTransId="{514A8724-9555-4569-A37B-1C1EC86E90CB}"/>
    <dgm:cxn modelId="{41FADAE1-C715-4642-867C-2C94B03473D2}" type="presOf" srcId="{514A8724-9555-4569-A37B-1C1EC86E90CB}" destId="{2F4CAE00-520A-47CD-8131-78530F2ECD88}" srcOrd="0" destOrd="0" presId="urn:microsoft.com/office/officeart/2005/8/layout/hList7"/>
    <dgm:cxn modelId="{D32F0CCD-F5F6-48B8-9C45-8FE73F93A7E9}" type="presOf" srcId="{A8B0ADAA-12A9-4559-9894-05058283ABC8}" destId="{6A035A74-6D77-4D55-B702-A228F20D6407}" srcOrd="0" destOrd="0" presId="urn:microsoft.com/office/officeart/2005/8/layout/hList7"/>
    <dgm:cxn modelId="{B8316B02-023F-4637-8BE0-273490C37CC7}" type="presOf" srcId="{962404B7-69E4-458B-A06A-E04349D8EC25}" destId="{5D60EFBD-107F-4063-A8B4-A310452D96EC}" srcOrd="0" destOrd="0" presId="urn:microsoft.com/office/officeart/2005/8/layout/hList7"/>
    <dgm:cxn modelId="{B45F1D3E-7D19-4EDE-A816-E9D324A506C8}" srcId="{962404B7-69E4-458B-A06A-E04349D8EC25}" destId="{61BEF7AA-9924-4D70-8EBD-4FE0E81A91B9}" srcOrd="0" destOrd="0" parTransId="{F01CF5FB-A5F8-4414-B5CB-90F27CC67B72}" sibTransId="{5122910B-4188-4BB7-8138-804FB1A4BDC4}"/>
    <dgm:cxn modelId="{823CC9E8-3394-4D86-9043-A814073BCE5B}" type="presOf" srcId="{A8B0ADAA-12A9-4559-9894-05058283ABC8}" destId="{5446DEC9-05BF-462C-9E27-74CC550542AE}" srcOrd="1" destOrd="0" presId="urn:microsoft.com/office/officeart/2005/8/layout/hList7"/>
    <dgm:cxn modelId="{1BC1E891-DFA3-4699-BB41-3026DD843D15}" type="presOf" srcId="{200BCAB6-BE18-4A3C-A41E-27167299D3DC}" destId="{E0F5C32B-9EAC-460F-88EE-7A68847C7295}" srcOrd="0" destOrd="0" presId="urn:microsoft.com/office/officeart/2005/8/layout/hList7"/>
    <dgm:cxn modelId="{85F3663D-4C76-4858-ABC9-0A45F570E433}" type="presOf" srcId="{61BEF7AA-9924-4D70-8EBD-4FE0E81A91B9}" destId="{19A04541-6372-4005-9BB3-FD53D80CE5C4}" srcOrd="0" destOrd="0" presId="urn:microsoft.com/office/officeart/2005/8/layout/hList7"/>
    <dgm:cxn modelId="{3C4C5371-5DFF-4B13-B4F8-1916130F7322}" type="presOf" srcId="{350BBC40-8855-4E29-88B1-95069F4F2A6C}" destId="{C3D059D8-CF9B-4F31-A612-0EE959D01681}" srcOrd="0" destOrd="0" presId="urn:microsoft.com/office/officeart/2005/8/layout/hList7"/>
    <dgm:cxn modelId="{67E0DB8B-C147-4565-ADD9-BED953E8954E}" srcId="{962404B7-69E4-458B-A06A-E04349D8EC25}" destId="{200BCAB6-BE18-4A3C-A41E-27167299D3DC}" srcOrd="2" destOrd="0" parTransId="{2A31161E-F4BB-4552-A4E1-9A851DFCDA38}" sibTransId="{3BD7504B-BB42-4DF0-942F-999D5E676465}"/>
    <dgm:cxn modelId="{385DE0FE-6FDF-4BA3-B90B-51ED4F91BC38}" type="presOf" srcId="{3BD7504B-BB42-4DF0-942F-999D5E676465}" destId="{30D7A464-3EA3-4DCC-9FBC-98E5C8644759}" srcOrd="0" destOrd="0" presId="urn:microsoft.com/office/officeart/2005/8/layout/hList7"/>
    <dgm:cxn modelId="{4C7120D0-6385-4064-8298-BC1AB20A708A}" type="presOf" srcId="{350BBC40-8855-4E29-88B1-95069F4F2A6C}" destId="{18E311AB-2A18-4793-A9D3-C12724107079}" srcOrd="1" destOrd="0" presId="urn:microsoft.com/office/officeart/2005/8/layout/hList7"/>
    <dgm:cxn modelId="{EAD49F56-A81B-480A-B21C-4D6C4B7BBEC1}" type="presOf" srcId="{61BEF7AA-9924-4D70-8EBD-4FE0E81A91B9}" destId="{FB19E8B7-42A6-49A9-ABE2-6626571B3BCA}" srcOrd="1" destOrd="0" presId="urn:microsoft.com/office/officeart/2005/8/layout/hList7"/>
    <dgm:cxn modelId="{132F3499-291E-489F-A595-2CB0714AC4F3}" type="presParOf" srcId="{5D60EFBD-107F-4063-A8B4-A310452D96EC}" destId="{ECCCF656-44CB-4837-AC36-6AF40A04A005}" srcOrd="0" destOrd="0" presId="urn:microsoft.com/office/officeart/2005/8/layout/hList7"/>
    <dgm:cxn modelId="{D001D6DD-7B3C-4776-9C2E-7F3BD19C1F5C}" type="presParOf" srcId="{5D60EFBD-107F-4063-A8B4-A310452D96EC}" destId="{D715F8F3-AF4C-4FA5-822C-FB8D1A7E5167}" srcOrd="1" destOrd="0" presId="urn:microsoft.com/office/officeart/2005/8/layout/hList7"/>
    <dgm:cxn modelId="{13AD44CC-0DD2-4C27-AC45-DB6E0BA3507C}" type="presParOf" srcId="{D715F8F3-AF4C-4FA5-822C-FB8D1A7E5167}" destId="{36BAAA0F-317B-4EBB-AD1C-D23A0CD5EEEA}" srcOrd="0" destOrd="0" presId="urn:microsoft.com/office/officeart/2005/8/layout/hList7"/>
    <dgm:cxn modelId="{1D0A8321-25CA-4221-8446-9E5E3360D2B5}" type="presParOf" srcId="{36BAAA0F-317B-4EBB-AD1C-D23A0CD5EEEA}" destId="{19A04541-6372-4005-9BB3-FD53D80CE5C4}" srcOrd="0" destOrd="0" presId="urn:microsoft.com/office/officeart/2005/8/layout/hList7"/>
    <dgm:cxn modelId="{23B46F9E-7857-4967-8730-BF40279F5E6B}" type="presParOf" srcId="{36BAAA0F-317B-4EBB-AD1C-D23A0CD5EEEA}" destId="{FB19E8B7-42A6-49A9-ABE2-6626571B3BCA}" srcOrd="1" destOrd="0" presId="urn:microsoft.com/office/officeart/2005/8/layout/hList7"/>
    <dgm:cxn modelId="{ACAEA049-1058-4AE8-9D8D-176BEA32C0A7}" type="presParOf" srcId="{36BAAA0F-317B-4EBB-AD1C-D23A0CD5EEEA}" destId="{33C12E8B-A3E8-491E-9B9F-9F39C06899DF}" srcOrd="2" destOrd="0" presId="urn:microsoft.com/office/officeart/2005/8/layout/hList7"/>
    <dgm:cxn modelId="{88B4D307-A851-4464-9089-5E8C4AAC0B25}" type="presParOf" srcId="{36BAAA0F-317B-4EBB-AD1C-D23A0CD5EEEA}" destId="{B85D71F3-CF3D-47EE-BF4D-830534E04A47}" srcOrd="3" destOrd="0" presId="urn:microsoft.com/office/officeart/2005/8/layout/hList7"/>
    <dgm:cxn modelId="{D1D420D9-69FC-4E40-9E5F-56FA800E775C}" type="presParOf" srcId="{D715F8F3-AF4C-4FA5-822C-FB8D1A7E5167}" destId="{93D82C19-0D7A-4BAF-8B36-70F34D3C19F6}" srcOrd="1" destOrd="0" presId="urn:microsoft.com/office/officeart/2005/8/layout/hList7"/>
    <dgm:cxn modelId="{87A38714-5492-4A42-8B65-42E3465C6192}" type="presParOf" srcId="{D715F8F3-AF4C-4FA5-822C-FB8D1A7E5167}" destId="{6EF26DDC-7502-4F5F-9C6F-388D33C6832F}" srcOrd="2" destOrd="0" presId="urn:microsoft.com/office/officeart/2005/8/layout/hList7"/>
    <dgm:cxn modelId="{6472F725-8CF6-42C2-8C20-75F61019E5E4}" type="presParOf" srcId="{6EF26DDC-7502-4F5F-9C6F-388D33C6832F}" destId="{6A035A74-6D77-4D55-B702-A228F20D6407}" srcOrd="0" destOrd="0" presId="urn:microsoft.com/office/officeart/2005/8/layout/hList7"/>
    <dgm:cxn modelId="{1335B4AF-5DEA-4FD5-8181-1C0DB3FDC76B}" type="presParOf" srcId="{6EF26DDC-7502-4F5F-9C6F-388D33C6832F}" destId="{5446DEC9-05BF-462C-9E27-74CC550542AE}" srcOrd="1" destOrd="0" presId="urn:microsoft.com/office/officeart/2005/8/layout/hList7"/>
    <dgm:cxn modelId="{682A66C6-7947-4D59-B877-3E3A11E2E129}" type="presParOf" srcId="{6EF26DDC-7502-4F5F-9C6F-388D33C6832F}" destId="{9F6403E8-747D-4EAF-B6E9-0B3FD5BA7B1D}" srcOrd="2" destOrd="0" presId="urn:microsoft.com/office/officeart/2005/8/layout/hList7"/>
    <dgm:cxn modelId="{A2444DFF-ACC7-4851-BF84-E385F6AD5A81}" type="presParOf" srcId="{6EF26DDC-7502-4F5F-9C6F-388D33C6832F}" destId="{176F8B25-DDD7-4DC4-98C6-A86FCFD76BB0}" srcOrd="3" destOrd="0" presId="urn:microsoft.com/office/officeart/2005/8/layout/hList7"/>
    <dgm:cxn modelId="{C7F5E12A-2915-4372-855A-65B5B37B736F}" type="presParOf" srcId="{D715F8F3-AF4C-4FA5-822C-FB8D1A7E5167}" destId="{2F4CAE00-520A-47CD-8131-78530F2ECD88}" srcOrd="3" destOrd="0" presId="urn:microsoft.com/office/officeart/2005/8/layout/hList7"/>
    <dgm:cxn modelId="{C231A593-A8EE-4C28-9AEA-44E0E0BB3001}" type="presParOf" srcId="{D715F8F3-AF4C-4FA5-822C-FB8D1A7E5167}" destId="{1C40E4C5-47BF-46F7-A943-2FC09D45D35E}" srcOrd="4" destOrd="0" presId="urn:microsoft.com/office/officeart/2005/8/layout/hList7"/>
    <dgm:cxn modelId="{FD931D64-A14F-4344-869B-4D92D46401BA}" type="presParOf" srcId="{1C40E4C5-47BF-46F7-A943-2FC09D45D35E}" destId="{E0F5C32B-9EAC-460F-88EE-7A68847C7295}" srcOrd="0" destOrd="0" presId="urn:microsoft.com/office/officeart/2005/8/layout/hList7"/>
    <dgm:cxn modelId="{3AA72F2B-31DD-454E-800A-EB29C8D64CC7}" type="presParOf" srcId="{1C40E4C5-47BF-46F7-A943-2FC09D45D35E}" destId="{9F7BA660-0577-4770-B7D8-001B95C3352D}" srcOrd="1" destOrd="0" presId="urn:microsoft.com/office/officeart/2005/8/layout/hList7"/>
    <dgm:cxn modelId="{162C831C-1FF8-494C-BE0E-56CED03E1853}" type="presParOf" srcId="{1C40E4C5-47BF-46F7-A943-2FC09D45D35E}" destId="{9B43060B-EECD-4DA7-9531-E35B708F0F25}" srcOrd="2" destOrd="0" presId="urn:microsoft.com/office/officeart/2005/8/layout/hList7"/>
    <dgm:cxn modelId="{24372B52-A478-47FB-B044-1B6D5F39D956}" type="presParOf" srcId="{1C40E4C5-47BF-46F7-A943-2FC09D45D35E}" destId="{82F7B88A-1003-405F-939C-8020355523ED}" srcOrd="3" destOrd="0" presId="urn:microsoft.com/office/officeart/2005/8/layout/hList7"/>
    <dgm:cxn modelId="{8C2551C3-C73B-4932-A30C-472F9C447E30}" type="presParOf" srcId="{D715F8F3-AF4C-4FA5-822C-FB8D1A7E5167}" destId="{30D7A464-3EA3-4DCC-9FBC-98E5C8644759}" srcOrd="5" destOrd="0" presId="urn:microsoft.com/office/officeart/2005/8/layout/hList7"/>
    <dgm:cxn modelId="{E37990BF-7B05-41B0-9828-63151C3F1200}" type="presParOf" srcId="{D715F8F3-AF4C-4FA5-822C-FB8D1A7E5167}" destId="{AC264811-7E77-4ED0-A01C-A9DC1ED4ACBE}" srcOrd="6" destOrd="0" presId="urn:microsoft.com/office/officeart/2005/8/layout/hList7"/>
    <dgm:cxn modelId="{6677A98C-5B0F-4A16-8DA9-FD0C8674F749}" type="presParOf" srcId="{AC264811-7E77-4ED0-A01C-A9DC1ED4ACBE}" destId="{C3D059D8-CF9B-4F31-A612-0EE959D01681}" srcOrd="0" destOrd="0" presId="urn:microsoft.com/office/officeart/2005/8/layout/hList7"/>
    <dgm:cxn modelId="{B0FB75D2-C5E8-470C-88D4-841A6B04EE33}" type="presParOf" srcId="{AC264811-7E77-4ED0-A01C-A9DC1ED4ACBE}" destId="{18E311AB-2A18-4793-A9D3-C12724107079}" srcOrd="1" destOrd="0" presId="urn:microsoft.com/office/officeart/2005/8/layout/hList7"/>
    <dgm:cxn modelId="{2A28A47E-9B5E-4E55-989A-F70DF75001D2}" type="presParOf" srcId="{AC264811-7E77-4ED0-A01C-A9DC1ED4ACBE}" destId="{DF7027BA-8BD0-4C8F-97E4-E015B99F2416}" srcOrd="2" destOrd="0" presId="urn:microsoft.com/office/officeart/2005/8/layout/hList7"/>
    <dgm:cxn modelId="{A4088BEE-F73F-4388-825B-2C49360C650C}" type="presParOf" srcId="{AC264811-7E77-4ED0-A01C-A9DC1ED4ACBE}" destId="{C11EE304-E650-4147-8D56-49A15EFE9D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1B172-7057-44F5-9AE4-844C8420F4AB}">
      <dsp:nvSpPr>
        <dsp:cNvPr id="0" name=""/>
        <dsp:cNvSpPr/>
      </dsp:nvSpPr>
      <dsp:spPr>
        <a:xfrm>
          <a:off x="3613747" y="2726367"/>
          <a:ext cx="2666509" cy="2594882"/>
        </a:xfrm>
        <a:prstGeom prst="gear9">
          <a:avLst/>
        </a:prstGeom>
        <a:solidFill>
          <a:srgbClr val="66FFCC"/>
        </a:solidFill>
        <a:ln w="25400" cap="flat" cmpd="sng" algn="ctr">
          <a:solidFill>
            <a:srgbClr val="66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2060"/>
              </a:solidFill>
            </a:rPr>
            <a:t>SMEs that use IP in their business strategies</a:t>
          </a:r>
          <a:endParaRPr lang="en-US" sz="2000" b="0" kern="1200" dirty="0">
            <a:solidFill>
              <a:srgbClr val="002060"/>
            </a:solidFill>
          </a:endParaRPr>
        </a:p>
      </dsp:txBody>
      <dsp:txXfrm>
        <a:off x="4144481" y="3334206"/>
        <a:ext cx="1605041" cy="1333823"/>
      </dsp:txXfrm>
    </dsp:sp>
    <dsp:sp modelId="{D8DF6F43-09B6-44AC-96D5-AC8D79C54278}">
      <dsp:nvSpPr>
        <dsp:cNvPr id="0" name=""/>
        <dsp:cNvSpPr/>
      </dsp:nvSpPr>
      <dsp:spPr>
        <a:xfrm>
          <a:off x="1636490" y="1939182"/>
          <a:ext cx="2305965" cy="2086165"/>
        </a:xfrm>
        <a:prstGeom prst="gear6">
          <a:avLst/>
        </a:prstGeom>
        <a:solidFill>
          <a:srgbClr val="07077F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9063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 smtClean="0">
              <a:solidFill>
                <a:schemeClr val="bg1"/>
              </a:solidFill>
              <a:latin typeface="+mn-lt"/>
            </a:rPr>
            <a:t>Generate performance revenues up to 50% higher than SMEs without IP Rights</a:t>
          </a:r>
          <a:endParaRPr lang="en-US" sz="1200" b="0" kern="1200" noProof="0" dirty="0">
            <a:solidFill>
              <a:schemeClr val="bg1"/>
            </a:solidFill>
            <a:latin typeface="+mn-lt"/>
          </a:endParaRPr>
        </a:p>
      </dsp:txBody>
      <dsp:txXfrm>
        <a:off x="2193639" y="2467555"/>
        <a:ext cx="1191667" cy="1029419"/>
      </dsp:txXfrm>
    </dsp:sp>
    <dsp:sp modelId="{410CBE77-0DA9-4C20-AFF5-84480E1DE9CC}">
      <dsp:nvSpPr>
        <dsp:cNvPr id="0" name=""/>
        <dsp:cNvSpPr/>
      </dsp:nvSpPr>
      <dsp:spPr>
        <a:xfrm rot="20700000">
          <a:off x="2945305" y="267054"/>
          <a:ext cx="2488082" cy="2366073"/>
        </a:xfrm>
        <a:prstGeom prst="gear6">
          <a:avLst/>
        </a:prstGeom>
        <a:solidFill>
          <a:srgbClr val="47B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 smtClean="0">
            <a:solidFill>
              <a:srgbClr val="07077F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rgbClr val="07077F"/>
              </a:solidFill>
            </a:rPr>
            <a:t>21% more likely to grow in the following three years, and 10% more likely to become a high growth firm when combining multiple IP rights</a:t>
          </a:r>
          <a:endParaRPr lang="en-US" sz="1200" kern="1200" noProof="0" dirty="0">
            <a:solidFill>
              <a:srgbClr val="07077F"/>
            </a:solidFill>
          </a:endParaRPr>
        </a:p>
      </dsp:txBody>
      <dsp:txXfrm rot="-20700000">
        <a:off x="3498251" y="778766"/>
        <a:ext cx="1382190" cy="1342648"/>
      </dsp:txXfrm>
    </dsp:sp>
    <dsp:sp modelId="{C528D388-A06F-4B27-9C59-FB74B213629E}">
      <dsp:nvSpPr>
        <dsp:cNvPr id="0" name=""/>
        <dsp:cNvSpPr/>
      </dsp:nvSpPr>
      <dsp:spPr>
        <a:xfrm>
          <a:off x="3915798" y="2354446"/>
          <a:ext cx="2985595" cy="3221627"/>
        </a:xfrm>
        <a:prstGeom prst="circularArrow">
          <a:avLst>
            <a:gd name="adj1" fmla="val 4687"/>
            <a:gd name="adj2" fmla="val 299029"/>
            <a:gd name="adj3" fmla="val 2537582"/>
            <a:gd name="adj4" fmla="val 15815889"/>
            <a:gd name="adj5" fmla="val 5469"/>
          </a:avLst>
        </a:prstGeom>
        <a:solidFill>
          <a:srgbClr val="00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82460-CDDD-48FD-B4A2-762516E3B71B}">
      <dsp:nvSpPr>
        <dsp:cNvPr id="0" name=""/>
        <dsp:cNvSpPr/>
      </dsp:nvSpPr>
      <dsp:spPr>
        <a:xfrm>
          <a:off x="1165891" y="1404718"/>
          <a:ext cx="2714343" cy="27143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707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D51D0-8A4B-45E0-8AD0-5A29230F8D87}">
      <dsp:nvSpPr>
        <dsp:cNvPr id="0" name=""/>
        <dsp:cNvSpPr/>
      </dsp:nvSpPr>
      <dsp:spPr>
        <a:xfrm>
          <a:off x="2447954" y="-138613"/>
          <a:ext cx="2926608" cy="29266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7B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8FDD7-D6B0-47B6-AEB6-FEAA3D26DE94}">
      <dsp:nvSpPr>
        <dsp:cNvPr id="0" name=""/>
        <dsp:cNvSpPr/>
      </dsp:nvSpPr>
      <dsp:spPr>
        <a:xfrm>
          <a:off x="898823" y="307023"/>
          <a:ext cx="3967687" cy="3967687"/>
        </a:xfrm>
        <a:prstGeom prst="pie">
          <a:avLst>
            <a:gd name="adj1" fmla="val 16200000"/>
            <a:gd name="adj2" fmla="val 1800000"/>
          </a:avLst>
        </a:prstGeom>
        <a:solidFill>
          <a:srgbClr val="0707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Account for about 90% of firms globally</a:t>
          </a:r>
          <a:endParaRPr lang="en-US" sz="1600" b="1" kern="1200" dirty="0"/>
        </a:p>
      </dsp:txBody>
      <dsp:txXfrm>
        <a:off x="2989888" y="1147795"/>
        <a:ext cx="1417031" cy="1180859"/>
      </dsp:txXfrm>
    </dsp:sp>
    <dsp:sp modelId="{7354C44C-C123-478A-A194-9E5C2D40BDF3}">
      <dsp:nvSpPr>
        <dsp:cNvPr id="0" name=""/>
        <dsp:cNvSpPr/>
      </dsp:nvSpPr>
      <dsp:spPr>
        <a:xfrm>
          <a:off x="817107" y="448726"/>
          <a:ext cx="3967687" cy="3967687"/>
        </a:xfrm>
        <a:prstGeom prst="pie">
          <a:avLst>
            <a:gd name="adj1" fmla="val 1800000"/>
            <a:gd name="adj2" fmla="val 9000000"/>
          </a:avLst>
        </a:prstGeom>
        <a:solidFill>
          <a:srgbClr val="008D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Provide more than 50% employment worldwide</a:t>
          </a:r>
          <a:endParaRPr lang="en-US" sz="1600" b="1" kern="1200" dirty="0"/>
        </a:p>
      </dsp:txBody>
      <dsp:txXfrm>
        <a:off x="1761795" y="3022999"/>
        <a:ext cx="2125546" cy="1039156"/>
      </dsp:txXfrm>
    </dsp:sp>
    <dsp:sp modelId="{0700F967-8D2E-4FF9-AF80-19D1ED12B446}">
      <dsp:nvSpPr>
        <dsp:cNvPr id="0" name=""/>
        <dsp:cNvSpPr/>
      </dsp:nvSpPr>
      <dsp:spPr>
        <a:xfrm>
          <a:off x="735392" y="307023"/>
          <a:ext cx="3967687" cy="3967687"/>
        </a:xfrm>
        <a:prstGeom prst="pie">
          <a:avLst>
            <a:gd name="adj1" fmla="val 9000000"/>
            <a:gd name="adj2" fmla="val 16200000"/>
          </a:avLst>
        </a:prstGeom>
        <a:solidFill>
          <a:srgbClr val="00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Play a critical in economic growth and sustainable development</a:t>
          </a:r>
          <a:endParaRPr lang="en-US" sz="1600" b="1" kern="1200" dirty="0"/>
        </a:p>
      </dsp:txBody>
      <dsp:txXfrm>
        <a:off x="1194982" y="1147795"/>
        <a:ext cx="1417031" cy="1180859"/>
      </dsp:txXfrm>
    </dsp:sp>
    <dsp:sp modelId="{89C72312-FBE0-4821-9442-1A64DB2D5C3A}">
      <dsp:nvSpPr>
        <dsp:cNvPr id="0" name=""/>
        <dsp:cNvSpPr/>
      </dsp:nvSpPr>
      <dsp:spPr>
        <a:xfrm>
          <a:off x="653532" y="61404"/>
          <a:ext cx="4458924" cy="44589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62F1E-57D6-4D9B-9E9F-100330B1783A}">
      <dsp:nvSpPr>
        <dsp:cNvPr id="0" name=""/>
        <dsp:cNvSpPr/>
      </dsp:nvSpPr>
      <dsp:spPr>
        <a:xfrm>
          <a:off x="571489" y="202856"/>
          <a:ext cx="4458924" cy="44589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7CC9C-B832-450D-82B9-EBEFD95C0EE4}">
      <dsp:nvSpPr>
        <dsp:cNvPr id="0" name=""/>
        <dsp:cNvSpPr/>
      </dsp:nvSpPr>
      <dsp:spPr>
        <a:xfrm>
          <a:off x="489446" y="61404"/>
          <a:ext cx="4458924" cy="44589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04541-6372-4005-9BB3-FD53D80CE5C4}">
      <dsp:nvSpPr>
        <dsp:cNvPr id="0" name=""/>
        <dsp:cNvSpPr/>
      </dsp:nvSpPr>
      <dsp:spPr>
        <a:xfrm>
          <a:off x="2558" y="0"/>
          <a:ext cx="2681585" cy="4352925"/>
        </a:xfrm>
        <a:prstGeom prst="roundRect">
          <a:avLst>
            <a:gd name="adj" fmla="val 10000"/>
          </a:avLst>
        </a:prstGeom>
        <a:solidFill>
          <a:srgbClr val="75C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An on-line IP self-assessment tool for small businesses</a:t>
          </a:r>
          <a:endParaRPr lang="es-CO" sz="1500" kern="1200" dirty="0">
            <a:solidFill>
              <a:schemeClr val="bg1"/>
            </a:solidFill>
          </a:endParaRPr>
        </a:p>
      </dsp:txBody>
      <dsp:txXfrm>
        <a:off x="2558" y="1741170"/>
        <a:ext cx="2681585" cy="1741170"/>
      </dsp:txXfrm>
    </dsp:sp>
    <dsp:sp modelId="{B85D71F3-CF3D-47EE-BF4D-830534E04A47}">
      <dsp:nvSpPr>
        <dsp:cNvPr id="0" name=""/>
        <dsp:cNvSpPr/>
      </dsp:nvSpPr>
      <dsp:spPr>
        <a:xfrm>
          <a:off x="618588" y="327063"/>
          <a:ext cx="1449524" cy="131774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6" t="8365" r="8996" b="836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35A74-6D77-4D55-B702-A228F20D6407}">
      <dsp:nvSpPr>
        <dsp:cNvPr id="0" name=""/>
        <dsp:cNvSpPr/>
      </dsp:nvSpPr>
      <dsp:spPr>
        <a:xfrm>
          <a:off x="2764591" y="0"/>
          <a:ext cx="2681585" cy="4352925"/>
        </a:xfrm>
        <a:prstGeom prst="roundRect">
          <a:avLst>
            <a:gd name="adj" fmla="val 10000"/>
          </a:avLst>
        </a:prstGeom>
        <a:solidFill>
          <a:srgbClr val="75C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>
              <a:solidFill>
                <a:schemeClr val="bg1"/>
              </a:solidFill>
            </a:rPr>
            <a:t>Provides a customized report on the IP assets of the business and how they may be protected, managed and exploited based on the answers provided by the user to a series of questions </a:t>
          </a:r>
          <a:endParaRPr lang="en-US" sz="1500" kern="1200" noProof="0" dirty="0">
            <a:solidFill>
              <a:schemeClr val="bg1"/>
            </a:solidFill>
          </a:endParaRPr>
        </a:p>
      </dsp:txBody>
      <dsp:txXfrm>
        <a:off x="2764591" y="1741170"/>
        <a:ext cx="2681585" cy="1741170"/>
      </dsp:txXfrm>
    </dsp:sp>
    <dsp:sp modelId="{176F8B25-DDD7-4DC4-98C6-A86FCFD76BB0}">
      <dsp:nvSpPr>
        <dsp:cNvPr id="0" name=""/>
        <dsp:cNvSpPr/>
      </dsp:nvSpPr>
      <dsp:spPr>
        <a:xfrm>
          <a:off x="3380621" y="261175"/>
          <a:ext cx="1449524" cy="1449524"/>
        </a:xfrm>
        <a:prstGeom prst="ellipse">
          <a:avLst/>
        </a:prstGeom>
        <a:blipFill dpi="0"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6" t="8996" r="8996" b="899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1">
              <a:lumMod val="95000"/>
              <a:lumOff val="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5C32B-9EAC-460F-88EE-7A68847C7295}">
      <dsp:nvSpPr>
        <dsp:cNvPr id="0" name=""/>
        <dsp:cNvSpPr/>
      </dsp:nvSpPr>
      <dsp:spPr>
        <a:xfrm>
          <a:off x="5526623" y="0"/>
          <a:ext cx="2681585" cy="4352925"/>
        </a:xfrm>
        <a:prstGeom prst="roundRect">
          <a:avLst>
            <a:gd name="adj" fmla="val 10000"/>
          </a:avLst>
        </a:prstGeom>
        <a:solidFill>
          <a:srgbClr val="75C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>
              <a:solidFill>
                <a:schemeClr val="bg1"/>
              </a:solidFill>
            </a:rPr>
            <a:t>Is free, easy to use and requires no registration</a:t>
          </a:r>
          <a:endParaRPr lang="en-US" sz="1500" kern="1200" noProof="0" dirty="0">
            <a:solidFill>
              <a:schemeClr val="bg1"/>
            </a:solidFill>
          </a:endParaRPr>
        </a:p>
      </dsp:txBody>
      <dsp:txXfrm>
        <a:off x="5526623" y="1741170"/>
        <a:ext cx="2681585" cy="1741170"/>
      </dsp:txXfrm>
    </dsp:sp>
    <dsp:sp modelId="{82F7B88A-1003-405F-939C-8020355523ED}">
      <dsp:nvSpPr>
        <dsp:cNvPr id="0" name=""/>
        <dsp:cNvSpPr/>
      </dsp:nvSpPr>
      <dsp:spPr>
        <a:xfrm>
          <a:off x="6142654" y="261175"/>
          <a:ext cx="1449524" cy="1449524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42" t="5842" r="5842" b="58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059D8-CF9B-4F31-A612-0EE959D01681}">
      <dsp:nvSpPr>
        <dsp:cNvPr id="0" name=""/>
        <dsp:cNvSpPr/>
      </dsp:nvSpPr>
      <dsp:spPr>
        <a:xfrm>
          <a:off x="8291214" y="0"/>
          <a:ext cx="2681585" cy="4352925"/>
        </a:xfrm>
        <a:prstGeom prst="roundRect">
          <a:avLst>
            <a:gd name="adj" fmla="val 10000"/>
          </a:avLst>
        </a:prstGeom>
        <a:solidFill>
          <a:srgbClr val="75C4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>
              <a:solidFill>
                <a:schemeClr val="bg1"/>
              </a:solidFill>
            </a:rPr>
            <a:t>Is available in English, French, Spanish, Russian, Chinese, Arabic and Japanese</a:t>
          </a:r>
          <a:endParaRPr lang="en-US" sz="1500" kern="1200" noProof="0" dirty="0">
            <a:solidFill>
              <a:schemeClr val="bg1"/>
            </a:solidFill>
          </a:endParaRPr>
        </a:p>
      </dsp:txBody>
      <dsp:txXfrm>
        <a:off x="8291214" y="1741170"/>
        <a:ext cx="2681585" cy="1741170"/>
      </dsp:txXfrm>
    </dsp:sp>
    <dsp:sp modelId="{C11EE304-E650-4147-8D56-49A15EFE9D9C}">
      <dsp:nvSpPr>
        <dsp:cNvPr id="0" name=""/>
        <dsp:cNvSpPr/>
      </dsp:nvSpPr>
      <dsp:spPr>
        <a:xfrm>
          <a:off x="8904687" y="261175"/>
          <a:ext cx="1449524" cy="1449524"/>
        </a:xfrm>
        <a:prstGeom prst="ellipse">
          <a:avLst/>
        </a:prstGeom>
        <a:blipFill dpi="0" rotWithShape="1">
          <a:blip xmlns:r="http://schemas.openxmlformats.org/officeDocument/2006/relationships"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842" t="18459" r="5842" b="1845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F656-44CB-4837-AC36-6AF40A04A005}">
      <dsp:nvSpPr>
        <dsp:cNvPr id="0" name=""/>
        <dsp:cNvSpPr/>
      </dsp:nvSpPr>
      <dsp:spPr>
        <a:xfrm>
          <a:off x="368802" y="3405446"/>
          <a:ext cx="10235195" cy="806725"/>
        </a:xfrm>
        <a:prstGeom prst="leftRightArrow">
          <a:avLst/>
        </a:prstGeom>
        <a:solidFill>
          <a:srgbClr val="75C4FF"/>
        </a:solidFill>
        <a:ln w="25400" cap="flat" cmpd="sng" algn="ctr">
          <a:solidFill>
            <a:srgbClr val="0707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A08BD-1790-4B8C-93B2-F2A4238C16F8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7503-C6C9-40F0-BE70-B838C9DAE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100E6-325B-6A45-B16F-C3CA7E41309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38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9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282597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310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BA2F79-BCB3-45E3-A123-EF817F3207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8E10-CF62-4165-BFC4-6187F6B03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5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89135-F8CF-4538-855C-E97F5230CB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E16BE-4870-42A9-8783-21E6634F0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1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1819C-B434-4825-AAC6-117776059E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1D8D-6618-4A61-A967-9E4842975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5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D85B26-DEC6-407E-B25B-EB0951A2E4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A2663-A6DF-47FB-AA7F-B7ADD3147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73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714EC9-38A5-4A38-8ED3-486FDEEA54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D3CC-7841-4E2C-B61C-86CBD88CD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6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C2462F-AABA-4BB7-B1FE-AD23B5E5BD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B2770-586C-4F4E-A9EF-88D4E35E2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5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06AE9-9A37-4288-8BBD-A6E9CBE53E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C27B1-3FE6-41A2-8A49-D1398842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84F4F-A379-423F-98CE-9C8852763B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FFB26-A59B-4A62-A758-6D9C1F1F4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11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61D47-F5A7-4799-AF64-1ECB8E8B3C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B914D-3E07-412C-A1D0-633DA2E0E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5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6327F-BEFF-4872-97E5-085F284BC7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DA0A-7381-44DA-AC1E-69789EEE7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6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73239"/>
            <a:ext cx="109728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7C3EA5-5193-4154-8330-ED39C1992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7F1AD-8118-4E8E-A31B-EDEFA9DF9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02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064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40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8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8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0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57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9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3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78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5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4110853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0022-C2E7-4165-A397-7BBB7C464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236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74EF-DCC3-40B7-AE1D-89D7496E8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6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53BC5-F51B-4691-B71E-1ABF3907D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08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85A1-2E85-4838-B806-53E41AEE7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4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F711-DF78-4BFF-9642-88C3C22B4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0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FAB-243E-4D2F-BDE1-E0AFDE59D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78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69C3-C26D-426F-AC5F-04049D4F3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0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4D67-EA57-4B4D-AB1E-A4363811D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693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BC34-4810-42DD-B143-58CA5BB1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40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4DF4-DC03-4271-A9A6-E2EA61A60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59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1BF5-4C6C-4911-99A0-7F7A3848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3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1172382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3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41"/>
            <a:ext cx="5384800" cy="4352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41"/>
            <a:ext cx="5384800" cy="4352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7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4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1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2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7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7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1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charset="0"/>
                <a:cs typeface="Arial" charset="0"/>
              </a:defRPr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c" descr="WIPO FOR OFFICIAL USE ONLY"/>
          <p:cNvSpPr txBox="1"/>
          <p:nvPr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67500B-8E0B-4DDA-A3B9-00EA7B63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602174-7879-4DBE-9414-0A2036261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FDE4A4E-171F-4674-B1A2-8E076B730A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30F5FF5-6015-472D-8043-AD0FB08DFA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fc" descr="WIPO FOR OFFICIAL USE ONLY"/>
          <p:cNvSpPr txBox="1"/>
          <p:nvPr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40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c" descr="WIPO FOR OFFICIAL USE ONLY"/>
          <p:cNvSpPr txBox="1"/>
          <p:nvPr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56FC2-6C6E-41C6-8E82-47E51798E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fc" descr="WIPO FOR OFFICIAL USE ONLY"/>
          <p:cNvSpPr txBox="1"/>
          <p:nvPr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41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 smtClean="0">
                <a:latin typeface="Arial" charset="0"/>
                <a:cs typeface="Arial" charset="0"/>
              </a:defRPr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c" descr="WIPO FOR OFFICIAL USE ONLY"/>
          <p:cNvSpPr txBox="1"/>
          <p:nvPr/>
        </p:nvSpPr>
        <p:spPr>
          <a:xfrm>
            <a:off x="0" y="6537962"/>
            <a:ext cx="12192000" cy="1905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38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638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www.wipo.int/publications/en/series/index.jsp?id=18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ipdiagnostics/en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2ED2D2-050B-A84C-B2ED-E8EBBDA2EDB5}"/>
              </a:ext>
            </a:extLst>
          </p:cNvPr>
          <p:cNvSpPr txBox="1">
            <a:spLocks/>
          </p:cNvSpPr>
          <p:nvPr/>
        </p:nvSpPr>
        <p:spPr bwMode="auto">
          <a:xfrm>
            <a:off x="1295400" y="5222051"/>
            <a:ext cx="10159947" cy="9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+mn-lt"/>
              </a:rPr>
              <a:t>Mariana Velasco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+mn-lt"/>
              </a:rPr>
              <a:t>IP for Business Division </a:t>
            </a:r>
            <a:endParaRPr lang="en-US" sz="1800" dirty="0">
              <a:latin typeface="+mn-lt"/>
            </a:endParaRPr>
          </a:p>
          <a:p>
            <a:r>
              <a:rPr lang="en-US" sz="1800" kern="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kern="0" dirty="0" smtClean="0">
                <a:solidFill>
                  <a:srgbClr val="4F758B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800" kern="0" dirty="0" smtClean="0">
                <a:solidFill>
                  <a:srgbClr val="4F758B"/>
                </a:solidFill>
                <a:latin typeface="+mn-lt"/>
                <a:cs typeface="Arial" panose="020B0604020202020204" pitchFamily="34" charset="0"/>
              </a:rPr>
            </a:br>
            <a:endParaRPr lang="fr-FR" sz="1800" i="1" kern="0" dirty="0">
              <a:solidFill>
                <a:srgbClr val="4F758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52391"/>
            <a:ext cx="4349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WIPO</a:t>
            </a:r>
            <a:r>
              <a:rPr lang="en-US" sz="2800" b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IP </a:t>
            </a:r>
            <a:r>
              <a:rPr lang="en-US" sz="3000" b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Diagnostics Presentation</a:t>
            </a:r>
            <a:endParaRPr lang="es-CO" sz="3000" b="1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  <a:p>
            <a:endParaRPr lang="es-CO" dirty="0">
              <a:solidFill>
                <a:srgbClr val="07077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3352802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7866083" y="4689598"/>
            <a:ext cx="2822096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22 July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  <a:p>
            <a:pPr lvl="0"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2022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i="1" dirty="0" smtClean="0">
                <a:solidFill>
                  <a:srgbClr val="FFC000"/>
                </a:solidFill>
              </a:rPr>
              <a:t>              </a:t>
            </a:r>
            <a:endParaRPr lang="es-CO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933911"/>
            <a:ext cx="59582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Manufacturer, Trading Company, </a:t>
            </a:r>
            <a:r>
              <a:rPr lang="en-US" sz="2000" dirty="0" smtClean="0">
                <a:solidFill>
                  <a:srgbClr val="002060"/>
                </a:solidFill>
              </a:rPr>
              <a:t>Distributor.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Product: Grain 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Internet advertisement, Flyers, propaganda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Attractive packaging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Distinctive 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Supplies grains from external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Local and international sales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5 </a:t>
            </a:r>
            <a:r>
              <a:rPr lang="en-US" sz="2000" dirty="0">
                <a:solidFill>
                  <a:srgbClr val="002060"/>
                </a:solidFill>
              </a:rPr>
              <a:t>total </a:t>
            </a:r>
            <a:r>
              <a:rPr lang="en-US" sz="2000" dirty="0" smtClean="0">
                <a:solidFill>
                  <a:srgbClr val="002060"/>
                </a:solidFill>
              </a:rPr>
              <a:t>employees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4" name="Picture 3" descr="Rice Grain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7" y="433861"/>
            <a:ext cx="1655885" cy="1241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1994" y="475923"/>
            <a:ext cx="322677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Rosita Rice Ltd.</a:t>
            </a:r>
            <a:endParaRPr lang="es-CO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15" y="480539"/>
            <a:ext cx="3754757" cy="55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96810"/>
          </a:xfrm>
        </p:spPr>
        <p:txBody>
          <a:bodyPr/>
          <a:lstStyle/>
          <a:p>
            <a:pPr algn="ctr"/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45021" y="1471448"/>
            <a:ext cx="9743089" cy="3972911"/>
          </a:xfrm>
        </p:spPr>
        <p:txBody>
          <a:bodyPr/>
          <a:lstStyle/>
          <a:p>
            <a:r>
              <a:rPr lang="en-US" dirty="0" smtClean="0"/>
              <a:t>Read the report and identify potential intangible assets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Book a date with an advisor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Design an IP strategy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Protect your IP</a:t>
            </a:r>
          </a:p>
          <a:p>
            <a:r>
              <a:rPr lang="en-US" dirty="0" smtClean="0"/>
              <a:t>Monitor and update IP strategy to reach commercial goals</a:t>
            </a:r>
          </a:p>
        </p:txBody>
      </p:sp>
    </p:spTree>
    <p:extLst>
      <p:ext uri="{BB962C8B-B14F-4D97-AF65-F5344CB8AC3E}">
        <p14:creationId xmlns:p14="http://schemas.microsoft.com/office/powerpoint/2010/main" val="13658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203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none" rtlCol="0" anchor="ctr">
            <a:noAutofit/>
          </a:bodyPr>
          <a:lstStyle/>
          <a:p>
            <a:pPr algn="ctr" defTabSz="685808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Useful guides for SMEs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937631"/>
            <a:ext cx="8012930" cy="5016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604047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Publications: Intellectual Property for Business (wipo.int)</a:t>
            </a:r>
            <a:endParaRPr lang="en-US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535" y="1415036"/>
            <a:ext cx="2771065" cy="3946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97891" y="5489461"/>
            <a:ext cx="24052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/>
              <a:t>Second edition</a:t>
            </a:r>
            <a:endParaRPr lang="en-US" sz="1200" dirty="0"/>
          </a:p>
          <a:p>
            <a:r>
              <a:rPr lang="en-US" sz="1200" dirty="0"/>
              <a:t>Publication year: </a:t>
            </a:r>
            <a:r>
              <a:rPr lang="en-US" sz="1200" dirty="0" smtClean="0"/>
              <a:t>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45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4EC14189-0ECD-0E44-B9DD-9D7606AD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133" y="1"/>
            <a:ext cx="8631083" cy="6858000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3D5A8FDF-7588-D841-A13E-3E9FCFB71D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741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8854CC-6889-B74F-B00C-BD50D88A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1" y="1518836"/>
            <a:ext cx="3657600" cy="2062565"/>
          </a:xfrm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3600" baseline="0">
                <a:solidFill>
                  <a:srgbClr val="4F75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</a:t>
            </a:r>
            <a:r>
              <a:rPr lang="fr-CH" dirty="0" smtClean="0"/>
              <a:t> </a:t>
            </a:r>
            <a:r>
              <a:rPr lang="en-US" dirty="0" smtClean="0"/>
              <a:t>you</a:t>
            </a:r>
            <a:r>
              <a:rPr lang="en-US" noProof="0" dirty="0" smtClean="0"/>
              <a:t>!</a:t>
            </a:r>
            <a:br>
              <a:rPr lang="en-US" noProof="0" dirty="0" smtClean="0"/>
            </a:br>
            <a:r>
              <a:rPr lang="en-US" noProof="0" dirty="0" smtClean="0"/>
              <a:t>Mariana Velasco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495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900" dirty="0">
                <a:solidFill>
                  <a:prstClr val="black"/>
                </a:solidFill>
                <a:ea typeface="Times New Roman" panose="02020603050405020304" pitchFamily="18" charset="0"/>
              </a:rPr>
              <a:t/>
            </a:r>
            <a:br>
              <a:rPr lang="fr-CH" sz="900" dirty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fr-CH" sz="900" dirty="0">
                <a:solidFill>
                  <a:prstClr val="black"/>
                </a:solidFill>
                <a:ea typeface="Times New Roman" panose="02020603050405020304" pitchFamily="18" charset="0"/>
              </a:rPr>
              <a:t>@WIPO, </a:t>
            </a:r>
            <a:r>
              <a:rPr lang="en-US" sz="9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ea typeface="Times New Roman" panose="02020603050405020304" pitchFamily="18" charset="0"/>
              </a:rPr>
              <a:t>        Attribution 3.0 IGO </a:t>
            </a:r>
            <a:br>
              <a:rPr lang="en-US" sz="900" dirty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en-US" sz="900" dirty="0">
                <a:solidFill>
                  <a:prstClr val="black"/>
                </a:solidFill>
                <a:ea typeface="Times New Roman" panose="02020603050405020304" pitchFamily="18" charset="0"/>
              </a:rPr>
              <a:t>        (CC BY 3.0 IGO)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9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ea typeface="Times New Roman" panose="02020603050405020304" pitchFamily="18" charset="0"/>
              </a:rPr>
              <a:t>The CC license does not apply to non-WIPO content in this presentation.</a:t>
            </a:r>
            <a:endParaRPr lang="fr-CH" sz="1800" dirty="0">
              <a:solidFill>
                <a:prstClr val="black"/>
              </a:solidFill>
              <a:latin typeface="Helvetica Neue LT Std" panose="020B0604020202020204" pitchFamily="34" charset="77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6" y="4943476"/>
            <a:ext cx="6381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259873"/>
          </a:xfrm>
        </p:spPr>
        <p:txBody>
          <a:bodyPr/>
          <a:lstStyle/>
          <a:p>
            <a:pPr algn="ctr"/>
            <a:r>
              <a:rPr lang="en-US" b="1" dirty="0" smtClean="0"/>
              <a:t>Intellectual Property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1" y="1534510"/>
            <a:ext cx="1567566" cy="881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5432" y="1740029"/>
            <a:ext cx="2127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Trademarks ®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66" y="1534510"/>
            <a:ext cx="1516251" cy="849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4024" y="1512669"/>
            <a:ext cx="502575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O" dirty="0" smtClean="0"/>
              <a:t>                   </a:t>
            </a:r>
            <a:r>
              <a:rPr lang="en-US" dirty="0" smtClean="0"/>
              <a:t>Copyright ©</a:t>
            </a:r>
          </a:p>
          <a:p>
            <a:r>
              <a:rPr lang="en-US" sz="1800" i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Apps</a:t>
            </a:r>
            <a:r>
              <a:rPr lang="es-CO" sz="1800" i="1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i="1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computer programs, databases, advertisements, maps and technical drawings.</a:t>
            </a:r>
            <a:endParaRPr lang="es-CO" sz="1800" i="1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10" y="2848604"/>
            <a:ext cx="1516251" cy="8896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2746" y="3115395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Industrial designs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55759"/>
            <a:ext cx="1561741" cy="8896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71341" y="4059620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Geographical indications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71532" y="5446859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Patents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1" y="5157945"/>
            <a:ext cx="1781188" cy="1039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5" y="4116363"/>
            <a:ext cx="1505998" cy="8639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2048" y="4317501"/>
            <a:ext cx="205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How IP contributes to SMEs sustainable economic growth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00106" y="2860931"/>
            <a:ext cx="10579095" cy="60069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899303" y="2377013"/>
            <a:ext cx="5689600" cy="5889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867" b="1" dirty="0">
                <a:solidFill>
                  <a:srgbClr val="002060"/>
                </a:solidFill>
              </a:rPr>
              <a:t>Understanding the Benefits of IP for SMEs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91705" y="3277200"/>
            <a:ext cx="1930400" cy="23368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8173" y="1244999"/>
            <a:ext cx="8764404" cy="873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133" b="1" dirty="0">
                <a:solidFill>
                  <a:srgbClr val="00B050"/>
                </a:solidFill>
                <a:latin typeface="Arial Narrow" panose="020B0606020202030204" pitchFamily="34" charset="0"/>
              </a:rPr>
              <a:t>SMEs play a key role in national economies around the world, generating employment, adding value and contributing to innovation</a:t>
            </a:r>
            <a:r>
              <a:rPr lang="en-US" sz="2133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98" y="3754408"/>
            <a:ext cx="1717615" cy="20526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67" dirty="0">
                <a:solidFill>
                  <a:srgbClr val="002060"/>
                </a:solidFill>
              </a:rPr>
              <a:t>Establishing  </a:t>
            </a:r>
            <a:r>
              <a:rPr lang="en-US" sz="1867" b="1" dirty="0">
                <a:solidFill>
                  <a:srgbClr val="002060"/>
                </a:solidFill>
              </a:rPr>
              <a:t>business competitive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2026" y="3582000"/>
            <a:ext cx="2084953" cy="172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67" b="1" dirty="0">
                <a:solidFill>
                  <a:srgbClr val="002060"/>
                </a:solidFill>
              </a:rPr>
              <a:t>Avoid the risk</a:t>
            </a:r>
            <a:r>
              <a:rPr lang="en-US" sz="1867" dirty="0">
                <a:solidFill>
                  <a:srgbClr val="002060"/>
                </a:solidFill>
              </a:rPr>
              <a:t> of unknowingly using third party proprietary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8455" y="3557131"/>
            <a:ext cx="1868568" cy="172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67" b="1" dirty="0">
                <a:solidFill>
                  <a:srgbClr val="002060"/>
                </a:solidFill>
              </a:rPr>
              <a:t>Generate new revenues   </a:t>
            </a:r>
            <a:r>
              <a:rPr lang="en-US" sz="1867" dirty="0">
                <a:solidFill>
                  <a:srgbClr val="002060"/>
                </a:solidFill>
              </a:rPr>
              <a:t>Joint ventures, financing / investment, licensing</a:t>
            </a:r>
            <a:endParaRPr lang="en-US" sz="1867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594" y="3754408"/>
            <a:ext cx="1652196" cy="172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67" b="1" dirty="0">
                <a:solidFill>
                  <a:srgbClr val="002060"/>
                </a:solidFill>
              </a:rPr>
              <a:t>Visibility</a:t>
            </a:r>
            <a:r>
              <a:rPr lang="en-US" sz="1867" dirty="0">
                <a:solidFill>
                  <a:srgbClr val="002060"/>
                </a:solidFill>
              </a:rPr>
              <a:t> in crowded markets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3932" y="3408363"/>
            <a:ext cx="1735824" cy="172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867" b="1" dirty="0">
                <a:solidFill>
                  <a:srgbClr val="002060"/>
                </a:solidFill>
              </a:rPr>
              <a:t>Access technical and business information</a:t>
            </a:r>
            <a:r>
              <a:rPr lang="en-US" sz="1867">
                <a:solidFill>
                  <a:srgbClr val="002060"/>
                </a:solidFill>
              </a:rPr>
              <a:t> </a:t>
            </a:r>
            <a:r>
              <a:rPr lang="en-US" sz="1867" smtClean="0">
                <a:solidFill>
                  <a:srgbClr val="002060"/>
                </a:solidFill>
              </a:rPr>
              <a:t> and </a:t>
            </a:r>
            <a:r>
              <a:rPr lang="en-US" sz="1867" dirty="0">
                <a:solidFill>
                  <a:srgbClr val="002060"/>
                </a:solidFill>
              </a:rPr>
              <a:t>knowledge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67487" y="3266281"/>
            <a:ext cx="1930400" cy="23368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05877" y="3252331"/>
            <a:ext cx="1930400" cy="23368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44269" y="3239841"/>
            <a:ext cx="2162351" cy="23368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614609" y="3236516"/>
            <a:ext cx="1930400" cy="2336800"/>
          </a:xfrm>
          <a:prstGeom prst="round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219170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720820DD-1E04-479D-BDD7-47BA9A078508}"/>
              </a:ext>
            </a:extLst>
          </p:cNvPr>
          <p:cNvSpPr/>
          <p:nvPr/>
        </p:nvSpPr>
        <p:spPr>
          <a:xfrm rot="10800000" flipV="1">
            <a:off x="1756904" y="2123848"/>
            <a:ext cx="8839200" cy="2326083"/>
          </a:xfrm>
          <a:prstGeom prst="blockArc">
            <a:avLst>
              <a:gd name="adj1" fmla="val 10800000"/>
              <a:gd name="adj2" fmla="val 21537219"/>
              <a:gd name="adj3" fmla="val 2383"/>
            </a:avLst>
          </a:prstGeom>
          <a:solidFill>
            <a:srgbClr val="002F6C">
              <a:alpha val="62000"/>
            </a:srgbClr>
          </a:solidFill>
          <a:ln w="0" cmpd="dbl">
            <a:solidFill>
              <a:srgbClr val="00206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008EC9-6259-4A70-BDF3-F2FEF410F475}"/>
              </a:ext>
            </a:extLst>
          </p:cNvPr>
          <p:cNvSpPr/>
          <p:nvPr/>
        </p:nvSpPr>
        <p:spPr>
          <a:xfrm flipH="1">
            <a:off x="1533756" y="3163524"/>
            <a:ext cx="414417" cy="409397"/>
          </a:xfrm>
          <a:prstGeom prst="ellipse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4FB0C4-E761-4E47-92FD-803A2D30AAAE}"/>
              </a:ext>
            </a:extLst>
          </p:cNvPr>
          <p:cNvSpPr/>
          <p:nvPr/>
        </p:nvSpPr>
        <p:spPr>
          <a:xfrm rot="18900000" flipH="1">
            <a:off x="1633275" y="3243537"/>
            <a:ext cx="228600" cy="228600"/>
          </a:xfrm>
          <a:prstGeom prst="ellipse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008EC9-6259-4A70-BDF3-F2FEF410F475}"/>
              </a:ext>
            </a:extLst>
          </p:cNvPr>
          <p:cNvSpPr/>
          <p:nvPr/>
        </p:nvSpPr>
        <p:spPr>
          <a:xfrm flipH="1">
            <a:off x="3716616" y="3100948"/>
            <a:ext cx="414417" cy="409397"/>
          </a:xfrm>
          <a:prstGeom prst="ellipse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008EC9-6259-4A70-BDF3-F2FEF410F475}"/>
              </a:ext>
            </a:extLst>
          </p:cNvPr>
          <p:cNvSpPr/>
          <p:nvPr/>
        </p:nvSpPr>
        <p:spPr>
          <a:xfrm flipH="1">
            <a:off x="5863869" y="3073838"/>
            <a:ext cx="414417" cy="409397"/>
          </a:xfrm>
          <a:prstGeom prst="ellipse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008EC9-6259-4A70-BDF3-F2FEF410F475}"/>
              </a:ext>
            </a:extLst>
          </p:cNvPr>
          <p:cNvSpPr/>
          <p:nvPr/>
        </p:nvSpPr>
        <p:spPr>
          <a:xfrm flipH="1">
            <a:off x="8157293" y="3094131"/>
            <a:ext cx="414417" cy="409397"/>
          </a:xfrm>
          <a:prstGeom prst="ellipse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008EC9-6259-4A70-BDF3-F2FEF410F475}"/>
              </a:ext>
            </a:extLst>
          </p:cNvPr>
          <p:cNvSpPr/>
          <p:nvPr/>
        </p:nvSpPr>
        <p:spPr>
          <a:xfrm flipH="1">
            <a:off x="10345530" y="3094131"/>
            <a:ext cx="414417" cy="409397"/>
          </a:xfrm>
          <a:prstGeom prst="ellipse">
            <a:avLst/>
          </a:prstGeom>
          <a:solidFill>
            <a:schemeClr val="bg1"/>
          </a:solidFill>
          <a:ln>
            <a:solidFill>
              <a:srgbClr val="002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4FB0C4-E761-4E47-92FD-803A2D30AAAE}"/>
              </a:ext>
            </a:extLst>
          </p:cNvPr>
          <p:cNvSpPr/>
          <p:nvPr/>
        </p:nvSpPr>
        <p:spPr>
          <a:xfrm rot="18900000" flipH="1">
            <a:off x="3798421" y="3190275"/>
            <a:ext cx="228600" cy="228600"/>
          </a:xfrm>
          <a:prstGeom prst="ellipse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4FB0C4-E761-4E47-92FD-803A2D30AAAE}"/>
              </a:ext>
            </a:extLst>
          </p:cNvPr>
          <p:cNvSpPr/>
          <p:nvPr/>
        </p:nvSpPr>
        <p:spPr>
          <a:xfrm rot="18900000" flipH="1">
            <a:off x="5956775" y="3161361"/>
            <a:ext cx="228600" cy="228600"/>
          </a:xfrm>
          <a:prstGeom prst="ellipse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4FB0C4-E761-4E47-92FD-803A2D30AAAE}"/>
              </a:ext>
            </a:extLst>
          </p:cNvPr>
          <p:cNvSpPr/>
          <p:nvPr/>
        </p:nvSpPr>
        <p:spPr>
          <a:xfrm rot="18900000" flipH="1">
            <a:off x="8238117" y="3200257"/>
            <a:ext cx="228600" cy="228600"/>
          </a:xfrm>
          <a:prstGeom prst="ellipse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4FB0C4-E761-4E47-92FD-803A2D30AAAE}"/>
              </a:ext>
            </a:extLst>
          </p:cNvPr>
          <p:cNvSpPr/>
          <p:nvPr/>
        </p:nvSpPr>
        <p:spPr>
          <a:xfrm rot="18900000" flipH="1">
            <a:off x="10436631" y="3178076"/>
            <a:ext cx="228600" cy="228600"/>
          </a:xfrm>
          <a:prstGeom prst="ellipse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9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761" y="403914"/>
            <a:ext cx="4010527" cy="914082"/>
          </a:xfrm>
        </p:spPr>
        <p:txBody>
          <a:bodyPr/>
          <a:lstStyle/>
          <a:p>
            <a:r>
              <a:rPr lang="fr-CH" kern="1200" dirty="0" smtClean="0"/>
              <a:t>IP </a:t>
            </a:r>
            <a:r>
              <a:rPr lang="fr-CH" kern="1200" dirty="0"/>
              <a:t>&amp; </a:t>
            </a:r>
            <a:r>
              <a:rPr lang="en-US" kern="1200" dirty="0"/>
              <a:t>SMEs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533624"/>
              </p:ext>
            </p:extLst>
          </p:nvPr>
        </p:nvGraphicFramePr>
        <p:xfrm>
          <a:off x="4831976" y="797859"/>
          <a:ext cx="7360024" cy="530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6697239"/>
              </p:ext>
            </p:extLst>
          </p:nvPr>
        </p:nvGraphicFramePr>
        <p:xfrm>
          <a:off x="0" y="1249415"/>
          <a:ext cx="5601903" cy="472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37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However, most SMEs don’t use IP in their business strategies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495" y="1743529"/>
            <a:ext cx="1390008" cy="139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31" y="2148948"/>
            <a:ext cx="816935" cy="579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4605" y="1743529"/>
            <a:ext cx="3176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awareness of intellectual property </a:t>
            </a:r>
            <a:r>
              <a:rPr lang="en-US" sz="1800" dirty="0">
                <a:solidFill>
                  <a:srgbClr val="002F6C"/>
                </a:solidFill>
              </a:rPr>
              <a:t>assets and insufficient information on the relevance of IP in day-to-day business</a:t>
            </a:r>
            <a:endParaRPr lang="en-US" sz="180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1611367"/>
            <a:ext cx="1288831" cy="1288831"/>
          </a:xfrm>
          <a:prstGeom prst="ellipse">
            <a:avLst/>
          </a:prstGeom>
          <a:solidFill>
            <a:srgbClr val="002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299" y="1874749"/>
            <a:ext cx="646232" cy="762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53268" y="1674565"/>
            <a:ext cx="2951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professional advise and</a:t>
            </a:r>
            <a:r>
              <a:rPr lang="es-ES" sz="180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F6C"/>
                </a:solidFill>
              </a:rPr>
              <a:t>perception </a:t>
            </a:r>
            <a:r>
              <a:rPr lang="en-US" sz="1800" dirty="0">
                <a:solidFill>
                  <a:srgbClr val="002F6C"/>
                </a:solidFill>
              </a:rPr>
              <a:t>that the IP </a:t>
            </a:r>
            <a:r>
              <a:rPr lang="en-US" sz="1800" dirty="0" smtClean="0">
                <a:solidFill>
                  <a:srgbClr val="002F6C"/>
                </a:solidFill>
              </a:rPr>
              <a:t>system is too complex and time-consuming</a:t>
            </a:r>
            <a:endParaRPr lang="en-US" sz="1350" i="1" dirty="0">
              <a:solidFill>
                <a:srgbClr val="002F6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1082" y="4096625"/>
            <a:ext cx="1288831" cy="1288831"/>
          </a:xfrm>
          <a:prstGeom prst="ellipse">
            <a:avLst/>
          </a:prstGeom>
          <a:solidFill>
            <a:srgbClr val="002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0" y="4546648"/>
            <a:ext cx="388784" cy="388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92" y="4546648"/>
            <a:ext cx="388784" cy="3887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76" y="4546648"/>
            <a:ext cx="388784" cy="3887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74605" y="4417874"/>
            <a:ext cx="295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assessment      techniques</a:t>
            </a:r>
            <a:endParaRPr lang="en-US" sz="1350" i="1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3925224"/>
            <a:ext cx="1288831" cy="1288831"/>
          </a:xfrm>
          <a:prstGeom prst="ellipse">
            <a:avLst/>
          </a:prstGeom>
          <a:solidFill>
            <a:srgbClr val="002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671" y="4203849"/>
            <a:ext cx="725487" cy="7315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1780" y="4096625"/>
            <a:ext cx="333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00" dirty="0" smtClean="0">
                <a:solidFill>
                  <a:srgbClr val="002F6C"/>
                </a:solidFill>
              </a:rPr>
              <a:t>Perceived </a:t>
            </a:r>
            <a:r>
              <a:rPr lang="en-US" sz="1800" dirty="0">
                <a:solidFill>
                  <a:srgbClr val="002F6C"/>
                </a:solidFill>
              </a:rPr>
              <a:t>high costs associated with obtaining and enforcing IP rights</a:t>
            </a:r>
            <a:endParaRPr lang="es-ES" sz="1350" i="1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0309"/>
              </p:ext>
            </p:extLst>
          </p:nvPr>
        </p:nvGraphicFramePr>
        <p:xfrm>
          <a:off x="609600" y="1276283"/>
          <a:ext cx="109728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54314" y="4850305"/>
            <a:ext cx="36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2060"/>
                </a:solidFill>
              </a:rPr>
              <a:t>WIPO IP Diagnostics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6102417" cy="6429677"/>
          </a:xfrm>
          <a:prstGeom prst="rect">
            <a:avLst/>
          </a:prstGeom>
          <a:solidFill>
            <a:srgbClr val="69B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://www.wipo.int/ipdiagnostic/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90" y="1"/>
            <a:ext cx="5619248" cy="293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6" y="2959502"/>
            <a:ext cx="828318" cy="828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5176" y="2964581"/>
            <a:ext cx="5046963" cy="36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176" y="2964581"/>
            <a:ext cx="5046963" cy="36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1253" y="897132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8114" y="897132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96967" y="924407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633786" y="3848888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13008" y="3847284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4461" y="3797545"/>
            <a:ext cx="1020830" cy="1020830"/>
          </a:xfrm>
          <a:prstGeom prst="ellipse">
            <a:avLst/>
          </a:prstGeom>
          <a:solidFill>
            <a:srgbClr val="69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44506" y="1119997"/>
            <a:ext cx="626810" cy="575100"/>
            <a:chOff x="7219950" y="576263"/>
            <a:chExt cx="1095375" cy="1005008"/>
          </a:xfrm>
          <a:solidFill>
            <a:schemeClr val="bg1"/>
          </a:solidFill>
        </p:grpSpPr>
        <p:sp>
          <p:nvSpPr>
            <p:cNvPr id="19" name="Freeform 61"/>
            <p:cNvSpPr>
              <a:spLocks noChangeAspect="1" noEditPoints="1"/>
            </p:cNvSpPr>
            <p:nvPr/>
          </p:nvSpPr>
          <p:spPr bwMode="auto">
            <a:xfrm>
              <a:off x="7219950" y="576263"/>
              <a:ext cx="1037293" cy="1005008"/>
            </a:xfrm>
            <a:custGeom>
              <a:avLst/>
              <a:gdLst>
                <a:gd name="T0" fmla="*/ 1798 w 1920"/>
                <a:gd name="T1" fmla="*/ 1246 h 1861"/>
                <a:gd name="T2" fmla="*/ 1184 w 1920"/>
                <a:gd name="T3" fmla="*/ 1133 h 1861"/>
                <a:gd name="T4" fmla="*/ 1456 w 1920"/>
                <a:gd name="T5" fmla="*/ 829 h 1861"/>
                <a:gd name="T6" fmla="*/ 1197 w 1920"/>
                <a:gd name="T7" fmla="*/ 876 h 1861"/>
                <a:gd name="T8" fmla="*/ 1184 w 1920"/>
                <a:gd name="T9" fmla="*/ 782 h 1861"/>
                <a:gd name="T10" fmla="*/ 1456 w 1920"/>
                <a:gd name="T11" fmla="*/ 477 h 1861"/>
                <a:gd name="T12" fmla="*/ 1197 w 1920"/>
                <a:gd name="T13" fmla="*/ 524 h 1861"/>
                <a:gd name="T14" fmla="*/ 1184 w 1920"/>
                <a:gd name="T15" fmla="*/ 444 h 1861"/>
                <a:gd name="T16" fmla="*/ 1408 w 1920"/>
                <a:gd name="T17" fmla="*/ 163 h 1861"/>
                <a:gd name="T18" fmla="*/ 1364 w 1920"/>
                <a:gd name="T19" fmla="*/ 58 h 1861"/>
                <a:gd name="T20" fmla="*/ 940 w 1920"/>
                <a:gd name="T21" fmla="*/ 58 h 1861"/>
                <a:gd name="T22" fmla="*/ 940 w 1920"/>
                <a:gd name="T23" fmla="*/ 268 h 1861"/>
                <a:gd name="T24" fmla="*/ 1120 w 1920"/>
                <a:gd name="T25" fmla="*/ 539 h 1861"/>
                <a:gd name="T26" fmla="*/ 879 w 1920"/>
                <a:gd name="T27" fmla="*/ 447 h 1861"/>
                <a:gd name="T28" fmla="*/ 926 w 1920"/>
                <a:gd name="T29" fmla="*/ 705 h 1861"/>
                <a:gd name="T30" fmla="*/ 1120 w 1920"/>
                <a:gd name="T31" fmla="*/ 891 h 1861"/>
                <a:gd name="T32" fmla="*/ 879 w 1920"/>
                <a:gd name="T33" fmla="*/ 799 h 1861"/>
                <a:gd name="T34" fmla="*/ 926 w 1920"/>
                <a:gd name="T35" fmla="*/ 1057 h 1861"/>
                <a:gd name="T36" fmla="*/ 1120 w 1920"/>
                <a:gd name="T37" fmla="*/ 1313 h 1861"/>
                <a:gd name="T38" fmla="*/ 960 w 1920"/>
                <a:gd name="T39" fmla="*/ 1166 h 1861"/>
                <a:gd name="T40" fmla="*/ 608 w 1920"/>
                <a:gd name="T41" fmla="*/ 1134 h 1861"/>
                <a:gd name="T42" fmla="*/ 0 w 1920"/>
                <a:gd name="T43" fmla="*/ 1134 h 1861"/>
                <a:gd name="T44" fmla="*/ 448 w 1920"/>
                <a:gd name="T45" fmla="*/ 1198 h 1861"/>
                <a:gd name="T46" fmla="*/ 0 w 1920"/>
                <a:gd name="T47" fmla="*/ 1646 h 1861"/>
                <a:gd name="T48" fmla="*/ 480 w 1920"/>
                <a:gd name="T49" fmla="*/ 1710 h 1861"/>
                <a:gd name="T50" fmla="*/ 640 w 1920"/>
                <a:gd name="T51" fmla="*/ 1678 h 1861"/>
                <a:gd name="T52" fmla="*/ 1071 w 1920"/>
                <a:gd name="T53" fmla="*/ 1849 h 1861"/>
                <a:gd name="T54" fmla="*/ 1170 w 1920"/>
                <a:gd name="T55" fmla="*/ 1846 h 1861"/>
                <a:gd name="T56" fmla="*/ 1920 w 1920"/>
                <a:gd name="T57" fmla="*/ 1349 h 1861"/>
                <a:gd name="T58" fmla="*/ 1243 w 1920"/>
                <a:gd name="T59" fmla="*/ 921 h 1861"/>
                <a:gd name="T60" fmla="*/ 1333 w 1920"/>
                <a:gd name="T61" fmla="*/ 1011 h 1861"/>
                <a:gd name="T62" fmla="*/ 1243 w 1920"/>
                <a:gd name="T63" fmla="*/ 921 h 1861"/>
                <a:gd name="T64" fmla="*/ 1391 w 1920"/>
                <a:gd name="T65" fmla="*/ 511 h 1861"/>
                <a:gd name="T66" fmla="*/ 1185 w 1920"/>
                <a:gd name="T67" fmla="*/ 717 h 1861"/>
                <a:gd name="T68" fmla="*/ 971 w 1920"/>
                <a:gd name="T69" fmla="*/ 660 h 1861"/>
                <a:gd name="T70" fmla="*/ 1061 w 1920"/>
                <a:gd name="T71" fmla="*/ 569 h 1861"/>
                <a:gd name="T72" fmla="*/ 971 w 1920"/>
                <a:gd name="T73" fmla="*/ 660 h 1861"/>
                <a:gd name="T74" fmla="*/ 913 w 1920"/>
                <a:gd name="T75" fmla="*/ 863 h 1861"/>
                <a:gd name="T76" fmla="*/ 1119 w 1920"/>
                <a:gd name="T77" fmla="*/ 1069 h 1861"/>
                <a:gd name="T78" fmla="*/ 576 w 1920"/>
                <a:gd name="T79" fmla="*/ 1646 h 1861"/>
                <a:gd name="T80" fmla="*/ 512 w 1920"/>
                <a:gd name="T81" fmla="*/ 1198 h 1861"/>
                <a:gd name="T82" fmla="*/ 576 w 1920"/>
                <a:gd name="T83" fmla="*/ 1646 h 1861"/>
                <a:gd name="T84" fmla="*/ 985 w 1920"/>
                <a:gd name="T85" fmla="*/ 103 h 1861"/>
                <a:gd name="T86" fmla="*/ 1109 w 1920"/>
                <a:gd name="T87" fmla="*/ 103 h 1861"/>
                <a:gd name="T88" fmla="*/ 1174 w 1920"/>
                <a:gd name="T89" fmla="*/ 124 h 1861"/>
                <a:gd name="T90" fmla="*/ 1319 w 1920"/>
                <a:gd name="T91" fmla="*/ 103 h 1861"/>
                <a:gd name="T92" fmla="*/ 1319 w 1920"/>
                <a:gd name="T93" fmla="*/ 222 h 1861"/>
                <a:gd name="T94" fmla="*/ 985 w 1920"/>
                <a:gd name="T95" fmla="*/ 222 h 1861"/>
                <a:gd name="T96" fmla="*/ 1836 w 1920"/>
                <a:gd name="T97" fmla="*/ 1384 h 1861"/>
                <a:gd name="T98" fmla="*/ 1099 w 1920"/>
                <a:gd name="T99" fmla="*/ 1792 h 1861"/>
                <a:gd name="T100" fmla="*/ 736 w 1920"/>
                <a:gd name="T101" fmla="*/ 1614 h 1861"/>
                <a:gd name="T102" fmla="*/ 640 w 1920"/>
                <a:gd name="T103" fmla="*/ 1230 h 1861"/>
                <a:gd name="T104" fmla="*/ 1199 w 1920"/>
                <a:gd name="T105" fmla="*/ 1483 h 1861"/>
                <a:gd name="T106" fmla="*/ 1158 w 1920"/>
                <a:gd name="T107" fmla="*/ 1582 h 1861"/>
                <a:gd name="T108" fmla="*/ 951 w 1920"/>
                <a:gd name="T109" fmla="*/ 1400 h 1861"/>
                <a:gd name="T110" fmla="*/ 1071 w 1920"/>
                <a:gd name="T111" fmla="*/ 1611 h 1861"/>
                <a:gd name="T112" fmla="*/ 1280 w 1920"/>
                <a:gd name="T113" fmla="*/ 1524 h 1861"/>
                <a:gd name="T114" fmla="*/ 1218 w 1920"/>
                <a:gd name="T115" fmla="*/ 1411 h 1861"/>
                <a:gd name="T116" fmla="*/ 1842 w 1920"/>
                <a:gd name="T117" fmla="*/ 1318 h 1861"/>
                <a:gd name="T118" fmla="*/ 1836 w 1920"/>
                <a:gd name="T119" fmla="*/ 1384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0" h="1861">
                  <a:moveTo>
                    <a:pt x="1883" y="1269"/>
                  </a:moveTo>
                  <a:cubicBezTo>
                    <a:pt x="1859" y="1249"/>
                    <a:pt x="1828" y="1240"/>
                    <a:pt x="1798" y="1246"/>
                  </a:cubicBezTo>
                  <a:cubicBezTo>
                    <a:pt x="1184" y="1352"/>
                    <a:pt x="1184" y="1352"/>
                    <a:pt x="1184" y="1352"/>
                  </a:cubicBezTo>
                  <a:cubicBezTo>
                    <a:pt x="1184" y="1133"/>
                    <a:pt x="1184" y="1133"/>
                    <a:pt x="1184" y="1133"/>
                  </a:cubicBezTo>
                  <a:cubicBezTo>
                    <a:pt x="1231" y="1130"/>
                    <a:pt x="1318" y="1117"/>
                    <a:pt x="1378" y="1057"/>
                  </a:cubicBezTo>
                  <a:cubicBezTo>
                    <a:pt x="1463" y="973"/>
                    <a:pt x="1456" y="835"/>
                    <a:pt x="1456" y="829"/>
                  </a:cubicBezTo>
                  <a:cubicBezTo>
                    <a:pt x="1455" y="812"/>
                    <a:pt x="1442" y="799"/>
                    <a:pt x="1425" y="799"/>
                  </a:cubicBezTo>
                  <a:cubicBezTo>
                    <a:pt x="1420" y="798"/>
                    <a:pt x="1282" y="792"/>
                    <a:pt x="1197" y="876"/>
                  </a:cubicBezTo>
                  <a:cubicBezTo>
                    <a:pt x="1193" y="881"/>
                    <a:pt x="1188" y="886"/>
                    <a:pt x="1184" y="891"/>
                  </a:cubicBezTo>
                  <a:cubicBezTo>
                    <a:pt x="1184" y="782"/>
                    <a:pt x="1184" y="782"/>
                    <a:pt x="1184" y="782"/>
                  </a:cubicBezTo>
                  <a:cubicBezTo>
                    <a:pt x="1231" y="779"/>
                    <a:pt x="1318" y="765"/>
                    <a:pt x="1378" y="705"/>
                  </a:cubicBezTo>
                  <a:cubicBezTo>
                    <a:pt x="1463" y="621"/>
                    <a:pt x="1456" y="483"/>
                    <a:pt x="1456" y="477"/>
                  </a:cubicBezTo>
                  <a:cubicBezTo>
                    <a:pt x="1455" y="461"/>
                    <a:pt x="1442" y="448"/>
                    <a:pt x="1425" y="447"/>
                  </a:cubicBezTo>
                  <a:cubicBezTo>
                    <a:pt x="1420" y="446"/>
                    <a:pt x="1282" y="440"/>
                    <a:pt x="1197" y="524"/>
                  </a:cubicBezTo>
                  <a:cubicBezTo>
                    <a:pt x="1193" y="529"/>
                    <a:pt x="1188" y="534"/>
                    <a:pt x="1184" y="539"/>
                  </a:cubicBezTo>
                  <a:cubicBezTo>
                    <a:pt x="1184" y="444"/>
                    <a:pt x="1184" y="444"/>
                    <a:pt x="1184" y="444"/>
                  </a:cubicBezTo>
                  <a:cubicBezTo>
                    <a:pt x="1364" y="268"/>
                    <a:pt x="1364" y="268"/>
                    <a:pt x="1364" y="268"/>
                  </a:cubicBezTo>
                  <a:cubicBezTo>
                    <a:pt x="1392" y="240"/>
                    <a:pt x="1408" y="203"/>
                    <a:pt x="1408" y="163"/>
                  </a:cubicBezTo>
                  <a:cubicBezTo>
                    <a:pt x="1408" y="123"/>
                    <a:pt x="1392" y="86"/>
                    <a:pt x="1364" y="58"/>
                  </a:cubicBezTo>
                  <a:cubicBezTo>
                    <a:pt x="1364" y="58"/>
                    <a:pt x="1364" y="58"/>
                    <a:pt x="1364" y="58"/>
                  </a:cubicBezTo>
                  <a:cubicBezTo>
                    <a:pt x="1305" y="1"/>
                    <a:pt x="1211" y="0"/>
                    <a:pt x="1152" y="56"/>
                  </a:cubicBezTo>
                  <a:cubicBezTo>
                    <a:pt x="1093" y="0"/>
                    <a:pt x="999" y="1"/>
                    <a:pt x="940" y="58"/>
                  </a:cubicBezTo>
                  <a:cubicBezTo>
                    <a:pt x="912" y="86"/>
                    <a:pt x="896" y="123"/>
                    <a:pt x="896" y="163"/>
                  </a:cubicBezTo>
                  <a:cubicBezTo>
                    <a:pt x="896" y="203"/>
                    <a:pt x="912" y="240"/>
                    <a:pt x="940" y="268"/>
                  </a:cubicBezTo>
                  <a:cubicBezTo>
                    <a:pt x="1120" y="444"/>
                    <a:pt x="1120" y="444"/>
                    <a:pt x="1120" y="444"/>
                  </a:cubicBezTo>
                  <a:cubicBezTo>
                    <a:pt x="1120" y="539"/>
                    <a:pt x="1120" y="539"/>
                    <a:pt x="1120" y="539"/>
                  </a:cubicBezTo>
                  <a:cubicBezTo>
                    <a:pt x="1116" y="534"/>
                    <a:pt x="1111" y="529"/>
                    <a:pt x="1107" y="524"/>
                  </a:cubicBezTo>
                  <a:cubicBezTo>
                    <a:pt x="1022" y="440"/>
                    <a:pt x="884" y="446"/>
                    <a:pt x="879" y="447"/>
                  </a:cubicBezTo>
                  <a:cubicBezTo>
                    <a:pt x="862" y="448"/>
                    <a:pt x="849" y="461"/>
                    <a:pt x="848" y="477"/>
                  </a:cubicBezTo>
                  <a:cubicBezTo>
                    <a:pt x="848" y="483"/>
                    <a:pt x="841" y="621"/>
                    <a:pt x="926" y="705"/>
                  </a:cubicBezTo>
                  <a:cubicBezTo>
                    <a:pt x="986" y="765"/>
                    <a:pt x="1073" y="779"/>
                    <a:pt x="1120" y="782"/>
                  </a:cubicBezTo>
                  <a:cubicBezTo>
                    <a:pt x="1120" y="891"/>
                    <a:pt x="1120" y="891"/>
                    <a:pt x="1120" y="891"/>
                  </a:cubicBezTo>
                  <a:cubicBezTo>
                    <a:pt x="1116" y="885"/>
                    <a:pt x="1111" y="880"/>
                    <a:pt x="1107" y="876"/>
                  </a:cubicBezTo>
                  <a:cubicBezTo>
                    <a:pt x="1022" y="792"/>
                    <a:pt x="884" y="798"/>
                    <a:pt x="879" y="799"/>
                  </a:cubicBezTo>
                  <a:cubicBezTo>
                    <a:pt x="862" y="799"/>
                    <a:pt x="849" y="812"/>
                    <a:pt x="848" y="829"/>
                  </a:cubicBezTo>
                  <a:cubicBezTo>
                    <a:pt x="848" y="835"/>
                    <a:pt x="841" y="973"/>
                    <a:pt x="926" y="1057"/>
                  </a:cubicBezTo>
                  <a:cubicBezTo>
                    <a:pt x="986" y="1117"/>
                    <a:pt x="1073" y="1130"/>
                    <a:pt x="1120" y="1133"/>
                  </a:cubicBezTo>
                  <a:cubicBezTo>
                    <a:pt x="1120" y="1313"/>
                    <a:pt x="1120" y="1313"/>
                    <a:pt x="1120" y="1313"/>
                  </a:cubicBezTo>
                  <a:cubicBezTo>
                    <a:pt x="983" y="1176"/>
                    <a:pt x="983" y="1176"/>
                    <a:pt x="983" y="1176"/>
                  </a:cubicBezTo>
                  <a:cubicBezTo>
                    <a:pt x="977" y="1170"/>
                    <a:pt x="969" y="1166"/>
                    <a:pt x="960" y="1166"/>
                  </a:cubicBezTo>
                  <a:cubicBezTo>
                    <a:pt x="640" y="1166"/>
                    <a:pt x="640" y="1166"/>
                    <a:pt x="640" y="1166"/>
                  </a:cubicBezTo>
                  <a:cubicBezTo>
                    <a:pt x="640" y="1149"/>
                    <a:pt x="626" y="1134"/>
                    <a:pt x="608" y="1134"/>
                  </a:cubicBezTo>
                  <a:cubicBezTo>
                    <a:pt x="480" y="1134"/>
                    <a:pt x="480" y="1134"/>
                    <a:pt x="48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8" y="1646"/>
                    <a:pt x="448" y="1646"/>
                    <a:pt x="448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480" y="1710"/>
                    <a:pt x="480" y="1710"/>
                    <a:pt x="480" y="1710"/>
                  </a:cubicBezTo>
                  <a:cubicBezTo>
                    <a:pt x="608" y="1710"/>
                    <a:pt x="608" y="1710"/>
                    <a:pt x="608" y="1710"/>
                  </a:cubicBezTo>
                  <a:cubicBezTo>
                    <a:pt x="626" y="1710"/>
                    <a:pt x="640" y="1696"/>
                    <a:pt x="640" y="1678"/>
                  </a:cubicBezTo>
                  <a:cubicBezTo>
                    <a:pt x="728" y="1678"/>
                    <a:pt x="728" y="1678"/>
                    <a:pt x="728" y="1678"/>
                  </a:cubicBezTo>
                  <a:cubicBezTo>
                    <a:pt x="1071" y="1849"/>
                    <a:pt x="1071" y="1849"/>
                    <a:pt x="1071" y="1849"/>
                  </a:cubicBezTo>
                  <a:cubicBezTo>
                    <a:pt x="1085" y="1857"/>
                    <a:pt x="1101" y="1861"/>
                    <a:pt x="1117" y="1861"/>
                  </a:cubicBezTo>
                  <a:cubicBezTo>
                    <a:pt x="1136" y="1861"/>
                    <a:pt x="1154" y="1856"/>
                    <a:pt x="1170" y="1846"/>
                  </a:cubicBezTo>
                  <a:cubicBezTo>
                    <a:pt x="1868" y="1439"/>
                    <a:pt x="1868" y="1439"/>
                    <a:pt x="1868" y="1439"/>
                  </a:cubicBezTo>
                  <a:cubicBezTo>
                    <a:pt x="1900" y="1420"/>
                    <a:pt x="1920" y="1386"/>
                    <a:pt x="1920" y="1349"/>
                  </a:cubicBezTo>
                  <a:cubicBezTo>
                    <a:pt x="1920" y="1318"/>
                    <a:pt x="1906" y="1289"/>
                    <a:pt x="1883" y="1269"/>
                  </a:cubicBezTo>
                  <a:moveTo>
                    <a:pt x="1243" y="921"/>
                  </a:moveTo>
                  <a:cubicBezTo>
                    <a:pt x="1286" y="878"/>
                    <a:pt x="1352" y="866"/>
                    <a:pt x="1391" y="863"/>
                  </a:cubicBezTo>
                  <a:cubicBezTo>
                    <a:pt x="1388" y="902"/>
                    <a:pt x="1377" y="968"/>
                    <a:pt x="1333" y="1011"/>
                  </a:cubicBezTo>
                  <a:cubicBezTo>
                    <a:pt x="1290" y="1055"/>
                    <a:pt x="1224" y="1066"/>
                    <a:pt x="1185" y="1069"/>
                  </a:cubicBezTo>
                  <a:cubicBezTo>
                    <a:pt x="1188" y="1031"/>
                    <a:pt x="1199" y="964"/>
                    <a:pt x="1243" y="921"/>
                  </a:cubicBezTo>
                  <a:moveTo>
                    <a:pt x="1243" y="569"/>
                  </a:moveTo>
                  <a:cubicBezTo>
                    <a:pt x="1286" y="526"/>
                    <a:pt x="1352" y="514"/>
                    <a:pt x="1391" y="511"/>
                  </a:cubicBezTo>
                  <a:cubicBezTo>
                    <a:pt x="1388" y="550"/>
                    <a:pt x="1377" y="616"/>
                    <a:pt x="1333" y="660"/>
                  </a:cubicBezTo>
                  <a:cubicBezTo>
                    <a:pt x="1290" y="703"/>
                    <a:pt x="1224" y="714"/>
                    <a:pt x="1185" y="717"/>
                  </a:cubicBezTo>
                  <a:cubicBezTo>
                    <a:pt x="1188" y="679"/>
                    <a:pt x="1200" y="612"/>
                    <a:pt x="1243" y="569"/>
                  </a:cubicBezTo>
                  <a:moveTo>
                    <a:pt x="971" y="660"/>
                  </a:moveTo>
                  <a:cubicBezTo>
                    <a:pt x="928" y="617"/>
                    <a:pt x="916" y="550"/>
                    <a:pt x="913" y="511"/>
                  </a:cubicBezTo>
                  <a:cubicBezTo>
                    <a:pt x="952" y="514"/>
                    <a:pt x="1018" y="526"/>
                    <a:pt x="1061" y="569"/>
                  </a:cubicBezTo>
                  <a:cubicBezTo>
                    <a:pt x="1104" y="612"/>
                    <a:pt x="1116" y="679"/>
                    <a:pt x="1119" y="717"/>
                  </a:cubicBezTo>
                  <a:cubicBezTo>
                    <a:pt x="1080" y="714"/>
                    <a:pt x="1014" y="703"/>
                    <a:pt x="971" y="660"/>
                  </a:cubicBezTo>
                  <a:moveTo>
                    <a:pt x="971" y="1011"/>
                  </a:moveTo>
                  <a:cubicBezTo>
                    <a:pt x="928" y="968"/>
                    <a:pt x="916" y="902"/>
                    <a:pt x="913" y="863"/>
                  </a:cubicBezTo>
                  <a:cubicBezTo>
                    <a:pt x="952" y="866"/>
                    <a:pt x="1018" y="878"/>
                    <a:pt x="1061" y="921"/>
                  </a:cubicBezTo>
                  <a:cubicBezTo>
                    <a:pt x="1104" y="964"/>
                    <a:pt x="1116" y="1030"/>
                    <a:pt x="1119" y="1069"/>
                  </a:cubicBezTo>
                  <a:cubicBezTo>
                    <a:pt x="1080" y="1066"/>
                    <a:pt x="1014" y="1055"/>
                    <a:pt x="971" y="1011"/>
                  </a:cubicBezTo>
                  <a:moveTo>
                    <a:pt x="576" y="1646"/>
                  </a:moveTo>
                  <a:cubicBezTo>
                    <a:pt x="512" y="1646"/>
                    <a:pt x="512" y="1646"/>
                    <a:pt x="512" y="1646"/>
                  </a:cubicBezTo>
                  <a:cubicBezTo>
                    <a:pt x="512" y="1198"/>
                    <a:pt x="512" y="1198"/>
                    <a:pt x="512" y="1198"/>
                  </a:cubicBezTo>
                  <a:cubicBezTo>
                    <a:pt x="576" y="1198"/>
                    <a:pt x="576" y="1198"/>
                    <a:pt x="576" y="1198"/>
                  </a:cubicBezTo>
                  <a:lnTo>
                    <a:pt x="576" y="1646"/>
                  </a:lnTo>
                  <a:close/>
                  <a:moveTo>
                    <a:pt x="960" y="163"/>
                  </a:moveTo>
                  <a:cubicBezTo>
                    <a:pt x="960" y="140"/>
                    <a:pt x="969" y="119"/>
                    <a:pt x="985" y="103"/>
                  </a:cubicBezTo>
                  <a:cubicBezTo>
                    <a:pt x="1002" y="87"/>
                    <a:pt x="1025" y="78"/>
                    <a:pt x="1047" y="78"/>
                  </a:cubicBezTo>
                  <a:cubicBezTo>
                    <a:pt x="1069" y="78"/>
                    <a:pt x="1092" y="87"/>
                    <a:pt x="1109" y="103"/>
                  </a:cubicBezTo>
                  <a:cubicBezTo>
                    <a:pt x="1130" y="124"/>
                    <a:pt x="1130" y="124"/>
                    <a:pt x="1130" y="124"/>
                  </a:cubicBezTo>
                  <a:cubicBezTo>
                    <a:pt x="1142" y="136"/>
                    <a:pt x="1162" y="136"/>
                    <a:pt x="1174" y="124"/>
                  </a:cubicBezTo>
                  <a:cubicBezTo>
                    <a:pt x="1195" y="103"/>
                    <a:pt x="1195" y="103"/>
                    <a:pt x="1195" y="103"/>
                  </a:cubicBezTo>
                  <a:cubicBezTo>
                    <a:pt x="1229" y="70"/>
                    <a:pt x="1285" y="70"/>
                    <a:pt x="1319" y="103"/>
                  </a:cubicBezTo>
                  <a:cubicBezTo>
                    <a:pt x="1335" y="119"/>
                    <a:pt x="1344" y="140"/>
                    <a:pt x="1344" y="163"/>
                  </a:cubicBezTo>
                  <a:cubicBezTo>
                    <a:pt x="1344" y="185"/>
                    <a:pt x="1335" y="206"/>
                    <a:pt x="1319" y="222"/>
                  </a:cubicBezTo>
                  <a:cubicBezTo>
                    <a:pt x="1152" y="386"/>
                    <a:pt x="1152" y="386"/>
                    <a:pt x="1152" y="386"/>
                  </a:cubicBezTo>
                  <a:cubicBezTo>
                    <a:pt x="985" y="222"/>
                    <a:pt x="985" y="222"/>
                    <a:pt x="985" y="222"/>
                  </a:cubicBezTo>
                  <a:cubicBezTo>
                    <a:pt x="969" y="206"/>
                    <a:pt x="960" y="185"/>
                    <a:pt x="960" y="163"/>
                  </a:cubicBezTo>
                  <a:moveTo>
                    <a:pt x="1836" y="1384"/>
                  </a:moveTo>
                  <a:cubicBezTo>
                    <a:pt x="1138" y="1791"/>
                    <a:pt x="1138" y="1791"/>
                    <a:pt x="1138" y="1791"/>
                  </a:cubicBezTo>
                  <a:cubicBezTo>
                    <a:pt x="1126" y="1798"/>
                    <a:pt x="1112" y="1798"/>
                    <a:pt x="1099" y="1792"/>
                  </a:cubicBezTo>
                  <a:cubicBezTo>
                    <a:pt x="750" y="1618"/>
                    <a:pt x="750" y="1618"/>
                    <a:pt x="750" y="1618"/>
                  </a:cubicBezTo>
                  <a:cubicBezTo>
                    <a:pt x="746" y="1616"/>
                    <a:pt x="741" y="1614"/>
                    <a:pt x="736" y="1614"/>
                  </a:cubicBezTo>
                  <a:cubicBezTo>
                    <a:pt x="640" y="1614"/>
                    <a:pt x="640" y="1614"/>
                    <a:pt x="640" y="1614"/>
                  </a:cubicBezTo>
                  <a:cubicBezTo>
                    <a:pt x="640" y="1230"/>
                    <a:pt x="640" y="1230"/>
                    <a:pt x="640" y="1230"/>
                  </a:cubicBezTo>
                  <a:cubicBezTo>
                    <a:pt x="947" y="1230"/>
                    <a:pt x="947" y="1230"/>
                    <a:pt x="947" y="1230"/>
                  </a:cubicBezTo>
                  <a:cubicBezTo>
                    <a:pt x="1199" y="1483"/>
                    <a:pt x="1199" y="1483"/>
                    <a:pt x="1199" y="1483"/>
                  </a:cubicBezTo>
                  <a:cubicBezTo>
                    <a:pt x="1210" y="1493"/>
                    <a:pt x="1216" y="1508"/>
                    <a:pt x="1216" y="1524"/>
                  </a:cubicBezTo>
                  <a:cubicBezTo>
                    <a:pt x="1216" y="1556"/>
                    <a:pt x="1190" y="1582"/>
                    <a:pt x="1158" y="1582"/>
                  </a:cubicBezTo>
                  <a:cubicBezTo>
                    <a:pt x="1142" y="1582"/>
                    <a:pt x="1127" y="1576"/>
                    <a:pt x="1116" y="1565"/>
                  </a:cubicBezTo>
                  <a:cubicBezTo>
                    <a:pt x="951" y="1400"/>
                    <a:pt x="951" y="1400"/>
                    <a:pt x="951" y="1400"/>
                  </a:cubicBezTo>
                  <a:cubicBezTo>
                    <a:pt x="905" y="1445"/>
                    <a:pt x="905" y="1445"/>
                    <a:pt x="905" y="1445"/>
                  </a:cubicBezTo>
                  <a:cubicBezTo>
                    <a:pt x="1071" y="1611"/>
                    <a:pt x="1071" y="1611"/>
                    <a:pt x="1071" y="1611"/>
                  </a:cubicBezTo>
                  <a:cubicBezTo>
                    <a:pt x="1094" y="1634"/>
                    <a:pt x="1125" y="1646"/>
                    <a:pt x="1158" y="1646"/>
                  </a:cubicBezTo>
                  <a:cubicBezTo>
                    <a:pt x="1225" y="1646"/>
                    <a:pt x="1280" y="1591"/>
                    <a:pt x="1280" y="1524"/>
                  </a:cubicBezTo>
                  <a:cubicBezTo>
                    <a:pt x="1280" y="1491"/>
                    <a:pt x="1267" y="1460"/>
                    <a:pt x="1244" y="1437"/>
                  </a:cubicBezTo>
                  <a:cubicBezTo>
                    <a:pt x="1218" y="1411"/>
                    <a:pt x="1218" y="1411"/>
                    <a:pt x="1218" y="1411"/>
                  </a:cubicBezTo>
                  <a:cubicBezTo>
                    <a:pt x="1808" y="1309"/>
                    <a:pt x="1808" y="1309"/>
                    <a:pt x="1808" y="1309"/>
                  </a:cubicBezTo>
                  <a:cubicBezTo>
                    <a:pt x="1820" y="1307"/>
                    <a:pt x="1832" y="1310"/>
                    <a:pt x="1842" y="1318"/>
                  </a:cubicBezTo>
                  <a:cubicBezTo>
                    <a:pt x="1851" y="1325"/>
                    <a:pt x="1856" y="1337"/>
                    <a:pt x="1856" y="1349"/>
                  </a:cubicBezTo>
                  <a:cubicBezTo>
                    <a:pt x="1856" y="1363"/>
                    <a:pt x="1848" y="1377"/>
                    <a:pt x="1836" y="1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7532688" y="642938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63"/>
            <p:cNvSpPr>
              <a:spLocks noEditPoints="1"/>
            </p:cNvSpPr>
            <p:nvPr/>
          </p:nvSpPr>
          <p:spPr bwMode="auto">
            <a:xfrm>
              <a:off x="7416800" y="819151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64"/>
            <p:cNvSpPr>
              <a:spLocks noEditPoints="1"/>
            </p:cNvSpPr>
            <p:nvPr/>
          </p:nvSpPr>
          <p:spPr bwMode="auto">
            <a:xfrm>
              <a:off x="8159750" y="720726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7572375" y="1190626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7494588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7"/>
            <p:cNvSpPr>
              <a:spLocks noChangeArrowheads="1"/>
            </p:cNvSpPr>
            <p:nvPr/>
          </p:nvSpPr>
          <p:spPr bwMode="auto">
            <a:xfrm>
              <a:off x="7416800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9079398" y="1127555"/>
            <a:ext cx="445636" cy="575100"/>
            <a:chOff x="10974388" y="636588"/>
            <a:chExt cx="803275" cy="1036637"/>
          </a:xfrm>
          <a:solidFill>
            <a:schemeClr val="bg1"/>
          </a:solidFill>
        </p:grpSpPr>
        <p:sp>
          <p:nvSpPr>
            <p:cNvPr id="28" name="Freeform 83"/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84"/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86"/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89"/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90"/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828936" y="1125774"/>
            <a:ext cx="576212" cy="576212"/>
            <a:chOff x="7294563" y="6013450"/>
            <a:chExt cx="1027113" cy="1027113"/>
          </a:xfrm>
          <a:solidFill>
            <a:schemeClr val="bg1"/>
          </a:solidFill>
        </p:grpSpPr>
        <p:sp>
          <p:nvSpPr>
            <p:cNvPr id="39" name="Freeform 307"/>
            <p:cNvSpPr>
              <a:spLocks noEditPoints="1"/>
            </p:cNvSpPr>
            <p:nvPr/>
          </p:nvSpPr>
          <p:spPr bwMode="auto">
            <a:xfrm>
              <a:off x="7294563" y="6016625"/>
              <a:ext cx="1027113" cy="1023938"/>
            </a:xfrm>
            <a:custGeom>
              <a:avLst/>
              <a:gdLst>
                <a:gd name="T0" fmla="*/ 1762 w 1931"/>
                <a:gd name="T1" fmla="*/ 426 h 1923"/>
                <a:gd name="T2" fmla="*/ 1709 w 1931"/>
                <a:gd name="T3" fmla="*/ 145 h 1923"/>
                <a:gd name="T4" fmla="*/ 1575 w 1931"/>
                <a:gd name="T5" fmla="*/ 66 h 1923"/>
                <a:gd name="T6" fmla="*/ 1322 w 1931"/>
                <a:gd name="T7" fmla="*/ 30 h 1923"/>
                <a:gd name="T8" fmla="*/ 1247 w 1931"/>
                <a:gd name="T9" fmla="*/ 169 h 1923"/>
                <a:gd name="T10" fmla="*/ 899 w 1931"/>
                <a:gd name="T11" fmla="*/ 134 h 1923"/>
                <a:gd name="T12" fmla="*/ 321 w 1931"/>
                <a:gd name="T13" fmla="*/ 732 h 1923"/>
                <a:gd name="T14" fmla="*/ 73 w 1931"/>
                <a:gd name="T15" fmla="*/ 876 h 1923"/>
                <a:gd name="T16" fmla="*/ 0 w 1931"/>
                <a:gd name="T17" fmla="*/ 1059 h 1923"/>
                <a:gd name="T18" fmla="*/ 70 w 1931"/>
                <a:gd name="T19" fmla="*/ 1328 h 1923"/>
                <a:gd name="T20" fmla="*/ 299 w 1931"/>
                <a:gd name="T21" fmla="*/ 1408 h 1923"/>
                <a:gd name="T22" fmla="*/ 511 w 1931"/>
                <a:gd name="T23" fmla="*/ 1513 h 1923"/>
                <a:gd name="T24" fmla="*/ 712 w 1931"/>
                <a:gd name="T25" fmla="*/ 1415 h 1923"/>
                <a:gd name="T26" fmla="*/ 904 w 1931"/>
                <a:gd name="T27" fmla="*/ 1923 h 1923"/>
                <a:gd name="T28" fmla="*/ 1224 w 1931"/>
                <a:gd name="T29" fmla="*/ 1507 h 1923"/>
                <a:gd name="T30" fmla="*/ 1331 w 1931"/>
                <a:gd name="T31" fmla="*/ 1144 h 1923"/>
                <a:gd name="T32" fmla="*/ 1096 w 1931"/>
                <a:gd name="T33" fmla="*/ 1571 h 1923"/>
                <a:gd name="T34" fmla="*/ 675 w 1931"/>
                <a:gd name="T35" fmla="*/ 1197 h 1923"/>
                <a:gd name="T36" fmla="*/ 966 w 1931"/>
                <a:gd name="T37" fmla="*/ 222 h 1923"/>
                <a:gd name="T38" fmla="*/ 887 w 1931"/>
                <a:gd name="T39" fmla="*/ 356 h 1923"/>
                <a:gd name="T40" fmla="*/ 851 w 1931"/>
                <a:gd name="T41" fmla="*/ 609 h 1923"/>
                <a:gd name="T42" fmla="*/ 990 w 1931"/>
                <a:gd name="T43" fmla="*/ 684 h 1923"/>
                <a:gd name="T44" fmla="*/ 1043 w 1931"/>
                <a:gd name="T45" fmla="*/ 965 h 1923"/>
                <a:gd name="T46" fmla="*/ 1177 w 1931"/>
                <a:gd name="T47" fmla="*/ 1044 h 1923"/>
                <a:gd name="T48" fmla="*/ 1399 w 1931"/>
                <a:gd name="T49" fmla="*/ 1108 h 1923"/>
                <a:gd name="T50" fmla="*/ 1505 w 1931"/>
                <a:gd name="T51" fmla="*/ 941 h 1923"/>
                <a:gd name="T52" fmla="*/ 1786 w 1931"/>
                <a:gd name="T53" fmla="*/ 888 h 1923"/>
                <a:gd name="T54" fmla="*/ 1865 w 1931"/>
                <a:gd name="T55" fmla="*/ 754 h 1923"/>
                <a:gd name="T56" fmla="*/ 1901 w 1931"/>
                <a:gd name="T57" fmla="*/ 501 h 1923"/>
                <a:gd name="T58" fmla="*/ 372 w 1931"/>
                <a:gd name="T59" fmla="*/ 1243 h 1923"/>
                <a:gd name="T60" fmla="*/ 1032 w 1931"/>
                <a:gd name="T61" fmla="*/ 1859 h 1923"/>
                <a:gd name="T62" fmla="*/ 1096 w 1931"/>
                <a:gd name="T63" fmla="*/ 1763 h 1923"/>
                <a:gd name="T64" fmla="*/ 840 w 1931"/>
                <a:gd name="T65" fmla="*/ 1699 h 1923"/>
                <a:gd name="T66" fmla="*/ 705 w 1931"/>
                <a:gd name="T67" fmla="*/ 1332 h 1923"/>
                <a:gd name="T68" fmla="*/ 471 w 1931"/>
                <a:gd name="T69" fmla="*/ 1395 h 1923"/>
                <a:gd name="T70" fmla="*/ 285 w 1931"/>
                <a:gd name="T71" fmla="*/ 1345 h 1923"/>
                <a:gd name="T72" fmla="*/ 183 w 1931"/>
                <a:gd name="T73" fmla="*/ 1276 h 1923"/>
                <a:gd name="T74" fmla="*/ 64 w 1931"/>
                <a:gd name="T75" fmla="*/ 1085 h 1923"/>
                <a:gd name="T76" fmla="*/ 137 w 1931"/>
                <a:gd name="T77" fmla="*/ 902 h 1923"/>
                <a:gd name="T78" fmla="*/ 361 w 1931"/>
                <a:gd name="T79" fmla="*/ 850 h 1923"/>
                <a:gd name="T80" fmla="*/ 438 w 1931"/>
                <a:gd name="T81" fmla="*/ 1314 h 1923"/>
                <a:gd name="T82" fmla="*/ 1842 w 1931"/>
                <a:gd name="T83" fmla="*/ 686 h 1923"/>
                <a:gd name="T84" fmla="*/ 1715 w 1931"/>
                <a:gd name="T85" fmla="*/ 901 h 1923"/>
                <a:gd name="T86" fmla="*/ 1385 w 1931"/>
                <a:gd name="T87" fmla="*/ 946 h 1923"/>
                <a:gd name="T88" fmla="*/ 1177 w 1931"/>
                <a:gd name="T89" fmla="*/ 820 h 1923"/>
                <a:gd name="T90" fmla="*/ 1029 w 1931"/>
                <a:gd name="T91" fmla="*/ 736 h 1923"/>
                <a:gd name="T92" fmla="*/ 910 w 1931"/>
                <a:gd name="T93" fmla="*/ 424 h 1923"/>
                <a:gd name="T94" fmla="*/ 1037 w 1931"/>
                <a:gd name="T95" fmla="*/ 209 h 1923"/>
                <a:gd name="T96" fmla="*/ 1367 w 1931"/>
                <a:gd name="T97" fmla="*/ 164 h 1923"/>
                <a:gd name="T98" fmla="*/ 1575 w 1931"/>
                <a:gd name="T99" fmla="*/ 290 h 1923"/>
                <a:gd name="T100" fmla="*/ 1723 w 1931"/>
                <a:gd name="T101" fmla="*/ 374 h 1923"/>
                <a:gd name="T102" fmla="*/ 1842 w 1931"/>
                <a:gd name="T103" fmla="*/ 68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1" h="1923">
                  <a:moveTo>
                    <a:pt x="1901" y="501"/>
                  </a:moveTo>
                  <a:cubicBezTo>
                    <a:pt x="1777" y="483"/>
                    <a:pt x="1777" y="483"/>
                    <a:pt x="1777" y="483"/>
                  </a:cubicBezTo>
                  <a:cubicBezTo>
                    <a:pt x="1759" y="480"/>
                    <a:pt x="1747" y="464"/>
                    <a:pt x="1749" y="447"/>
                  </a:cubicBezTo>
                  <a:cubicBezTo>
                    <a:pt x="1751" y="438"/>
                    <a:pt x="1755" y="431"/>
                    <a:pt x="1762" y="426"/>
                  </a:cubicBezTo>
                  <a:cubicBezTo>
                    <a:pt x="1862" y="350"/>
                    <a:pt x="1862" y="350"/>
                    <a:pt x="1862" y="350"/>
                  </a:cubicBezTo>
                  <a:cubicBezTo>
                    <a:pt x="1877" y="340"/>
                    <a:pt x="1879" y="320"/>
                    <a:pt x="1869" y="305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43" y="138"/>
                    <a:pt x="1723" y="135"/>
                    <a:pt x="1709" y="145"/>
                  </a:cubicBezTo>
                  <a:cubicBezTo>
                    <a:pt x="1608" y="221"/>
                    <a:pt x="1608" y="221"/>
                    <a:pt x="1608" y="221"/>
                  </a:cubicBezTo>
                  <a:cubicBezTo>
                    <a:pt x="1594" y="232"/>
                    <a:pt x="1574" y="229"/>
                    <a:pt x="1563" y="215"/>
                  </a:cubicBezTo>
                  <a:cubicBezTo>
                    <a:pt x="1558" y="208"/>
                    <a:pt x="1556" y="199"/>
                    <a:pt x="1557" y="191"/>
                  </a:cubicBezTo>
                  <a:cubicBezTo>
                    <a:pt x="1575" y="66"/>
                    <a:pt x="1575" y="66"/>
                    <a:pt x="1575" y="66"/>
                  </a:cubicBezTo>
                  <a:cubicBezTo>
                    <a:pt x="1578" y="49"/>
                    <a:pt x="1565" y="33"/>
                    <a:pt x="1548" y="30"/>
                  </a:cubicBezTo>
                  <a:cubicBezTo>
                    <a:pt x="1548" y="30"/>
                    <a:pt x="1548" y="30"/>
                    <a:pt x="1548" y="30"/>
                  </a:cubicBezTo>
                  <a:cubicBezTo>
                    <a:pt x="1358" y="3"/>
                    <a:pt x="1358" y="3"/>
                    <a:pt x="1358" y="3"/>
                  </a:cubicBezTo>
                  <a:cubicBezTo>
                    <a:pt x="1340" y="0"/>
                    <a:pt x="1324" y="13"/>
                    <a:pt x="1322" y="30"/>
                  </a:cubicBezTo>
                  <a:cubicBezTo>
                    <a:pt x="1322" y="30"/>
                    <a:pt x="1322" y="30"/>
                    <a:pt x="1322" y="30"/>
                  </a:cubicBezTo>
                  <a:cubicBezTo>
                    <a:pt x="1304" y="154"/>
                    <a:pt x="1304" y="154"/>
                    <a:pt x="1304" y="154"/>
                  </a:cubicBezTo>
                  <a:cubicBezTo>
                    <a:pt x="1301" y="172"/>
                    <a:pt x="1285" y="184"/>
                    <a:pt x="1268" y="182"/>
                  </a:cubicBezTo>
                  <a:cubicBezTo>
                    <a:pt x="1259" y="180"/>
                    <a:pt x="1252" y="176"/>
                    <a:pt x="1247" y="169"/>
                  </a:cubicBezTo>
                  <a:cubicBezTo>
                    <a:pt x="1171" y="69"/>
                    <a:pt x="1171" y="69"/>
                    <a:pt x="1171" y="69"/>
                  </a:cubicBezTo>
                  <a:cubicBezTo>
                    <a:pt x="1161" y="54"/>
                    <a:pt x="1141" y="52"/>
                    <a:pt x="1126" y="62"/>
                  </a:cubicBezTo>
                  <a:cubicBezTo>
                    <a:pt x="1030" y="134"/>
                    <a:pt x="1030" y="134"/>
                    <a:pt x="1030" y="134"/>
                  </a:cubicBezTo>
                  <a:cubicBezTo>
                    <a:pt x="987" y="130"/>
                    <a:pt x="943" y="130"/>
                    <a:pt x="899" y="134"/>
                  </a:cubicBezTo>
                  <a:cubicBezTo>
                    <a:pt x="614" y="167"/>
                    <a:pt x="391" y="394"/>
                    <a:pt x="363" y="680"/>
                  </a:cubicBezTo>
                  <a:cubicBezTo>
                    <a:pt x="362" y="689"/>
                    <a:pt x="362" y="698"/>
                    <a:pt x="362" y="707"/>
                  </a:cubicBezTo>
                  <a:cubicBezTo>
                    <a:pt x="352" y="707"/>
                    <a:pt x="352" y="707"/>
                    <a:pt x="352" y="707"/>
                  </a:cubicBezTo>
                  <a:cubicBezTo>
                    <a:pt x="337" y="707"/>
                    <a:pt x="324" y="717"/>
                    <a:pt x="321" y="732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210" y="776"/>
                    <a:pt x="210" y="776"/>
                    <a:pt x="210" y="776"/>
                  </a:cubicBezTo>
                  <a:cubicBezTo>
                    <a:pt x="197" y="767"/>
                    <a:pt x="180" y="769"/>
                    <a:pt x="169" y="780"/>
                  </a:cubicBezTo>
                  <a:cubicBezTo>
                    <a:pt x="73" y="876"/>
                    <a:pt x="73" y="876"/>
                    <a:pt x="73" y="876"/>
                  </a:cubicBezTo>
                  <a:cubicBezTo>
                    <a:pt x="62" y="887"/>
                    <a:pt x="61" y="904"/>
                    <a:pt x="70" y="917"/>
                  </a:cubicBezTo>
                  <a:cubicBezTo>
                    <a:pt x="130" y="1005"/>
                    <a:pt x="130" y="1005"/>
                    <a:pt x="130" y="1005"/>
                  </a:cubicBezTo>
                  <a:cubicBezTo>
                    <a:pt x="25" y="1027"/>
                    <a:pt x="25" y="1027"/>
                    <a:pt x="25" y="1027"/>
                  </a:cubicBezTo>
                  <a:cubicBezTo>
                    <a:pt x="10" y="1030"/>
                    <a:pt x="0" y="1044"/>
                    <a:pt x="0" y="1059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0" y="1202"/>
                    <a:pt x="11" y="1215"/>
                    <a:pt x="25" y="1218"/>
                  </a:cubicBezTo>
                  <a:cubicBezTo>
                    <a:pt x="131" y="1240"/>
                    <a:pt x="131" y="1240"/>
                    <a:pt x="131" y="1240"/>
                  </a:cubicBezTo>
                  <a:cubicBezTo>
                    <a:pt x="70" y="1328"/>
                    <a:pt x="70" y="1328"/>
                    <a:pt x="70" y="1328"/>
                  </a:cubicBezTo>
                  <a:cubicBezTo>
                    <a:pt x="61" y="1341"/>
                    <a:pt x="63" y="1358"/>
                    <a:pt x="74" y="1369"/>
                  </a:cubicBezTo>
                  <a:cubicBezTo>
                    <a:pt x="170" y="1465"/>
                    <a:pt x="170" y="1465"/>
                    <a:pt x="170" y="1465"/>
                  </a:cubicBezTo>
                  <a:cubicBezTo>
                    <a:pt x="180" y="1476"/>
                    <a:pt x="198" y="1478"/>
                    <a:pt x="210" y="1469"/>
                  </a:cubicBezTo>
                  <a:cubicBezTo>
                    <a:pt x="299" y="1408"/>
                    <a:pt x="299" y="1408"/>
                    <a:pt x="299" y="1408"/>
                  </a:cubicBezTo>
                  <a:cubicBezTo>
                    <a:pt x="321" y="1513"/>
                    <a:pt x="321" y="1513"/>
                    <a:pt x="321" y="1513"/>
                  </a:cubicBezTo>
                  <a:cubicBezTo>
                    <a:pt x="324" y="1528"/>
                    <a:pt x="337" y="1539"/>
                    <a:pt x="352" y="1539"/>
                  </a:cubicBezTo>
                  <a:cubicBezTo>
                    <a:pt x="480" y="1539"/>
                    <a:pt x="480" y="1539"/>
                    <a:pt x="480" y="1539"/>
                  </a:cubicBezTo>
                  <a:cubicBezTo>
                    <a:pt x="495" y="1539"/>
                    <a:pt x="508" y="1528"/>
                    <a:pt x="511" y="1513"/>
                  </a:cubicBezTo>
                  <a:cubicBezTo>
                    <a:pt x="534" y="1408"/>
                    <a:pt x="534" y="1408"/>
                    <a:pt x="534" y="1408"/>
                  </a:cubicBezTo>
                  <a:cubicBezTo>
                    <a:pt x="622" y="1469"/>
                    <a:pt x="622" y="1469"/>
                    <a:pt x="622" y="1469"/>
                  </a:cubicBezTo>
                  <a:cubicBezTo>
                    <a:pt x="635" y="1478"/>
                    <a:pt x="652" y="1476"/>
                    <a:pt x="663" y="1465"/>
                  </a:cubicBezTo>
                  <a:cubicBezTo>
                    <a:pt x="712" y="1415"/>
                    <a:pt x="712" y="1415"/>
                    <a:pt x="712" y="1415"/>
                  </a:cubicBezTo>
                  <a:cubicBezTo>
                    <a:pt x="712" y="1507"/>
                    <a:pt x="712" y="1507"/>
                    <a:pt x="712" y="1507"/>
                  </a:cubicBezTo>
                  <a:cubicBezTo>
                    <a:pt x="713" y="1552"/>
                    <a:pt x="737" y="1594"/>
                    <a:pt x="776" y="1617"/>
                  </a:cubicBezTo>
                  <a:cubicBezTo>
                    <a:pt x="776" y="1795"/>
                    <a:pt x="776" y="1795"/>
                    <a:pt x="776" y="1795"/>
                  </a:cubicBezTo>
                  <a:cubicBezTo>
                    <a:pt x="776" y="1865"/>
                    <a:pt x="834" y="1923"/>
                    <a:pt x="904" y="1923"/>
                  </a:cubicBezTo>
                  <a:cubicBezTo>
                    <a:pt x="1032" y="1923"/>
                    <a:pt x="1032" y="1923"/>
                    <a:pt x="1032" y="1923"/>
                  </a:cubicBezTo>
                  <a:cubicBezTo>
                    <a:pt x="1103" y="1923"/>
                    <a:pt x="1160" y="1865"/>
                    <a:pt x="1160" y="1795"/>
                  </a:cubicBezTo>
                  <a:cubicBezTo>
                    <a:pt x="1160" y="1617"/>
                    <a:pt x="1160" y="1617"/>
                    <a:pt x="1160" y="1617"/>
                  </a:cubicBezTo>
                  <a:cubicBezTo>
                    <a:pt x="1200" y="1594"/>
                    <a:pt x="1224" y="1552"/>
                    <a:pt x="1224" y="1507"/>
                  </a:cubicBezTo>
                  <a:cubicBezTo>
                    <a:pt x="1224" y="1380"/>
                    <a:pt x="1224" y="1380"/>
                    <a:pt x="1224" y="1380"/>
                  </a:cubicBezTo>
                  <a:cubicBezTo>
                    <a:pt x="1225" y="1327"/>
                    <a:pt x="1253" y="1277"/>
                    <a:pt x="1298" y="1249"/>
                  </a:cubicBezTo>
                  <a:cubicBezTo>
                    <a:pt x="1325" y="1232"/>
                    <a:pt x="1350" y="1213"/>
                    <a:pt x="1374" y="1192"/>
                  </a:cubicBezTo>
                  <a:cubicBezTo>
                    <a:pt x="1331" y="1144"/>
                    <a:pt x="1331" y="1144"/>
                    <a:pt x="1331" y="1144"/>
                  </a:cubicBezTo>
                  <a:cubicBezTo>
                    <a:pt x="1310" y="1163"/>
                    <a:pt x="1287" y="1180"/>
                    <a:pt x="1264" y="1196"/>
                  </a:cubicBezTo>
                  <a:cubicBezTo>
                    <a:pt x="1200" y="1235"/>
                    <a:pt x="1161" y="1305"/>
                    <a:pt x="1160" y="1380"/>
                  </a:cubicBezTo>
                  <a:cubicBezTo>
                    <a:pt x="1160" y="1507"/>
                    <a:pt x="1160" y="1507"/>
                    <a:pt x="1160" y="1507"/>
                  </a:cubicBezTo>
                  <a:cubicBezTo>
                    <a:pt x="1160" y="1542"/>
                    <a:pt x="1132" y="1571"/>
                    <a:pt x="1096" y="1571"/>
                  </a:cubicBezTo>
                  <a:cubicBezTo>
                    <a:pt x="840" y="1571"/>
                    <a:pt x="840" y="1571"/>
                    <a:pt x="840" y="1571"/>
                  </a:cubicBezTo>
                  <a:cubicBezTo>
                    <a:pt x="805" y="1571"/>
                    <a:pt x="776" y="1542"/>
                    <a:pt x="776" y="1507"/>
                  </a:cubicBezTo>
                  <a:cubicBezTo>
                    <a:pt x="776" y="1377"/>
                    <a:pt x="776" y="1377"/>
                    <a:pt x="776" y="1377"/>
                  </a:cubicBezTo>
                  <a:cubicBezTo>
                    <a:pt x="776" y="1304"/>
                    <a:pt x="737" y="1236"/>
                    <a:pt x="675" y="1197"/>
                  </a:cubicBezTo>
                  <a:cubicBezTo>
                    <a:pt x="421" y="1037"/>
                    <a:pt x="345" y="702"/>
                    <a:pt x="504" y="449"/>
                  </a:cubicBezTo>
                  <a:cubicBezTo>
                    <a:pt x="603" y="291"/>
                    <a:pt x="776" y="196"/>
                    <a:pt x="962" y="195"/>
                  </a:cubicBezTo>
                  <a:cubicBezTo>
                    <a:pt x="961" y="196"/>
                    <a:pt x="961" y="197"/>
                    <a:pt x="960" y="199"/>
                  </a:cubicBezTo>
                  <a:cubicBezTo>
                    <a:pt x="959" y="207"/>
                    <a:pt x="961" y="215"/>
                    <a:pt x="966" y="222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50" y="333"/>
                    <a:pt x="1051" y="347"/>
                    <a:pt x="1044" y="358"/>
                  </a:cubicBezTo>
                  <a:cubicBezTo>
                    <a:pt x="1037" y="369"/>
                    <a:pt x="1025" y="376"/>
                    <a:pt x="1012" y="374"/>
                  </a:cubicBezTo>
                  <a:cubicBezTo>
                    <a:pt x="887" y="356"/>
                    <a:pt x="887" y="356"/>
                    <a:pt x="887" y="356"/>
                  </a:cubicBezTo>
                  <a:cubicBezTo>
                    <a:pt x="870" y="353"/>
                    <a:pt x="854" y="366"/>
                    <a:pt x="851" y="383"/>
                  </a:cubicBezTo>
                  <a:cubicBezTo>
                    <a:pt x="851" y="383"/>
                    <a:pt x="851" y="383"/>
                    <a:pt x="851" y="383"/>
                  </a:cubicBezTo>
                  <a:cubicBezTo>
                    <a:pt x="824" y="573"/>
                    <a:pt x="824" y="573"/>
                    <a:pt x="824" y="573"/>
                  </a:cubicBezTo>
                  <a:cubicBezTo>
                    <a:pt x="821" y="591"/>
                    <a:pt x="834" y="607"/>
                    <a:pt x="851" y="609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976" y="627"/>
                    <a:pt x="976" y="627"/>
                    <a:pt x="976" y="627"/>
                  </a:cubicBezTo>
                  <a:cubicBezTo>
                    <a:pt x="993" y="630"/>
                    <a:pt x="1005" y="646"/>
                    <a:pt x="1003" y="663"/>
                  </a:cubicBezTo>
                  <a:cubicBezTo>
                    <a:pt x="1002" y="672"/>
                    <a:pt x="997" y="679"/>
                    <a:pt x="990" y="684"/>
                  </a:cubicBezTo>
                  <a:cubicBezTo>
                    <a:pt x="890" y="760"/>
                    <a:pt x="890" y="760"/>
                    <a:pt x="890" y="760"/>
                  </a:cubicBezTo>
                  <a:cubicBezTo>
                    <a:pt x="876" y="770"/>
                    <a:pt x="873" y="791"/>
                    <a:pt x="883" y="805"/>
                  </a:cubicBezTo>
                  <a:cubicBezTo>
                    <a:pt x="998" y="958"/>
                    <a:pt x="998" y="958"/>
                    <a:pt x="998" y="958"/>
                  </a:cubicBezTo>
                  <a:cubicBezTo>
                    <a:pt x="1009" y="972"/>
                    <a:pt x="1029" y="975"/>
                    <a:pt x="1043" y="965"/>
                  </a:cubicBezTo>
                  <a:cubicBezTo>
                    <a:pt x="1144" y="889"/>
                    <a:pt x="1144" y="889"/>
                    <a:pt x="1144" y="889"/>
                  </a:cubicBezTo>
                  <a:cubicBezTo>
                    <a:pt x="1158" y="879"/>
                    <a:pt x="1178" y="882"/>
                    <a:pt x="1189" y="896"/>
                  </a:cubicBezTo>
                  <a:cubicBezTo>
                    <a:pt x="1194" y="902"/>
                    <a:pt x="1196" y="911"/>
                    <a:pt x="1195" y="919"/>
                  </a:cubicBezTo>
                  <a:cubicBezTo>
                    <a:pt x="1177" y="1044"/>
                    <a:pt x="1177" y="1044"/>
                    <a:pt x="1177" y="1044"/>
                  </a:cubicBezTo>
                  <a:cubicBezTo>
                    <a:pt x="1174" y="1061"/>
                    <a:pt x="1187" y="1078"/>
                    <a:pt x="1204" y="1080"/>
                  </a:cubicBezTo>
                  <a:cubicBezTo>
                    <a:pt x="1204" y="1080"/>
                    <a:pt x="1204" y="1080"/>
                    <a:pt x="1204" y="1080"/>
                  </a:cubicBezTo>
                  <a:cubicBezTo>
                    <a:pt x="1394" y="1107"/>
                    <a:pt x="1394" y="1107"/>
                    <a:pt x="1394" y="1107"/>
                  </a:cubicBezTo>
                  <a:cubicBezTo>
                    <a:pt x="1396" y="1107"/>
                    <a:pt x="1397" y="1108"/>
                    <a:pt x="1399" y="1108"/>
                  </a:cubicBezTo>
                  <a:cubicBezTo>
                    <a:pt x="1415" y="1108"/>
                    <a:pt x="1428" y="1096"/>
                    <a:pt x="1430" y="1080"/>
                  </a:cubicBezTo>
                  <a:cubicBezTo>
                    <a:pt x="1448" y="956"/>
                    <a:pt x="1448" y="956"/>
                    <a:pt x="1448" y="956"/>
                  </a:cubicBezTo>
                  <a:cubicBezTo>
                    <a:pt x="1451" y="938"/>
                    <a:pt x="1467" y="926"/>
                    <a:pt x="1484" y="928"/>
                  </a:cubicBezTo>
                  <a:cubicBezTo>
                    <a:pt x="1493" y="930"/>
                    <a:pt x="1500" y="934"/>
                    <a:pt x="1505" y="941"/>
                  </a:cubicBezTo>
                  <a:cubicBezTo>
                    <a:pt x="1581" y="1041"/>
                    <a:pt x="1581" y="1041"/>
                    <a:pt x="1581" y="1041"/>
                  </a:cubicBezTo>
                  <a:cubicBezTo>
                    <a:pt x="1591" y="1056"/>
                    <a:pt x="1612" y="1058"/>
                    <a:pt x="1626" y="1048"/>
                  </a:cubicBezTo>
                  <a:cubicBezTo>
                    <a:pt x="1779" y="933"/>
                    <a:pt x="1779" y="933"/>
                    <a:pt x="1779" y="933"/>
                  </a:cubicBezTo>
                  <a:cubicBezTo>
                    <a:pt x="1793" y="922"/>
                    <a:pt x="1796" y="902"/>
                    <a:pt x="1786" y="888"/>
                  </a:cubicBezTo>
                  <a:cubicBezTo>
                    <a:pt x="1710" y="787"/>
                    <a:pt x="1710" y="787"/>
                    <a:pt x="1710" y="787"/>
                  </a:cubicBezTo>
                  <a:cubicBezTo>
                    <a:pt x="1702" y="777"/>
                    <a:pt x="1702" y="763"/>
                    <a:pt x="1708" y="752"/>
                  </a:cubicBezTo>
                  <a:cubicBezTo>
                    <a:pt x="1715" y="740"/>
                    <a:pt x="1728" y="734"/>
                    <a:pt x="1740" y="736"/>
                  </a:cubicBezTo>
                  <a:cubicBezTo>
                    <a:pt x="1865" y="754"/>
                    <a:pt x="1865" y="754"/>
                    <a:pt x="1865" y="754"/>
                  </a:cubicBezTo>
                  <a:cubicBezTo>
                    <a:pt x="1882" y="757"/>
                    <a:pt x="1899" y="745"/>
                    <a:pt x="1901" y="727"/>
                  </a:cubicBezTo>
                  <a:cubicBezTo>
                    <a:pt x="1901" y="727"/>
                    <a:pt x="1901" y="727"/>
                    <a:pt x="1901" y="727"/>
                  </a:cubicBezTo>
                  <a:cubicBezTo>
                    <a:pt x="1928" y="537"/>
                    <a:pt x="1928" y="537"/>
                    <a:pt x="1928" y="537"/>
                  </a:cubicBezTo>
                  <a:cubicBezTo>
                    <a:pt x="1931" y="519"/>
                    <a:pt x="1919" y="503"/>
                    <a:pt x="1901" y="501"/>
                  </a:cubicBezTo>
                  <a:cubicBezTo>
                    <a:pt x="1901" y="501"/>
                    <a:pt x="1901" y="501"/>
                    <a:pt x="1901" y="501"/>
                  </a:cubicBezTo>
                  <a:close/>
                  <a:moveTo>
                    <a:pt x="417" y="995"/>
                  </a:moveTo>
                  <a:cubicBezTo>
                    <a:pt x="447" y="1058"/>
                    <a:pt x="487" y="1116"/>
                    <a:pt x="536" y="1166"/>
                  </a:cubicBezTo>
                  <a:cubicBezTo>
                    <a:pt x="512" y="1232"/>
                    <a:pt x="439" y="1267"/>
                    <a:pt x="372" y="1243"/>
                  </a:cubicBezTo>
                  <a:cubicBezTo>
                    <a:pt x="306" y="1219"/>
                    <a:pt x="272" y="1146"/>
                    <a:pt x="295" y="1079"/>
                  </a:cubicBezTo>
                  <a:cubicBezTo>
                    <a:pt x="314" y="1028"/>
                    <a:pt x="362" y="994"/>
                    <a:pt x="416" y="995"/>
                  </a:cubicBezTo>
                  <a:lnTo>
                    <a:pt x="417" y="995"/>
                  </a:lnTo>
                  <a:close/>
                  <a:moveTo>
                    <a:pt x="1032" y="1859"/>
                  </a:moveTo>
                  <a:cubicBezTo>
                    <a:pt x="904" y="1859"/>
                    <a:pt x="904" y="1859"/>
                    <a:pt x="904" y="1859"/>
                  </a:cubicBezTo>
                  <a:cubicBezTo>
                    <a:pt x="869" y="1859"/>
                    <a:pt x="840" y="1830"/>
                    <a:pt x="840" y="1795"/>
                  </a:cubicBezTo>
                  <a:cubicBezTo>
                    <a:pt x="840" y="1763"/>
                    <a:pt x="840" y="1763"/>
                    <a:pt x="840" y="1763"/>
                  </a:cubicBezTo>
                  <a:cubicBezTo>
                    <a:pt x="1096" y="1763"/>
                    <a:pt x="1096" y="1763"/>
                    <a:pt x="1096" y="1763"/>
                  </a:cubicBezTo>
                  <a:cubicBezTo>
                    <a:pt x="1096" y="1795"/>
                    <a:pt x="1096" y="1795"/>
                    <a:pt x="1096" y="1795"/>
                  </a:cubicBezTo>
                  <a:cubicBezTo>
                    <a:pt x="1096" y="1830"/>
                    <a:pt x="1068" y="1859"/>
                    <a:pt x="1032" y="1859"/>
                  </a:cubicBezTo>
                  <a:moveTo>
                    <a:pt x="1096" y="1699"/>
                  </a:moveTo>
                  <a:cubicBezTo>
                    <a:pt x="840" y="1699"/>
                    <a:pt x="840" y="1699"/>
                    <a:pt x="840" y="1699"/>
                  </a:cubicBezTo>
                  <a:cubicBezTo>
                    <a:pt x="840" y="1635"/>
                    <a:pt x="840" y="1635"/>
                    <a:pt x="840" y="1635"/>
                  </a:cubicBezTo>
                  <a:cubicBezTo>
                    <a:pt x="1096" y="1635"/>
                    <a:pt x="1096" y="1635"/>
                    <a:pt x="1096" y="1635"/>
                  </a:cubicBezTo>
                  <a:lnTo>
                    <a:pt x="1096" y="1699"/>
                  </a:lnTo>
                  <a:close/>
                  <a:moveTo>
                    <a:pt x="705" y="1332"/>
                  </a:moveTo>
                  <a:cubicBezTo>
                    <a:pt x="636" y="1401"/>
                    <a:pt x="636" y="1401"/>
                    <a:pt x="636" y="1401"/>
                  </a:cubicBezTo>
                  <a:cubicBezTo>
                    <a:pt x="570" y="1355"/>
                    <a:pt x="570" y="1355"/>
                    <a:pt x="570" y="1355"/>
                  </a:cubicBezTo>
                  <a:cubicBezTo>
                    <a:pt x="541" y="1335"/>
                    <a:pt x="501" y="1342"/>
                    <a:pt x="481" y="1372"/>
                  </a:cubicBezTo>
                  <a:cubicBezTo>
                    <a:pt x="476" y="1379"/>
                    <a:pt x="473" y="1386"/>
                    <a:pt x="471" y="1395"/>
                  </a:cubicBezTo>
                  <a:cubicBezTo>
                    <a:pt x="454" y="1475"/>
                    <a:pt x="454" y="1475"/>
                    <a:pt x="454" y="1475"/>
                  </a:cubicBezTo>
                  <a:cubicBezTo>
                    <a:pt x="378" y="1475"/>
                    <a:pt x="378" y="1475"/>
                    <a:pt x="378" y="1475"/>
                  </a:cubicBezTo>
                  <a:cubicBezTo>
                    <a:pt x="361" y="1395"/>
                    <a:pt x="361" y="1395"/>
                    <a:pt x="361" y="1395"/>
                  </a:cubicBezTo>
                  <a:cubicBezTo>
                    <a:pt x="354" y="1360"/>
                    <a:pt x="320" y="1338"/>
                    <a:pt x="285" y="1345"/>
                  </a:cubicBezTo>
                  <a:cubicBezTo>
                    <a:pt x="277" y="1347"/>
                    <a:pt x="269" y="1350"/>
                    <a:pt x="262" y="1355"/>
                  </a:cubicBezTo>
                  <a:cubicBezTo>
                    <a:pt x="196" y="1401"/>
                    <a:pt x="196" y="1401"/>
                    <a:pt x="196" y="1401"/>
                  </a:cubicBezTo>
                  <a:cubicBezTo>
                    <a:pt x="137" y="1343"/>
                    <a:pt x="137" y="1343"/>
                    <a:pt x="137" y="1343"/>
                  </a:cubicBezTo>
                  <a:cubicBezTo>
                    <a:pt x="183" y="1276"/>
                    <a:pt x="183" y="1276"/>
                    <a:pt x="183" y="1276"/>
                  </a:cubicBezTo>
                  <a:cubicBezTo>
                    <a:pt x="203" y="1247"/>
                    <a:pt x="196" y="1207"/>
                    <a:pt x="167" y="1187"/>
                  </a:cubicBezTo>
                  <a:cubicBezTo>
                    <a:pt x="160" y="1183"/>
                    <a:pt x="152" y="1179"/>
                    <a:pt x="144" y="1177"/>
                  </a:cubicBezTo>
                  <a:cubicBezTo>
                    <a:pt x="64" y="1161"/>
                    <a:pt x="64" y="1161"/>
                    <a:pt x="64" y="1161"/>
                  </a:cubicBezTo>
                  <a:cubicBezTo>
                    <a:pt x="64" y="1085"/>
                    <a:pt x="64" y="1085"/>
                    <a:pt x="64" y="1085"/>
                  </a:cubicBezTo>
                  <a:cubicBezTo>
                    <a:pt x="144" y="1068"/>
                    <a:pt x="144" y="1068"/>
                    <a:pt x="144" y="1068"/>
                  </a:cubicBezTo>
                  <a:cubicBezTo>
                    <a:pt x="178" y="1060"/>
                    <a:pt x="200" y="1026"/>
                    <a:pt x="193" y="992"/>
                  </a:cubicBezTo>
                  <a:cubicBezTo>
                    <a:pt x="191" y="984"/>
                    <a:pt x="188" y="976"/>
                    <a:pt x="183" y="969"/>
                  </a:cubicBezTo>
                  <a:cubicBezTo>
                    <a:pt x="137" y="902"/>
                    <a:pt x="137" y="902"/>
                    <a:pt x="137" y="902"/>
                  </a:cubicBezTo>
                  <a:cubicBezTo>
                    <a:pt x="196" y="844"/>
                    <a:pt x="196" y="844"/>
                    <a:pt x="196" y="844"/>
                  </a:cubicBezTo>
                  <a:cubicBezTo>
                    <a:pt x="262" y="890"/>
                    <a:pt x="262" y="890"/>
                    <a:pt x="262" y="890"/>
                  </a:cubicBezTo>
                  <a:cubicBezTo>
                    <a:pt x="291" y="910"/>
                    <a:pt x="331" y="903"/>
                    <a:pt x="351" y="874"/>
                  </a:cubicBezTo>
                  <a:cubicBezTo>
                    <a:pt x="356" y="867"/>
                    <a:pt x="359" y="859"/>
                    <a:pt x="361" y="850"/>
                  </a:cubicBezTo>
                  <a:cubicBezTo>
                    <a:pt x="367" y="824"/>
                    <a:pt x="367" y="824"/>
                    <a:pt x="367" y="824"/>
                  </a:cubicBezTo>
                  <a:cubicBezTo>
                    <a:pt x="372" y="861"/>
                    <a:pt x="380" y="897"/>
                    <a:pt x="392" y="932"/>
                  </a:cubicBezTo>
                  <a:cubicBezTo>
                    <a:pt x="287" y="945"/>
                    <a:pt x="212" y="1040"/>
                    <a:pt x="224" y="1146"/>
                  </a:cubicBezTo>
                  <a:cubicBezTo>
                    <a:pt x="237" y="1251"/>
                    <a:pt x="332" y="1326"/>
                    <a:pt x="438" y="1314"/>
                  </a:cubicBezTo>
                  <a:cubicBezTo>
                    <a:pt x="501" y="1306"/>
                    <a:pt x="557" y="1268"/>
                    <a:pt x="586" y="1211"/>
                  </a:cubicBezTo>
                  <a:cubicBezTo>
                    <a:pt x="603" y="1225"/>
                    <a:pt x="621" y="1238"/>
                    <a:pt x="640" y="1251"/>
                  </a:cubicBezTo>
                  <a:cubicBezTo>
                    <a:pt x="671" y="1270"/>
                    <a:pt x="693" y="1299"/>
                    <a:pt x="705" y="1332"/>
                  </a:cubicBezTo>
                  <a:moveTo>
                    <a:pt x="1842" y="686"/>
                  </a:moveTo>
                  <a:cubicBezTo>
                    <a:pt x="1749" y="673"/>
                    <a:pt x="1749" y="673"/>
                    <a:pt x="1749" y="673"/>
                  </a:cubicBezTo>
                  <a:cubicBezTo>
                    <a:pt x="1697" y="665"/>
                    <a:pt x="1648" y="702"/>
                    <a:pt x="1641" y="754"/>
                  </a:cubicBezTo>
                  <a:cubicBezTo>
                    <a:pt x="1637" y="780"/>
                    <a:pt x="1644" y="805"/>
                    <a:pt x="1659" y="826"/>
                  </a:cubicBezTo>
                  <a:cubicBezTo>
                    <a:pt x="1715" y="901"/>
                    <a:pt x="1715" y="901"/>
                    <a:pt x="1715" y="901"/>
                  </a:cubicBezTo>
                  <a:cubicBezTo>
                    <a:pt x="1613" y="977"/>
                    <a:pt x="1613" y="977"/>
                    <a:pt x="1613" y="977"/>
                  </a:cubicBezTo>
                  <a:cubicBezTo>
                    <a:pt x="1556" y="902"/>
                    <a:pt x="1556" y="902"/>
                    <a:pt x="1556" y="902"/>
                  </a:cubicBezTo>
                  <a:cubicBezTo>
                    <a:pt x="1525" y="860"/>
                    <a:pt x="1464" y="851"/>
                    <a:pt x="1422" y="883"/>
                  </a:cubicBezTo>
                  <a:cubicBezTo>
                    <a:pt x="1402" y="898"/>
                    <a:pt x="1388" y="921"/>
                    <a:pt x="1385" y="946"/>
                  </a:cubicBezTo>
                  <a:cubicBezTo>
                    <a:pt x="1372" y="1039"/>
                    <a:pt x="1372" y="1039"/>
                    <a:pt x="1372" y="1039"/>
                  </a:cubicBezTo>
                  <a:cubicBezTo>
                    <a:pt x="1245" y="1021"/>
                    <a:pt x="1245" y="1021"/>
                    <a:pt x="1245" y="1021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66" y="876"/>
                    <a:pt x="1229" y="827"/>
                    <a:pt x="1177" y="820"/>
                  </a:cubicBezTo>
                  <a:cubicBezTo>
                    <a:pt x="1152" y="816"/>
                    <a:pt x="1126" y="823"/>
                    <a:pt x="1106" y="838"/>
                  </a:cubicBezTo>
                  <a:cubicBezTo>
                    <a:pt x="1031" y="894"/>
                    <a:pt x="1031" y="894"/>
                    <a:pt x="1031" y="894"/>
                  </a:cubicBezTo>
                  <a:cubicBezTo>
                    <a:pt x="954" y="792"/>
                    <a:pt x="954" y="792"/>
                    <a:pt x="954" y="792"/>
                  </a:cubicBezTo>
                  <a:cubicBezTo>
                    <a:pt x="1029" y="736"/>
                    <a:pt x="1029" y="736"/>
                    <a:pt x="1029" y="736"/>
                  </a:cubicBezTo>
                  <a:cubicBezTo>
                    <a:pt x="1071" y="704"/>
                    <a:pt x="1080" y="644"/>
                    <a:pt x="1048" y="601"/>
                  </a:cubicBezTo>
                  <a:cubicBezTo>
                    <a:pt x="1033" y="581"/>
                    <a:pt x="1010" y="567"/>
                    <a:pt x="985" y="564"/>
                  </a:cubicBezTo>
                  <a:cubicBezTo>
                    <a:pt x="892" y="551"/>
                    <a:pt x="892" y="551"/>
                    <a:pt x="892" y="551"/>
                  </a:cubicBezTo>
                  <a:cubicBezTo>
                    <a:pt x="910" y="424"/>
                    <a:pt x="910" y="424"/>
                    <a:pt x="910" y="424"/>
                  </a:cubicBezTo>
                  <a:cubicBezTo>
                    <a:pt x="1003" y="437"/>
                    <a:pt x="1003" y="437"/>
                    <a:pt x="1003" y="437"/>
                  </a:cubicBezTo>
                  <a:cubicBezTo>
                    <a:pt x="1055" y="445"/>
                    <a:pt x="1104" y="408"/>
                    <a:pt x="1111" y="356"/>
                  </a:cubicBezTo>
                  <a:cubicBezTo>
                    <a:pt x="1115" y="330"/>
                    <a:pt x="1109" y="305"/>
                    <a:pt x="1093" y="284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139" y="133"/>
                    <a:pt x="1139" y="133"/>
                    <a:pt x="1139" y="133"/>
                  </a:cubicBezTo>
                  <a:cubicBezTo>
                    <a:pt x="1195" y="208"/>
                    <a:pt x="1195" y="208"/>
                    <a:pt x="1195" y="208"/>
                  </a:cubicBezTo>
                  <a:cubicBezTo>
                    <a:pt x="1227" y="250"/>
                    <a:pt x="1287" y="259"/>
                    <a:pt x="1330" y="227"/>
                  </a:cubicBezTo>
                  <a:cubicBezTo>
                    <a:pt x="1350" y="212"/>
                    <a:pt x="1364" y="189"/>
                    <a:pt x="1367" y="164"/>
                  </a:cubicBezTo>
                  <a:cubicBezTo>
                    <a:pt x="1381" y="71"/>
                    <a:pt x="1381" y="71"/>
                    <a:pt x="1381" y="71"/>
                  </a:cubicBezTo>
                  <a:cubicBezTo>
                    <a:pt x="1507" y="89"/>
                    <a:pt x="1507" y="89"/>
                    <a:pt x="1507" y="89"/>
                  </a:cubicBezTo>
                  <a:cubicBezTo>
                    <a:pt x="1494" y="182"/>
                    <a:pt x="1494" y="182"/>
                    <a:pt x="1494" y="182"/>
                  </a:cubicBezTo>
                  <a:cubicBezTo>
                    <a:pt x="1487" y="234"/>
                    <a:pt x="1523" y="283"/>
                    <a:pt x="1575" y="290"/>
                  </a:cubicBezTo>
                  <a:cubicBezTo>
                    <a:pt x="1601" y="294"/>
                    <a:pt x="1626" y="287"/>
                    <a:pt x="1647" y="272"/>
                  </a:cubicBezTo>
                  <a:cubicBezTo>
                    <a:pt x="1722" y="216"/>
                    <a:pt x="1722" y="216"/>
                    <a:pt x="1722" y="216"/>
                  </a:cubicBezTo>
                  <a:cubicBezTo>
                    <a:pt x="1798" y="318"/>
                    <a:pt x="1798" y="318"/>
                    <a:pt x="1798" y="318"/>
                  </a:cubicBezTo>
                  <a:cubicBezTo>
                    <a:pt x="1723" y="374"/>
                    <a:pt x="1723" y="374"/>
                    <a:pt x="1723" y="374"/>
                  </a:cubicBezTo>
                  <a:cubicBezTo>
                    <a:pt x="1681" y="406"/>
                    <a:pt x="1672" y="466"/>
                    <a:pt x="1704" y="509"/>
                  </a:cubicBezTo>
                  <a:cubicBezTo>
                    <a:pt x="1720" y="529"/>
                    <a:pt x="1742" y="543"/>
                    <a:pt x="1767" y="546"/>
                  </a:cubicBezTo>
                  <a:cubicBezTo>
                    <a:pt x="1860" y="560"/>
                    <a:pt x="1860" y="560"/>
                    <a:pt x="1860" y="560"/>
                  </a:cubicBezTo>
                  <a:lnTo>
                    <a:pt x="1842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08"/>
            <p:cNvSpPr>
              <a:spLocks noEditPoints="1"/>
            </p:cNvSpPr>
            <p:nvPr/>
          </p:nvSpPr>
          <p:spPr bwMode="auto">
            <a:xfrm>
              <a:off x="7889876" y="6175375"/>
              <a:ext cx="273050" cy="27305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48 h 512"/>
                <a:gd name="T12" fmla="*/ 64 w 512"/>
                <a:gd name="T13" fmla="*/ 256 h 512"/>
                <a:gd name="T14" fmla="*/ 256 w 512"/>
                <a:gd name="T15" fmla="*/ 64 h 512"/>
                <a:gd name="T16" fmla="*/ 448 w 512"/>
                <a:gd name="T17" fmla="*/ 256 h 512"/>
                <a:gd name="T18" fmla="*/ 256 w 512"/>
                <a:gd name="T19" fmla="*/ 44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moveTo>
                    <a:pt x="256" y="448"/>
                  </a:moveTo>
                  <a:cubicBezTo>
                    <a:pt x="150" y="448"/>
                    <a:pt x="64" y="362"/>
                    <a:pt x="64" y="256"/>
                  </a:cubicBezTo>
                  <a:cubicBezTo>
                    <a:pt x="64" y="150"/>
                    <a:pt x="150" y="64"/>
                    <a:pt x="256" y="64"/>
                  </a:cubicBezTo>
                  <a:cubicBezTo>
                    <a:pt x="362" y="64"/>
                    <a:pt x="448" y="150"/>
                    <a:pt x="448" y="256"/>
                  </a:cubicBezTo>
                  <a:cubicBezTo>
                    <a:pt x="448" y="362"/>
                    <a:pt x="362" y="448"/>
                    <a:pt x="256" y="4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09"/>
            <p:cNvSpPr>
              <a:spLocks noChangeArrowheads="1"/>
            </p:cNvSpPr>
            <p:nvPr/>
          </p:nvSpPr>
          <p:spPr bwMode="auto">
            <a:xfrm>
              <a:off x="7791451" y="6767513"/>
              <a:ext cx="34925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10"/>
            <p:cNvSpPr>
              <a:spLocks/>
            </p:cNvSpPr>
            <p:nvPr/>
          </p:nvSpPr>
          <p:spPr bwMode="auto">
            <a:xfrm>
              <a:off x="7537451" y="6207125"/>
              <a:ext cx="288925" cy="525463"/>
            </a:xfrm>
            <a:custGeom>
              <a:avLst/>
              <a:gdLst>
                <a:gd name="T0" fmla="*/ 371 w 544"/>
                <a:gd name="T1" fmla="*/ 737 h 988"/>
                <a:gd name="T2" fmla="*/ 154 w 544"/>
                <a:gd name="T3" fmla="*/ 240 h 988"/>
                <a:gd name="T4" fmla="*/ 307 w 544"/>
                <a:gd name="T5" fmla="*/ 55 h 988"/>
                <a:gd name="T6" fmla="*/ 272 w 544"/>
                <a:gd name="T7" fmla="*/ 0 h 988"/>
                <a:gd name="T8" fmla="*/ 132 w 544"/>
                <a:gd name="T9" fmla="*/ 618 h 988"/>
                <a:gd name="T10" fmla="*/ 348 w 544"/>
                <a:gd name="T11" fmla="*/ 797 h 988"/>
                <a:gd name="T12" fmla="*/ 479 w 544"/>
                <a:gd name="T13" fmla="*/ 988 h 988"/>
                <a:gd name="T14" fmla="*/ 543 w 544"/>
                <a:gd name="T15" fmla="*/ 988 h 988"/>
                <a:gd name="T16" fmla="*/ 371 w 544"/>
                <a:gd name="T17" fmla="*/ 73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988">
                  <a:moveTo>
                    <a:pt x="371" y="737"/>
                  </a:moveTo>
                  <a:cubicBezTo>
                    <a:pt x="174" y="660"/>
                    <a:pt x="76" y="437"/>
                    <a:pt x="154" y="240"/>
                  </a:cubicBezTo>
                  <a:cubicBezTo>
                    <a:pt x="183" y="163"/>
                    <a:pt x="237" y="98"/>
                    <a:pt x="307" y="55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63" y="132"/>
                    <a:pt x="0" y="409"/>
                    <a:pt x="132" y="618"/>
                  </a:cubicBezTo>
                  <a:cubicBezTo>
                    <a:pt x="183" y="699"/>
                    <a:pt x="259" y="762"/>
                    <a:pt x="348" y="797"/>
                  </a:cubicBezTo>
                  <a:cubicBezTo>
                    <a:pt x="427" y="827"/>
                    <a:pt x="479" y="903"/>
                    <a:pt x="479" y="988"/>
                  </a:cubicBezTo>
                  <a:cubicBezTo>
                    <a:pt x="543" y="988"/>
                    <a:pt x="543" y="988"/>
                    <a:pt x="543" y="988"/>
                  </a:cubicBezTo>
                  <a:cubicBezTo>
                    <a:pt x="544" y="877"/>
                    <a:pt x="475" y="777"/>
                    <a:pt x="371" y="7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311"/>
            <p:cNvSpPr>
              <a:spLocks noChangeArrowheads="1"/>
            </p:cNvSpPr>
            <p:nvPr/>
          </p:nvSpPr>
          <p:spPr bwMode="auto">
            <a:xfrm>
              <a:off x="8132763" y="6648450"/>
              <a:ext cx="1190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12"/>
            <p:cNvSpPr>
              <a:spLocks/>
            </p:cNvSpPr>
            <p:nvPr/>
          </p:nvSpPr>
          <p:spPr bwMode="auto">
            <a:xfrm>
              <a:off x="8104188" y="6737350"/>
              <a:ext cx="123825" cy="111125"/>
            </a:xfrm>
            <a:custGeom>
              <a:avLst/>
              <a:gdLst>
                <a:gd name="T0" fmla="*/ 0 w 78"/>
                <a:gd name="T1" fmla="*/ 16 h 70"/>
                <a:gd name="T2" fmla="*/ 14 w 78"/>
                <a:gd name="T3" fmla="*/ 0 h 70"/>
                <a:gd name="T4" fmla="*/ 78 w 78"/>
                <a:gd name="T5" fmla="*/ 53 h 70"/>
                <a:gd name="T6" fmla="*/ 65 w 78"/>
                <a:gd name="T7" fmla="*/ 70 h 70"/>
                <a:gd name="T8" fmla="*/ 0 w 78"/>
                <a:gd name="T9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0" y="16"/>
                  </a:moveTo>
                  <a:lnTo>
                    <a:pt x="14" y="0"/>
                  </a:lnTo>
                  <a:lnTo>
                    <a:pt x="78" y="53"/>
                  </a:lnTo>
                  <a:lnTo>
                    <a:pt x="65" y="7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313"/>
            <p:cNvSpPr>
              <a:spLocks noChangeArrowheads="1"/>
            </p:cNvSpPr>
            <p:nvPr/>
          </p:nvSpPr>
          <p:spPr bwMode="auto">
            <a:xfrm>
              <a:off x="8029576" y="6784975"/>
              <a:ext cx="34925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14"/>
            <p:cNvSpPr>
              <a:spLocks/>
            </p:cNvSpPr>
            <p:nvPr/>
          </p:nvSpPr>
          <p:spPr bwMode="auto">
            <a:xfrm>
              <a:off x="7312026" y="6273800"/>
              <a:ext cx="144463" cy="66675"/>
            </a:xfrm>
            <a:custGeom>
              <a:avLst/>
              <a:gdLst>
                <a:gd name="T0" fmla="*/ 0 w 91"/>
                <a:gd name="T1" fmla="*/ 21 h 42"/>
                <a:gd name="T2" fmla="*/ 86 w 91"/>
                <a:gd name="T3" fmla="*/ 0 h 42"/>
                <a:gd name="T4" fmla="*/ 91 w 91"/>
                <a:gd name="T5" fmla="*/ 21 h 42"/>
                <a:gd name="T6" fmla="*/ 5 w 91"/>
                <a:gd name="T7" fmla="*/ 42 h 42"/>
                <a:gd name="T8" fmla="*/ 0 w 9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21"/>
                  </a:moveTo>
                  <a:lnTo>
                    <a:pt x="86" y="0"/>
                  </a:lnTo>
                  <a:lnTo>
                    <a:pt x="91" y="21"/>
                  </a:lnTo>
                  <a:lnTo>
                    <a:pt x="5" y="42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15"/>
            <p:cNvSpPr>
              <a:spLocks/>
            </p:cNvSpPr>
            <p:nvPr/>
          </p:nvSpPr>
          <p:spPr bwMode="auto">
            <a:xfrm>
              <a:off x="7340601" y="6105525"/>
              <a:ext cx="138113" cy="112713"/>
            </a:xfrm>
            <a:custGeom>
              <a:avLst/>
              <a:gdLst>
                <a:gd name="T0" fmla="*/ 0 w 87"/>
                <a:gd name="T1" fmla="*/ 18 h 71"/>
                <a:gd name="T2" fmla="*/ 12 w 87"/>
                <a:gd name="T3" fmla="*/ 0 h 71"/>
                <a:gd name="T4" fmla="*/ 87 w 87"/>
                <a:gd name="T5" fmla="*/ 54 h 71"/>
                <a:gd name="T6" fmla="*/ 75 w 87"/>
                <a:gd name="T7" fmla="*/ 71 h 71"/>
                <a:gd name="T8" fmla="*/ 0 w 87"/>
                <a:gd name="T9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1">
                  <a:moveTo>
                    <a:pt x="0" y="18"/>
                  </a:moveTo>
                  <a:lnTo>
                    <a:pt x="12" y="0"/>
                  </a:lnTo>
                  <a:lnTo>
                    <a:pt x="87" y="54"/>
                  </a:lnTo>
                  <a:lnTo>
                    <a:pt x="75" y="71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16"/>
            <p:cNvSpPr>
              <a:spLocks/>
            </p:cNvSpPr>
            <p:nvPr/>
          </p:nvSpPr>
          <p:spPr bwMode="auto">
            <a:xfrm>
              <a:off x="7486651" y="6013450"/>
              <a:ext cx="66675" cy="144463"/>
            </a:xfrm>
            <a:custGeom>
              <a:avLst/>
              <a:gdLst>
                <a:gd name="T0" fmla="*/ 0 w 42"/>
                <a:gd name="T1" fmla="*/ 5 h 91"/>
                <a:gd name="T2" fmla="*/ 20 w 42"/>
                <a:gd name="T3" fmla="*/ 0 h 91"/>
                <a:gd name="T4" fmla="*/ 42 w 42"/>
                <a:gd name="T5" fmla="*/ 86 h 91"/>
                <a:gd name="T6" fmla="*/ 21 w 42"/>
                <a:gd name="T7" fmla="*/ 91 h 91"/>
                <a:gd name="T8" fmla="*/ 0 w 42"/>
                <a:gd name="T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0" y="5"/>
                  </a:moveTo>
                  <a:lnTo>
                    <a:pt x="20" y="0"/>
                  </a:lnTo>
                  <a:lnTo>
                    <a:pt x="42" y="86"/>
                  </a:lnTo>
                  <a:lnTo>
                    <a:pt x="21" y="91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7171993" y="3999983"/>
            <a:ext cx="571215" cy="575100"/>
            <a:chOff x="5014913" y="561975"/>
            <a:chExt cx="1166813" cy="1174750"/>
          </a:xfrm>
          <a:solidFill>
            <a:schemeClr val="bg1"/>
          </a:solidFill>
        </p:grpSpPr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5014913" y="561975"/>
              <a:ext cx="1166813" cy="1174750"/>
            </a:xfrm>
            <a:custGeom>
              <a:avLst/>
              <a:gdLst>
                <a:gd name="T0" fmla="*/ 1622 w 1910"/>
                <a:gd name="T1" fmla="*/ 0 h 1923"/>
                <a:gd name="T2" fmla="*/ 1206 w 1910"/>
                <a:gd name="T3" fmla="*/ 0 h 1923"/>
                <a:gd name="T4" fmla="*/ 1051 w 1910"/>
                <a:gd name="T5" fmla="*/ 531 h 1923"/>
                <a:gd name="T6" fmla="*/ 534 w 1910"/>
                <a:gd name="T7" fmla="*/ 1139 h 1923"/>
                <a:gd name="T8" fmla="*/ 383 w 1910"/>
                <a:gd name="T9" fmla="*/ 1033 h 1923"/>
                <a:gd name="T10" fmla="*/ 255 w 1910"/>
                <a:gd name="T11" fmla="*/ 1207 h 1923"/>
                <a:gd name="T12" fmla="*/ 310 w 1910"/>
                <a:gd name="T13" fmla="*/ 1363 h 1923"/>
                <a:gd name="T14" fmla="*/ 159 w 1910"/>
                <a:gd name="T15" fmla="*/ 1257 h 1923"/>
                <a:gd name="T16" fmla="*/ 27 w 1910"/>
                <a:gd name="T17" fmla="*/ 1435 h 1923"/>
                <a:gd name="T18" fmla="*/ 12 w 1910"/>
                <a:gd name="T19" fmla="*/ 1660 h 1923"/>
                <a:gd name="T20" fmla="*/ 220 w 1910"/>
                <a:gd name="T21" fmla="*/ 1913 h 1923"/>
                <a:gd name="T22" fmla="*/ 266 w 1910"/>
                <a:gd name="T23" fmla="*/ 1913 h 1923"/>
                <a:gd name="T24" fmla="*/ 575 w 1910"/>
                <a:gd name="T25" fmla="*/ 1815 h 1923"/>
                <a:gd name="T26" fmla="*/ 780 w 1910"/>
                <a:gd name="T27" fmla="*/ 1655 h 1923"/>
                <a:gd name="T28" fmla="*/ 675 w 1910"/>
                <a:gd name="T29" fmla="*/ 1504 h 1923"/>
                <a:gd name="T30" fmla="*/ 1379 w 1910"/>
                <a:gd name="T31" fmla="*/ 858 h 1923"/>
                <a:gd name="T32" fmla="*/ 1910 w 1910"/>
                <a:gd name="T33" fmla="*/ 704 h 1923"/>
                <a:gd name="T34" fmla="*/ 1910 w 1910"/>
                <a:gd name="T35" fmla="*/ 288 h 1923"/>
                <a:gd name="T36" fmla="*/ 1622 w 1910"/>
                <a:gd name="T37" fmla="*/ 928 h 1923"/>
                <a:gd name="T38" fmla="*/ 1427 w 1910"/>
                <a:gd name="T39" fmla="*/ 816 h 1923"/>
                <a:gd name="T40" fmla="*/ 1327 w 1910"/>
                <a:gd name="T41" fmla="*/ 761 h 1923"/>
                <a:gd name="T42" fmla="*/ 607 w 1910"/>
                <a:gd name="T43" fmla="*/ 1527 h 1923"/>
                <a:gd name="T44" fmla="*/ 598 w 1910"/>
                <a:gd name="T45" fmla="*/ 1747 h 1923"/>
                <a:gd name="T46" fmla="*/ 447 w 1910"/>
                <a:gd name="T47" fmla="*/ 1641 h 1923"/>
                <a:gd name="T48" fmla="*/ 80 w 1910"/>
                <a:gd name="T49" fmla="*/ 1683 h 1923"/>
                <a:gd name="T50" fmla="*/ 200 w 1910"/>
                <a:gd name="T51" fmla="*/ 1517 h 1923"/>
                <a:gd name="T52" fmla="*/ 182 w 1910"/>
                <a:gd name="T53" fmla="*/ 1325 h 1923"/>
                <a:gd name="T54" fmla="*/ 332 w 1910"/>
                <a:gd name="T55" fmla="*/ 1431 h 1923"/>
                <a:gd name="T56" fmla="*/ 428 w 1910"/>
                <a:gd name="T57" fmla="*/ 1289 h 1923"/>
                <a:gd name="T58" fmla="*/ 406 w 1910"/>
                <a:gd name="T59" fmla="*/ 1101 h 1923"/>
                <a:gd name="T60" fmla="*/ 556 w 1910"/>
                <a:gd name="T61" fmla="*/ 1207 h 1923"/>
                <a:gd name="T62" fmla="*/ 1164 w 1910"/>
                <a:gd name="T63" fmla="*/ 553 h 1923"/>
                <a:gd name="T64" fmla="*/ 1088 w 1910"/>
                <a:gd name="T65" fmla="*/ 478 h 1923"/>
                <a:gd name="T66" fmla="*/ 1206 w 1910"/>
                <a:gd name="T67" fmla="*/ 64 h 1923"/>
                <a:gd name="T68" fmla="*/ 1440 w 1910"/>
                <a:gd name="T69" fmla="*/ 158 h 1923"/>
                <a:gd name="T70" fmla="*/ 1846 w 1910"/>
                <a:gd name="T71" fmla="*/ 288 h 1923"/>
                <a:gd name="T72" fmla="*/ 1738 w 1910"/>
                <a:gd name="T73" fmla="*/ 496 h 1923"/>
                <a:gd name="T74" fmla="*/ 1846 w 1910"/>
                <a:gd name="T75" fmla="*/ 704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0" h="1923">
                  <a:moveTo>
                    <a:pt x="1910" y="288"/>
                  </a:moveTo>
                  <a:cubicBezTo>
                    <a:pt x="1910" y="129"/>
                    <a:pt x="1780" y="0"/>
                    <a:pt x="1622" y="0"/>
                  </a:cubicBezTo>
                  <a:cubicBezTo>
                    <a:pt x="1543" y="0"/>
                    <a:pt x="1468" y="33"/>
                    <a:pt x="1414" y="89"/>
                  </a:cubicBezTo>
                  <a:cubicBezTo>
                    <a:pt x="1360" y="33"/>
                    <a:pt x="1284" y="0"/>
                    <a:pt x="1206" y="0"/>
                  </a:cubicBezTo>
                  <a:cubicBezTo>
                    <a:pt x="1047" y="0"/>
                    <a:pt x="918" y="129"/>
                    <a:pt x="918" y="288"/>
                  </a:cubicBezTo>
                  <a:cubicBezTo>
                    <a:pt x="918" y="387"/>
                    <a:pt x="967" y="477"/>
                    <a:pt x="1051" y="531"/>
                  </a:cubicBezTo>
                  <a:cubicBezTo>
                    <a:pt x="1096" y="576"/>
                    <a:pt x="1096" y="576"/>
                    <a:pt x="1096" y="576"/>
                  </a:cubicBezTo>
                  <a:cubicBezTo>
                    <a:pt x="534" y="1139"/>
                    <a:pt x="534" y="1139"/>
                    <a:pt x="534" y="1139"/>
                  </a:cubicBezTo>
                  <a:cubicBezTo>
                    <a:pt x="428" y="1033"/>
                    <a:pt x="428" y="1033"/>
                    <a:pt x="428" y="1033"/>
                  </a:cubicBezTo>
                  <a:cubicBezTo>
                    <a:pt x="416" y="1021"/>
                    <a:pt x="396" y="1021"/>
                    <a:pt x="383" y="1033"/>
                  </a:cubicBezTo>
                  <a:cubicBezTo>
                    <a:pt x="255" y="1161"/>
                    <a:pt x="255" y="1161"/>
                    <a:pt x="255" y="1161"/>
                  </a:cubicBezTo>
                  <a:cubicBezTo>
                    <a:pt x="243" y="1174"/>
                    <a:pt x="243" y="1194"/>
                    <a:pt x="255" y="1207"/>
                  </a:cubicBezTo>
                  <a:cubicBezTo>
                    <a:pt x="360" y="1312"/>
                    <a:pt x="360" y="1312"/>
                    <a:pt x="360" y="1312"/>
                  </a:cubicBezTo>
                  <a:cubicBezTo>
                    <a:pt x="310" y="1363"/>
                    <a:pt x="310" y="1363"/>
                    <a:pt x="310" y="1363"/>
                  </a:cubicBezTo>
                  <a:cubicBezTo>
                    <a:pt x="204" y="1257"/>
                    <a:pt x="204" y="1257"/>
                    <a:pt x="204" y="1257"/>
                  </a:cubicBezTo>
                  <a:cubicBezTo>
                    <a:pt x="192" y="1245"/>
                    <a:pt x="172" y="1245"/>
                    <a:pt x="159" y="1257"/>
                  </a:cubicBezTo>
                  <a:cubicBezTo>
                    <a:pt x="27" y="1389"/>
                    <a:pt x="27" y="1389"/>
                    <a:pt x="27" y="1389"/>
                  </a:cubicBezTo>
                  <a:cubicBezTo>
                    <a:pt x="15" y="1402"/>
                    <a:pt x="15" y="1422"/>
                    <a:pt x="27" y="1435"/>
                  </a:cubicBezTo>
                  <a:cubicBezTo>
                    <a:pt x="132" y="1540"/>
                    <a:pt x="132" y="1540"/>
                    <a:pt x="132" y="1540"/>
                  </a:cubicBezTo>
                  <a:cubicBezTo>
                    <a:pt x="12" y="1660"/>
                    <a:pt x="12" y="1660"/>
                    <a:pt x="12" y="1660"/>
                  </a:cubicBezTo>
                  <a:cubicBezTo>
                    <a:pt x="0" y="1672"/>
                    <a:pt x="0" y="1693"/>
                    <a:pt x="12" y="1705"/>
                  </a:cubicBezTo>
                  <a:cubicBezTo>
                    <a:pt x="220" y="1913"/>
                    <a:pt x="220" y="1913"/>
                    <a:pt x="220" y="1913"/>
                  </a:cubicBezTo>
                  <a:cubicBezTo>
                    <a:pt x="227" y="1919"/>
                    <a:pt x="235" y="1923"/>
                    <a:pt x="243" y="1923"/>
                  </a:cubicBezTo>
                  <a:cubicBezTo>
                    <a:pt x="251" y="1923"/>
                    <a:pt x="259" y="1919"/>
                    <a:pt x="266" y="1913"/>
                  </a:cubicBezTo>
                  <a:cubicBezTo>
                    <a:pt x="470" y="1709"/>
                    <a:pt x="470" y="1709"/>
                    <a:pt x="470" y="1709"/>
                  </a:cubicBezTo>
                  <a:cubicBezTo>
                    <a:pt x="575" y="1815"/>
                    <a:pt x="575" y="1815"/>
                    <a:pt x="575" y="1815"/>
                  </a:cubicBezTo>
                  <a:cubicBezTo>
                    <a:pt x="588" y="1827"/>
                    <a:pt x="608" y="1827"/>
                    <a:pt x="620" y="1815"/>
                  </a:cubicBezTo>
                  <a:cubicBezTo>
                    <a:pt x="780" y="1655"/>
                    <a:pt x="780" y="1655"/>
                    <a:pt x="780" y="1655"/>
                  </a:cubicBezTo>
                  <a:cubicBezTo>
                    <a:pt x="793" y="1642"/>
                    <a:pt x="793" y="1622"/>
                    <a:pt x="780" y="1609"/>
                  </a:cubicBezTo>
                  <a:cubicBezTo>
                    <a:pt x="675" y="1504"/>
                    <a:pt x="675" y="1504"/>
                    <a:pt x="675" y="1504"/>
                  </a:cubicBezTo>
                  <a:cubicBezTo>
                    <a:pt x="1350" y="829"/>
                    <a:pt x="1350" y="829"/>
                    <a:pt x="1350" y="829"/>
                  </a:cubicBezTo>
                  <a:cubicBezTo>
                    <a:pt x="1379" y="858"/>
                    <a:pt x="1379" y="858"/>
                    <a:pt x="1379" y="858"/>
                  </a:cubicBezTo>
                  <a:cubicBezTo>
                    <a:pt x="1432" y="942"/>
                    <a:pt x="1523" y="992"/>
                    <a:pt x="1622" y="992"/>
                  </a:cubicBezTo>
                  <a:cubicBezTo>
                    <a:pt x="1780" y="992"/>
                    <a:pt x="1910" y="863"/>
                    <a:pt x="1910" y="704"/>
                  </a:cubicBezTo>
                  <a:cubicBezTo>
                    <a:pt x="1910" y="625"/>
                    <a:pt x="1877" y="550"/>
                    <a:pt x="1821" y="496"/>
                  </a:cubicBezTo>
                  <a:cubicBezTo>
                    <a:pt x="1877" y="442"/>
                    <a:pt x="1910" y="367"/>
                    <a:pt x="1910" y="288"/>
                  </a:cubicBezTo>
                  <a:moveTo>
                    <a:pt x="1846" y="704"/>
                  </a:moveTo>
                  <a:cubicBezTo>
                    <a:pt x="1846" y="827"/>
                    <a:pt x="1745" y="928"/>
                    <a:pt x="1622" y="928"/>
                  </a:cubicBezTo>
                  <a:cubicBezTo>
                    <a:pt x="1544" y="928"/>
                    <a:pt x="1473" y="888"/>
                    <a:pt x="1431" y="822"/>
                  </a:cubicBezTo>
                  <a:cubicBezTo>
                    <a:pt x="1430" y="819"/>
                    <a:pt x="1428" y="817"/>
                    <a:pt x="1427" y="816"/>
                  </a:cubicBezTo>
                  <a:cubicBezTo>
                    <a:pt x="1372" y="761"/>
                    <a:pt x="1372" y="761"/>
                    <a:pt x="1372" y="761"/>
                  </a:cubicBezTo>
                  <a:cubicBezTo>
                    <a:pt x="1360" y="749"/>
                    <a:pt x="1340" y="749"/>
                    <a:pt x="1327" y="761"/>
                  </a:cubicBezTo>
                  <a:cubicBezTo>
                    <a:pt x="607" y="1481"/>
                    <a:pt x="607" y="1481"/>
                    <a:pt x="607" y="1481"/>
                  </a:cubicBezTo>
                  <a:cubicBezTo>
                    <a:pt x="595" y="1494"/>
                    <a:pt x="595" y="1514"/>
                    <a:pt x="607" y="1527"/>
                  </a:cubicBezTo>
                  <a:cubicBezTo>
                    <a:pt x="712" y="1632"/>
                    <a:pt x="712" y="1632"/>
                    <a:pt x="712" y="1632"/>
                  </a:cubicBezTo>
                  <a:cubicBezTo>
                    <a:pt x="598" y="1747"/>
                    <a:pt x="598" y="1747"/>
                    <a:pt x="598" y="1747"/>
                  </a:cubicBezTo>
                  <a:cubicBezTo>
                    <a:pt x="492" y="1641"/>
                    <a:pt x="492" y="1641"/>
                    <a:pt x="492" y="1641"/>
                  </a:cubicBezTo>
                  <a:cubicBezTo>
                    <a:pt x="480" y="1629"/>
                    <a:pt x="460" y="1629"/>
                    <a:pt x="447" y="1641"/>
                  </a:cubicBezTo>
                  <a:cubicBezTo>
                    <a:pt x="243" y="1845"/>
                    <a:pt x="243" y="1845"/>
                    <a:pt x="243" y="1845"/>
                  </a:cubicBezTo>
                  <a:cubicBezTo>
                    <a:pt x="80" y="1683"/>
                    <a:pt x="80" y="1683"/>
                    <a:pt x="80" y="1683"/>
                  </a:cubicBezTo>
                  <a:cubicBezTo>
                    <a:pt x="200" y="1563"/>
                    <a:pt x="200" y="1563"/>
                    <a:pt x="200" y="1563"/>
                  </a:cubicBezTo>
                  <a:cubicBezTo>
                    <a:pt x="213" y="1550"/>
                    <a:pt x="213" y="1530"/>
                    <a:pt x="200" y="1517"/>
                  </a:cubicBezTo>
                  <a:cubicBezTo>
                    <a:pt x="95" y="1412"/>
                    <a:pt x="95" y="1412"/>
                    <a:pt x="95" y="1412"/>
                  </a:cubicBezTo>
                  <a:cubicBezTo>
                    <a:pt x="182" y="1325"/>
                    <a:pt x="182" y="1325"/>
                    <a:pt x="182" y="1325"/>
                  </a:cubicBezTo>
                  <a:cubicBezTo>
                    <a:pt x="287" y="1431"/>
                    <a:pt x="287" y="1431"/>
                    <a:pt x="287" y="1431"/>
                  </a:cubicBezTo>
                  <a:cubicBezTo>
                    <a:pt x="300" y="1443"/>
                    <a:pt x="320" y="1443"/>
                    <a:pt x="332" y="1431"/>
                  </a:cubicBezTo>
                  <a:cubicBezTo>
                    <a:pt x="428" y="1335"/>
                    <a:pt x="428" y="1335"/>
                    <a:pt x="428" y="1335"/>
                  </a:cubicBezTo>
                  <a:cubicBezTo>
                    <a:pt x="441" y="1322"/>
                    <a:pt x="441" y="1302"/>
                    <a:pt x="428" y="1289"/>
                  </a:cubicBezTo>
                  <a:cubicBezTo>
                    <a:pt x="323" y="1184"/>
                    <a:pt x="323" y="1184"/>
                    <a:pt x="323" y="1184"/>
                  </a:cubicBezTo>
                  <a:cubicBezTo>
                    <a:pt x="406" y="1101"/>
                    <a:pt x="406" y="1101"/>
                    <a:pt x="406" y="1101"/>
                  </a:cubicBezTo>
                  <a:cubicBezTo>
                    <a:pt x="511" y="1207"/>
                    <a:pt x="511" y="1207"/>
                    <a:pt x="511" y="1207"/>
                  </a:cubicBezTo>
                  <a:cubicBezTo>
                    <a:pt x="524" y="1219"/>
                    <a:pt x="544" y="1219"/>
                    <a:pt x="556" y="1207"/>
                  </a:cubicBezTo>
                  <a:cubicBezTo>
                    <a:pt x="1164" y="599"/>
                    <a:pt x="1164" y="599"/>
                    <a:pt x="1164" y="599"/>
                  </a:cubicBezTo>
                  <a:cubicBezTo>
                    <a:pt x="1177" y="586"/>
                    <a:pt x="1177" y="566"/>
                    <a:pt x="1164" y="553"/>
                  </a:cubicBezTo>
                  <a:cubicBezTo>
                    <a:pt x="1094" y="483"/>
                    <a:pt x="1094" y="483"/>
                    <a:pt x="1094" y="483"/>
                  </a:cubicBezTo>
                  <a:cubicBezTo>
                    <a:pt x="1092" y="481"/>
                    <a:pt x="1090" y="480"/>
                    <a:pt x="1088" y="478"/>
                  </a:cubicBezTo>
                  <a:cubicBezTo>
                    <a:pt x="1021" y="437"/>
                    <a:pt x="982" y="366"/>
                    <a:pt x="982" y="288"/>
                  </a:cubicBezTo>
                  <a:cubicBezTo>
                    <a:pt x="982" y="164"/>
                    <a:pt x="1082" y="64"/>
                    <a:pt x="1206" y="64"/>
                  </a:cubicBezTo>
                  <a:cubicBezTo>
                    <a:pt x="1278" y="64"/>
                    <a:pt x="1346" y="99"/>
                    <a:pt x="1388" y="158"/>
                  </a:cubicBezTo>
                  <a:cubicBezTo>
                    <a:pt x="1400" y="174"/>
                    <a:pt x="1428" y="174"/>
                    <a:pt x="1440" y="158"/>
                  </a:cubicBezTo>
                  <a:cubicBezTo>
                    <a:pt x="1482" y="99"/>
                    <a:pt x="1550" y="64"/>
                    <a:pt x="1622" y="64"/>
                  </a:cubicBezTo>
                  <a:cubicBezTo>
                    <a:pt x="1745" y="64"/>
                    <a:pt x="1846" y="164"/>
                    <a:pt x="1846" y="288"/>
                  </a:cubicBezTo>
                  <a:cubicBezTo>
                    <a:pt x="1846" y="360"/>
                    <a:pt x="1811" y="428"/>
                    <a:pt x="1752" y="470"/>
                  </a:cubicBezTo>
                  <a:cubicBezTo>
                    <a:pt x="1743" y="476"/>
                    <a:pt x="1738" y="486"/>
                    <a:pt x="1738" y="496"/>
                  </a:cubicBezTo>
                  <a:cubicBezTo>
                    <a:pt x="1738" y="506"/>
                    <a:pt x="1743" y="516"/>
                    <a:pt x="1752" y="522"/>
                  </a:cubicBezTo>
                  <a:cubicBezTo>
                    <a:pt x="1811" y="564"/>
                    <a:pt x="1846" y="632"/>
                    <a:pt x="1846" y="7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5483225" y="977900"/>
              <a:ext cx="320675" cy="320675"/>
            </a:xfrm>
            <a:custGeom>
              <a:avLst/>
              <a:gdLst>
                <a:gd name="T0" fmla="*/ 0 w 202"/>
                <a:gd name="T1" fmla="*/ 184 h 202"/>
                <a:gd name="T2" fmla="*/ 185 w 202"/>
                <a:gd name="T3" fmla="*/ 0 h 202"/>
                <a:gd name="T4" fmla="*/ 202 w 202"/>
                <a:gd name="T5" fmla="*/ 17 h 202"/>
                <a:gd name="T6" fmla="*/ 17 w 202"/>
                <a:gd name="T7" fmla="*/ 202 h 202"/>
                <a:gd name="T8" fmla="*/ 0 w 202"/>
                <a:gd name="T9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2">
                  <a:moveTo>
                    <a:pt x="0" y="184"/>
                  </a:moveTo>
                  <a:lnTo>
                    <a:pt x="185" y="0"/>
                  </a:lnTo>
                  <a:lnTo>
                    <a:pt x="202" y="17"/>
                  </a:lnTo>
                  <a:lnTo>
                    <a:pt x="17" y="202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5405438" y="1309688"/>
              <a:ext cx="66675" cy="66675"/>
            </a:xfrm>
            <a:custGeom>
              <a:avLst/>
              <a:gdLst>
                <a:gd name="T0" fmla="*/ 0 w 42"/>
                <a:gd name="T1" fmla="*/ 25 h 42"/>
                <a:gd name="T2" fmla="*/ 24 w 42"/>
                <a:gd name="T3" fmla="*/ 0 h 42"/>
                <a:gd name="T4" fmla="*/ 42 w 42"/>
                <a:gd name="T5" fmla="*/ 17 h 42"/>
                <a:gd name="T6" fmla="*/ 17 w 42"/>
                <a:gd name="T7" fmla="*/ 42 h 42"/>
                <a:gd name="T8" fmla="*/ 0 w 42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5"/>
                  </a:moveTo>
                  <a:lnTo>
                    <a:pt x="24" y="0"/>
                  </a:lnTo>
                  <a:lnTo>
                    <a:pt x="42" y="17"/>
                  </a:lnTo>
                  <a:lnTo>
                    <a:pt x="17" y="42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927725" y="658813"/>
              <a:ext cx="155575" cy="157163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192 h 256"/>
                <a:gd name="T12" fmla="*/ 64 w 256"/>
                <a:gd name="T13" fmla="*/ 128 h 256"/>
                <a:gd name="T14" fmla="*/ 128 w 256"/>
                <a:gd name="T15" fmla="*/ 64 h 256"/>
                <a:gd name="T16" fmla="*/ 192 w 256"/>
                <a:gd name="T17" fmla="*/ 128 h 256"/>
                <a:gd name="T18" fmla="*/ 128 w 256"/>
                <a:gd name="T19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ubicBezTo>
                    <a:pt x="198" y="256"/>
                    <a:pt x="256" y="198"/>
                    <a:pt x="256" y="128"/>
                  </a:cubicBezTo>
                  <a:cubicBezTo>
                    <a:pt x="256" y="57"/>
                    <a:pt x="198" y="0"/>
                    <a:pt x="128" y="0"/>
                  </a:cubicBezTo>
                  <a:moveTo>
                    <a:pt x="128" y="192"/>
                  </a:moveTo>
                  <a:cubicBezTo>
                    <a:pt x="92" y="192"/>
                    <a:pt x="64" y="163"/>
                    <a:pt x="64" y="128"/>
                  </a:cubicBezTo>
                  <a:cubicBezTo>
                    <a:pt x="64" y="93"/>
                    <a:pt x="92" y="64"/>
                    <a:pt x="128" y="64"/>
                  </a:cubicBezTo>
                  <a:cubicBezTo>
                    <a:pt x="163" y="64"/>
                    <a:pt x="192" y="93"/>
                    <a:pt x="192" y="128"/>
                  </a:cubicBezTo>
                  <a:cubicBezTo>
                    <a:pt x="192" y="163"/>
                    <a:pt x="163" y="192"/>
                    <a:pt x="128" y="1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756275" y="782638"/>
              <a:ext cx="66675" cy="66675"/>
            </a:xfrm>
            <a:custGeom>
              <a:avLst/>
              <a:gdLst>
                <a:gd name="T0" fmla="*/ 0 w 42"/>
                <a:gd name="T1" fmla="*/ 17 h 42"/>
                <a:gd name="T2" fmla="*/ 18 w 42"/>
                <a:gd name="T3" fmla="*/ 0 h 42"/>
                <a:gd name="T4" fmla="*/ 42 w 42"/>
                <a:gd name="T5" fmla="*/ 24 h 42"/>
                <a:gd name="T6" fmla="*/ 25 w 42"/>
                <a:gd name="T7" fmla="*/ 42 h 42"/>
                <a:gd name="T8" fmla="*/ 0 w 42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17"/>
                  </a:moveTo>
                  <a:lnTo>
                    <a:pt x="18" y="0"/>
                  </a:lnTo>
                  <a:lnTo>
                    <a:pt x="42" y="24"/>
                  </a:lnTo>
                  <a:lnTo>
                    <a:pt x="25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5835650" y="860425"/>
              <a:ext cx="65088" cy="66675"/>
            </a:xfrm>
            <a:custGeom>
              <a:avLst/>
              <a:gdLst>
                <a:gd name="T0" fmla="*/ 0 w 41"/>
                <a:gd name="T1" fmla="*/ 17 h 42"/>
                <a:gd name="T2" fmla="*/ 17 w 41"/>
                <a:gd name="T3" fmla="*/ 0 h 42"/>
                <a:gd name="T4" fmla="*/ 41 w 41"/>
                <a:gd name="T5" fmla="*/ 24 h 42"/>
                <a:gd name="T6" fmla="*/ 24 w 41"/>
                <a:gd name="T7" fmla="*/ 42 h 42"/>
                <a:gd name="T8" fmla="*/ 0 w 41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17"/>
                  </a:moveTo>
                  <a:lnTo>
                    <a:pt x="17" y="0"/>
                  </a:lnTo>
                  <a:lnTo>
                    <a:pt x="41" y="24"/>
                  </a:lnTo>
                  <a:lnTo>
                    <a:pt x="24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5913438" y="938213"/>
              <a:ext cx="66675" cy="66675"/>
            </a:xfrm>
            <a:custGeom>
              <a:avLst/>
              <a:gdLst>
                <a:gd name="T0" fmla="*/ 0 w 42"/>
                <a:gd name="T1" fmla="*/ 17 h 42"/>
                <a:gd name="T2" fmla="*/ 17 w 42"/>
                <a:gd name="T3" fmla="*/ 0 h 42"/>
                <a:gd name="T4" fmla="*/ 42 w 42"/>
                <a:gd name="T5" fmla="*/ 25 h 42"/>
                <a:gd name="T6" fmla="*/ 24 w 42"/>
                <a:gd name="T7" fmla="*/ 42 h 42"/>
                <a:gd name="T8" fmla="*/ 0 w 42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17"/>
                  </a:moveTo>
                  <a:lnTo>
                    <a:pt x="17" y="0"/>
                  </a:lnTo>
                  <a:lnTo>
                    <a:pt x="42" y="25"/>
                  </a:lnTo>
                  <a:lnTo>
                    <a:pt x="24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53"/>
            <p:cNvSpPr>
              <a:spLocks noEditPoints="1"/>
            </p:cNvSpPr>
            <p:nvPr/>
          </p:nvSpPr>
          <p:spPr bwMode="auto">
            <a:xfrm>
              <a:off x="5673725" y="1225550"/>
              <a:ext cx="508000" cy="509588"/>
            </a:xfrm>
            <a:custGeom>
              <a:avLst/>
              <a:gdLst>
                <a:gd name="T0" fmla="*/ 744 w 832"/>
                <a:gd name="T1" fmla="*/ 288 h 832"/>
                <a:gd name="T2" fmla="*/ 778 w 832"/>
                <a:gd name="T3" fmla="*/ 235 h 832"/>
                <a:gd name="T4" fmla="*/ 642 w 832"/>
                <a:gd name="T5" fmla="*/ 54 h 832"/>
                <a:gd name="T6" fmla="*/ 557 w 832"/>
                <a:gd name="T7" fmla="*/ 94 h 832"/>
                <a:gd name="T8" fmla="*/ 544 w 832"/>
                <a:gd name="T9" fmla="*/ 32 h 832"/>
                <a:gd name="T10" fmla="*/ 320 w 832"/>
                <a:gd name="T11" fmla="*/ 0 h 832"/>
                <a:gd name="T12" fmla="*/ 288 w 832"/>
                <a:gd name="T13" fmla="*/ 88 h 832"/>
                <a:gd name="T14" fmla="*/ 235 w 832"/>
                <a:gd name="T15" fmla="*/ 54 h 832"/>
                <a:gd name="T16" fmla="*/ 54 w 832"/>
                <a:gd name="T17" fmla="*/ 190 h 832"/>
                <a:gd name="T18" fmla="*/ 93 w 832"/>
                <a:gd name="T19" fmla="*/ 275 h 832"/>
                <a:gd name="T20" fmla="*/ 32 w 832"/>
                <a:gd name="T21" fmla="*/ 288 h 832"/>
                <a:gd name="T22" fmla="*/ 0 w 832"/>
                <a:gd name="T23" fmla="*/ 512 h 832"/>
                <a:gd name="T24" fmla="*/ 88 w 832"/>
                <a:gd name="T25" fmla="*/ 544 h 832"/>
                <a:gd name="T26" fmla="*/ 54 w 832"/>
                <a:gd name="T27" fmla="*/ 597 h 832"/>
                <a:gd name="T28" fmla="*/ 189 w 832"/>
                <a:gd name="T29" fmla="*/ 778 h 832"/>
                <a:gd name="T30" fmla="*/ 274 w 832"/>
                <a:gd name="T31" fmla="*/ 738 h 832"/>
                <a:gd name="T32" fmla="*/ 288 w 832"/>
                <a:gd name="T33" fmla="*/ 800 h 832"/>
                <a:gd name="T34" fmla="*/ 512 w 832"/>
                <a:gd name="T35" fmla="*/ 832 h 832"/>
                <a:gd name="T36" fmla="*/ 544 w 832"/>
                <a:gd name="T37" fmla="*/ 744 h 832"/>
                <a:gd name="T38" fmla="*/ 597 w 832"/>
                <a:gd name="T39" fmla="*/ 778 h 832"/>
                <a:gd name="T40" fmla="*/ 778 w 832"/>
                <a:gd name="T41" fmla="*/ 642 h 832"/>
                <a:gd name="T42" fmla="*/ 738 w 832"/>
                <a:gd name="T43" fmla="*/ 557 h 832"/>
                <a:gd name="T44" fmla="*/ 800 w 832"/>
                <a:gd name="T45" fmla="*/ 544 h 832"/>
                <a:gd name="T46" fmla="*/ 832 w 832"/>
                <a:gd name="T47" fmla="*/ 320 h 832"/>
                <a:gd name="T48" fmla="*/ 768 w 832"/>
                <a:gd name="T49" fmla="*/ 480 h 832"/>
                <a:gd name="T50" fmla="*/ 690 w 832"/>
                <a:gd name="T51" fmla="*/ 502 h 832"/>
                <a:gd name="T52" fmla="*/ 677 w 832"/>
                <a:gd name="T53" fmla="*/ 586 h 832"/>
                <a:gd name="T54" fmla="*/ 619 w 832"/>
                <a:gd name="T55" fmla="*/ 710 h 832"/>
                <a:gd name="T56" fmla="*/ 549 w 832"/>
                <a:gd name="T57" fmla="*/ 671 h 832"/>
                <a:gd name="T58" fmla="*/ 480 w 832"/>
                <a:gd name="T59" fmla="*/ 721 h 832"/>
                <a:gd name="T60" fmla="*/ 352 w 832"/>
                <a:gd name="T61" fmla="*/ 768 h 832"/>
                <a:gd name="T62" fmla="*/ 329 w 832"/>
                <a:gd name="T63" fmla="*/ 691 h 832"/>
                <a:gd name="T64" fmla="*/ 245 w 832"/>
                <a:gd name="T65" fmla="*/ 677 h 832"/>
                <a:gd name="T66" fmla="*/ 122 w 832"/>
                <a:gd name="T67" fmla="*/ 620 h 832"/>
                <a:gd name="T68" fmla="*/ 160 w 832"/>
                <a:gd name="T69" fmla="*/ 549 h 832"/>
                <a:gd name="T70" fmla="*/ 110 w 832"/>
                <a:gd name="T71" fmla="*/ 480 h 832"/>
                <a:gd name="T72" fmla="*/ 64 w 832"/>
                <a:gd name="T73" fmla="*/ 352 h 832"/>
                <a:gd name="T74" fmla="*/ 141 w 832"/>
                <a:gd name="T75" fmla="*/ 330 h 832"/>
                <a:gd name="T76" fmla="*/ 155 w 832"/>
                <a:gd name="T77" fmla="*/ 245 h 832"/>
                <a:gd name="T78" fmla="*/ 212 w 832"/>
                <a:gd name="T79" fmla="*/ 122 h 832"/>
                <a:gd name="T80" fmla="*/ 283 w 832"/>
                <a:gd name="T81" fmla="*/ 161 h 832"/>
                <a:gd name="T82" fmla="*/ 352 w 832"/>
                <a:gd name="T83" fmla="*/ 111 h 832"/>
                <a:gd name="T84" fmla="*/ 480 w 832"/>
                <a:gd name="T85" fmla="*/ 64 h 832"/>
                <a:gd name="T86" fmla="*/ 502 w 832"/>
                <a:gd name="T87" fmla="*/ 141 h 832"/>
                <a:gd name="T88" fmla="*/ 586 w 832"/>
                <a:gd name="T89" fmla="*/ 155 h 832"/>
                <a:gd name="T90" fmla="*/ 710 w 832"/>
                <a:gd name="T91" fmla="*/ 212 h 832"/>
                <a:gd name="T92" fmla="*/ 671 w 832"/>
                <a:gd name="T93" fmla="*/ 283 h 832"/>
                <a:gd name="T94" fmla="*/ 721 w 832"/>
                <a:gd name="T95" fmla="*/ 352 h 832"/>
                <a:gd name="T96" fmla="*/ 768 w 832"/>
                <a:gd name="T97" fmla="*/ 48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2" h="832">
                  <a:moveTo>
                    <a:pt x="800" y="288"/>
                  </a:moveTo>
                  <a:cubicBezTo>
                    <a:pt x="744" y="288"/>
                    <a:pt x="744" y="288"/>
                    <a:pt x="744" y="288"/>
                  </a:cubicBezTo>
                  <a:cubicBezTo>
                    <a:pt x="742" y="283"/>
                    <a:pt x="740" y="279"/>
                    <a:pt x="738" y="275"/>
                  </a:cubicBezTo>
                  <a:cubicBezTo>
                    <a:pt x="778" y="235"/>
                    <a:pt x="778" y="235"/>
                    <a:pt x="778" y="235"/>
                  </a:cubicBezTo>
                  <a:cubicBezTo>
                    <a:pt x="790" y="222"/>
                    <a:pt x="790" y="202"/>
                    <a:pt x="778" y="190"/>
                  </a:cubicBezTo>
                  <a:cubicBezTo>
                    <a:pt x="642" y="54"/>
                    <a:pt x="642" y="54"/>
                    <a:pt x="642" y="54"/>
                  </a:cubicBezTo>
                  <a:cubicBezTo>
                    <a:pt x="629" y="41"/>
                    <a:pt x="609" y="41"/>
                    <a:pt x="597" y="54"/>
                  </a:cubicBezTo>
                  <a:cubicBezTo>
                    <a:pt x="557" y="94"/>
                    <a:pt x="557" y="94"/>
                    <a:pt x="557" y="94"/>
                  </a:cubicBezTo>
                  <a:cubicBezTo>
                    <a:pt x="553" y="92"/>
                    <a:pt x="548" y="90"/>
                    <a:pt x="544" y="88"/>
                  </a:cubicBezTo>
                  <a:cubicBezTo>
                    <a:pt x="544" y="32"/>
                    <a:pt x="544" y="32"/>
                    <a:pt x="544" y="32"/>
                  </a:cubicBezTo>
                  <a:cubicBezTo>
                    <a:pt x="544" y="14"/>
                    <a:pt x="529" y="0"/>
                    <a:pt x="51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02" y="0"/>
                    <a:pt x="288" y="14"/>
                    <a:pt x="288" y="32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3" y="90"/>
                    <a:pt x="279" y="92"/>
                    <a:pt x="274" y="94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22" y="41"/>
                    <a:pt x="202" y="41"/>
                    <a:pt x="189" y="54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41" y="202"/>
                    <a:pt x="41" y="222"/>
                    <a:pt x="54" y="23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1" y="279"/>
                    <a:pt x="90" y="283"/>
                    <a:pt x="88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14" y="288"/>
                    <a:pt x="0" y="302"/>
                    <a:pt x="0" y="32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30"/>
                    <a:pt x="14" y="544"/>
                    <a:pt x="32" y="544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0" y="548"/>
                    <a:pt x="91" y="553"/>
                    <a:pt x="93" y="557"/>
                  </a:cubicBezTo>
                  <a:cubicBezTo>
                    <a:pt x="54" y="597"/>
                    <a:pt x="54" y="597"/>
                    <a:pt x="54" y="597"/>
                  </a:cubicBezTo>
                  <a:cubicBezTo>
                    <a:pt x="41" y="609"/>
                    <a:pt x="41" y="630"/>
                    <a:pt x="54" y="642"/>
                  </a:cubicBezTo>
                  <a:cubicBezTo>
                    <a:pt x="189" y="778"/>
                    <a:pt x="189" y="778"/>
                    <a:pt x="189" y="778"/>
                  </a:cubicBezTo>
                  <a:cubicBezTo>
                    <a:pt x="202" y="790"/>
                    <a:pt x="222" y="790"/>
                    <a:pt x="235" y="778"/>
                  </a:cubicBezTo>
                  <a:cubicBezTo>
                    <a:pt x="274" y="738"/>
                    <a:pt x="274" y="738"/>
                    <a:pt x="274" y="738"/>
                  </a:cubicBezTo>
                  <a:cubicBezTo>
                    <a:pt x="279" y="740"/>
                    <a:pt x="283" y="742"/>
                    <a:pt x="288" y="744"/>
                  </a:cubicBezTo>
                  <a:cubicBezTo>
                    <a:pt x="288" y="800"/>
                    <a:pt x="288" y="800"/>
                    <a:pt x="288" y="800"/>
                  </a:cubicBezTo>
                  <a:cubicBezTo>
                    <a:pt x="288" y="818"/>
                    <a:pt x="302" y="832"/>
                    <a:pt x="320" y="832"/>
                  </a:cubicBezTo>
                  <a:cubicBezTo>
                    <a:pt x="512" y="832"/>
                    <a:pt x="512" y="832"/>
                    <a:pt x="512" y="832"/>
                  </a:cubicBezTo>
                  <a:cubicBezTo>
                    <a:pt x="529" y="832"/>
                    <a:pt x="544" y="818"/>
                    <a:pt x="544" y="800"/>
                  </a:cubicBezTo>
                  <a:cubicBezTo>
                    <a:pt x="544" y="744"/>
                    <a:pt x="544" y="744"/>
                    <a:pt x="544" y="744"/>
                  </a:cubicBezTo>
                  <a:cubicBezTo>
                    <a:pt x="548" y="742"/>
                    <a:pt x="553" y="740"/>
                    <a:pt x="557" y="738"/>
                  </a:cubicBezTo>
                  <a:cubicBezTo>
                    <a:pt x="597" y="778"/>
                    <a:pt x="597" y="778"/>
                    <a:pt x="597" y="778"/>
                  </a:cubicBezTo>
                  <a:cubicBezTo>
                    <a:pt x="609" y="790"/>
                    <a:pt x="629" y="790"/>
                    <a:pt x="642" y="778"/>
                  </a:cubicBezTo>
                  <a:cubicBezTo>
                    <a:pt x="778" y="642"/>
                    <a:pt x="778" y="642"/>
                    <a:pt x="778" y="642"/>
                  </a:cubicBezTo>
                  <a:cubicBezTo>
                    <a:pt x="790" y="630"/>
                    <a:pt x="790" y="609"/>
                    <a:pt x="778" y="597"/>
                  </a:cubicBezTo>
                  <a:cubicBezTo>
                    <a:pt x="738" y="557"/>
                    <a:pt x="738" y="557"/>
                    <a:pt x="738" y="557"/>
                  </a:cubicBezTo>
                  <a:cubicBezTo>
                    <a:pt x="740" y="553"/>
                    <a:pt x="742" y="548"/>
                    <a:pt x="744" y="544"/>
                  </a:cubicBezTo>
                  <a:cubicBezTo>
                    <a:pt x="800" y="544"/>
                    <a:pt x="800" y="544"/>
                    <a:pt x="800" y="544"/>
                  </a:cubicBezTo>
                  <a:cubicBezTo>
                    <a:pt x="817" y="544"/>
                    <a:pt x="832" y="530"/>
                    <a:pt x="832" y="512"/>
                  </a:cubicBezTo>
                  <a:cubicBezTo>
                    <a:pt x="832" y="320"/>
                    <a:pt x="832" y="320"/>
                    <a:pt x="832" y="320"/>
                  </a:cubicBezTo>
                  <a:cubicBezTo>
                    <a:pt x="832" y="302"/>
                    <a:pt x="817" y="288"/>
                    <a:pt x="800" y="288"/>
                  </a:cubicBezTo>
                  <a:moveTo>
                    <a:pt x="768" y="480"/>
                  </a:moveTo>
                  <a:cubicBezTo>
                    <a:pt x="721" y="480"/>
                    <a:pt x="721" y="480"/>
                    <a:pt x="721" y="480"/>
                  </a:cubicBezTo>
                  <a:cubicBezTo>
                    <a:pt x="707" y="480"/>
                    <a:pt x="695" y="489"/>
                    <a:pt x="690" y="502"/>
                  </a:cubicBezTo>
                  <a:cubicBezTo>
                    <a:pt x="686" y="518"/>
                    <a:pt x="679" y="533"/>
                    <a:pt x="671" y="549"/>
                  </a:cubicBezTo>
                  <a:cubicBezTo>
                    <a:pt x="664" y="561"/>
                    <a:pt x="667" y="577"/>
                    <a:pt x="677" y="586"/>
                  </a:cubicBezTo>
                  <a:cubicBezTo>
                    <a:pt x="710" y="620"/>
                    <a:pt x="710" y="620"/>
                    <a:pt x="710" y="620"/>
                  </a:cubicBezTo>
                  <a:cubicBezTo>
                    <a:pt x="619" y="710"/>
                    <a:pt x="619" y="710"/>
                    <a:pt x="619" y="710"/>
                  </a:cubicBezTo>
                  <a:cubicBezTo>
                    <a:pt x="586" y="677"/>
                    <a:pt x="586" y="677"/>
                    <a:pt x="586" y="677"/>
                  </a:cubicBezTo>
                  <a:cubicBezTo>
                    <a:pt x="576" y="667"/>
                    <a:pt x="561" y="665"/>
                    <a:pt x="549" y="671"/>
                  </a:cubicBezTo>
                  <a:cubicBezTo>
                    <a:pt x="533" y="679"/>
                    <a:pt x="518" y="686"/>
                    <a:pt x="502" y="691"/>
                  </a:cubicBezTo>
                  <a:cubicBezTo>
                    <a:pt x="489" y="695"/>
                    <a:pt x="480" y="707"/>
                    <a:pt x="480" y="721"/>
                  </a:cubicBezTo>
                  <a:cubicBezTo>
                    <a:pt x="480" y="768"/>
                    <a:pt x="480" y="768"/>
                    <a:pt x="480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2" y="721"/>
                    <a:pt x="352" y="721"/>
                    <a:pt x="352" y="721"/>
                  </a:cubicBezTo>
                  <a:cubicBezTo>
                    <a:pt x="352" y="707"/>
                    <a:pt x="343" y="695"/>
                    <a:pt x="329" y="691"/>
                  </a:cubicBezTo>
                  <a:cubicBezTo>
                    <a:pt x="314" y="686"/>
                    <a:pt x="298" y="679"/>
                    <a:pt x="283" y="671"/>
                  </a:cubicBezTo>
                  <a:cubicBezTo>
                    <a:pt x="270" y="665"/>
                    <a:pt x="255" y="667"/>
                    <a:pt x="245" y="677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122" y="620"/>
                    <a:pt x="122" y="620"/>
                    <a:pt x="122" y="620"/>
                  </a:cubicBezTo>
                  <a:cubicBezTo>
                    <a:pt x="155" y="586"/>
                    <a:pt x="155" y="586"/>
                    <a:pt x="155" y="586"/>
                  </a:cubicBezTo>
                  <a:cubicBezTo>
                    <a:pt x="165" y="577"/>
                    <a:pt x="167" y="561"/>
                    <a:pt x="160" y="549"/>
                  </a:cubicBezTo>
                  <a:cubicBezTo>
                    <a:pt x="152" y="534"/>
                    <a:pt x="146" y="518"/>
                    <a:pt x="141" y="502"/>
                  </a:cubicBezTo>
                  <a:cubicBezTo>
                    <a:pt x="137" y="489"/>
                    <a:pt x="124" y="480"/>
                    <a:pt x="110" y="480"/>
                  </a:cubicBezTo>
                  <a:cubicBezTo>
                    <a:pt x="64" y="480"/>
                    <a:pt x="64" y="480"/>
                    <a:pt x="64" y="480"/>
                  </a:cubicBezTo>
                  <a:cubicBezTo>
                    <a:pt x="64" y="352"/>
                    <a:pt x="64" y="352"/>
                    <a:pt x="64" y="352"/>
                  </a:cubicBezTo>
                  <a:cubicBezTo>
                    <a:pt x="110" y="352"/>
                    <a:pt x="110" y="352"/>
                    <a:pt x="110" y="352"/>
                  </a:cubicBezTo>
                  <a:cubicBezTo>
                    <a:pt x="124" y="352"/>
                    <a:pt x="137" y="343"/>
                    <a:pt x="141" y="330"/>
                  </a:cubicBezTo>
                  <a:cubicBezTo>
                    <a:pt x="146" y="314"/>
                    <a:pt x="152" y="298"/>
                    <a:pt x="160" y="283"/>
                  </a:cubicBezTo>
                  <a:cubicBezTo>
                    <a:pt x="167" y="270"/>
                    <a:pt x="165" y="255"/>
                    <a:pt x="155" y="245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55" y="165"/>
                    <a:pt x="270" y="167"/>
                    <a:pt x="283" y="161"/>
                  </a:cubicBezTo>
                  <a:cubicBezTo>
                    <a:pt x="298" y="153"/>
                    <a:pt x="314" y="146"/>
                    <a:pt x="329" y="141"/>
                  </a:cubicBezTo>
                  <a:cubicBezTo>
                    <a:pt x="343" y="137"/>
                    <a:pt x="352" y="125"/>
                    <a:pt x="352" y="111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480" y="64"/>
                    <a:pt x="480" y="64"/>
                    <a:pt x="480" y="64"/>
                  </a:cubicBezTo>
                  <a:cubicBezTo>
                    <a:pt x="480" y="111"/>
                    <a:pt x="480" y="111"/>
                    <a:pt x="480" y="111"/>
                  </a:cubicBezTo>
                  <a:cubicBezTo>
                    <a:pt x="480" y="125"/>
                    <a:pt x="489" y="137"/>
                    <a:pt x="502" y="141"/>
                  </a:cubicBezTo>
                  <a:cubicBezTo>
                    <a:pt x="517" y="146"/>
                    <a:pt x="533" y="153"/>
                    <a:pt x="549" y="161"/>
                  </a:cubicBezTo>
                  <a:cubicBezTo>
                    <a:pt x="561" y="167"/>
                    <a:pt x="576" y="165"/>
                    <a:pt x="586" y="155"/>
                  </a:cubicBezTo>
                  <a:cubicBezTo>
                    <a:pt x="619" y="122"/>
                    <a:pt x="619" y="122"/>
                    <a:pt x="619" y="122"/>
                  </a:cubicBezTo>
                  <a:cubicBezTo>
                    <a:pt x="710" y="212"/>
                    <a:pt x="710" y="212"/>
                    <a:pt x="710" y="212"/>
                  </a:cubicBezTo>
                  <a:cubicBezTo>
                    <a:pt x="677" y="245"/>
                    <a:pt x="677" y="245"/>
                    <a:pt x="677" y="245"/>
                  </a:cubicBezTo>
                  <a:cubicBezTo>
                    <a:pt x="667" y="255"/>
                    <a:pt x="664" y="270"/>
                    <a:pt x="671" y="283"/>
                  </a:cubicBezTo>
                  <a:cubicBezTo>
                    <a:pt x="679" y="298"/>
                    <a:pt x="686" y="314"/>
                    <a:pt x="690" y="330"/>
                  </a:cubicBezTo>
                  <a:cubicBezTo>
                    <a:pt x="695" y="343"/>
                    <a:pt x="707" y="352"/>
                    <a:pt x="721" y="352"/>
                  </a:cubicBezTo>
                  <a:cubicBezTo>
                    <a:pt x="768" y="352"/>
                    <a:pt x="768" y="352"/>
                    <a:pt x="768" y="352"/>
                  </a:cubicBezTo>
                  <a:lnTo>
                    <a:pt x="768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5810250" y="1363663"/>
              <a:ext cx="234950" cy="233363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20 h 384"/>
                <a:gd name="T12" fmla="*/ 64 w 384"/>
                <a:gd name="T13" fmla="*/ 192 h 384"/>
                <a:gd name="T14" fmla="*/ 192 w 384"/>
                <a:gd name="T15" fmla="*/ 64 h 384"/>
                <a:gd name="T16" fmla="*/ 320 w 384"/>
                <a:gd name="T17" fmla="*/ 192 h 384"/>
                <a:gd name="T18" fmla="*/ 192 w 384"/>
                <a:gd name="T19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moveTo>
                    <a:pt x="192" y="320"/>
                  </a:moveTo>
                  <a:cubicBezTo>
                    <a:pt x="121" y="320"/>
                    <a:pt x="64" y="263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  <a:cubicBezTo>
                    <a:pt x="262" y="64"/>
                    <a:pt x="320" y="121"/>
                    <a:pt x="320" y="192"/>
                  </a:cubicBezTo>
                  <a:cubicBezTo>
                    <a:pt x="320" y="263"/>
                    <a:pt x="262" y="320"/>
                    <a:pt x="192" y="3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5"/>
            <p:cNvSpPr>
              <a:spLocks noEditPoints="1"/>
            </p:cNvSpPr>
            <p:nvPr/>
          </p:nvSpPr>
          <p:spPr bwMode="auto">
            <a:xfrm>
              <a:off x="5048250" y="971550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5281613" y="854075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5086350" y="679450"/>
              <a:ext cx="157163" cy="155575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23" y="4039274"/>
            <a:ext cx="642117" cy="642117"/>
          </a:xfrm>
          <a:prstGeom prst="rect">
            <a:avLst/>
          </a:prstGeom>
        </p:spPr>
      </p:pic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0854773" y="4086732"/>
            <a:ext cx="575876" cy="575100"/>
            <a:chOff x="2895600" y="6205538"/>
            <a:chExt cx="1176338" cy="1174751"/>
          </a:xfrm>
          <a:solidFill>
            <a:schemeClr val="bg1"/>
          </a:solidFill>
        </p:grpSpPr>
        <p:sp>
          <p:nvSpPr>
            <p:cNvPr id="64" name="Freeform 335"/>
            <p:cNvSpPr>
              <a:spLocks/>
            </p:cNvSpPr>
            <p:nvPr/>
          </p:nvSpPr>
          <p:spPr bwMode="auto">
            <a:xfrm>
              <a:off x="2895600" y="6362701"/>
              <a:ext cx="765175" cy="1017588"/>
            </a:xfrm>
            <a:custGeom>
              <a:avLst/>
              <a:gdLst>
                <a:gd name="T0" fmla="*/ 259 w 1248"/>
                <a:gd name="T1" fmla="*/ 1181 h 1664"/>
                <a:gd name="T2" fmla="*/ 289 w 1248"/>
                <a:gd name="T3" fmla="*/ 1124 h 1664"/>
                <a:gd name="T4" fmla="*/ 64 w 1248"/>
                <a:gd name="T5" fmla="*/ 764 h 1664"/>
                <a:gd name="T6" fmla="*/ 64 w 1248"/>
                <a:gd name="T7" fmla="*/ 480 h 1664"/>
                <a:gd name="T8" fmla="*/ 512 w 1248"/>
                <a:gd name="T9" fmla="*/ 64 h 1664"/>
                <a:gd name="T10" fmla="*/ 960 w 1248"/>
                <a:gd name="T11" fmla="*/ 480 h 1664"/>
                <a:gd name="T12" fmla="*/ 960 w 1248"/>
                <a:gd name="T13" fmla="*/ 764 h 1664"/>
                <a:gd name="T14" fmla="*/ 735 w 1248"/>
                <a:gd name="T15" fmla="*/ 1124 h 1664"/>
                <a:gd name="T16" fmla="*/ 582 w 1248"/>
                <a:gd name="T17" fmla="*/ 1206 h 1664"/>
                <a:gd name="T18" fmla="*/ 442 w 1248"/>
                <a:gd name="T19" fmla="*/ 1206 h 1664"/>
                <a:gd name="T20" fmla="*/ 412 w 1248"/>
                <a:gd name="T21" fmla="*/ 1262 h 1664"/>
                <a:gd name="T22" fmla="*/ 612 w 1248"/>
                <a:gd name="T23" fmla="*/ 1262 h 1664"/>
                <a:gd name="T24" fmla="*/ 640 w 1248"/>
                <a:gd name="T25" fmla="*/ 1248 h 1664"/>
                <a:gd name="T26" fmla="*/ 640 w 1248"/>
                <a:gd name="T27" fmla="*/ 1408 h 1664"/>
                <a:gd name="T28" fmla="*/ 669 w 1248"/>
                <a:gd name="T29" fmla="*/ 1439 h 1664"/>
                <a:gd name="T30" fmla="*/ 902 w 1248"/>
                <a:gd name="T31" fmla="*/ 1463 h 1664"/>
                <a:gd name="T32" fmla="*/ 960 w 1248"/>
                <a:gd name="T33" fmla="*/ 1526 h 1664"/>
                <a:gd name="T34" fmla="*/ 960 w 1248"/>
                <a:gd name="T35" fmla="*/ 1664 h 1664"/>
                <a:gd name="T36" fmla="*/ 1024 w 1248"/>
                <a:gd name="T37" fmla="*/ 1664 h 1664"/>
                <a:gd name="T38" fmla="*/ 1024 w 1248"/>
                <a:gd name="T39" fmla="*/ 1526 h 1664"/>
                <a:gd name="T40" fmla="*/ 909 w 1248"/>
                <a:gd name="T41" fmla="*/ 1399 h 1664"/>
                <a:gd name="T42" fmla="*/ 704 w 1248"/>
                <a:gd name="T43" fmla="*/ 1379 h 1664"/>
                <a:gd name="T44" fmla="*/ 704 w 1248"/>
                <a:gd name="T45" fmla="*/ 1213 h 1664"/>
                <a:gd name="T46" fmla="*/ 765 w 1248"/>
                <a:gd name="T47" fmla="*/ 1181 h 1664"/>
                <a:gd name="T48" fmla="*/ 896 w 1248"/>
                <a:gd name="T49" fmla="*/ 1081 h 1664"/>
                <a:gd name="T50" fmla="*/ 896 w 1248"/>
                <a:gd name="T51" fmla="*/ 1152 h 1664"/>
                <a:gd name="T52" fmla="*/ 1088 w 1248"/>
                <a:gd name="T53" fmla="*/ 1344 h 1664"/>
                <a:gd name="T54" fmla="*/ 1248 w 1248"/>
                <a:gd name="T55" fmla="*/ 1344 h 1664"/>
                <a:gd name="T56" fmla="*/ 1248 w 1248"/>
                <a:gd name="T57" fmla="*/ 1280 h 1664"/>
                <a:gd name="T58" fmla="*/ 1088 w 1248"/>
                <a:gd name="T59" fmla="*/ 1280 h 1664"/>
                <a:gd name="T60" fmla="*/ 960 w 1248"/>
                <a:gd name="T61" fmla="*/ 1152 h 1664"/>
                <a:gd name="T62" fmla="*/ 960 w 1248"/>
                <a:gd name="T63" fmla="*/ 995 h 1664"/>
                <a:gd name="T64" fmla="*/ 1024 w 1248"/>
                <a:gd name="T65" fmla="*/ 764 h 1664"/>
                <a:gd name="T66" fmla="*/ 1024 w 1248"/>
                <a:gd name="T67" fmla="*/ 480 h 1664"/>
                <a:gd name="T68" fmla="*/ 512 w 1248"/>
                <a:gd name="T69" fmla="*/ 0 h 1664"/>
                <a:gd name="T70" fmla="*/ 0 w 1248"/>
                <a:gd name="T71" fmla="*/ 480 h 1664"/>
                <a:gd name="T72" fmla="*/ 0 w 1248"/>
                <a:gd name="T73" fmla="*/ 764 h 1664"/>
                <a:gd name="T74" fmla="*/ 259 w 1248"/>
                <a:gd name="T75" fmla="*/ 118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8" h="1664">
                  <a:moveTo>
                    <a:pt x="259" y="1181"/>
                  </a:moveTo>
                  <a:cubicBezTo>
                    <a:pt x="289" y="1124"/>
                    <a:pt x="289" y="1124"/>
                    <a:pt x="289" y="1124"/>
                  </a:cubicBezTo>
                  <a:cubicBezTo>
                    <a:pt x="153" y="1055"/>
                    <a:pt x="67" y="916"/>
                    <a:pt x="64" y="764"/>
                  </a:cubicBezTo>
                  <a:cubicBezTo>
                    <a:pt x="64" y="480"/>
                    <a:pt x="64" y="480"/>
                    <a:pt x="64" y="480"/>
                  </a:cubicBezTo>
                  <a:cubicBezTo>
                    <a:pt x="64" y="250"/>
                    <a:pt x="265" y="64"/>
                    <a:pt x="512" y="64"/>
                  </a:cubicBezTo>
                  <a:cubicBezTo>
                    <a:pt x="759" y="64"/>
                    <a:pt x="960" y="250"/>
                    <a:pt x="960" y="480"/>
                  </a:cubicBezTo>
                  <a:cubicBezTo>
                    <a:pt x="960" y="764"/>
                    <a:pt x="960" y="764"/>
                    <a:pt x="960" y="764"/>
                  </a:cubicBezTo>
                  <a:cubicBezTo>
                    <a:pt x="957" y="916"/>
                    <a:pt x="871" y="1055"/>
                    <a:pt x="735" y="1124"/>
                  </a:cubicBezTo>
                  <a:cubicBezTo>
                    <a:pt x="582" y="1206"/>
                    <a:pt x="582" y="1206"/>
                    <a:pt x="582" y="1206"/>
                  </a:cubicBezTo>
                  <a:cubicBezTo>
                    <a:pt x="538" y="1229"/>
                    <a:pt x="486" y="1229"/>
                    <a:pt x="442" y="1206"/>
                  </a:cubicBezTo>
                  <a:cubicBezTo>
                    <a:pt x="412" y="1262"/>
                    <a:pt x="412" y="1262"/>
                    <a:pt x="412" y="1262"/>
                  </a:cubicBezTo>
                  <a:cubicBezTo>
                    <a:pt x="475" y="1295"/>
                    <a:pt x="549" y="1295"/>
                    <a:pt x="612" y="1262"/>
                  </a:cubicBezTo>
                  <a:cubicBezTo>
                    <a:pt x="640" y="1248"/>
                    <a:pt x="640" y="1248"/>
                    <a:pt x="640" y="1248"/>
                  </a:cubicBezTo>
                  <a:cubicBezTo>
                    <a:pt x="640" y="1408"/>
                    <a:pt x="640" y="1408"/>
                    <a:pt x="640" y="1408"/>
                  </a:cubicBezTo>
                  <a:cubicBezTo>
                    <a:pt x="640" y="1424"/>
                    <a:pt x="652" y="1438"/>
                    <a:pt x="669" y="1439"/>
                  </a:cubicBezTo>
                  <a:cubicBezTo>
                    <a:pt x="902" y="1463"/>
                    <a:pt x="902" y="1463"/>
                    <a:pt x="902" y="1463"/>
                  </a:cubicBezTo>
                  <a:cubicBezTo>
                    <a:pt x="935" y="1466"/>
                    <a:pt x="960" y="1494"/>
                    <a:pt x="960" y="1526"/>
                  </a:cubicBezTo>
                  <a:cubicBezTo>
                    <a:pt x="960" y="1664"/>
                    <a:pt x="960" y="1664"/>
                    <a:pt x="960" y="1664"/>
                  </a:cubicBezTo>
                  <a:cubicBezTo>
                    <a:pt x="1024" y="1664"/>
                    <a:pt x="1024" y="1664"/>
                    <a:pt x="1024" y="1664"/>
                  </a:cubicBezTo>
                  <a:cubicBezTo>
                    <a:pt x="1024" y="1526"/>
                    <a:pt x="1024" y="1526"/>
                    <a:pt x="1024" y="1526"/>
                  </a:cubicBezTo>
                  <a:cubicBezTo>
                    <a:pt x="1024" y="1461"/>
                    <a:pt x="974" y="1405"/>
                    <a:pt x="909" y="1399"/>
                  </a:cubicBezTo>
                  <a:cubicBezTo>
                    <a:pt x="704" y="1379"/>
                    <a:pt x="704" y="1379"/>
                    <a:pt x="704" y="1379"/>
                  </a:cubicBezTo>
                  <a:cubicBezTo>
                    <a:pt x="704" y="1213"/>
                    <a:pt x="704" y="1213"/>
                    <a:pt x="704" y="1213"/>
                  </a:cubicBezTo>
                  <a:cubicBezTo>
                    <a:pt x="765" y="1181"/>
                    <a:pt x="765" y="1181"/>
                    <a:pt x="765" y="1181"/>
                  </a:cubicBezTo>
                  <a:cubicBezTo>
                    <a:pt x="814" y="1155"/>
                    <a:pt x="858" y="1121"/>
                    <a:pt x="896" y="1081"/>
                  </a:cubicBezTo>
                  <a:cubicBezTo>
                    <a:pt x="896" y="1152"/>
                    <a:pt x="896" y="1152"/>
                    <a:pt x="896" y="1152"/>
                  </a:cubicBezTo>
                  <a:cubicBezTo>
                    <a:pt x="896" y="1258"/>
                    <a:pt x="982" y="1343"/>
                    <a:pt x="1088" y="1344"/>
                  </a:cubicBezTo>
                  <a:cubicBezTo>
                    <a:pt x="1248" y="1344"/>
                    <a:pt x="1248" y="1344"/>
                    <a:pt x="1248" y="1344"/>
                  </a:cubicBezTo>
                  <a:cubicBezTo>
                    <a:pt x="1248" y="1280"/>
                    <a:pt x="1248" y="1280"/>
                    <a:pt x="1248" y="1280"/>
                  </a:cubicBezTo>
                  <a:cubicBezTo>
                    <a:pt x="1088" y="1280"/>
                    <a:pt x="1088" y="1280"/>
                    <a:pt x="1088" y="1280"/>
                  </a:cubicBezTo>
                  <a:cubicBezTo>
                    <a:pt x="1017" y="1280"/>
                    <a:pt x="960" y="1222"/>
                    <a:pt x="960" y="1152"/>
                  </a:cubicBezTo>
                  <a:cubicBezTo>
                    <a:pt x="960" y="995"/>
                    <a:pt x="960" y="995"/>
                    <a:pt x="960" y="995"/>
                  </a:cubicBezTo>
                  <a:cubicBezTo>
                    <a:pt x="1002" y="925"/>
                    <a:pt x="1024" y="845"/>
                    <a:pt x="1024" y="764"/>
                  </a:cubicBezTo>
                  <a:cubicBezTo>
                    <a:pt x="1024" y="480"/>
                    <a:pt x="1024" y="480"/>
                    <a:pt x="1024" y="480"/>
                  </a:cubicBezTo>
                  <a:cubicBezTo>
                    <a:pt x="1024" y="215"/>
                    <a:pt x="794" y="0"/>
                    <a:pt x="512" y="0"/>
                  </a:cubicBezTo>
                  <a:cubicBezTo>
                    <a:pt x="230" y="0"/>
                    <a:pt x="0" y="215"/>
                    <a:pt x="0" y="48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2" y="940"/>
                    <a:pt x="102" y="1100"/>
                    <a:pt x="259" y="11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336"/>
            <p:cNvSpPr>
              <a:spLocks/>
            </p:cNvSpPr>
            <p:nvPr/>
          </p:nvSpPr>
          <p:spPr bwMode="auto">
            <a:xfrm>
              <a:off x="2895600" y="7089776"/>
              <a:ext cx="236538" cy="290513"/>
            </a:xfrm>
            <a:custGeom>
              <a:avLst/>
              <a:gdLst>
                <a:gd name="T0" fmla="*/ 64 w 384"/>
                <a:gd name="T1" fmla="*/ 338 h 476"/>
                <a:gd name="T2" fmla="*/ 122 w 384"/>
                <a:gd name="T3" fmla="*/ 275 h 476"/>
                <a:gd name="T4" fmla="*/ 355 w 384"/>
                <a:gd name="T5" fmla="*/ 252 h 476"/>
                <a:gd name="T6" fmla="*/ 384 w 384"/>
                <a:gd name="T7" fmla="*/ 220 h 476"/>
                <a:gd name="T8" fmla="*/ 384 w 384"/>
                <a:gd name="T9" fmla="*/ 0 h 476"/>
                <a:gd name="T10" fmla="*/ 320 w 384"/>
                <a:gd name="T11" fmla="*/ 0 h 476"/>
                <a:gd name="T12" fmla="*/ 320 w 384"/>
                <a:gd name="T13" fmla="*/ 191 h 476"/>
                <a:gd name="T14" fmla="*/ 115 w 384"/>
                <a:gd name="T15" fmla="*/ 211 h 476"/>
                <a:gd name="T16" fmla="*/ 0 w 384"/>
                <a:gd name="T17" fmla="*/ 338 h 476"/>
                <a:gd name="T18" fmla="*/ 0 w 384"/>
                <a:gd name="T19" fmla="*/ 476 h 476"/>
                <a:gd name="T20" fmla="*/ 64 w 384"/>
                <a:gd name="T21" fmla="*/ 476 h 476"/>
                <a:gd name="T22" fmla="*/ 64 w 384"/>
                <a:gd name="T23" fmla="*/ 3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476">
                  <a:moveTo>
                    <a:pt x="64" y="338"/>
                  </a:moveTo>
                  <a:cubicBezTo>
                    <a:pt x="64" y="306"/>
                    <a:pt x="89" y="278"/>
                    <a:pt x="122" y="275"/>
                  </a:cubicBezTo>
                  <a:cubicBezTo>
                    <a:pt x="355" y="252"/>
                    <a:pt x="355" y="252"/>
                    <a:pt x="355" y="252"/>
                  </a:cubicBezTo>
                  <a:cubicBezTo>
                    <a:pt x="372" y="250"/>
                    <a:pt x="384" y="236"/>
                    <a:pt x="384" y="22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115" y="211"/>
                    <a:pt x="115" y="211"/>
                    <a:pt x="115" y="211"/>
                  </a:cubicBezTo>
                  <a:cubicBezTo>
                    <a:pt x="50" y="218"/>
                    <a:pt x="0" y="273"/>
                    <a:pt x="0" y="338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64" y="476"/>
                    <a:pt x="64" y="476"/>
                    <a:pt x="64" y="476"/>
                  </a:cubicBezTo>
                  <a:lnTo>
                    <a:pt x="64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37"/>
            <p:cNvSpPr>
              <a:spLocks noEditPoints="1"/>
            </p:cNvSpPr>
            <p:nvPr/>
          </p:nvSpPr>
          <p:spPr bwMode="auto">
            <a:xfrm>
              <a:off x="2974975" y="6480176"/>
              <a:ext cx="469900" cy="469900"/>
            </a:xfrm>
            <a:custGeom>
              <a:avLst/>
              <a:gdLst>
                <a:gd name="T0" fmla="*/ 156 w 768"/>
                <a:gd name="T1" fmla="*/ 700 h 768"/>
                <a:gd name="T2" fmla="*/ 275 w 768"/>
                <a:gd name="T3" fmla="*/ 650 h 768"/>
                <a:gd name="T4" fmla="*/ 325 w 768"/>
                <a:gd name="T5" fmla="*/ 768 h 768"/>
                <a:gd name="T6" fmla="*/ 474 w 768"/>
                <a:gd name="T7" fmla="*/ 742 h 768"/>
                <a:gd name="T8" fmla="*/ 571 w 768"/>
                <a:gd name="T9" fmla="*/ 703 h 768"/>
                <a:gd name="T10" fmla="*/ 700 w 768"/>
                <a:gd name="T11" fmla="*/ 612 h 768"/>
                <a:gd name="T12" fmla="*/ 650 w 768"/>
                <a:gd name="T13" fmla="*/ 493 h 768"/>
                <a:gd name="T14" fmla="*/ 768 w 768"/>
                <a:gd name="T15" fmla="*/ 442 h 768"/>
                <a:gd name="T16" fmla="*/ 743 w 768"/>
                <a:gd name="T17" fmla="*/ 294 h 768"/>
                <a:gd name="T18" fmla="*/ 704 w 768"/>
                <a:gd name="T19" fmla="*/ 196 h 768"/>
                <a:gd name="T20" fmla="*/ 612 w 768"/>
                <a:gd name="T21" fmla="*/ 68 h 768"/>
                <a:gd name="T22" fmla="*/ 493 w 768"/>
                <a:gd name="T23" fmla="*/ 117 h 768"/>
                <a:gd name="T24" fmla="*/ 443 w 768"/>
                <a:gd name="T25" fmla="*/ 0 h 768"/>
                <a:gd name="T26" fmla="*/ 294 w 768"/>
                <a:gd name="T27" fmla="*/ 25 h 768"/>
                <a:gd name="T28" fmla="*/ 197 w 768"/>
                <a:gd name="T29" fmla="*/ 64 h 768"/>
                <a:gd name="T30" fmla="*/ 68 w 768"/>
                <a:gd name="T31" fmla="*/ 156 h 768"/>
                <a:gd name="T32" fmla="*/ 118 w 768"/>
                <a:gd name="T33" fmla="*/ 274 h 768"/>
                <a:gd name="T34" fmla="*/ 0 w 768"/>
                <a:gd name="T35" fmla="*/ 325 h 768"/>
                <a:gd name="T36" fmla="*/ 25 w 768"/>
                <a:gd name="T37" fmla="*/ 474 h 768"/>
                <a:gd name="T38" fmla="*/ 64 w 768"/>
                <a:gd name="T39" fmla="*/ 571 h 768"/>
                <a:gd name="T40" fmla="*/ 64 w 768"/>
                <a:gd name="T41" fmla="*/ 416 h 768"/>
                <a:gd name="T42" fmla="*/ 135 w 768"/>
                <a:gd name="T43" fmla="*/ 336 h 768"/>
                <a:gd name="T44" fmla="*/ 173 w 768"/>
                <a:gd name="T45" fmla="*/ 241 h 768"/>
                <a:gd name="T46" fmla="*/ 182 w 768"/>
                <a:gd name="T47" fmla="*/ 132 h 768"/>
                <a:gd name="T48" fmla="*/ 327 w 768"/>
                <a:gd name="T49" fmla="*/ 157 h 768"/>
                <a:gd name="T50" fmla="*/ 351 w 768"/>
                <a:gd name="T51" fmla="*/ 64 h 768"/>
                <a:gd name="T52" fmla="*/ 432 w 768"/>
                <a:gd name="T53" fmla="*/ 135 h 768"/>
                <a:gd name="T54" fmla="*/ 526 w 768"/>
                <a:gd name="T55" fmla="*/ 172 h 768"/>
                <a:gd name="T56" fmla="*/ 636 w 768"/>
                <a:gd name="T57" fmla="*/ 182 h 768"/>
                <a:gd name="T58" fmla="*/ 611 w 768"/>
                <a:gd name="T59" fmla="*/ 326 h 768"/>
                <a:gd name="T60" fmla="*/ 704 w 768"/>
                <a:gd name="T61" fmla="*/ 351 h 768"/>
                <a:gd name="T62" fmla="*/ 633 w 768"/>
                <a:gd name="T63" fmla="*/ 431 h 768"/>
                <a:gd name="T64" fmla="*/ 595 w 768"/>
                <a:gd name="T65" fmla="*/ 526 h 768"/>
                <a:gd name="T66" fmla="*/ 586 w 768"/>
                <a:gd name="T67" fmla="*/ 635 h 768"/>
                <a:gd name="T68" fmla="*/ 441 w 768"/>
                <a:gd name="T69" fmla="*/ 610 h 768"/>
                <a:gd name="T70" fmla="*/ 417 w 768"/>
                <a:gd name="T71" fmla="*/ 704 h 768"/>
                <a:gd name="T72" fmla="*/ 336 w 768"/>
                <a:gd name="T73" fmla="*/ 633 h 768"/>
                <a:gd name="T74" fmla="*/ 242 w 768"/>
                <a:gd name="T75" fmla="*/ 595 h 768"/>
                <a:gd name="T76" fmla="*/ 132 w 768"/>
                <a:gd name="T77" fmla="*/ 585 h 768"/>
                <a:gd name="T78" fmla="*/ 157 w 768"/>
                <a:gd name="T79" fmla="*/ 441 h 768"/>
                <a:gd name="T80" fmla="*/ 64 w 768"/>
                <a:gd name="T81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68">
                  <a:moveTo>
                    <a:pt x="68" y="612"/>
                  </a:moveTo>
                  <a:cubicBezTo>
                    <a:pt x="156" y="700"/>
                    <a:pt x="156" y="700"/>
                    <a:pt x="156" y="700"/>
                  </a:cubicBezTo>
                  <a:cubicBezTo>
                    <a:pt x="167" y="710"/>
                    <a:pt x="184" y="712"/>
                    <a:pt x="197" y="703"/>
                  </a:cubicBezTo>
                  <a:cubicBezTo>
                    <a:pt x="275" y="650"/>
                    <a:pt x="275" y="650"/>
                    <a:pt x="275" y="650"/>
                  </a:cubicBezTo>
                  <a:cubicBezTo>
                    <a:pt x="294" y="742"/>
                    <a:pt x="294" y="742"/>
                    <a:pt x="294" y="742"/>
                  </a:cubicBezTo>
                  <a:cubicBezTo>
                    <a:pt x="297" y="757"/>
                    <a:pt x="310" y="768"/>
                    <a:pt x="325" y="768"/>
                  </a:cubicBezTo>
                  <a:cubicBezTo>
                    <a:pt x="443" y="768"/>
                    <a:pt x="443" y="768"/>
                    <a:pt x="443" y="768"/>
                  </a:cubicBezTo>
                  <a:cubicBezTo>
                    <a:pt x="458" y="768"/>
                    <a:pt x="471" y="757"/>
                    <a:pt x="474" y="742"/>
                  </a:cubicBezTo>
                  <a:cubicBezTo>
                    <a:pt x="493" y="650"/>
                    <a:pt x="493" y="650"/>
                    <a:pt x="493" y="650"/>
                  </a:cubicBezTo>
                  <a:cubicBezTo>
                    <a:pt x="571" y="703"/>
                    <a:pt x="571" y="703"/>
                    <a:pt x="571" y="703"/>
                  </a:cubicBezTo>
                  <a:cubicBezTo>
                    <a:pt x="584" y="712"/>
                    <a:pt x="601" y="710"/>
                    <a:pt x="612" y="700"/>
                  </a:cubicBezTo>
                  <a:cubicBezTo>
                    <a:pt x="700" y="612"/>
                    <a:pt x="700" y="612"/>
                    <a:pt x="700" y="612"/>
                  </a:cubicBezTo>
                  <a:cubicBezTo>
                    <a:pt x="711" y="601"/>
                    <a:pt x="712" y="583"/>
                    <a:pt x="704" y="571"/>
                  </a:cubicBezTo>
                  <a:cubicBezTo>
                    <a:pt x="650" y="493"/>
                    <a:pt x="650" y="493"/>
                    <a:pt x="650" y="493"/>
                  </a:cubicBezTo>
                  <a:cubicBezTo>
                    <a:pt x="743" y="474"/>
                    <a:pt x="743" y="474"/>
                    <a:pt x="743" y="474"/>
                  </a:cubicBezTo>
                  <a:cubicBezTo>
                    <a:pt x="757" y="470"/>
                    <a:pt x="768" y="457"/>
                    <a:pt x="768" y="442"/>
                  </a:cubicBezTo>
                  <a:cubicBezTo>
                    <a:pt x="768" y="325"/>
                    <a:pt x="768" y="325"/>
                    <a:pt x="768" y="325"/>
                  </a:cubicBezTo>
                  <a:cubicBezTo>
                    <a:pt x="768" y="310"/>
                    <a:pt x="757" y="297"/>
                    <a:pt x="743" y="29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704" y="196"/>
                    <a:pt x="704" y="196"/>
                    <a:pt x="704" y="196"/>
                  </a:cubicBezTo>
                  <a:cubicBezTo>
                    <a:pt x="712" y="184"/>
                    <a:pt x="711" y="167"/>
                    <a:pt x="700" y="156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01" y="57"/>
                    <a:pt x="584" y="55"/>
                    <a:pt x="571" y="64"/>
                  </a:cubicBezTo>
                  <a:cubicBezTo>
                    <a:pt x="493" y="117"/>
                    <a:pt x="493" y="117"/>
                    <a:pt x="493" y="117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1" y="10"/>
                    <a:pt x="458" y="0"/>
                    <a:pt x="443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10" y="0"/>
                    <a:pt x="297" y="10"/>
                    <a:pt x="294" y="25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84" y="55"/>
                    <a:pt x="167" y="57"/>
                    <a:pt x="156" y="68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57" y="167"/>
                    <a:pt x="56" y="184"/>
                    <a:pt x="64" y="196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11" y="297"/>
                    <a:pt x="0" y="310"/>
                    <a:pt x="0" y="32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57"/>
                    <a:pt x="11" y="470"/>
                    <a:pt x="25" y="474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64" y="571"/>
                    <a:pt x="64" y="571"/>
                    <a:pt x="64" y="571"/>
                  </a:cubicBezTo>
                  <a:cubicBezTo>
                    <a:pt x="56" y="583"/>
                    <a:pt x="57" y="601"/>
                    <a:pt x="68" y="612"/>
                  </a:cubicBezTo>
                  <a:moveTo>
                    <a:pt x="64" y="416"/>
                  </a:moveTo>
                  <a:cubicBezTo>
                    <a:pt x="64" y="351"/>
                    <a:pt x="64" y="351"/>
                    <a:pt x="64" y="351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68" y="329"/>
                    <a:pt x="189" y="296"/>
                    <a:pt x="182" y="263"/>
                  </a:cubicBezTo>
                  <a:cubicBezTo>
                    <a:pt x="181" y="255"/>
                    <a:pt x="177" y="248"/>
                    <a:pt x="173" y="241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242" y="172"/>
                    <a:pt x="242" y="172"/>
                    <a:pt x="242" y="172"/>
                  </a:cubicBezTo>
                  <a:cubicBezTo>
                    <a:pt x="269" y="192"/>
                    <a:pt x="308" y="185"/>
                    <a:pt x="327" y="157"/>
                  </a:cubicBezTo>
                  <a:cubicBezTo>
                    <a:pt x="331" y="150"/>
                    <a:pt x="335" y="142"/>
                    <a:pt x="336" y="135"/>
                  </a:cubicBezTo>
                  <a:cubicBezTo>
                    <a:pt x="351" y="64"/>
                    <a:pt x="351" y="64"/>
                    <a:pt x="351" y="64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9" y="168"/>
                    <a:pt x="471" y="189"/>
                    <a:pt x="504" y="182"/>
                  </a:cubicBezTo>
                  <a:cubicBezTo>
                    <a:pt x="512" y="180"/>
                    <a:pt x="520" y="177"/>
                    <a:pt x="526" y="172"/>
                  </a:cubicBezTo>
                  <a:cubicBezTo>
                    <a:pt x="586" y="132"/>
                    <a:pt x="586" y="132"/>
                    <a:pt x="586" y="132"/>
                  </a:cubicBezTo>
                  <a:cubicBezTo>
                    <a:pt x="636" y="182"/>
                    <a:pt x="636" y="182"/>
                    <a:pt x="636" y="182"/>
                  </a:cubicBezTo>
                  <a:cubicBezTo>
                    <a:pt x="595" y="241"/>
                    <a:pt x="595" y="241"/>
                    <a:pt x="595" y="241"/>
                  </a:cubicBezTo>
                  <a:cubicBezTo>
                    <a:pt x="576" y="269"/>
                    <a:pt x="583" y="307"/>
                    <a:pt x="611" y="326"/>
                  </a:cubicBezTo>
                  <a:cubicBezTo>
                    <a:pt x="618" y="331"/>
                    <a:pt x="625" y="334"/>
                    <a:pt x="633" y="336"/>
                  </a:cubicBezTo>
                  <a:cubicBezTo>
                    <a:pt x="704" y="351"/>
                    <a:pt x="704" y="351"/>
                    <a:pt x="704" y="351"/>
                  </a:cubicBezTo>
                  <a:cubicBezTo>
                    <a:pt x="704" y="416"/>
                    <a:pt x="704" y="416"/>
                    <a:pt x="704" y="416"/>
                  </a:cubicBezTo>
                  <a:cubicBezTo>
                    <a:pt x="633" y="431"/>
                    <a:pt x="633" y="431"/>
                    <a:pt x="633" y="431"/>
                  </a:cubicBezTo>
                  <a:cubicBezTo>
                    <a:pt x="600" y="438"/>
                    <a:pt x="579" y="471"/>
                    <a:pt x="586" y="504"/>
                  </a:cubicBezTo>
                  <a:cubicBezTo>
                    <a:pt x="587" y="512"/>
                    <a:pt x="591" y="519"/>
                    <a:pt x="595" y="526"/>
                  </a:cubicBezTo>
                  <a:cubicBezTo>
                    <a:pt x="636" y="585"/>
                    <a:pt x="636" y="585"/>
                    <a:pt x="636" y="585"/>
                  </a:cubicBezTo>
                  <a:cubicBezTo>
                    <a:pt x="586" y="635"/>
                    <a:pt x="586" y="635"/>
                    <a:pt x="586" y="635"/>
                  </a:cubicBezTo>
                  <a:cubicBezTo>
                    <a:pt x="526" y="595"/>
                    <a:pt x="526" y="595"/>
                    <a:pt x="526" y="595"/>
                  </a:cubicBezTo>
                  <a:cubicBezTo>
                    <a:pt x="499" y="576"/>
                    <a:pt x="460" y="583"/>
                    <a:pt x="441" y="610"/>
                  </a:cubicBezTo>
                  <a:cubicBezTo>
                    <a:pt x="437" y="617"/>
                    <a:pt x="433" y="625"/>
                    <a:pt x="432" y="633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351" y="704"/>
                    <a:pt x="351" y="704"/>
                    <a:pt x="351" y="704"/>
                  </a:cubicBezTo>
                  <a:cubicBezTo>
                    <a:pt x="336" y="633"/>
                    <a:pt x="336" y="633"/>
                    <a:pt x="336" y="633"/>
                  </a:cubicBezTo>
                  <a:cubicBezTo>
                    <a:pt x="329" y="599"/>
                    <a:pt x="297" y="578"/>
                    <a:pt x="264" y="585"/>
                  </a:cubicBezTo>
                  <a:cubicBezTo>
                    <a:pt x="256" y="587"/>
                    <a:pt x="248" y="590"/>
                    <a:pt x="242" y="595"/>
                  </a:cubicBezTo>
                  <a:cubicBezTo>
                    <a:pt x="182" y="635"/>
                    <a:pt x="182" y="635"/>
                    <a:pt x="182" y="635"/>
                  </a:cubicBezTo>
                  <a:cubicBezTo>
                    <a:pt x="132" y="585"/>
                    <a:pt x="132" y="585"/>
                    <a:pt x="132" y="585"/>
                  </a:cubicBezTo>
                  <a:cubicBezTo>
                    <a:pt x="173" y="526"/>
                    <a:pt x="173" y="526"/>
                    <a:pt x="173" y="526"/>
                  </a:cubicBezTo>
                  <a:cubicBezTo>
                    <a:pt x="192" y="498"/>
                    <a:pt x="185" y="460"/>
                    <a:pt x="157" y="441"/>
                  </a:cubicBezTo>
                  <a:cubicBezTo>
                    <a:pt x="150" y="436"/>
                    <a:pt x="143" y="433"/>
                    <a:pt x="135" y="431"/>
                  </a:cubicBezTo>
                  <a:lnTo>
                    <a:pt x="64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38"/>
            <p:cNvSpPr>
              <a:spLocks noEditPoints="1"/>
            </p:cNvSpPr>
            <p:nvPr/>
          </p:nvSpPr>
          <p:spPr bwMode="auto">
            <a:xfrm>
              <a:off x="3111500" y="6616701"/>
              <a:ext cx="196850" cy="196850"/>
            </a:xfrm>
            <a:custGeom>
              <a:avLst/>
              <a:gdLst>
                <a:gd name="T0" fmla="*/ 160 w 320"/>
                <a:gd name="T1" fmla="*/ 320 h 320"/>
                <a:gd name="T2" fmla="*/ 320 w 320"/>
                <a:gd name="T3" fmla="*/ 160 h 320"/>
                <a:gd name="T4" fmla="*/ 160 w 320"/>
                <a:gd name="T5" fmla="*/ 0 h 320"/>
                <a:gd name="T6" fmla="*/ 0 w 320"/>
                <a:gd name="T7" fmla="*/ 160 h 320"/>
                <a:gd name="T8" fmla="*/ 160 w 320"/>
                <a:gd name="T9" fmla="*/ 320 h 320"/>
                <a:gd name="T10" fmla="*/ 160 w 320"/>
                <a:gd name="T11" fmla="*/ 64 h 320"/>
                <a:gd name="T12" fmla="*/ 256 w 320"/>
                <a:gd name="T13" fmla="*/ 160 h 320"/>
                <a:gd name="T14" fmla="*/ 160 w 320"/>
                <a:gd name="T15" fmla="*/ 256 h 320"/>
                <a:gd name="T16" fmla="*/ 64 w 320"/>
                <a:gd name="T17" fmla="*/ 160 h 320"/>
                <a:gd name="T18" fmla="*/ 160 w 320"/>
                <a:gd name="T19" fmla="*/ 6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ubicBezTo>
                    <a:pt x="72" y="0"/>
                    <a:pt x="0" y="71"/>
                    <a:pt x="0" y="160"/>
                  </a:cubicBezTo>
                  <a:cubicBezTo>
                    <a:pt x="0" y="248"/>
                    <a:pt x="72" y="319"/>
                    <a:pt x="160" y="320"/>
                  </a:cubicBezTo>
                  <a:moveTo>
                    <a:pt x="160" y="64"/>
                  </a:moveTo>
                  <a:cubicBezTo>
                    <a:pt x="213" y="64"/>
                    <a:pt x="256" y="107"/>
                    <a:pt x="256" y="160"/>
                  </a:cubicBezTo>
                  <a:cubicBezTo>
                    <a:pt x="256" y="213"/>
                    <a:pt x="213" y="256"/>
                    <a:pt x="160" y="256"/>
                  </a:cubicBezTo>
                  <a:cubicBezTo>
                    <a:pt x="107" y="256"/>
                    <a:pt x="64" y="213"/>
                    <a:pt x="64" y="160"/>
                  </a:cubicBezTo>
                  <a:cubicBezTo>
                    <a:pt x="64" y="107"/>
                    <a:pt x="107" y="64"/>
                    <a:pt x="16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39"/>
            <p:cNvSpPr>
              <a:spLocks noEditPoints="1"/>
            </p:cNvSpPr>
            <p:nvPr/>
          </p:nvSpPr>
          <p:spPr bwMode="auto">
            <a:xfrm>
              <a:off x="3562350" y="6302376"/>
              <a:ext cx="492125" cy="431800"/>
            </a:xfrm>
            <a:custGeom>
              <a:avLst/>
              <a:gdLst>
                <a:gd name="T0" fmla="*/ 288 w 802"/>
                <a:gd name="T1" fmla="*/ 227 h 707"/>
                <a:gd name="T2" fmla="*/ 192 w 802"/>
                <a:gd name="T3" fmla="*/ 323 h 707"/>
                <a:gd name="T4" fmla="*/ 211 w 802"/>
                <a:gd name="T5" fmla="*/ 380 h 707"/>
                <a:gd name="T6" fmla="*/ 119 w 802"/>
                <a:gd name="T7" fmla="*/ 518 h 707"/>
                <a:gd name="T8" fmla="*/ 96 w 802"/>
                <a:gd name="T9" fmla="*/ 515 h 707"/>
                <a:gd name="T10" fmla="*/ 0 w 802"/>
                <a:gd name="T11" fmla="*/ 611 h 707"/>
                <a:gd name="T12" fmla="*/ 96 w 802"/>
                <a:gd name="T13" fmla="*/ 707 h 707"/>
                <a:gd name="T14" fmla="*/ 192 w 802"/>
                <a:gd name="T15" fmla="*/ 611 h 707"/>
                <a:gd name="T16" fmla="*/ 173 w 802"/>
                <a:gd name="T17" fmla="*/ 553 h 707"/>
                <a:gd name="T18" fmla="*/ 265 w 802"/>
                <a:gd name="T19" fmla="*/ 415 h 707"/>
                <a:gd name="T20" fmla="*/ 288 w 802"/>
                <a:gd name="T21" fmla="*/ 419 h 707"/>
                <a:gd name="T22" fmla="*/ 351 w 802"/>
                <a:gd name="T23" fmla="*/ 394 h 707"/>
                <a:gd name="T24" fmla="*/ 482 w 802"/>
                <a:gd name="T25" fmla="*/ 467 h 707"/>
                <a:gd name="T26" fmla="*/ 560 w 802"/>
                <a:gd name="T27" fmla="*/ 578 h 707"/>
                <a:gd name="T28" fmla="*/ 671 w 802"/>
                <a:gd name="T29" fmla="*/ 500 h 707"/>
                <a:gd name="T30" fmla="*/ 635 w 802"/>
                <a:gd name="T31" fmla="*/ 408 h 707"/>
                <a:gd name="T32" fmla="*/ 706 w 802"/>
                <a:gd name="T33" fmla="*/ 194 h 707"/>
                <a:gd name="T34" fmla="*/ 801 w 802"/>
                <a:gd name="T35" fmla="*/ 96 h 707"/>
                <a:gd name="T36" fmla="*/ 703 w 802"/>
                <a:gd name="T37" fmla="*/ 1 h 707"/>
                <a:gd name="T38" fmla="*/ 608 w 802"/>
                <a:gd name="T39" fmla="*/ 99 h 707"/>
                <a:gd name="T40" fmla="*/ 645 w 802"/>
                <a:gd name="T41" fmla="*/ 174 h 707"/>
                <a:gd name="T42" fmla="*/ 575 w 802"/>
                <a:gd name="T43" fmla="*/ 387 h 707"/>
                <a:gd name="T44" fmla="*/ 513 w 802"/>
                <a:gd name="T45" fmla="*/ 411 h 707"/>
                <a:gd name="T46" fmla="*/ 382 w 802"/>
                <a:gd name="T47" fmla="*/ 339 h 707"/>
                <a:gd name="T48" fmla="*/ 307 w 802"/>
                <a:gd name="T49" fmla="*/ 228 h 707"/>
                <a:gd name="T50" fmla="*/ 288 w 802"/>
                <a:gd name="T51" fmla="*/ 227 h 707"/>
                <a:gd name="T52" fmla="*/ 96 w 802"/>
                <a:gd name="T53" fmla="*/ 643 h 707"/>
                <a:gd name="T54" fmla="*/ 64 w 802"/>
                <a:gd name="T55" fmla="*/ 611 h 707"/>
                <a:gd name="T56" fmla="*/ 96 w 802"/>
                <a:gd name="T57" fmla="*/ 579 h 707"/>
                <a:gd name="T58" fmla="*/ 128 w 802"/>
                <a:gd name="T59" fmla="*/ 611 h 707"/>
                <a:gd name="T60" fmla="*/ 96 w 802"/>
                <a:gd name="T61" fmla="*/ 643 h 707"/>
                <a:gd name="T62" fmla="*/ 288 w 802"/>
                <a:gd name="T63" fmla="*/ 355 h 707"/>
                <a:gd name="T64" fmla="*/ 256 w 802"/>
                <a:gd name="T65" fmla="*/ 323 h 707"/>
                <a:gd name="T66" fmla="*/ 288 w 802"/>
                <a:gd name="T67" fmla="*/ 291 h 707"/>
                <a:gd name="T68" fmla="*/ 320 w 802"/>
                <a:gd name="T69" fmla="*/ 323 h 707"/>
                <a:gd name="T70" fmla="*/ 288 w 802"/>
                <a:gd name="T71" fmla="*/ 355 h 707"/>
                <a:gd name="T72" fmla="*/ 704 w 802"/>
                <a:gd name="T73" fmla="*/ 67 h 707"/>
                <a:gd name="T74" fmla="*/ 736 w 802"/>
                <a:gd name="T75" fmla="*/ 99 h 707"/>
                <a:gd name="T76" fmla="*/ 704 w 802"/>
                <a:gd name="T77" fmla="*/ 131 h 707"/>
                <a:gd name="T78" fmla="*/ 672 w 802"/>
                <a:gd name="T79" fmla="*/ 99 h 707"/>
                <a:gd name="T80" fmla="*/ 704 w 802"/>
                <a:gd name="T81" fmla="*/ 67 h 707"/>
                <a:gd name="T82" fmla="*/ 576 w 802"/>
                <a:gd name="T83" fmla="*/ 451 h 707"/>
                <a:gd name="T84" fmla="*/ 608 w 802"/>
                <a:gd name="T85" fmla="*/ 483 h 707"/>
                <a:gd name="T86" fmla="*/ 576 w 802"/>
                <a:gd name="T87" fmla="*/ 515 h 707"/>
                <a:gd name="T88" fmla="*/ 544 w 802"/>
                <a:gd name="T89" fmla="*/ 483 h 707"/>
                <a:gd name="T90" fmla="*/ 576 w 802"/>
                <a:gd name="T91" fmla="*/ 45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2" h="707">
                  <a:moveTo>
                    <a:pt x="288" y="227"/>
                  </a:moveTo>
                  <a:cubicBezTo>
                    <a:pt x="235" y="227"/>
                    <a:pt x="192" y="270"/>
                    <a:pt x="192" y="323"/>
                  </a:cubicBezTo>
                  <a:cubicBezTo>
                    <a:pt x="192" y="343"/>
                    <a:pt x="199" y="363"/>
                    <a:pt x="211" y="380"/>
                  </a:cubicBezTo>
                  <a:cubicBezTo>
                    <a:pt x="119" y="518"/>
                    <a:pt x="119" y="518"/>
                    <a:pt x="119" y="518"/>
                  </a:cubicBezTo>
                  <a:cubicBezTo>
                    <a:pt x="112" y="516"/>
                    <a:pt x="104" y="515"/>
                    <a:pt x="96" y="515"/>
                  </a:cubicBezTo>
                  <a:cubicBezTo>
                    <a:pt x="43" y="515"/>
                    <a:pt x="0" y="558"/>
                    <a:pt x="0" y="611"/>
                  </a:cubicBezTo>
                  <a:cubicBezTo>
                    <a:pt x="0" y="664"/>
                    <a:pt x="43" y="707"/>
                    <a:pt x="96" y="707"/>
                  </a:cubicBezTo>
                  <a:cubicBezTo>
                    <a:pt x="149" y="707"/>
                    <a:pt x="192" y="664"/>
                    <a:pt x="192" y="611"/>
                  </a:cubicBezTo>
                  <a:cubicBezTo>
                    <a:pt x="192" y="590"/>
                    <a:pt x="185" y="570"/>
                    <a:pt x="173" y="553"/>
                  </a:cubicBezTo>
                  <a:cubicBezTo>
                    <a:pt x="265" y="415"/>
                    <a:pt x="265" y="415"/>
                    <a:pt x="265" y="415"/>
                  </a:cubicBezTo>
                  <a:cubicBezTo>
                    <a:pt x="272" y="417"/>
                    <a:pt x="280" y="418"/>
                    <a:pt x="288" y="419"/>
                  </a:cubicBezTo>
                  <a:cubicBezTo>
                    <a:pt x="311" y="418"/>
                    <a:pt x="334" y="410"/>
                    <a:pt x="351" y="394"/>
                  </a:cubicBezTo>
                  <a:cubicBezTo>
                    <a:pt x="482" y="467"/>
                    <a:pt x="482" y="467"/>
                    <a:pt x="482" y="467"/>
                  </a:cubicBezTo>
                  <a:cubicBezTo>
                    <a:pt x="472" y="519"/>
                    <a:pt x="507" y="569"/>
                    <a:pt x="560" y="578"/>
                  </a:cubicBezTo>
                  <a:cubicBezTo>
                    <a:pt x="612" y="587"/>
                    <a:pt x="661" y="552"/>
                    <a:pt x="671" y="500"/>
                  </a:cubicBezTo>
                  <a:cubicBezTo>
                    <a:pt x="677" y="465"/>
                    <a:pt x="663" y="430"/>
                    <a:pt x="635" y="408"/>
                  </a:cubicBezTo>
                  <a:cubicBezTo>
                    <a:pt x="706" y="194"/>
                    <a:pt x="706" y="194"/>
                    <a:pt x="706" y="194"/>
                  </a:cubicBezTo>
                  <a:cubicBezTo>
                    <a:pt x="759" y="194"/>
                    <a:pt x="802" y="150"/>
                    <a:pt x="801" y="96"/>
                  </a:cubicBezTo>
                  <a:cubicBezTo>
                    <a:pt x="800" y="43"/>
                    <a:pt x="757" y="0"/>
                    <a:pt x="703" y="1"/>
                  </a:cubicBezTo>
                  <a:cubicBezTo>
                    <a:pt x="650" y="2"/>
                    <a:pt x="607" y="46"/>
                    <a:pt x="608" y="99"/>
                  </a:cubicBezTo>
                  <a:cubicBezTo>
                    <a:pt x="608" y="128"/>
                    <a:pt x="622" y="156"/>
                    <a:pt x="645" y="174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52" y="387"/>
                    <a:pt x="530" y="395"/>
                    <a:pt x="513" y="411"/>
                  </a:cubicBezTo>
                  <a:cubicBezTo>
                    <a:pt x="382" y="339"/>
                    <a:pt x="382" y="339"/>
                    <a:pt x="382" y="339"/>
                  </a:cubicBezTo>
                  <a:cubicBezTo>
                    <a:pt x="392" y="287"/>
                    <a:pt x="358" y="238"/>
                    <a:pt x="307" y="228"/>
                  </a:cubicBezTo>
                  <a:cubicBezTo>
                    <a:pt x="301" y="227"/>
                    <a:pt x="294" y="226"/>
                    <a:pt x="288" y="227"/>
                  </a:cubicBezTo>
                  <a:moveTo>
                    <a:pt x="96" y="643"/>
                  </a:moveTo>
                  <a:cubicBezTo>
                    <a:pt x="78" y="643"/>
                    <a:pt x="64" y="628"/>
                    <a:pt x="64" y="611"/>
                  </a:cubicBezTo>
                  <a:cubicBezTo>
                    <a:pt x="64" y="593"/>
                    <a:pt x="78" y="579"/>
                    <a:pt x="96" y="579"/>
                  </a:cubicBezTo>
                  <a:cubicBezTo>
                    <a:pt x="114" y="579"/>
                    <a:pt x="128" y="593"/>
                    <a:pt x="128" y="611"/>
                  </a:cubicBezTo>
                  <a:cubicBezTo>
                    <a:pt x="128" y="628"/>
                    <a:pt x="114" y="643"/>
                    <a:pt x="96" y="643"/>
                  </a:cubicBezTo>
                  <a:moveTo>
                    <a:pt x="288" y="355"/>
                  </a:moveTo>
                  <a:cubicBezTo>
                    <a:pt x="270" y="355"/>
                    <a:pt x="256" y="340"/>
                    <a:pt x="256" y="323"/>
                  </a:cubicBezTo>
                  <a:cubicBezTo>
                    <a:pt x="256" y="305"/>
                    <a:pt x="270" y="291"/>
                    <a:pt x="288" y="291"/>
                  </a:cubicBezTo>
                  <a:cubicBezTo>
                    <a:pt x="306" y="291"/>
                    <a:pt x="320" y="305"/>
                    <a:pt x="320" y="323"/>
                  </a:cubicBezTo>
                  <a:cubicBezTo>
                    <a:pt x="320" y="340"/>
                    <a:pt x="306" y="355"/>
                    <a:pt x="288" y="355"/>
                  </a:cubicBezTo>
                  <a:moveTo>
                    <a:pt x="704" y="67"/>
                  </a:moveTo>
                  <a:cubicBezTo>
                    <a:pt x="722" y="67"/>
                    <a:pt x="736" y="81"/>
                    <a:pt x="736" y="99"/>
                  </a:cubicBezTo>
                  <a:cubicBezTo>
                    <a:pt x="736" y="116"/>
                    <a:pt x="722" y="131"/>
                    <a:pt x="704" y="131"/>
                  </a:cubicBezTo>
                  <a:cubicBezTo>
                    <a:pt x="686" y="131"/>
                    <a:pt x="672" y="116"/>
                    <a:pt x="672" y="99"/>
                  </a:cubicBezTo>
                  <a:cubicBezTo>
                    <a:pt x="672" y="81"/>
                    <a:pt x="686" y="67"/>
                    <a:pt x="704" y="67"/>
                  </a:cubicBezTo>
                  <a:moveTo>
                    <a:pt x="576" y="451"/>
                  </a:moveTo>
                  <a:cubicBezTo>
                    <a:pt x="594" y="451"/>
                    <a:pt x="608" y="465"/>
                    <a:pt x="608" y="483"/>
                  </a:cubicBezTo>
                  <a:cubicBezTo>
                    <a:pt x="608" y="500"/>
                    <a:pt x="594" y="515"/>
                    <a:pt x="576" y="515"/>
                  </a:cubicBezTo>
                  <a:cubicBezTo>
                    <a:pt x="558" y="515"/>
                    <a:pt x="544" y="500"/>
                    <a:pt x="544" y="483"/>
                  </a:cubicBezTo>
                  <a:cubicBezTo>
                    <a:pt x="544" y="465"/>
                    <a:pt x="558" y="451"/>
                    <a:pt x="576" y="4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40"/>
            <p:cNvSpPr>
              <a:spLocks/>
            </p:cNvSpPr>
            <p:nvPr/>
          </p:nvSpPr>
          <p:spPr bwMode="auto">
            <a:xfrm>
              <a:off x="3582988" y="6616701"/>
              <a:ext cx="469900" cy="469900"/>
            </a:xfrm>
            <a:custGeom>
              <a:avLst/>
              <a:gdLst>
                <a:gd name="T0" fmla="*/ 296 w 296"/>
                <a:gd name="T1" fmla="*/ 284 h 296"/>
                <a:gd name="T2" fmla="*/ 296 w 296"/>
                <a:gd name="T3" fmla="*/ 272 h 296"/>
                <a:gd name="T4" fmla="*/ 296 w 296"/>
                <a:gd name="T5" fmla="*/ 0 h 296"/>
                <a:gd name="T6" fmla="*/ 271 w 296"/>
                <a:gd name="T7" fmla="*/ 0 h 296"/>
                <a:gd name="T8" fmla="*/ 271 w 296"/>
                <a:gd name="T9" fmla="*/ 272 h 296"/>
                <a:gd name="T10" fmla="*/ 247 w 296"/>
                <a:gd name="T11" fmla="*/ 272 h 296"/>
                <a:gd name="T12" fmla="*/ 247 w 296"/>
                <a:gd name="T13" fmla="*/ 198 h 296"/>
                <a:gd name="T14" fmla="*/ 222 w 296"/>
                <a:gd name="T15" fmla="*/ 198 h 296"/>
                <a:gd name="T16" fmla="*/ 222 w 296"/>
                <a:gd name="T17" fmla="*/ 272 h 296"/>
                <a:gd name="T18" fmla="*/ 197 w 296"/>
                <a:gd name="T19" fmla="*/ 272 h 296"/>
                <a:gd name="T20" fmla="*/ 197 w 296"/>
                <a:gd name="T21" fmla="*/ 185 h 296"/>
                <a:gd name="T22" fmla="*/ 173 w 296"/>
                <a:gd name="T23" fmla="*/ 185 h 296"/>
                <a:gd name="T24" fmla="*/ 173 w 296"/>
                <a:gd name="T25" fmla="*/ 272 h 296"/>
                <a:gd name="T26" fmla="*/ 148 w 296"/>
                <a:gd name="T27" fmla="*/ 272 h 296"/>
                <a:gd name="T28" fmla="*/ 148 w 296"/>
                <a:gd name="T29" fmla="*/ 148 h 296"/>
                <a:gd name="T30" fmla="*/ 123 w 296"/>
                <a:gd name="T31" fmla="*/ 148 h 296"/>
                <a:gd name="T32" fmla="*/ 123 w 296"/>
                <a:gd name="T33" fmla="*/ 272 h 296"/>
                <a:gd name="T34" fmla="*/ 98 w 296"/>
                <a:gd name="T35" fmla="*/ 272 h 296"/>
                <a:gd name="T36" fmla="*/ 98 w 296"/>
                <a:gd name="T37" fmla="*/ 74 h 296"/>
                <a:gd name="T38" fmla="*/ 74 w 296"/>
                <a:gd name="T39" fmla="*/ 74 h 296"/>
                <a:gd name="T40" fmla="*/ 74 w 296"/>
                <a:gd name="T41" fmla="*/ 272 h 296"/>
                <a:gd name="T42" fmla="*/ 49 w 296"/>
                <a:gd name="T43" fmla="*/ 272 h 296"/>
                <a:gd name="T44" fmla="*/ 49 w 296"/>
                <a:gd name="T45" fmla="*/ 222 h 296"/>
                <a:gd name="T46" fmla="*/ 24 w 296"/>
                <a:gd name="T47" fmla="*/ 222 h 296"/>
                <a:gd name="T48" fmla="*/ 24 w 296"/>
                <a:gd name="T49" fmla="*/ 272 h 296"/>
                <a:gd name="T50" fmla="*/ 0 w 296"/>
                <a:gd name="T51" fmla="*/ 272 h 296"/>
                <a:gd name="T52" fmla="*/ 0 w 296"/>
                <a:gd name="T53" fmla="*/ 296 h 296"/>
                <a:gd name="T54" fmla="*/ 296 w 296"/>
                <a:gd name="T55" fmla="*/ 296 h 296"/>
                <a:gd name="T56" fmla="*/ 296 w 296"/>
                <a:gd name="T57" fmla="*/ 28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6" h="296">
                  <a:moveTo>
                    <a:pt x="296" y="284"/>
                  </a:moveTo>
                  <a:lnTo>
                    <a:pt x="296" y="272"/>
                  </a:lnTo>
                  <a:lnTo>
                    <a:pt x="296" y="0"/>
                  </a:lnTo>
                  <a:lnTo>
                    <a:pt x="271" y="0"/>
                  </a:lnTo>
                  <a:lnTo>
                    <a:pt x="271" y="272"/>
                  </a:lnTo>
                  <a:lnTo>
                    <a:pt x="247" y="272"/>
                  </a:lnTo>
                  <a:lnTo>
                    <a:pt x="247" y="198"/>
                  </a:lnTo>
                  <a:lnTo>
                    <a:pt x="222" y="198"/>
                  </a:lnTo>
                  <a:lnTo>
                    <a:pt x="222" y="272"/>
                  </a:lnTo>
                  <a:lnTo>
                    <a:pt x="197" y="272"/>
                  </a:lnTo>
                  <a:lnTo>
                    <a:pt x="197" y="185"/>
                  </a:lnTo>
                  <a:lnTo>
                    <a:pt x="173" y="185"/>
                  </a:lnTo>
                  <a:lnTo>
                    <a:pt x="173" y="272"/>
                  </a:lnTo>
                  <a:lnTo>
                    <a:pt x="148" y="272"/>
                  </a:lnTo>
                  <a:lnTo>
                    <a:pt x="148" y="148"/>
                  </a:lnTo>
                  <a:lnTo>
                    <a:pt x="123" y="148"/>
                  </a:lnTo>
                  <a:lnTo>
                    <a:pt x="123" y="272"/>
                  </a:lnTo>
                  <a:lnTo>
                    <a:pt x="98" y="272"/>
                  </a:lnTo>
                  <a:lnTo>
                    <a:pt x="98" y="74"/>
                  </a:lnTo>
                  <a:lnTo>
                    <a:pt x="74" y="74"/>
                  </a:lnTo>
                  <a:lnTo>
                    <a:pt x="74" y="272"/>
                  </a:lnTo>
                  <a:lnTo>
                    <a:pt x="49" y="272"/>
                  </a:lnTo>
                  <a:lnTo>
                    <a:pt x="49" y="222"/>
                  </a:lnTo>
                  <a:lnTo>
                    <a:pt x="24" y="222"/>
                  </a:lnTo>
                  <a:lnTo>
                    <a:pt x="24" y="272"/>
                  </a:lnTo>
                  <a:lnTo>
                    <a:pt x="0" y="272"/>
                  </a:lnTo>
                  <a:lnTo>
                    <a:pt x="0" y="296"/>
                  </a:lnTo>
                  <a:lnTo>
                    <a:pt x="296" y="296"/>
                  </a:lnTo>
                  <a:lnTo>
                    <a:pt x="296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41"/>
            <p:cNvSpPr>
              <a:spLocks/>
            </p:cNvSpPr>
            <p:nvPr/>
          </p:nvSpPr>
          <p:spPr bwMode="auto">
            <a:xfrm>
              <a:off x="3444875" y="6205538"/>
              <a:ext cx="215900" cy="215900"/>
            </a:xfrm>
            <a:custGeom>
              <a:avLst/>
              <a:gdLst>
                <a:gd name="T0" fmla="*/ 352 w 352"/>
                <a:gd name="T1" fmla="*/ 0 h 352"/>
                <a:gd name="T2" fmla="*/ 192 w 352"/>
                <a:gd name="T3" fmla="*/ 0 h 352"/>
                <a:gd name="T4" fmla="*/ 0 w 352"/>
                <a:gd name="T5" fmla="*/ 192 h 352"/>
                <a:gd name="T6" fmla="*/ 0 w 352"/>
                <a:gd name="T7" fmla="*/ 352 h 352"/>
                <a:gd name="T8" fmla="*/ 64 w 352"/>
                <a:gd name="T9" fmla="*/ 352 h 352"/>
                <a:gd name="T10" fmla="*/ 64 w 352"/>
                <a:gd name="T11" fmla="*/ 192 h 352"/>
                <a:gd name="T12" fmla="*/ 192 w 352"/>
                <a:gd name="T13" fmla="*/ 64 h 352"/>
                <a:gd name="T14" fmla="*/ 352 w 352"/>
                <a:gd name="T15" fmla="*/ 64 h 352"/>
                <a:gd name="T16" fmla="*/ 352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64" y="352"/>
                    <a:pt x="64" y="352"/>
                    <a:pt x="64" y="35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  <a:cubicBezTo>
                    <a:pt x="352" y="64"/>
                    <a:pt x="352" y="64"/>
                    <a:pt x="352" y="64"/>
                  </a:cubicBez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342"/>
            <p:cNvSpPr>
              <a:spLocks noChangeArrowheads="1"/>
            </p:cNvSpPr>
            <p:nvPr/>
          </p:nvSpPr>
          <p:spPr bwMode="auto">
            <a:xfrm>
              <a:off x="3700463" y="71453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343"/>
            <p:cNvSpPr>
              <a:spLocks noChangeArrowheads="1"/>
            </p:cNvSpPr>
            <p:nvPr/>
          </p:nvSpPr>
          <p:spPr bwMode="auto">
            <a:xfrm>
              <a:off x="3778250" y="7145338"/>
              <a:ext cx="293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344"/>
            <p:cNvSpPr>
              <a:spLocks noChangeArrowheads="1"/>
            </p:cNvSpPr>
            <p:nvPr/>
          </p:nvSpPr>
          <p:spPr bwMode="auto">
            <a:xfrm>
              <a:off x="3719513" y="6205538"/>
              <a:ext cx="3524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641429" y="2000250"/>
            <a:ext cx="16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experts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663920" y="1988328"/>
            <a:ext cx="146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buiding an IP strategy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461493" y="1974290"/>
            <a:ext cx="146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spots and red flags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41429" y="4924586"/>
            <a:ext cx="16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guide discussions with an adviser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73547" y="5014133"/>
            <a:ext cx="1469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296926" y="4980877"/>
            <a:ext cx="171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IP-driven business development </a:t>
            </a:r>
          </a:p>
        </p:txBody>
      </p:sp>
      <p:sp>
        <p:nvSpPr>
          <p:cNvPr id="91" name="Oval 90"/>
          <p:cNvSpPr/>
          <p:nvPr/>
        </p:nvSpPr>
        <p:spPr>
          <a:xfrm>
            <a:off x="154005" y="4123132"/>
            <a:ext cx="1220000" cy="1206934"/>
          </a:xfrm>
          <a:prstGeom prst="ellipse">
            <a:avLst/>
          </a:prstGeom>
          <a:solidFill>
            <a:srgbClr val="69B3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Business-friendly language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511167" y="4106160"/>
            <a:ext cx="1270534" cy="1223906"/>
          </a:xfrm>
          <a:prstGeom prst="ellipse">
            <a:avLst/>
          </a:prstGeom>
          <a:solidFill>
            <a:srgbClr val="69B3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of IP for business</a:t>
            </a:r>
          </a:p>
        </p:txBody>
      </p:sp>
      <p:sp>
        <p:nvSpPr>
          <p:cNvPr id="93" name="Oval 92"/>
          <p:cNvSpPr/>
          <p:nvPr/>
        </p:nvSpPr>
        <p:spPr>
          <a:xfrm>
            <a:off x="2934659" y="4086731"/>
            <a:ext cx="1346179" cy="1272199"/>
          </a:xfrm>
          <a:prstGeom prst="ellipse">
            <a:avLst/>
          </a:prstGeom>
          <a:solidFill>
            <a:srgbClr val="69B3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assessment </a:t>
            </a: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detailed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on 10 issues</a:t>
            </a:r>
          </a:p>
        </p:txBody>
      </p:sp>
      <p:sp>
        <p:nvSpPr>
          <p:cNvPr id="94" name="Oval 93"/>
          <p:cNvSpPr/>
          <p:nvPr/>
        </p:nvSpPr>
        <p:spPr>
          <a:xfrm>
            <a:off x="4428542" y="4086731"/>
            <a:ext cx="1334585" cy="1262576"/>
          </a:xfrm>
          <a:prstGeom prst="ellipse">
            <a:avLst/>
          </a:prstGeom>
          <a:solidFill>
            <a:srgbClr val="69B3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of charge and simple to use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86292" y="5940317"/>
            <a:ext cx="3399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90000"/>
                </a:solidFill>
              </a:rPr>
              <a:t>The IP Diagnostics Tool is not a substitute for professional legal advice</a:t>
            </a:r>
            <a:endParaRPr lang="en-US" sz="1200" dirty="0">
              <a:solidFill>
                <a:srgbClr val="990000"/>
              </a:solidFill>
            </a:endParaRPr>
          </a:p>
        </p:txBody>
      </p:sp>
      <p:pic>
        <p:nvPicPr>
          <p:cNvPr id="96" name="Picture 95" descr="Tienda Ramírez: AVISO URGENTE- ATTENTI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3" y="5909911"/>
            <a:ext cx="526383" cy="5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IP Diagnostics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ool: how does it work?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8898" y="1925053"/>
            <a:ext cx="3474720" cy="3840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page </a:t>
            </a:r>
            <a:r>
              <a:rPr lang="en-US" sz="1600" dirty="0">
                <a:solidFill>
                  <a:srgbClr val="002060"/>
                </a:solidFill>
                <a:hlinkClick r:id="rId3"/>
              </a:rPr>
              <a:t>WIPO IP 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Diagnostics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click on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WIPO IP diagnostics.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fr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fr-CH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37" y="1925053"/>
            <a:ext cx="6517726" cy="39226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1208" y="2743200"/>
            <a:ext cx="1684421" cy="2550695"/>
          </a:xfrm>
          <a:prstGeom prst="straightConnector1">
            <a:avLst/>
          </a:prstGeom>
          <a:ln>
            <a:solidFill>
              <a:srgbClr val="0707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8" y="298597"/>
            <a:ext cx="4552998" cy="342423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996" y="3801982"/>
            <a:ext cx="4037639" cy="654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layer questionnaire about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16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from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29" y="348313"/>
            <a:ext cx="3249771" cy="40692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64105" y="772625"/>
            <a:ext cx="3619499" cy="3269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layer questionnaire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the specific business based on the responses in the pre-assessment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</a:t>
            </a:r>
            <a:r>
              <a:rPr lang="en-US" sz="1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business-relevant IP</a:t>
            </a:r>
            <a:r>
              <a:rPr lang="es-E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(patents, trademarks, designs, copyrights, and trade secrets).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explores IP in all areas of business activity </a:t>
            </a:r>
            <a:r>
              <a:rPr lang="en-US" sz="16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(employees, external suppliers, subcontractors, international trade, licensing and franchising</a:t>
            </a:r>
            <a:r>
              <a:rPr lang="en-US" sz="16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025" y="4923328"/>
            <a:ext cx="737017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36699"/>
                </a:solidFill>
              </a:rPr>
              <a:t>No time limit, possibility to interrupt and resume the session any time</a:t>
            </a:r>
          </a:p>
          <a:p>
            <a:pPr algn="ctr"/>
            <a:r>
              <a:rPr lang="en-US" sz="1600" dirty="0">
                <a:solidFill>
                  <a:srgbClr val="336699"/>
                </a:solidFill>
              </a:rPr>
              <a:t>Duration: approx. 1 hour for the 10 sections</a:t>
            </a:r>
          </a:p>
          <a:p>
            <a:pPr algn="ctr"/>
            <a:r>
              <a:rPr lang="en-US" sz="1600" dirty="0">
                <a:solidFill>
                  <a:srgbClr val="336699"/>
                </a:solidFill>
              </a:rPr>
              <a:t>Accessible from a computer or a smartphone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58" y="3971869"/>
            <a:ext cx="1466024" cy="19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Vietnam3</Template>
  <TotalTime>3530</TotalTime>
  <Words>654</Words>
  <Application>Microsoft Office PowerPoint</Application>
  <PresentationFormat>Widescreen</PresentationFormat>
  <Paragraphs>100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Helvetica Neue LT Std</vt:lpstr>
      <vt:lpstr>Microsoft Sans Serif</vt:lpstr>
      <vt:lpstr>Times New Roman</vt:lpstr>
      <vt:lpstr>ヒラギノ角ゴ Pro W3</vt:lpstr>
      <vt:lpstr>LC revd</vt:lpstr>
      <vt:lpstr>template_english</vt:lpstr>
      <vt:lpstr>1_template_english</vt:lpstr>
      <vt:lpstr>1_LC revd</vt:lpstr>
      <vt:lpstr>2_LC revd</vt:lpstr>
      <vt:lpstr>PowerPoint Presentation</vt:lpstr>
      <vt:lpstr>Intellectual Property</vt:lpstr>
      <vt:lpstr>How IP contributes to SMEs sustainable economic growth</vt:lpstr>
      <vt:lpstr>IP &amp; SMEs</vt:lpstr>
      <vt:lpstr>However, most SMEs don’t use IP in their business strategies</vt:lpstr>
      <vt:lpstr>PowerPoint Presentation</vt:lpstr>
      <vt:lpstr>PowerPoint Presentation</vt:lpstr>
      <vt:lpstr>The IP Diagnostics Tool: how does it work?</vt:lpstr>
      <vt:lpstr>PowerPoint Presentation</vt:lpstr>
      <vt:lpstr>              </vt:lpstr>
      <vt:lpstr>Next Steps</vt:lpstr>
      <vt:lpstr>PowerPoint Presentation</vt:lpstr>
      <vt:lpstr>Thank you! Mariana Velasco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IP Diagnostics</dc:title>
  <dc:creator>KACHAGANOVA Kasiet</dc:creator>
  <cp:keywords>FOR OFFICIAL USE ONLY</cp:keywords>
  <cp:lastModifiedBy>SAHDEV Garima</cp:lastModifiedBy>
  <cp:revision>157</cp:revision>
  <dcterms:created xsi:type="dcterms:W3CDTF">2020-12-03T13:26:58Z</dcterms:created>
  <dcterms:modified xsi:type="dcterms:W3CDTF">2022-07-29T09:01:23Z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27ac059e-2f4b-421e-a007-84846a52a494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</Properties>
</file>