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58" r:id="rId3"/>
    <p:sldId id="257" r:id="rId4"/>
    <p:sldId id="259" r:id="rId5"/>
    <p:sldId id="458" r:id="rId6"/>
    <p:sldId id="260" r:id="rId7"/>
    <p:sldId id="474" r:id="rId8"/>
    <p:sldId id="483" r:id="rId9"/>
    <p:sldId id="482" r:id="rId10"/>
    <p:sldId id="479" r:id="rId11"/>
    <p:sldId id="497" r:id="rId12"/>
    <p:sldId id="484" r:id="rId13"/>
    <p:sldId id="495" r:id="rId14"/>
    <p:sldId id="261" r:id="rId15"/>
    <p:sldId id="496" r:id="rId16"/>
    <p:sldId id="498" r:id="rId17"/>
    <p:sldId id="262" r:id="rId18"/>
    <p:sldId id="500" r:id="rId19"/>
    <p:sldId id="494" r:id="rId20"/>
    <p:sldId id="486" r:id="rId21"/>
    <p:sldId id="276" r:id="rId22"/>
    <p:sldId id="499" r:id="rId23"/>
    <p:sldId id="485" r:id="rId24"/>
    <p:sldId id="490" r:id="rId25"/>
    <p:sldId id="491" r:id="rId26"/>
    <p:sldId id="470" r:id="rId27"/>
    <p:sldId id="489" r:id="rId28"/>
    <p:sldId id="492" r:id="rId29"/>
    <p:sldId id="4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9"/>
    <p:restoredTop sz="89815"/>
  </p:normalViewPr>
  <p:slideViewPr>
    <p:cSldViewPr snapToGrid="0" snapToObjects="1">
      <p:cViewPr varScale="1">
        <p:scale>
          <a:sx n="100" d="100"/>
          <a:sy n="100" d="100"/>
        </p:scale>
        <p:origin x="112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D73E9-8929-BA44-B7C2-1FAE3423B859}" type="doc">
      <dgm:prSet loTypeId="urn:microsoft.com/office/officeart/2005/8/layout/cycle6" loCatId="" qsTypeId="urn:microsoft.com/office/officeart/2005/8/quickstyle/simple1" qsCatId="simple" csTypeId="urn:microsoft.com/office/officeart/2005/8/colors/colorful2" csCatId="colorful" phldr="1"/>
      <dgm:spPr/>
      <dgm:t>
        <a:bodyPr/>
        <a:lstStyle/>
        <a:p>
          <a:endParaRPr lang="en-US"/>
        </a:p>
      </dgm:t>
    </dgm:pt>
    <dgm:pt modelId="{9A75D79E-860F-7649-A2BA-91EF33A68CAB}">
      <dgm:prSet phldrT="[Text]"/>
      <dgm:spPr/>
      <dgm:t>
        <a:bodyPr/>
        <a:lstStyle/>
        <a:p>
          <a:r>
            <a:rPr lang="en-US" dirty="0"/>
            <a:t>Relationship</a:t>
          </a:r>
        </a:p>
      </dgm:t>
    </dgm:pt>
    <dgm:pt modelId="{CDC36312-4ED8-A745-BC84-7A7F63A03F3F}" type="parTrans" cxnId="{D05F3432-D461-4348-8D56-278D9EFAB4D0}">
      <dgm:prSet/>
      <dgm:spPr/>
      <dgm:t>
        <a:bodyPr/>
        <a:lstStyle/>
        <a:p>
          <a:endParaRPr lang="en-US"/>
        </a:p>
      </dgm:t>
    </dgm:pt>
    <dgm:pt modelId="{DE17DFDE-8C11-5542-A6CF-C6F6B5E62594}" type="sibTrans" cxnId="{D05F3432-D461-4348-8D56-278D9EFAB4D0}">
      <dgm:prSet/>
      <dgm:spPr/>
      <dgm:t>
        <a:bodyPr/>
        <a:lstStyle/>
        <a:p>
          <a:endParaRPr lang="en-US"/>
        </a:p>
      </dgm:t>
    </dgm:pt>
    <dgm:pt modelId="{ECE3BF30-664D-CA40-B9CE-8A5F10E13316}">
      <dgm:prSet phldrT="[Text]"/>
      <dgm:spPr/>
      <dgm:t>
        <a:bodyPr/>
        <a:lstStyle/>
        <a:p>
          <a:r>
            <a:rPr lang="en-US" dirty="0"/>
            <a:t>Resources</a:t>
          </a:r>
        </a:p>
      </dgm:t>
    </dgm:pt>
    <dgm:pt modelId="{CA8FD231-872E-8B40-8655-288EDB8AB0E9}" type="parTrans" cxnId="{ECA72C1D-3035-DA49-800F-0FF258CA443D}">
      <dgm:prSet/>
      <dgm:spPr/>
      <dgm:t>
        <a:bodyPr/>
        <a:lstStyle/>
        <a:p>
          <a:endParaRPr lang="en-US"/>
        </a:p>
      </dgm:t>
    </dgm:pt>
    <dgm:pt modelId="{1C7F7B89-075B-EB49-9608-9FAAA6FE942F}" type="sibTrans" cxnId="{ECA72C1D-3035-DA49-800F-0FF258CA443D}">
      <dgm:prSet/>
      <dgm:spPr/>
      <dgm:t>
        <a:bodyPr/>
        <a:lstStyle/>
        <a:p>
          <a:endParaRPr lang="en-US"/>
        </a:p>
      </dgm:t>
    </dgm:pt>
    <dgm:pt modelId="{6F235DFA-4F46-3B40-880C-94CD565C8E29}">
      <dgm:prSet phldrT="[Text]"/>
      <dgm:spPr/>
      <dgm:t>
        <a:bodyPr/>
        <a:lstStyle/>
        <a:p>
          <a:r>
            <a:rPr lang="en-US" dirty="0"/>
            <a:t>Leadership Capability</a:t>
          </a:r>
        </a:p>
      </dgm:t>
    </dgm:pt>
    <dgm:pt modelId="{00DEDA6B-9589-A54E-B207-CDBFAA5331AE}" type="parTrans" cxnId="{27ADF6E7-9FB3-C843-8A28-800069017CF2}">
      <dgm:prSet/>
      <dgm:spPr/>
      <dgm:t>
        <a:bodyPr/>
        <a:lstStyle/>
        <a:p>
          <a:endParaRPr lang="en-US"/>
        </a:p>
      </dgm:t>
    </dgm:pt>
    <dgm:pt modelId="{51EC89AD-91CF-A740-AF7F-76D3FDCF3756}" type="sibTrans" cxnId="{27ADF6E7-9FB3-C843-8A28-800069017CF2}">
      <dgm:prSet/>
      <dgm:spPr/>
      <dgm:t>
        <a:bodyPr/>
        <a:lstStyle/>
        <a:p>
          <a:endParaRPr lang="en-US"/>
        </a:p>
      </dgm:t>
    </dgm:pt>
    <dgm:pt modelId="{670831E1-295A-4D40-ACD4-7B3548828B4C}">
      <dgm:prSet phldrT="[Text]"/>
      <dgm:spPr/>
      <dgm:t>
        <a:bodyPr/>
        <a:lstStyle/>
        <a:p>
          <a:r>
            <a:rPr lang="en-US" dirty="0"/>
            <a:t>Learning</a:t>
          </a:r>
        </a:p>
      </dgm:t>
    </dgm:pt>
    <dgm:pt modelId="{3593A4A7-FDF9-C54E-9310-5A962B3AB527}" type="parTrans" cxnId="{E954034A-1901-8F4C-BC39-B316AF6ABBAF}">
      <dgm:prSet/>
      <dgm:spPr/>
      <dgm:t>
        <a:bodyPr/>
        <a:lstStyle/>
        <a:p>
          <a:endParaRPr lang="en-US"/>
        </a:p>
      </dgm:t>
    </dgm:pt>
    <dgm:pt modelId="{C7460A9D-4841-0343-A92E-6E6ADF3F3924}" type="sibTrans" cxnId="{E954034A-1901-8F4C-BC39-B316AF6ABBAF}">
      <dgm:prSet/>
      <dgm:spPr/>
      <dgm:t>
        <a:bodyPr/>
        <a:lstStyle/>
        <a:p>
          <a:endParaRPr lang="en-US"/>
        </a:p>
      </dgm:t>
    </dgm:pt>
    <dgm:pt modelId="{C2273251-2FDB-5944-B1CA-2B6305990351}" type="pres">
      <dgm:prSet presAssocID="{1F6D73E9-8929-BA44-B7C2-1FAE3423B859}" presName="cycle" presStyleCnt="0">
        <dgm:presLayoutVars>
          <dgm:dir/>
          <dgm:resizeHandles val="exact"/>
        </dgm:presLayoutVars>
      </dgm:prSet>
      <dgm:spPr/>
    </dgm:pt>
    <dgm:pt modelId="{467CA736-E52C-594E-825E-F0BC4A453455}" type="pres">
      <dgm:prSet presAssocID="{9A75D79E-860F-7649-A2BA-91EF33A68CAB}" presName="node" presStyleLbl="node1" presStyleIdx="0" presStyleCnt="4">
        <dgm:presLayoutVars>
          <dgm:bulletEnabled val="1"/>
        </dgm:presLayoutVars>
      </dgm:prSet>
      <dgm:spPr/>
    </dgm:pt>
    <dgm:pt modelId="{9E3394A4-0A3E-EA40-8A7A-C0D1B92F38E5}" type="pres">
      <dgm:prSet presAssocID="{9A75D79E-860F-7649-A2BA-91EF33A68CAB}" presName="spNode" presStyleCnt="0"/>
      <dgm:spPr/>
    </dgm:pt>
    <dgm:pt modelId="{A6055C1D-EA24-5441-A9ED-AF46240F5292}" type="pres">
      <dgm:prSet presAssocID="{DE17DFDE-8C11-5542-A6CF-C6F6B5E62594}" presName="sibTrans" presStyleLbl="sibTrans1D1" presStyleIdx="0" presStyleCnt="4"/>
      <dgm:spPr/>
    </dgm:pt>
    <dgm:pt modelId="{08063779-1E69-6A44-AD77-97797A8B3BFD}" type="pres">
      <dgm:prSet presAssocID="{ECE3BF30-664D-CA40-B9CE-8A5F10E13316}" presName="node" presStyleLbl="node1" presStyleIdx="1" presStyleCnt="4" custRadScaleRad="122842" custRadScaleInc="-6203">
        <dgm:presLayoutVars>
          <dgm:bulletEnabled val="1"/>
        </dgm:presLayoutVars>
      </dgm:prSet>
      <dgm:spPr/>
    </dgm:pt>
    <dgm:pt modelId="{29ECEB04-F9E4-AB4D-B7CE-9208E2CDEE66}" type="pres">
      <dgm:prSet presAssocID="{ECE3BF30-664D-CA40-B9CE-8A5F10E13316}" presName="spNode" presStyleCnt="0"/>
      <dgm:spPr/>
    </dgm:pt>
    <dgm:pt modelId="{D203E54F-3404-D046-A0EC-7EDB2402B92B}" type="pres">
      <dgm:prSet presAssocID="{1C7F7B89-075B-EB49-9608-9FAAA6FE942F}" presName="sibTrans" presStyleLbl="sibTrans1D1" presStyleIdx="1" presStyleCnt="4"/>
      <dgm:spPr/>
    </dgm:pt>
    <dgm:pt modelId="{38D23B9E-AE4D-484D-A0AF-C38AA6B01AD0}" type="pres">
      <dgm:prSet presAssocID="{6F235DFA-4F46-3B40-880C-94CD565C8E29}" presName="node" presStyleLbl="node1" presStyleIdx="2" presStyleCnt="4">
        <dgm:presLayoutVars>
          <dgm:bulletEnabled val="1"/>
        </dgm:presLayoutVars>
      </dgm:prSet>
      <dgm:spPr/>
    </dgm:pt>
    <dgm:pt modelId="{4E6F50A7-53D9-624A-87DC-B73A70A21EFB}" type="pres">
      <dgm:prSet presAssocID="{6F235DFA-4F46-3B40-880C-94CD565C8E29}" presName="spNode" presStyleCnt="0"/>
      <dgm:spPr/>
    </dgm:pt>
    <dgm:pt modelId="{F2651A9B-DF35-0745-8D74-8EA2EBA17780}" type="pres">
      <dgm:prSet presAssocID="{51EC89AD-91CF-A740-AF7F-76D3FDCF3756}" presName="sibTrans" presStyleLbl="sibTrans1D1" presStyleIdx="2" presStyleCnt="4"/>
      <dgm:spPr/>
    </dgm:pt>
    <dgm:pt modelId="{74B71CDF-BF15-DE4D-AEC1-9743BB7F9BAC}" type="pres">
      <dgm:prSet presAssocID="{670831E1-295A-4D40-ACD4-7B3548828B4C}" presName="node" presStyleLbl="node1" presStyleIdx="3" presStyleCnt="4" custRadScaleRad="115449" custRadScaleInc="0">
        <dgm:presLayoutVars>
          <dgm:bulletEnabled val="1"/>
        </dgm:presLayoutVars>
      </dgm:prSet>
      <dgm:spPr/>
    </dgm:pt>
    <dgm:pt modelId="{909A6ED2-B5E6-1D41-A070-CAF5CC83907A}" type="pres">
      <dgm:prSet presAssocID="{670831E1-295A-4D40-ACD4-7B3548828B4C}" presName="spNode" presStyleCnt="0"/>
      <dgm:spPr/>
    </dgm:pt>
    <dgm:pt modelId="{A3B6B60F-656C-CB40-81BD-334321BD1088}" type="pres">
      <dgm:prSet presAssocID="{C7460A9D-4841-0343-A92E-6E6ADF3F3924}" presName="sibTrans" presStyleLbl="sibTrans1D1" presStyleIdx="3" presStyleCnt="4"/>
      <dgm:spPr/>
    </dgm:pt>
  </dgm:ptLst>
  <dgm:cxnLst>
    <dgm:cxn modelId="{E114B50A-C561-8F4F-9248-D2F93CBC347E}" type="presOf" srcId="{51EC89AD-91CF-A740-AF7F-76D3FDCF3756}" destId="{F2651A9B-DF35-0745-8D74-8EA2EBA17780}" srcOrd="0" destOrd="0" presId="urn:microsoft.com/office/officeart/2005/8/layout/cycle6"/>
    <dgm:cxn modelId="{ECA72C1D-3035-DA49-800F-0FF258CA443D}" srcId="{1F6D73E9-8929-BA44-B7C2-1FAE3423B859}" destId="{ECE3BF30-664D-CA40-B9CE-8A5F10E13316}" srcOrd="1" destOrd="0" parTransId="{CA8FD231-872E-8B40-8655-288EDB8AB0E9}" sibTransId="{1C7F7B89-075B-EB49-9608-9FAAA6FE942F}"/>
    <dgm:cxn modelId="{26F1CE1F-3B32-E442-8ACD-0280BFF40104}" type="presOf" srcId="{C7460A9D-4841-0343-A92E-6E6ADF3F3924}" destId="{A3B6B60F-656C-CB40-81BD-334321BD1088}" srcOrd="0" destOrd="0" presId="urn:microsoft.com/office/officeart/2005/8/layout/cycle6"/>
    <dgm:cxn modelId="{D05F3432-D461-4348-8D56-278D9EFAB4D0}" srcId="{1F6D73E9-8929-BA44-B7C2-1FAE3423B859}" destId="{9A75D79E-860F-7649-A2BA-91EF33A68CAB}" srcOrd="0" destOrd="0" parTransId="{CDC36312-4ED8-A745-BC84-7A7F63A03F3F}" sibTransId="{DE17DFDE-8C11-5542-A6CF-C6F6B5E62594}"/>
    <dgm:cxn modelId="{E954034A-1901-8F4C-BC39-B316AF6ABBAF}" srcId="{1F6D73E9-8929-BA44-B7C2-1FAE3423B859}" destId="{670831E1-295A-4D40-ACD4-7B3548828B4C}" srcOrd="3" destOrd="0" parTransId="{3593A4A7-FDF9-C54E-9310-5A962B3AB527}" sibTransId="{C7460A9D-4841-0343-A92E-6E6ADF3F3924}"/>
    <dgm:cxn modelId="{7B069D55-50F7-2B44-9411-6F5C285F9A69}" type="presOf" srcId="{DE17DFDE-8C11-5542-A6CF-C6F6B5E62594}" destId="{A6055C1D-EA24-5441-A9ED-AF46240F5292}" srcOrd="0" destOrd="0" presId="urn:microsoft.com/office/officeart/2005/8/layout/cycle6"/>
    <dgm:cxn modelId="{EDBABA75-6D35-2541-A1D9-09C46666585C}" type="presOf" srcId="{6F235DFA-4F46-3B40-880C-94CD565C8E29}" destId="{38D23B9E-AE4D-484D-A0AF-C38AA6B01AD0}" srcOrd="0" destOrd="0" presId="urn:microsoft.com/office/officeart/2005/8/layout/cycle6"/>
    <dgm:cxn modelId="{6EECE5A1-86DE-9441-AA72-10B51D361CE0}" type="presOf" srcId="{9A75D79E-860F-7649-A2BA-91EF33A68CAB}" destId="{467CA736-E52C-594E-825E-F0BC4A453455}" srcOrd="0" destOrd="0" presId="urn:microsoft.com/office/officeart/2005/8/layout/cycle6"/>
    <dgm:cxn modelId="{B9ADD5AA-F684-B642-B2C9-5AEF218DA51F}" type="presOf" srcId="{670831E1-295A-4D40-ACD4-7B3548828B4C}" destId="{74B71CDF-BF15-DE4D-AEC1-9743BB7F9BAC}" srcOrd="0" destOrd="0" presId="urn:microsoft.com/office/officeart/2005/8/layout/cycle6"/>
    <dgm:cxn modelId="{2D0BD0AC-F308-D040-93C5-2C2B3BB6E8F1}" type="presOf" srcId="{1C7F7B89-075B-EB49-9608-9FAAA6FE942F}" destId="{D203E54F-3404-D046-A0EC-7EDB2402B92B}" srcOrd="0" destOrd="0" presId="urn:microsoft.com/office/officeart/2005/8/layout/cycle6"/>
    <dgm:cxn modelId="{BF4367CE-3C71-F74C-9279-AC26545BB56C}" type="presOf" srcId="{ECE3BF30-664D-CA40-B9CE-8A5F10E13316}" destId="{08063779-1E69-6A44-AD77-97797A8B3BFD}" srcOrd="0" destOrd="0" presId="urn:microsoft.com/office/officeart/2005/8/layout/cycle6"/>
    <dgm:cxn modelId="{27ADF6E7-9FB3-C843-8A28-800069017CF2}" srcId="{1F6D73E9-8929-BA44-B7C2-1FAE3423B859}" destId="{6F235DFA-4F46-3B40-880C-94CD565C8E29}" srcOrd="2" destOrd="0" parTransId="{00DEDA6B-9589-A54E-B207-CDBFAA5331AE}" sibTransId="{51EC89AD-91CF-A740-AF7F-76D3FDCF3756}"/>
    <dgm:cxn modelId="{D9033BF0-83AC-0B40-9B42-6343289B61F9}" type="presOf" srcId="{1F6D73E9-8929-BA44-B7C2-1FAE3423B859}" destId="{C2273251-2FDB-5944-B1CA-2B6305990351}" srcOrd="0" destOrd="0" presId="urn:microsoft.com/office/officeart/2005/8/layout/cycle6"/>
    <dgm:cxn modelId="{B22080DA-1AB8-6B49-B20C-A38FC15FBD4B}" type="presParOf" srcId="{C2273251-2FDB-5944-B1CA-2B6305990351}" destId="{467CA736-E52C-594E-825E-F0BC4A453455}" srcOrd="0" destOrd="0" presId="urn:microsoft.com/office/officeart/2005/8/layout/cycle6"/>
    <dgm:cxn modelId="{DF0DD96C-9BAA-7441-B48F-F40071D7C442}" type="presParOf" srcId="{C2273251-2FDB-5944-B1CA-2B6305990351}" destId="{9E3394A4-0A3E-EA40-8A7A-C0D1B92F38E5}" srcOrd="1" destOrd="0" presId="urn:microsoft.com/office/officeart/2005/8/layout/cycle6"/>
    <dgm:cxn modelId="{44EB38A7-3A29-154C-A342-1FF3CD744BE7}" type="presParOf" srcId="{C2273251-2FDB-5944-B1CA-2B6305990351}" destId="{A6055C1D-EA24-5441-A9ED-AF46240F5292}" srcOrd="2" destOrd="0" presId="urn:microsoft.com/office/officeart/2005/8/layout/cycle6"/>
    <dgm:cxn modelId="{F6A7AA52-53BD-0E48-800C-87FB1121681B}" type="presParOf" srcId="{C2273251-2FDB-5944-B1CA-2B6305990351}" destId="{08063779-1E69-6A44-AD77-97797A8B3BFD}" srcOrd="3" destOrd="0" presId="urn:microsoft.com/office/officeart/2005/8/layout/cycle6"/>
    <dgm:cxn modelId="{F74738CC-EE7D-864F-AA09-747C53AAB27D}" type="presParOf" srcId="{C2273251-2FDB-5944-B1CA-2B6305990351}" destId="{29ECEB04-F9E4-AB4D-B7CE-9208E2CDEE66}" srcOrd="4" destOrd="0" presId="urn:microsoft.com/office/officeart/2005/8/layout/cycle6"/>
    <dgm:cxn modelId="{95F1D8B6-C684-2941-A261-F5851DAA7FAB}" type="presParOf" srcId="{C2273251-2FDB-5944-B1CA-2B6305990351}" destId="{D203E54F-3404-D046-A0EC-7EDB2402B92B}" srcOrd="5" destOrd="0" presId="urn:microsoft.com/office/officeart/2005/8/layout/cycle6"/>
    <dgm:cxn modelId="{79295984-0763-9B42-8C17-6E9297A81333}" type="presParOf" srcId="{C2273251-2FDB-5944-B1CA-2B6305990351}" destId="{38D23B9E-AE4D-484D-A0AF-C38AA6B01AD0}" srcOrd="6" destOrd="0" presId="urn:microsoft.com/office/officeart/2005/8/layout/cycle6"/>
    <dgm:cxn modelId="{CAF2EA68-3912-6747-9F2D-FFB6C5F9856E}" type="presParOf" srcId="{C2273251-2FDB-5944-B1CA-2B6305990351}" destId="{4E6F50A7-53D9-624A-87DC-B73A70A21EFB}" srcOrd="7" destOrd="0" presId="urn:microsoft.com/office/officeart/2005/8/layout/cycle6"/>
    <dgm:cxn modelId="{0F70CDAF-EABE-484B-A53A-B26ED058EF8A}" type="presParOf" srcId="{C2273251-2FDB-5944-B1CA-2B6305990351}" destId="{F2651A9B-DF35-0745-8D74-8EA2EBA17780}" srcOrd="8" destOrd="0" presId="urn:microsoft.com/office/officeart/2005/8/layout/cycle6"/>
    <dgm:cxn modelId="{0CD450F1-6074-B242-A22F-243CD445C70B}" type="presParOf" srcId="{C2273251-2FDB-5944-B1CA-2B6305990351}" destId="{74B71CDF-BF15-DE4D-AEC1-9743BB7F9BAC}" srcOrd="9" destOrd="0" presId="urn:microsoft.com/office/officeart/2005/8/layout/cycle6"/>
    <dgm:cxn modelId="{07AF5639-EC80-3E44-BB6E-EE8A0C3B8AD8}" type="presParOf" srcId="{C2273251-2FDB-5944-B1CA-2B6305990351}" destId="{909A6ED2-B5E6-1D41-A070-CAF5CC83907A}" srcOrd="10" destOrd="0" presId="urn:microsoft.com/office/officeart/2005/8/layout/cycle6"/>
    <dgm:cxn modelId="{622802DD-0418-B241-A1D9-820C04FAD01B}" type="presParOf" srcId="{C2273251-2FDB-5944-B1CA-2B6305990351}" destId="{A3B6B60F-656C-CB40-81BD-334321BD1088}"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CA736-E52C-594E-825E-F0BC4A453455}">
      <dsp:nvSpPr>
        <dsp:cNvPr id="0" name=""/>
        <dsp:cNvSpPr/>
      </dsp:nvSpPr>
      <dsp:spPr>
        <a:xfrm>
          <a:off x="3779138" y="2046"/>
          <a:ext cx="1935345" cy="12579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Relationship</a:t>
          </a:r>
        </a:p>
      </dsp:txBody>
      <dsp:txXfrm>
        <a:off x="3840547" y="63455"/>
        <a:ext cx="1812527" cy="1135156"/>
      </dsp:txXfrm>
    </dsp:sp>
    <dsp:sp modelId="{A6055C1D-EA24-5441-A9ED-AF46240F5292}">
      <dsp:nvSpPr>
        <dsp:cNvPr id="0" name=""/>
        <dsp:cNvSpPr/>
      </dsp:nvSpPr>
      <dsp:spPr>
        <a:xfrm>
          <a:off x="3254514" y="834710"/>
          <a:ext cx="4156599" cy="4156599"/>
        </a:xfrm>
        <a:custGeom>
          <a:avLst/>
          <a:gdLst/>
          <a:ahLst/>
          <a:cxnLst/>
          <a:rect l="0" t="0" r="0" b="0"/>
          <a:pathLst>
            <a:path>
              <a:moveTo>
                <a:pt x="2478274" y="38851"/>
              </a:moveTo>
              <a:arcTo wR="2078299" hR="2078299" stAng="16865758" swAng="313512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063779-1E69-6A44-AD77-97797A8B3BFD}">
      <dsp:nvSpPr>
        <dsp:cNvPr id="0" name=""/>
        <dsp:cNvSpPr/>
      </dsp:nvSpPr>
      <dsp:spPr>
        <a:xfrm>
          <a:off x="6330816" y="1997441"/>
          <a:ext cx="1935345" cy="1257974"/>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Resources</a:t>
          </a:r>
        </a:p>
      </dsp:txBody>
      <dsp:txXfrm>
        <a:off x="6392225" y="2058850"/>
        <a:ext cx="1812527" cy="1135156"/>
      </dsp:txXfrm>
    </dsp:sp>
    <dsp:sp modelId="{D203E54F-3404-D046-A0EC-7EDB2402B92B}">
      <dsp:nvSpPr>
        <dsp:cNvPr id="0" name=""/>
        <dsp:cNvSpPr/>
      </dsp:nvSpPr>
      <dsp:spPr>
        <a:xfrm>
          <a:off x="3221632" y="433775"/>
          <a:ext cx="4156599" cy="4156599"/>
        </a:xfrm>
        <a:custGeom>
          <a:avLst/>
          <a:gdLst/>
          <a:ahLst/>
          <a:cxnLst/>
          <a:rect l="0" t="0" r="0" b="0"/>
          <a:pathLst>
            <a:path>
              <a:moveTo>
                <a:pt x="4011872" y="2840287"/>
              </a:moveTo>
              <a:arcTo wR="2078299" hR="2078299" stAng="1290513" swAng="3386050"/>
            </a:path>
          </a:pathLst>
        </a:custGeom>
        <a:noFill/>
        <a:ln w="9525" cap="flat" cmpd="sng" algn="ctr">
          <a:solidFill>
            <a:schemeClr val="accent2">
              <a:hueOff val="-441124"/>
              <a:satOff val="497"/>
              <a:lumOff val="1177"/>
              <a:alphaOff val="0"/>
            </a:schemeClr>
          </a:solidFill>
          <a:prstDash val="solid"/>
        </a:ln>
        <a:effectLst/>
      </dsp:spPr>
      <dsp:style>
        <a:lnRef idx="1">
          <a:scrgbClr r="0" g="0" b="0"/>
        </a:lnRef>
        <a:fillRef idx="0">
          <a:scrgbClr r="0" g="0" b="0"/>
        </a:fillRef>
        <a:effectRef idx="0">
          <a:scrgbClr r="0" g="0" b="0"/>
        </a:effectRef>
        <a:fontRef idx="minor"/>
      </dsp:style>
    </dsp:sp>
    <dsp:sp modelId="{38D23B9E-AE4D-484D-A0AF-C38AA6B01AD0}">
      <dsp:nvSpPr>
        <dsp:cNvPr id="0" name=""/>
        <dsp:cNvSpPr/>
      </dsp:nvSpPr>
      <dsp:spPr>
        <a:xfrm>
          <a:off x="3779138" y="4158645"/>
          <a:ext cx="1935345" cy="1257974"/>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Leadership Capability</a:t>
          </a:r>
        </a:p>
      </dsp:txBody>
      <dsp:txXfrm>
        <a:off x="3840547" y="4220054"/>
        <a:ext cx="1812527" cy="1135156"/>
      </dsp:txXfrm>
    </dsp:sp>
    <dsp:sp modelId="{F2651A9B-DF35-0745-8D74-8EA2EBA17780}">
      <dsp:nvSpPr>
        <dsp:cNvPr id="0" name=""/>
        <dsp:cNvSpPr/>
      </dsp:nvSpPr>
      <dsp:spPr>
        <a:xfrm>
          <a:off x="2276726" y="473392"/>
          <a:ext cx="4156599" cy="4156599"/>
        </a:xfrm>
        <a:custGeom>
          <a:avLst/>
          <a:gdLst/>
          <a:ahLst/>
          <a:cxnLst/>
          <a:rect l="0" t="0" r="0" b="0"/>
          <a:pathLst>
            <a:path>
              <a:moveTo>
                <a:pt x="1485029" y="4070122"/>
              </a:moveTo>
              <a:arcTo wR="2078299" hR="2078299" stAng="6395179" swAng="3040423"/>
            </a:path>
          </a:pathLst>
        </a:custGeom>
        <a:noFill/>
        <a:ln w="9525" cap="flat" cmpd="sng" algn="ctr">
          <a:solidFill>
            <a:schemeClr val="accent2">
              <a:hueOff val="-882249"/>
              <a:satOff val="995"/>
              <a:lumOff val="2353"/>
              <a:alphaOff val="0"/>
            </a:schemeClr>
          </a:solidFill>
          <a:prstDash val="solid"/>
        </a:ln>
        <a:effectLst/>
      </dsp:spPr>
      <dsp:style>
        <a:lnRef idx="1">
          <a:scrgbClr r="0" g="0" b="0"/>
        </a:lnRef>
        <a:fillRef idx="0">
          <a:scrgbClr r="0" g="0" b="0"/>
        </a:fillRef>
        <a:effectRef idx="0">
          <a:scrgbClr r="0" g="0" b="0"/>
        </a:effectRef>
        <a:fontRef idx="minor"/>
      </dsp:style>
    </dsp:sp>
    <dsp:sp modelId="{74B71CDF-BF15-DE4D-AEC1-9743BB7F9BAC}">
      <dsp:nvSpPr>
        <dsp:cNvPr id="0" name=""/>
        <dsp:cNvSpPr/>
      </dsp:nvSpPr>
      <dsp:spPr>
        <a:xfrm>
          <a:off x="1379762" y="2080346"/>
          <a:ext cx="1935345" cy="1257974"/>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Learning</a:t>
          </a:r>
        </a:p>
      </dsp:txBody>
      <dsp:txXfrm>
        <a:off x="1441171" y="2141755"/>
        <a:ext cx="1812527" cy="1135156"/>
      </dsp:txXfrm>
    </dsp:sp>
    <dsp:sp modelId="{A3B6B60F-656C-CB40-81BD-334321BD1088}">
      <dsp:nvSpPr>
        <dsp:cNvPr id="0" name=""/>
        <dsp:cNvSpPr/>
      </dsp:nvSpPr>
      <dsp:spPr>
        <a:xfrm>
          <a:off x="2276726" y="788675"/>
          <a:ext cx="4156599" cy="4156599"/>
        </a:xfrm>
        <a:custGeom>
          <a:avLst/>
          <a:gdLst/>
          <a:ahLst/>
          <a:cxnLst/>
          <a:rect l="0" t="0" r="0" b="0"/>
          <a:pathLst>
            <a:path>
              <a:moveTo>
                <a:pt x="161549" y="1274933"/>
              </a:moveTo>
              <a:arcTo wR="2078299" hR="2078299" stAng="12164398" swAng="3040423"/>
            </a:path>
          </a:pathLst>
        </a:custGeom>
        <a:noFill/>
        <a:ln w="9525" cap="flat" cmpd="sng" algn="ctr">
          <a:solidFill>
            <a:schemeClr val="accent2">
              <a:hueOff val="-1323373"/>
              <a:satOff val="1492"/>
              <a:lumOff val="353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18665-A678-D244-B20D-600B65AA2B8A}" type="datetimeFigureOut">
              <a:rPr lang="en-US" smtClean="0"/>
              <a:t>8/9/22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02AA5-06CB-1A48-A1B5-4D8C66CDBBAD}" type="slidenum">
              <a:rPr lang="en-US" smtClean="0"/>
              <a:t>‹#›</a:t>
            </a:fld>
            <a:endParaRPr lang="en-US"/>
          </a:p>
        </p:txBody>
      </p:sp>
    </p:spTree>
    <p:extLst>
      <p:ext uri="{BB962C8B-B14F-4D97-AF65-F5344CB8AC3E}">
        <p14:creationId xmlns:p14="http://schemas.microsoft.com/office/powerpoint/2010/main" val="3140823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a:t>
            </a:fld>
            <a:endParaRPr lang="en-US"/>
          </a:p>
        </p:txBody>
      </p:sp>
    </p:spTree>
    <p:extLst>
      <p:ext uri="{BB962C8B-B14F-4D97-AF65-F5344CB8AC3E}">
        <p14:creationId xmlns:p14="http://schemas.microsoft.com/office/powerpoint/2010/main" val="380207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dirty="0"/>
              <a:t>The key driver behind my resilience is my purpose. Having a defined goal or reason for doing what you do means that even in the toughest times, when it feels like the world is against you, there is a reason to keep moving forward. This is vital not only for individual managers and leaders, but for entire businesses too. </a:t>
            </a:r>
            <a:endParaRPr lang="en-US" dirty="0"/>
          </a:p>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15</a:t>
            </a:fld>
            <a:endParaRPr lang="en-US"/>
          </a:p>
        </p:txBody>
      </p:sp>
    </p:spTree>
    <p:extLst>
      <p:ext uri="{BB962C8B-B14F-4D97-AF65-F5344CB8AC3E}">
        <p14:creationId xmlns:p14="http://schemas.microsoft.com/office/powerpoint/2010/main" val="1585788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Clarity: how will you get from starting point A to end at point B?</a:t>
            </a:r>
          </a:p>
          <a:p>
            <a:r>
              <a:rPr lang="en-US" dirty="0"/>
              <a:t>Challenge: What actions, system, incentives do the journey require?</a:t>
            </a:r>
          </a:p>
          <a:p>
            <a:r>
              <a:rPr lang="en-US" dirty="0"/>
              <a:t>Cons: How can we ensure those actions were taken?</a:t>
            </a:r>
          </a:p>
          <a:p>
            <a:r>
              <a:rPr lang="en-US" dirty="0"/>
              <a:t> </a:t>
            </a:r>
          </a:p>
        </p:txBody>
      </p:sp>
      <p:sp>
        <p:nvSpPr>
          <p:cNvPr id="4" name="Slide Number Placeholder 3"/>
          <p:cNvSpPr>
            <a:spLocks noGrp="1"/>
          </p:cNvSpPr>
          <p:nvPr>
            <p:ph type="sldNum" sz="quarter" idx="5"/>
          </p:nvPr>
        </p:nvSpPr>
        <p:spPr/>
        <p:txBody>
          <a:bodyPr/>
          <a:lstStyle/>
          <a:p>
            <a:fld id="{15302AA5-06CB-1A48-A1B5-4D8C66CDBBAD}" type="slidenum">
              <a:rPr lang="en-US" smtClean="0"/>
              <a:t>16</a:t>
            </a:fld>
            <a:endParaRPr lang="en-US"/>
          </a:p>
        </p:txBody>
      </p:sp>
    </p:spTree>
    <p:extLst>
      <p:ext uri="{BB962C8B-B14F-4D97-AF65-F5344CB8AC3E}">
        <p14:creationId xmlns:p14="http://schemas.microsoft.com/office/powerpoint/2010/main" val="20698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Psychological safety environment</a:t>
            </a:r>
          </a:p>
          <a:p>
            <a:r>
              <a:rPr lang="en-US" dirty="0"/>
              <a:t>Feedback</a:t>
            </a:r>
          </a:p>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17</a:t>
            </a:fld>
            <a:endParaRPr lang="en-US"/>
          </a:p>
        </p:txBody>
      </p:sp>
    </p:spTree>
    <p:extLst>
      <p:ext uri="{BB962C8B-B14F-4D97-AF65-F5344CB8AC3E}">
        <p14:creationId xmlns:p14="http://schemas.microsoft.com/office/powerpoint/2010/main" val="2888669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D" dirty="0"/>
              <a:t>surrounded myself with people who knew what they were doing, who all trusted each other and were motivated by the same purpose</a:t>
            </a:r>
          </a:p>
          <a:p>
            <a:pPr marL="228600" indent="-228600">
              <a:buAutoNum type="arabicPeriod"/>
            </a:pPr>
            <a:r>
              <a:rPr lang="en-ID" dirty="0"/>
              <a:t>Listen more, before talk. Trust my intern with digital and social media because they just don’t understand them, they live in them. View conversation as a learning opportunity.</a:t>
            </a:r>
          </a:p>
          <a:p>
            <a:pPr marL="228600" indent="-228600">
              <a:buAutoNum type="arabicPeriod"/>
            </a:pPr>
            <a:r>
              <a:rPr lang="en-ID" dirty="0"/>
              <a:t>It’s difficult to form meaningful connections and vulnerable to bias. Embrace diversity and people authenticity</a:t>
            </a:r>
          </a:p>
          <a:p>
            <a:pPr marL="228600" indent="-228600">
              <a:buAutoNum type="arabicPeriod"/>
            </a:pPr>
            <a:r>
              <a:rPr lang="en-ID" dirty="0"/>
              <a:t>Psychological safety, healthy debate.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18</a:t>
            </a:fld>
            <a:endParaRPr lang="en-US"/>
          </a:p>
        </p:txBody>
      </p:sp>
    </p:spTree>
    <p:extLst>
      <p:ext uri="{BB962C8B-B14F-4D97-AF65-F5344CB8AC3E}">
        <p14:creationId xmlns:p14="http://schemas.microsoft.com/office/powerpoint/2010/main" val="2577267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19</a:t>
            </a:fld>
            <a:endParaRPr lang="en-US"/>
          </a:p>
        </p:txBody>
      </p:sp>
    </p:spTree>
    <p:extLst>
      <p:ext uri="{BB962C8B-B14F-4D97-AF65-F5344CB8AC3E}">
        <p14:creationId xmlns:p14="http://schemas.microsoft.com/office/powerpoint/2010/main" val="3656347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process, we make alliances, collabs, build resilience, manage people</a:t>
            </a:r>
          </a:p>
        </p:txBody>
      </p:sp>
      <p:sp>
        <p:nvSpPr>
          <p:cNvPr id="4" name="Slide Number Placeholder 3"/>
          <p:cNvSpPr>
            <a:spLocks noGrp="1"/>
          </p:cNvSpPr>
          <p:nvPr>
            <p:ph type="sldNum" sz="quarter" idx="5"/>
          </p:nvPr>
        </p:nvSpPr>
        <p:spPr/>
        <p:txBody>
          <a:bodyPr/>
          <a:lstStyle/>
          <a:p>
            <a:pPr>
              <a:defRPr/>
            </a:pPr>
            <a:fld id="{3FB29933-4996-BC47-8F5E-B55CBD233FD2}" type="slidenum">
              <a:rPr lang="en-US" altLang="en-US" smtClean="0"/>
              <a:pPr>
                <a:defRPr/>
              </a:pPr>
              <a:t>21</a:t>
            </a:fld>
            <a:endParaRPr lang="en-US" altLang="en-US"/>
          </a:p>
        </p:txBody>
      </p:sp>
    </p:spTree>
    <p:extLst>
      <p:ext uri="{BB962C8B-B14F-4D97-AF65-F5344CB8AC3E}">
        <p14:creationId xmlns:p14="http://schemas.microsoft.com/office/powerpoint/2010/main" val="91669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B107AAF-D9DC-5744-A65B-D3FD6406F6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22555ACD-40A0-F34A-A6BA-74F24E6BEC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200" b="1" dirty="0">
                <a:solidFill>
                  <a:srgbClr val="0B61A0"/>
                </a:solidFill>
                <a:latin typeface="Calibri" panose="020F0502020204030204" pitchFamily="34" charset="0"/>
              </a:rPr>
              <a:t>It’s OK to say no and let go of what we can’t control</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81A6AC6F-558E-7C4B-9BC8-CA46ECB4E2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6D2DC9-20C3-6D40-A3A0-3E7535CF570A}" type="slidenum">
              <a:rPr lang="en-US" altLang="en-US"/>
              <a:pPr>
                <a:spcBef>
                  <a:spcPct val="0"/>
                </a:spcBef>
              </a:pPr>
              <a:t>26</a:t>
            </a:fld>
            <a:endParaRPr lang="en-US" altLang="en-US"/>
          </a:p>
        </p:txBody>
      </p:sp>
    </p:spTree>
    <p:extLst>
      <p:ext uri="{BB962C8B-B14F-4D97-AF65-F5344CB8AC3E}">
        <p14:creationId xmlns:p14="http://schemas.microsoft.com/office/powerpoint/2010/main" val="318106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Contributing to families, communities, society.</a:t>
            </a:r>
          </a:p>
        </p:txBody>
      </p:sp>
      <p:sp>
        <p:nvSpPr>
          <p:cNvPr id="4" name="Slide Number Placeholder 3"/>
          <p:cNvSpPr>
            <a:spLocks noGrp="1"/>
          </p:cNvSpPr>
          <p:nvPr>
            <p:ph type="sldNum" sz="quarter" idx="5"/>
          </p:nvPr>
        </p:nvSpPr>
        <p:spPr/>
        <p:txBody>
          <a:bodyPr/>
          <a:lstStyle/>
          <a:p>
            <a:fld id="{15302AA5-06CB-1A48-A1B5-4D8C66CDBBAD}" type="slidenum">
              <a:rPr lang="en-US" smtClean="0"/>
              <a:t>2</a:t>
            </a:fld>
            <a:endParaRPr lang="en-US"/>
          </a:p>
        </p:txBody>
      </p:sp>
    </p:spTree>
    <p:extLst>
      <p:ext uri="{BB962C8B-B14F-4D97-AF65-F5344CB8AC3E}">
        <p14:creationId xmlns:p14="http://schemas.microsoft.com/office/powerpoint/2010/main" val="37808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do this alone, we must thrive together</a:t>
            </a:r>
          </a:p>
        </p:txBody>
      </p:sp>
      <p:sp>
        <p:nvSpPr>
          <p:cNvPr id="4" name="Slide Number Placeholder 3"/>
          <p:cNvSpPr>
            <a:spLocks noGrp="1"/>
          </p:cNvSpPr>
          <p:nvPr>
            <p:ph type="sldNum" sz="quarter" idx="5"/>
          </p:nvPr>
        </p:nvSpPr>
        <p:spPr/>
        <p:txBody>
          <a:bodyPr/>
          <a:lstStyle/>
          <a:p>
            <a:fld id="{15302AA5-06CB-1A48-A1B5-4D8C66CDBBAD}" type="slidenum">
              <a:rPr lang="en-US" smtClean="0"/>
              <a:t>3</a:t>
            </a:fld>
            <a:endParaRPr lang="en-US"/>
          </a:p>
        </p:txBody>
      </p:sp>
    </p:spTree>
    <p:extLst>
      <p:ext uri="{BB962C8B-B14F-4D97-AF65-F5344CB8AC3E}">
        <p14:creationId xmlns:p14="http://schemas.microsoft.com/office/powerpoint/2010/main" val="172898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4</a:t>
            </a:fld>
            <a:endParaRPr lang="en-US"/>
          </a:p>
        </p:txBody>
      </p:sp>
    </p:spTree>
    <p:extLst>
      <p:ext uri="{BB962C8B-B14F-4D97-AF65-F5344CB8AC3E}">
        <p14:creationId xmlns:p14="http://schemas.microsoft.com/office/powerpoint/2010/main" val="265021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B29933-4996-BC47-8F5E-B55CBD233FD2}" type="slidenum">
              <a:rPr lang="en-US" altLang="en-US" smtClean="0"/>
              <a:pPr>
                <a:defRPr/>
              </a:pPr>
              <a:t>5</a:t>
            </a:fld>
            <a:endParaRPr lang="en-US" altLang="en-US"/>
          </a:p>
        </p:txBody>
      </p:sp>
    </p:spTree>
    <p:extLst>
      <p:ext uri="{BB962C8B-B14F-4D97-AF65-F5344CB8AC3E}">
        <p14:creationId xmlns:p14="http://schemas.microsoft.com/office/powerpoint/2010/main" val="58998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B29933-4996-BC47-8F5E-B55CBD233FD2}" type="slidenum">
              <a:rPr lang="en-US" altLang="en-US" smtClean="0"/>
              <a:pPr>
                <a:defRPr/>
              </a:pPr>
              <a:t>7</a:t>
            </a:fld>
            <a:endParaRPr lang="en-US" altLang="en-US"/>
          </a:p>
        </p:txBody>
      </p:sp>
    </p:spTree>
    <p:extLst>
      <p:ext uri="{BB962C8B-B14F-4D97-AF65-F5344CB8AC3E}">
        <p14:creationId xmlns:p14="http://schemas.microsoft.com/office/powerpoint/2010/main" val="112328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10</a:t>
            </a:fld>
            <a:endParaRPr lang="en-US"/>
          </a:p>
        </p:txBody>
      </p:sp>
    </p:spTree>
    <p:extLst>
      <p:ext uri="{BB962C8B-B14F-4D97-AF65-F5344CB8AC3E}">
        <p14:creationId xmlns:p14="http://schemas.microsoft.com/office/powerpoint/2010/main" val="369005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be a reliable ally to others if they don’t perceive you as a good leader or manager</a:t>
            </a:r>
          </a:p>
        </p:txBody>
      </p:sp>
      <p:sp>
        <p:nvSpPr>
          <p:cNvPr id="4" name="Slide Number Placeholder 3"/>
          <p:cNvSpPr>
            <a:spLocks noGrp="1"/>
          </p:cNvSpPr>
          <p:nvPr>
            <p:ph type="sldNum" sz="quarter" idx="5"/>
          </p:nvPr>
        </p:nvSpPr>
        <p:spPr/>
        <p:txBody>
          <a:bodyPr/>
          <a:lstStyle/>
          <a:p>
            <a:fld id="{15302AA5-06CB-1A48-A1B5-4D8C66CDBBAD}" type="slidenum">
              <a:rPr lang="en-US" smtClean="0"/>
              <a:t>12</a:t>
            </a:fld>
            <a:endParaRPr lang="en-US"/>
          </a:p>
        </p:txBody>
      </p:sp>
    </p:spTree>
    <p:extLst>
      <p:ext uri="{BB962C8B-B14F-4D97-AF65-F5344CB8AC3E}">
        <p14:creationId xmlns:p14="http://schemas.microsoft.com/office/powerpoint/2010/main" val="168239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Manager -&gt; getting the job done</a:t>
            </a:r>
          </a:p>
          <a:p>
            <a:r>
              <a:rPr lang="en-US" sz="1200" kern="1200" dirty="0">
                <a:solidFill>
                  <a:schemeClr val="tx1"/>
                </a:solidFill>
                <a:latin typeface="+mn-lt"/>
                <a:ea typeface="+mn-ea"/>
                <a:cs typeface="+mn-cs"/>
              </a:rPr>
              <a:t>Leader -&gt; providing structure and direction </a:t>
            </a:r>
            <a:br>
              <a:rPr lang="en-US" sz="120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15302AA5-06CB-1A48-A1B5-4D8C66CDBBAD}" type="slidenum">
              <a:rPr lang="en-US" smtClean="0"/>
              <a:t>14</a:t>
            </a:fld>
            <a:endParaRPr lang="en-US"/>
          </a:p>
        </p:txBody>
      </p:sp>
    </p:spTree>
    <p:extLst>
      <p:ext uri="{BB962C8B-B14F-4D97-AF65-F5344CB8AC3E}">
        <p14:creationId xmlns:p14="http://schemas.microsoft.com/office/powerpoint/2010/main" val="236004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8/9/22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8/9/22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8/9/22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F2E16F-DFF6-6141-B834-8C6E6F9486EA}"/>
              </a:ext>
            </a:extLst>
          </p:cNvPr>
          <p:cNvSpPr/>
          <p:nvPr userDrawn="1"/>
        </p:nvSpPr>
        <p:spPr>
          <a:xfrm>
            <a:off x="315385" y="787400"/>
            <a:ext cx="7844367" cy="357717"/>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2400">
              <a:ln>
                <a:solidFill>
                  <a:srgbClr val="FFFFFF"/>
                </a:solidFill>
              </a:ln>
              <a:solidFill>
                <a:schemeClr val="bg1">
                  <a:lumMod val="85000"/>
                </a:schemeClr>
              </a:solidFill>
            </a:endParaRPr>
          </a:p>
        </p:txBody>
      </p:sp>
      <p:cxnSp>
        <p:nvCxnSpPr>
          <p:cNvPr id="4" name="Straight Connector 3">
            <a:extLst>
              <a:ext uri="{FF2B5EF4-FFF2-40B4-BE49-F238E27FC236}">
                <a16:creationId xmlns:a16="http://schemas.microsoft.com/office/drawing/2014/main" id="{693CCD3A-86DF-6A4D-8762-4852FB8CF554}"/>
              </a:ext>
            </a:extLst>
          </p:cNvPr>
          <p:cNvCxnSpPr/>
          <p:nvPr userDrawn="1"/>
        </p:nvCxnSpPr>
        <p:spPr>
          <a:xfrm>
            <a:off x="10691284" y="6356351"/>
            <a:ext cx="0" cy="543983"/>
          </a:xfrm>
          <a:prstGeom prst="line">
            <a:avLst/>
          </a:prstGeom>
          <a:ln>
            <a:solidFill>
              <a:srgbClr val="161A5C"/>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918AE8DF-B08D-7B45-916A-7152CD1F7F3A}"/>
              </a:ext>
            </a:extLst>
          </p:cNvPr>
          <p:cNvCxnSpPr/>
          <p:nvPr userDrawn="1"/>
        </p:nvCxnSpPr>
        <p:spPr>
          <a:xfrm>
            <a:off x="4159251" y="6356351"/>
            <a:ext cx="0" cy="543983"/>
          </a:xfrm>
          <a:prstGeom prst="line">
            <a:avLst/>
          </a:prstGeom>
          <a:ln>
            <a:solidFill>
              <a:srgbClr val="161A5C"/>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05FAEC9-3443-BA4B-B456-DBC6243436D0}"/>
              </a:ext>
            </a:extLst>
          </p:cNvPr>
          <p:cNvSpPr txBox="1">
            <a:spLocks noChangeArrowheads="1"/>
          </p:cNvSpPr>
          <p:nvPr userDrawn="1"/>
        </p:nvSpPr>
        <p:spPr bwMode="auto">
          <a:xfrm>
            <a:off x="1998133" y="6353232"/>
            <a:ext cx="2074158" cy="338554"/>
          </a:xfrm>
          <a:prstGeom prst="rect">
            <a:avLst/>
          </a:prstGeom>
          <a:noFill/>
          <a:ln>
            <a:noFill/>
          </a:ln>
          <a:extLst>
            <a:ext uri="{909E8E84-426E-40dd-AFC4-6F175D3DCCD1}"/>
            <a:ext uri="{91240B29-F687-4f45-9708-019B960494DF}"/>
          </a:extLst>
        </p:spPr>
        <p:txBody>
          <a:bodyPr wrap="none" anchor="ct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defRPr/>
            </a:pPr>
            <a:r>
              <a:rPr lang="en-US" sz="1600">
                <a:solidFill>
                  <a:srgbClr val="909090"/>
                </a:solidFill>
              </a:rPr>
              <a:t>Because words matter.</a:t>
            </a:r>
          </a:p>
        </p:txBody>
      </p:sp>
      <p:pic>
        <p:nvPicPr>
          <p:cNvPr id="7" name="Picture 10" descr="wordsmith-logo-1.png">
            <a:extLst>
              <a:ext uri="{FF2B5EF4-FFF2-40B4-BE49-F238E27FC236}">
                <a16:creationId xmlns:a16="http://schemas.microsoft.com/office/drawing/2014/main" id="{A77FA424-1B75-754A-86FB-136120C471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618" y="6356351"/>
            <a:ext cx="975783" cy="36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83037" y="274639"/>
            <a:ext cx="3799363" cy="1143000"/>
          </a:xfrm>
        </p:spPr>
        <p:txBody>
          <a:bodyPr/>
          <a:lstStyle>
            <a:lvl1pPr>
              <a:defRPr>
                <a:solidFill>
                  <a:srgbClr val="0B60A7"/>
                </a:solidFill>
              </a:defRPr>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7E716A9B-883E-2F42-96C7-FA4BF3816A6E}"/>
              </a:ext>
            </a:extLst>
          </p:cNvPr>
          <p:cNvSpPr>
            <a:spLocks noGrp="1"/>
          </p:cNvSpPr>
          <p:nvPr>
            <p:ph type="dt" sz="half" idx="10"/>
          </p:nvPr>
        </p:nvSpPr>
        <p:spPr>
          <a:xfrm>
            <a:off x="5194300" y="6356351"/>
            <a:ext cx="2006600" cy="366183"/>
          </a:xfrm>
        </p:spPr>
        <p:txBody>
          <a:bodyPr/>
          <a:lstStyle>
            <a:lvl1pPr>
              <a:defRPr/>
            </a:lvl1pPr>
          </a:lstStyle>
          <a:p>
            <a:pPr>
              <a:defRPr/>
            </a:pPr>
            <a:fld id="{43B65110-E625-CA45-9CC0-77213504DAD4}" type="datetime4">
              <a:rPr lang="en-ID" altLang="en-US"/>
              <a:pPr>
                <a:defRPr/>
              </a:pPr>
              <a:t>09 August 2022</a:t>
            </a:fld>
            <a:endParaRPr lang="en-US" altLang="en-US"/>
          </a:p>
        </p:txBody>
      </p:sp>
      <p:sp>
        <p:nvSpPr>
          <p:cNvPr id="9" name="Footer Placeholder 4">
            <a:extLst>
              <a:ext uri="{FF2B5EF4-FFF2-40B4-BE49-F238E27FC236}">
                <a16:creationId xmlns:a16="http://schemas.microsoft.com/office/drawing/2014/main" id="{7191CD0B-D8BE-9149-8E6F-FD52BDA09E46}"/>
              </a:ext>
            </a:extLst>
          </p:cNvPr>
          <p:cNvSpPr>
            <a:spLocks noGrp="1"/>
          </p:cNvSpPr>
          <p:nvPr>
            <p:ph type="ftr" sz="quarter" idx="11"/>
          </p:nvPr>
        </p:nvSpPr>
        <p:spPr>
          <a:xfrm>
            <a:off x="7200900" y="6356351"/>
            <a:ext cx="3490384" cy="366183"/>
          </a:xfrm>
        </p:spPr>
        <p:txBody>
          <a:bodyPr/>
          <a:lstStyle>
            <a:lvl1pPr algn="r">
              <a:defRPr/>
            </a:lvl1pPr>
          </a:lstStyle>
          <a:p>
            <a:pPr>
              <a:defRPr/>
            </a:pPr>
            <a:r>
              <a:rPr lang="en-US"/>
              <a:t>Presentation Template</a:t>
            </a:r>
            <a:endParaRPr lang="en-US" dirty="0"/>
          </a:p>
        </p:txBody>
      </p:sp>
      <p:sp>
        <p:nvSpPr>
          <p:cNvPr id="10" name="Slide Number Placeholder 5">
            <a:extLst>
              <a:ext uri="{FF2B5EF4-FFF2-40B4-BE49-F238E27FC236}">
                <a16:creationId xmlns:a16="http://schemas.microsoft.com/office/drawing/2014/main" id="{FE6580D1-D201-2F48-81EB-555193456745}"/>
              </a:ext>
            </a:extLst>
          </p:cNvPr>
          <p:cNvSpPr>
            <a:spLocks noGrp="1"/>
          </p:cNvSpPr>
          <p:nvPr>
            <p:ph type="sldNum" sz="quarter" idx="12"/>
          </p:nvPr>
        </p:nvSpPr>
        <p:spPr>
          <a:xfrm>
            <a:off x="10691285" y="6356351"/>
            <a:ext cx="891116" cy="366183"/>
          </a:xfrm>
        </p:spPr>
        <p:txBody>
          <a:bodyPr/>
          <a:lstStyle>
            <a:lvl1pPr>
              <a:defRPr>
                <a:solidFill>
                  <a:srgbClr val="0B60A7"/>
                </a:solidFill>
              </a:defRPr>
            </a:lvl1pPr>
          </a:lstStyle>
          <a:p>
            <a:pPr>
              <a:defRPr/>
            </a:pPr>
            <a:fld id="{4ADABE7E-0C8E-D54B-9A48-6C51338D322B}" type="slidenum">
              <a:rPr lang="en-US" altLang="en-US"/>
              <a:pPr>
                <a:defRPr/>
              </a:pPr>
              <a:t>‹#›</a:t>
            </a:fld>
            <a:endParaRPr lang="en-US" altLang="en-US"/>
          </a:p>
        </p:txBody>
      </p:sp>
    </p:spTree>
    <p:extLst>
      <p:ext uri="{BB962C8B-B14F-4D97-AF65-F5344CB8AC3E}">
        <p14:creationId xmlns:p14="http://schemas.microsoft.com/office/powerpoint/2010/main" val="847858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DA610-A89F-E14C-8219-89A526C9C740}"/>
              </a:ext>
            </a:extLst>
          </p:cNvPr>
          <p:cNvSpPr/>
          <p:nvPr userDrawn="1"/>
        </p:nvSpPr>
        <p:spPr>
          <a:xfrm>
            <a:off x="-1" y="0"/>
            <a:ext cx="12192001" cy="6858000"/>
          </a:xfrm>
          <a:prstGeom prst="rect">
            <a:avLst/>
          </a:prstGeom>
          <a:gradFill flip="none" rotWithShape="1">
            <a:gsLst>
              <a:gs pos="0">
                <a:srgbClr val="161A5C"/>
              </a:gs>
              <a:gs pos="100000">
                <a:srgbClr val="0B60A7"/>
              </a:gs>
            </a:gsLst>
            <a:path path="circle">
              <a:fillToRect t="100000" r="100000"/>
            </a:path>
            <a:tileRect l="-100000" b="-100000"/>
          </a:grad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sz="2400">
              <a:ln>
                <a:solidFill>
                  <a:srgbClr val="FFFFFF"/>
                </a:solidFill>
              </a:ln>
            </a:endParaRPr>
          </a:p>
        </p:txBody>
      </p:sp>
      <p:sp>
        <p:nvSpPr>
          <p:cNvPr id="12" name="Title 1"/>
          <p:cNvSpPr>
            <a:spLocks noGrp="1"/>
          </p:cNvSpPr>
          <p:nvPr>
            <p:ph type="title"/>
          </p:nvPr>
        </p:nvSpPr>
        <p:spPr>
          <a:xfrm>
            <a:off x="4857983" y="2825522"/>
            <a:ext cx="6468301" cy="1886724"/>
          </a:xfrm>
        </p:spPr>
        <p:txBody>
          <a:bodyPr anchor="b"/>
          <a:lstStyle>
            <a:lvl1pPr algn="l">
              <a:defRPr sz="5333" b="1" cap="all" baseline="0">
                <a:solidFill>
                  <a:srgbClr val="FFFFFF"/>
                </a:solidFill>
              </a:defRPr>
            </a:lvl1pPr>
          </a:lstStyle>
          <a:p>
            <a:r>
              <a:rPr lang="en-US"/>
              <a:t>Click to edit Master title style</a:t>
            </a:r>
            <a:endParaRPr lang="en-US" dirty="0"/>
          </a:p>
        </p:txBody>
      </p:sp>
      <p:sp>
        <p:nvSpPr>
          <p:cNvPr id="13" name="Text Placeholder 2"/>
          <p:cNvSpPr>
            <a:spLocks noGrp="1"/>
          </p:cNvSpPr>
          <p:nvPr>
            <p:ph type="body" idx="1"/>
          </p:nvPr>
        </p:nvSpPr>
        <p:spPr>
          <a:xfrm>
            <a:off x="4857983" y="4865034"/>
            <a:ext cx="6468300" cy="1500188"/>
          </a:xfrm>
        </p:spPr>
        <p:txBody>
          <a:bodyPr/>
          <a:lstStyle>
            <a:lvl1pPr marL="0" indent="0">
              <a:buNone/>
              <a:defRPr sz="2667" baseline="0">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0789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8/9/22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8/9/22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8/9/22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8/9/22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8/9/22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8/9/22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8/9/22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8/9/22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8/9/22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 id="2147483662" r:id="rId13"/>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hbr.org/2018/05/making-time-for-networking-as-a-working-parent" TargetMode="External"/><Relationship Id="rId2" Type="http://schemas.openxmlformats.org/officeDocument/2006/relationships/hyperlink" Target="https://hbr.org/2015/10/how-to-make-networking-at-conferences-feel-less-icky"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F80F-6977-AC7B-579D-A2C60B4AAC88}"/>
              </a:ext>
            </a:extLst>
          </p:cNvPr>
          <p:cNvSpPr>
            <a:spLocks noGrp="1"/>
          </p:cNvSpPr>
          <p:nvPr>
            <p:ph type="ctrTitle"/>
          </p:nvPr>
        </p:nvSpPr>
        <p:spPr>
          <a:xfrm>
            <a:off x="457200" y="4960137"/>
            <a:ext cx="7772400" cy="1463040"/>
          </a:xfrm>
        </p:spPr>
        <p:txBody>
          <a:bodyPr>
            <a:normAutofit fontScale="90000"/>
          </a:bodyPr>
          <a:lstStyle/>
          <a:p>
            <a:r>
              <a:rPr lang="en-US" dirty="0"/>
              <a:t>WHY IS BUILDING RELIABLE ALLIANCES IMPORTANT IN BUSINESS?</a:t>
            </a:r>
          </a:p>
        </p:txBody>
      </p:sp>
      <p:sp>
        <p:nvSpPr>
          <p:cNvPr id="3" name="Subtitle 2">
            <a:extLst>
              <a:ext uri="{FF2B5EF4-FFF2-40B4-BE49-F238E27FC236}">
                <a16:creationId xmlns:a16="http://schemas.microsoft.com/office/drawing/2014/main" id="{732AF9C3-C961-EB9D-F085-D9BB19A8DD29}"/>
              </a:ext>
            </a:extLst>
          </p:cNvPr>
          <p:cNvSpPr>
            <a:spLocks noGrp="1"/>
          </p:cNvSpPr>
          <p:nvPr>
            <p:ph type="subTitle" idx="1"/>
          </p:nvPr>
        </p:nvSpPr>
        <p:spPr>
          <a:xfrm>
            <a:off x="8610600" y="4960137"/>
            <a:ext cx="3200400" cy="1463040"/>
          </a:xfrm>
        </p:spPr>
        <p:txBody>
          <a:bodyPr>
            <a:normAutofit/>
          </a:bodyPr>
          <a:lstStyle/>
          <a:p>
            <a:pPr>
              <a:lnSpc>
                <a:spcPct val="90000"/>
              </a:lnSpc>
            </a:pPr>
            <a:r>
              <a:rPr lang="en-US" b="1" dirty="0"/>
              <a:t>WOMEN WEDNESDAYS</a:t>
            </a:r>
          </a:p>
          <a:p>
            <a:pPr>
              <a:lnSpc>
                <a:spcPct val="90000"/>
              </a:lnSpc>
            </a:pPr>
            <a:r>
              <a:rPr lang="en-ID" dirty="0"/>
              <a:t>Women Innovators and Entrepreneurs in Asia-Pacific Program - World Intellectual Property Organization (WIPO)</a:t>
            </a:r>
          </a:p>
          <a:p>
            <a:pPr>
              <a:lnSpc>
                <a:spcPct val="90000"/>
              </a:lnSpc>
            </a:pPr>
            <a:endParaRPr lang="en-US" dirty="0"/>
          </a:p>
        </p:txBody>
      </p:sp>
      <p:sp useBgFill="1">
        <p:nvSpPr>
          <p:cNvPr id="12" name="Rectangle 11">
            <a:extLst>
              <a:ext uri="{FF2B5EF4-FFF2-40B4-BE49-F238E27FC236}">
                <a16:creationId xmlns:a16="http://schemas.microsoft.com/office/drawing/2014/main" id="{C6D18C07-B1F9-42F0-8956-B88FC37A6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yellow&#10;&#10;Description automatically generated">
            <a:extLst>
              <a:ext uri="{FF2B5EF4-FFF2-40B4-BE49-F238E27FC236}">
                <a16:creationId xmlns:a16="http://schemas.microsoft.com/office/drawing/2014/main" id="{3026AF10-67F6-8D4A-395D-728177947054}"/>
              </a:ext>
            </a:extLst>
          </p:cNvPr>
          <p:cNvPicPr>
            <a:picLocks noChangeAspect="1"/>
          </p:cNvPicPr>
          <p:nvPr/>
        </p:nvPicPr>
        <p:blipFill>
          <a:blip r:embed="rId3"/>
          <a:stretch>
            <a:fillRect/>
          </a:stretch>
        </p:blipFill>
        <p:spPr>
          <a:xfrm>
            <a:off x="1547523" y="640080"/>
            <a:ext cx="9091149" cy="3931920"/>
          </a:xfrm>
          <a:prstGeom prst="rect">
            <a:avLst/>
          </a:prstGeom>
        </p:spPr>
      </p:pic>
    </p:spTree>
    <p:extLst>
      <p:ext uri="{BB962C8B-B14F-4D97-AF65-F5344CB8AC3E}">
        <p14:creationId xmlns:p14="http://schemas.microsoft.com/office/powerpoint/2010/main" val="275368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66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7522C-8D68-93E7-9870-FD283A341DE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sz="5000" dirty="0">
                <a:solidFill>
                  <a:srgbClr val="FFFFFF"/>
                </a:solidFill>
              </a:rPr>
              <a:t>Network as infrastructure</a:t>
            </a:r>
          </a:p>
        </p:txBody>
      </p:sp>
      <p:pic>
        <p:nvPicPr>
          <p:cNvPr id="5" name="Content Placeholder 4" descr="A close up of a couple of street signs on a pole&#10;&#10;Description automatically generated">
            <a:extLst>
              <a:ext uri="{FF2B5EF4-FFF2-40B4-BE49-F238E27FC236}">
                <a16:creationId xmlns:a16="http://schemas.microsoft.com/office/drawing/2014/main" id="{DB0D7D04-545B-CC0C-E3D5-E7621FDB6C76}"/>
              </a:ext>
            </a:extLst>
          </p:cNvPr>
          <p:cNvPicPr>
            <a:picLocks noGrp="1" noChangeAspect="1"/>
          </p:cNvPicPr>
          <p:nvPr>
            <p:ph idx="1"/>
          </p:nvPr>
        </p:nvPicPr>
        <p:blipFill rotWithShape="1">
          <a:blip r:embed="rId3"/>
          <a:srcRect l="3760" r="10318"/>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2C788CC-11E9-A773-4D08-83B5B89651F9}"/>
              </a:ext>
            </a:extLst>
          </p:cNvPr>
          <p:cNvSpPr>
            <a:spLocks noGrp="1"/>
          </p:cNvSpPr>
          <p:nvPr>
            <p:ph type="body" sz="half" idx="2"/>
          </p:nvPr>
        </p:nvSpPr>
        <p:spPr>
          <a:xfrm>
            <a:off x="8029319" y="917725"/>
            <a:ext cx="3424739" cy="4852362"/>
          </a:xfrm>
        </p:spPr>
        <p:txBody>
          <a:bodyPr vert="horz" lIns="45720" tIns="45720" rIns="45720" bIns="45720" rtlCol="0" anchor="ctr">
            <a:noAutofit/>
          </a:bodyPr>
          <a:lstStyle/>
          <a:p>
            <a:pPr>
              <a:lnSpc>
                <a:spcPct val="90000"/>
              </a:lnSpc>
            </a:pPr>
            <a:r>
              <a:rPr lang="en-US" sz="2400" b="1" dirty="0">
                <a:solidFill>
                  <a:srgbClr val="FFFFFF"/>
                </a:solidFill>
                <a:latin typeface="+mj-lt"/>
              </a:rPr>
              <a:t>Creating a robust network </a:t>
            </a:r>
          </a:p>
          <a:p>
            <a:pPr>
              <a:lnSpc>
                <a:spcPct val="90000"/>
              </a:lnSpc>
            </a:pPr>
            <a:endParaRPr lang="en-US" sz="2400" dirty="0">
              <a:solidFill>
                <a:srgbClr val="FFFFFF"/>
              </a:solidFill>
              <a:latin typeface="+mj-lt"/>
            </a:endParaRPr>
          </a:p>
          <a:p>
            <a:pPr>
              <a:lnSpc>
                <a:spcPct val="90000"/>
              </a:lnSpc>
            </a:pPr>
            <a:r>
              <a:rPr lang="en-US" sz="2400" dirty="0">
                <a:solidFill>
                  <a:srgbClr val="FFFFFF"/>
                </a:solidFill>
                <a:latin typeface="+mj-lt"/>
              </a:rPr>
              <a:t>Strategic: who can help you with priorities, capabilities, constraints.</a:t>
            </a:r>
          </a:p>
          <a:p>
            <a:pPr>
              <a:lnSpc>
                <a:spcPct val="90000"/>
              </a:lnSpc>
            </a:pPr>
            <a:endParaRPr lang="en-US" sz="2400" dirty="0">
              <a:solidFill>
                <a:srgbClr val="FFFFFF"/>
              </a:solidFill>
              <a:latin typeface="+mj-lt"/>
            </a:endParaRPr>
          </a:p>
          <a:p>
            <a:pPr>
              <a:lnSpc>
                <a:spcPct val="90000"/>
              </a:lnSpc>
            </a:pPr>
            <a:r>
              <a:rPr lang="en-US" sz="2400" dirty="0">
                <a:solidFill>
                  <a:srgbClr val="FFFFFF"/>
                </a:solidFill>
                <a:latin typeface="+mj-lt"/>
              </a:rPr>
              <a:t>Operational: who you can rely on to get the job done, advice, info, support, resources.</a:t>
            </a:r>
          </a:p>
          <a:p>
            <a:pPr>
              <a:lnSpc>
                <a:spcPct val="90000"/>
              </a:lnSpc>
            </a:pPr>
            <a:endParaRPr lang="en-US" sz="2400" dirty="0">
              <a:solidFill>
                <a:srgbClr val="FFFFFF"/>
              </a:solidFill>
              <a:latin typeface="+mj-lt"/>
            </a:endParaRPr>
          </a:p>
          <a:p>
            <a:pPr>
              <a:lnSpc>
                <a:spcPct val="90000"/>
              </a:lnSpc>
            </a:pPr>
            <a:r>
              <a:rPr lang="en-US" sz="2400" dirty="0">
                <a:solidFill>
                  <a:srgbClr val="FFFFFF"/>
                </a:solidFill>
                <a:latin typeface="+mj-lt"/>
              </a:rPr>
              <a:t>Development: who you can go to in terms of profession, career promotion, opportunities, social, support, protection from adverse situation.</a:t>
            </a:r>
          </a:p>
        </p:txBody>
      </p:sp>
    </p:spTree>
    <p:extLst>
      <p:ext uri="{BB962C8B-B14F-4D97-AF65-F5344CB8AC3E}">
        <p14:creationId xmlns:p14="http://schemas.microsoft.com/office/powerpoint/2010/main" val="2681301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69F2-D0B0-A368-0377-AAEDB09232FC}"/>
              </a:ext>
            </a:extLst>
          </p:cNvPr>
          <p:cNvSpPr>
            <a:spLocks noGrp="1"/>
          </p:cNvSpPr>
          <p:nvPr>
            <p:ph type="title"/>
          </p:nvPr>
        </p:nvSpPr>
        <p:spPr/>
        <p:txBody>
          <a:bodyPr/>
          <a:lstStyle/>
          <a:p>
            <a:r>
              <a:rPr lang="en-ID" dirty="0"/>
              <a:t>No matter how uncomfortable it may be, you need to be able to network.</a:t>
            </a:r>
            <a:endParaRPr lang="en-US" dirty="0"/>
          </a:p>
        </p:txBody>
      </p:sp>
      <p:sp>
        <p:nvSpPr>
          <p:cNvPr id="3" name="Content Placeholder 2">
            <a:extLst>
              <a:ext uri="{FF2B5EF4-FFF2-40B4-BE49-F238E27FC236}">
                <a16:creationId xmlns:a16="http://schemas.microsoft.com/office/drawing/2014/main" id="{F9653177-C423-F836-59F9-9D51C0916782}"/>
              </a:ext>
            </a:extLst>
          </p:cNvPr>
          <p:cNvSpPr>
            <a:spLocks noGrp="1"/>
          </p:cNvSpPr>
          <p:nvPr>
            <p:ph idx="1"/>
          </p:nvPr>
        </p:nvSpPr>
        <p:spPr>
          <a:xfrm>
            <a:off x="1024128" y="2286000"/>
            <a:ext cx="9410789" cy="4023360"/>
          </a:xfrm>
        </p:spPr>
        <p:txBody>
          <a:bodyPr>
            <a:normAutofit/>
          </a:bodyPr>
          <a:lstStyle/>
          <a:p>
            <a:pPr marL="0" indent="0">
              <a:buNone/>
            </a:pPr>
            <a:r>
              <a:rPr lang="en-ID" sz="3200" dirty="0">
                <a:latin typeface="+mj-lt"/>
              </a:rPr>
              <a:t>Research shows that </a:t>
            </a:r>
            <a:r>
              <a:rPr lang="en-ID" sz="3200" dirty="0">
                <a:latin typeface="+mj-lt"/>
                <a:hlinkClick r:id="rId2"/>
              </a:rPr>
              <a:t>networking can make people anxious,</a:t>
            </a:r>
            <a:r>
              <a:rPr lang="en-ID" sz="3200" dirty="0">
                <a:latin typeface="+mj-lt"/>
              </a:rPr>
              <a:t> and one in four people don’t network at all.</a:t>
            </a:r>
          </a:p>
          <a:p>
            <a:pPr marL="0" indent="0">
              <a:buNone/>
            </a:pPr>
            <a:r>
              <a:rPr lang="en-ID" sz="3200" dirty="0">
                <a:latin typeface="+mj-lt"/>
              </a:rPr>
              <a:t>However, networking allows us to meet influential people in our field and helps us grow professionally.</a:t>
            </a:r>
            <a:r>
              <a:rPr lang="en-ID" sz="3200" b="1" dirty="0">
                <a:latin typeface="+mj-lt"/>
              </a:rPr>
              <a:t> </a:t>
            </a:r>
            <a:r>
              <a:rPr lang="en-ID" sz="3200" dirty="0">
                <a:latin typeface="+mj-lt"/>
              </a:rPr>
              <a:t>Not to mention, people who make an effort to improve their networks are </a:t>
            </a:r>
            <a:r>
              <a:rPr lang="en-ID" sz="3200" dirty="0">
                <a:latin typeface="+mj-lt"/>
                <a:hlinkClick r:id="rId3"/>
              </a:rPr>
              <a:t>42%–74% more likely to be promoted</a:t>
            </a:r>
            <a:r>
              <a:rPr lang="en-ID" sz="3200" dirty="0">
                <a:latin typeface="+mj-lt"/>
              </a:rPr>
              <a:t> than those who didn’t. </a:t>
            </a:r>
          </a:p>
          <a:p>
            <a:endParaRPr lang="en-ID" dirty="0"/>
          </a:p>
          <a:p>
            <a:r>
              <a:rPr lang="en-US" sz="1800" i="1" dirty="0"/>
              <a:t>*Richard Newman’s “How To Network When You Hate Networking”</a:t>
            </a:r>
          </a:p>
        </p:txBody>
      </p:sp>
    </p:spTree>
    <p:extLst>
      <p:ext uri="{BB962C8B-B14F-4D97-AF65-F5344CB8AC3E}">
        <p14:creationId xmlns:p14="http://schemas.microsoft.com/office/powerpoint/2010/main" val="2762832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8FEFB30-980F-DD05-16FD-92253D53ED8E}"/>
              </a:ext>
            </a:extLst>
          </p:cNvPr>
          <p:cNvGraphicFramePr/>
          <p:nvPr>
            <p:extLst>
              <p:ext uri="{D42A27DB-BD31-4B8C-83A1-F6EECF244321}">
                <p14:modId xmlns:p14="http://schemas.microsoft.com/office/powerpoint/2010/main" val="162065990"/>
              </p:ext>
            </p:extLst>
          </p:nvPr>
        </p:nvGraphicFramePr>
        <p:xfrm>
          <a:off x="1331259" y="719666"/>
          <a:ext cx="94936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964D54E-1068-0FEB-1C14-3416865C3625}"/>
              </a:ext>
            </a:extLst>
          </p:cNvPr>
          <p:cNvCxnSpPr/>
          <p:nvPr/>
        </p:nvCxnSpPr>
        <p:spPr>
          <a:xfrm flipH="1">
            <a:off x="8550207" y="2391727"/>
            <a:ext cx="240030" cy="297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6BC1ED-8708-9C56-1FA0-4F94A6ED75B2}"/>
              </a:ext>
            </a:extLst>
          </p:cNvPr>
          <p:cNvCxnSpPr>
            <a:cxnSpLocks/>
          </p:cNvCxnSpPr>
          <p:nvPr/>
        </p:nvCxnSpPr>
        <p:spPr>
          <a:xfrm flipH="1" flipV="1">
            <a:off x="8108749" y="2537460"/>
            <a:ext cx="400050" cy="148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051151-BE4C-991F-5BE5-BE4178D870AC}"/>
              </a:ext>
            </a:extLst>
          </p:cNvPr>
          <p:cNvCxnSpPr>
            <a:cxnSpLocks/>
          </p:cNvCxnSpPr>
          <p:nvPr/>
        </p:nvCxnSpPr>
        <p:spPr>
          <a:xfrm flipH="1">
            <a:off x="3809972" y="2611755"/>
            <a:ext cx="419101" cy="154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6EFE88-1964-36FE-4C7A-DF65D3D39432}"/>
              </a:ext>
            </a:extLst>
          </p:cNvPr>
          <p:cNvCxnSpPr>
            <a:cxnSpLocks/>
          </p:cNvCxnSpPr>
          <p:nvPr/>
        </p:nvCxnSpPr>
        <p:spPr>
          <a:xfrm flipH="1" flipV="1">
            <a:off x="3543068" y="2474427"/>
            <a:ext cx="259081" cy="28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CD8C1A-83B1-478A-3B39-B9BC33C24273}"/>
              </a:ext>
            </a:extLst>
          </p:cNvPr>
          <p:cNvCxnSpPr>
            <a:cxnSpLocks/>
          </p:cNvCxnSpPr>
          <p:nvPr/>
        </p:nvCxnSpPr>
        <p:spPr>
          <a:xfrm>
            <a:off x="5006340" y="4766310"/>
            <a:ext cx="106681" cy="483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9338A7-DF67-103D-5458-7D828872D81B}"/>
              </a:ext>
            </a:extLst>
          </p:cNvPr>
          <p:cNvCxnSpPr>
            <a:cxnSpLocks/>
          </p:cNvCxnSpPr>
          <p:nvPr/>
        </p:nvCxnSpPr>
        <p:spPr>
          <a:xfrm flipH="1">
            <a:off x="4663440" y="5275897"/>
            <a:ext cx="449581" cy="13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04F2F5-7A48-B188-1E20-3975D7C3EF93}"/>
              </a:ext>
            </a:extLst>
          </p:cNvPr>
          <p:cNvCxnSpPr>
            <a:cxnSpLocks/>
          </p:cNvCxnSpPr>
          <p:nvPr/>
        </p:nvCxnSpPr>
        <p:spPr>
          <a:xfrm flipH="1" flipV="1">
            <a:off x="7078980" y="5257800"/>
            <a:ext cx="419100" cy="148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7463FB-6DDE-CA02-3F63-510B2BDAE096}"/>
              </a:ext>
            </a:extLst>
          </p:cNvPr>
          <p:cNvCxnSpPr>
            <a:cxnSpLocks/>
          </p:cNvCxnSpPr>
          <p:nvPr/>
        </p:nvCxnSpPr>
        <p:spPr>
          <a:xfrm flipH="1">
            <a:off x="7078980" y="4914900"/>
            <a:ext cx="121920" cy="33528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DE53943-352D-9256-10F0-B4F1E3A3A1B4}"/>
              </a:ext>
            </a:extLst>
          </p:cNvPr>
          <p:cNvSpPr txBox="1"/>
          <p:nvPr/>
        </p:nvSpPr>
        <p:spPr>
          <a:xfrm>
            <a:off x="5006340" y="2197892"/>
            <a:ext cx="2745367" cy="2462213"/>
          </a:xfrm>
          <a:prstGeom prst="rect">
            <a:avLst/>
          </a:prstGeom>
          <a:noFill/>
        </p:spPr>
        <p:txBody>
          <a:bodyPr wrap="none" rtlCol="0">
            <a:spAutoFit/>
          </a:bodyPr>
          <a:lstStyle/>
          <a:p>
            <a:r>
              <a:rPr lang="en-US" sz="2200" dirty="0">
                <a:latin typeface="+mj-lt"/>
              </a:rPr>
              <a:t>- Show genuine interest </a:t>
            </a:r>
          </a:p>
          <a:p>
            <a:r>
              <a:rPr lang="en-US" sz="2200" dirty="0">
                <a:latin typeface="+mj-lt"/>
              </a:rPr>
              <a:t>- Learn about them</a:t>
            </a:r>
          </a:p>
          <a:p>
            <a:r>
              <a:rPr lang="en-US" sz="2200" dirty="0">
                <a:latin typeface="+mj-lt"/>
              </a:rPr>
              <a:t>- Find common interest</a:t>
            </a:r>
          </a:p>
          <a:p>
            <a:r>
              <a:rPr lang="en-US" sz="2200" dirty="0">
                <a:latin typeface="+mj-lt"/>
              </a:rPr>
              <a:t>- Discover how you’re </a:t>
            </a:r>
          </a:p>
          <a:p>
            <a:r>
              <a:rPr lang="en-US" sz="2200" dirty="0">
                <a:latin typeface="+mj-lt"/>
              </a:rPr>
              <a:t>  different </a:t>
            </a:r>
          </a:p>
          <a:p>
            <a:r>
              <a:rPr lang="en-US" sz="2200" dirty="0">
                <a:latin typeface="+mj-lt"/>
              </a:rPr>
              <a:t>- Offer something valuable</a:t>
            </a:r>
          </a:p>
          <a:p>
            <a:r>
              <a:rPr lang="en-US" sz="2200" dirty="0">
                <a:latin typeface="+mj-lt"/>
              </a:rPr>
              <a:t>- Ask/prepare list of questions</a:t>
            </a:r>
          </a:p>
        </p:txBody>
      </p:sp>
    </p:spTree>
    <p:extLst>
      <p:ext uri="{BB962C8B-B14F-4D97-AF65-F5344CB8AC3E}">
        <p14:creationId xmlns:p14="http://schemas.microsoft.com/office/powerpoint/2010/main" val="88840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CD5DC-6380-0B15-4A82-0386D2D58F77}"/>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kern="1200" cap="all" spc="200" baseline="0" dirty="0">
                <a:solidFill>
                  <a:schemeClr val="tx1">
                    <a:lumMod val="95000"/>
                    <a:lumOff val="5000"/>
                  </a:schemeClr>
                </a:solidFill>
                <a:latin typeface="+mj-lt"/>
                <a:ea typeface="+mj-ea"/>
                <a:cs typeface="+mj-cs"/>
              </a:rPr>
              <a:t>Be an </a:t>
            </a:r>
            <a:r>
              <a:rPr lang="en-US" sz="4400" kern="1200" cap="all" spc="200" baseline="0" dirty="0" err="1">
                <a:solidFill>
                  <a:schemeClr val="tx1">
                    <a:lumMod val="95000"/>
                    <a:lumOff val="5000"/>
                  </a:schemeClr>
                </a:solidFill>
                <a:latin typeface="+mj-lt"/>
                <a:ea typeface="+mj-ea"/>
                <a:cs typeface="+mj-cs"/>
              </a:rPr>
              <a:t>effECTIVE</a:t>
            </a:r>
            <a:r>
              <a:rPr lang="en-US" sz="4400" kern="1200" cap="all" spc="200" baseline="0" dirty="0">
                <a:solidFill>
                  <a:schemeClr val="tx1">
                    <a:lumMod val="95000"/>
                    <a:lumOff val="5000"/>
                  </a:schemeClr>
                </a:solidFill>
                <a:latin typeface="+mj-lt"/>
                <a:ea typeface="+mj-ea"/>
                <a:cs typeface="+mj-cs"/>
              </a:rPr>
              <a:t> leader AND/OR manager</a:t>
            </a:r>
          </a:p>
        </p:txBody>
      </p:sp>
      <p:cxnSp>
        <p:nvCxnSpPr>
          <p:cNvPr id="17" name="Straight Connector 16">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Diagram&#10;&#10;Description automatically generated with medium confidence">
            <a:extLst>
              <a:ext uri="{FF2B5EF4-FFF2-40B4-BE49-F238E27FC236}">
                <a16:creationId xmlns:a16="http://schemas.microsoft.com/office/drawing/2014/main" id="{51DDD40B-F268-B8A3-8225-BCF8FA7DE3AA}"/>
              </a:ext>
            </a:extLst>
          </p:cNvPr>
          <p:cNvPicPr>
            <a:picLocks noChangeAspect="1"/>
          </p:cNvPicPr>
          <p:nvPr/>
        </p:nvPicPr>
        <p:blipFill>
          <a:blip r:embed="rId2"/>
          <a:stretch>
            <a:fillRect/>
          </a:stretch>
        </p:blipFill>
        <p:spPr>
          <a:xfrm>
            <a:off x="4654984" y="1593178"/>
            <a:ext cx="6896936" cy="3672619"/>
          </a:xfrm>
          <a:prstGeom prst="rect">
            <a:avLst/>
          </a:prstGeom>
        </p:spPr>
      </p:pic>
    </p:spTree>
    <p:extLst>
      <p:ext uri="{BB962C8B-B14F-4D97-AF65-F5344CB8AC3E}">
        <p14:creationId xmlns:p14="http://schemas.microsoft.com/office/powerpoint/2010/main" val="135437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800195-EBAC-1BAE-EAA3-995D045C04AE}"/>
              </a:ext>
            </a:extLst>
          </p:cNvPr>
          <p:cNvSpPr txBox="1"/>
          <p:nvPr/>
        </p:nvSpPr>
        <p:spPr>
          <a:xfrm>
            <a:off x="889299" y="3825226"/>
            <a:ext cx="10527254" cy="2985433"/>
          </a:xfrm>
          <a:prstGeom prst="rect">
            <a:avLst/>
          </a:prstGeom>
          <a:noFill/>
        </p:spPr>
        <p:txBody>
          <a:bodyPr wrap="square" rtlCol="0">
            <a:spAutoFit/>
          </a:bodyPr>
          <a:lstStyle/>
          <a:p>
            <a:r>
              <a:rPr lang="en-US" sz="2800" dirty="0">
                <a:latin typeface="+mj-lt"/>
              </a:rPr>
              <a:t>Effective leaders: Create conditions for others to thrive by motivating, influencing, inspiring, </a:t>
            </a:r>
          </a:p>
          <a:p>
            <a:r>
              <a:rPr lang="en-US" sz="2800" dirty="0">
                <a:latin typeface="+mj-lt"/>
              </a:rPr>
              <a:t>as well as offering support and development.</a:t>
            </a:r>
          </a:p>
          <a:p>
            <a:endParaRPr lang="en-US" sz="2800" dirty="0">
              <a:latin typeface="+mj-lt"/>
            </a:endParaRPr>
          </a:p>
          <a:p>
            <a:r>
              <a:rPr lang="en-US" sz="2800" dirty="0">
                <a:latin typeface="+mj-lt"/>
              </a:rPr>
              <a:t>Effective managers: Deliver what’s planned and/or promised on time, within budget, at a good quality and with minimum of variability even in the face of unexpected events. </a:t>
            </a:r>
          </a:p>
          <a:p>
            <a:endParaRPr lang="en-US" sz="2800" dirty="0"/>
          </a:p>
          <a:p>
            <a:r>
              <a:rPr lang="en-US" sz="2000" i="1" dirty="0"/>
              <a:t>*Harvard Business School Online</a:t>
            </a:r>
          </a:p>
        </p:txBody>
      </p:sp>
      <p:pic>
        <p:nvPicPr>
          <p:cNvPr id="5" name="Picture 4" descr="A picture containing text, table, wooden&#10;&#10;Description automatically generated">
            <a:extLst>
              <a:ext uri="{FF2B5EF4-FFF2-40B4-BE49-F238E27FC236}">
                <a16:creationId xmlns:a16="http://schemas.microsoft.com/office/drawing/2014/main" id="{AE76EE04-0AA5-6CC6-3028-5932DEB7CA8B}"/>
              </a:ext>
            </a:extLst>
          </p:cNvPr>
          <p:cNvPicPr>
            <a:picLocks noChangeAspect="1"/>
          </p:cNvPicPr>
          <p:nvPr/>
        </p:nvPicPr>
        <p:blipFill>
          <a:blip r:embed="rId3"/>
          <a:stretch>
            <a:fillRect/>
          </a:stretch>
        </p:blipFill>
        <p:spPr>
          <a:xfrm>
            <a:off x="5264074" y="348277"/>
            <a:ext cx="6551408" cy="3201746"/>
          </a:xfrm>
          <a:prstGeom prst="rect">
            <a:avLst/>
          </a:prstGeom>
        </p:spPr>
      </p:pic>
      <p:sp>
        <p:nvSpPr>
          <p:cNvPr id="6" name="TextBox 5">
            <a:extLst>
              <a:ext uri="{FF2B5EF4-FFF2-40B4-BE49-F238E27FC236}">
                <a16:creationId xmlns:a16="http://schemas.microsoft.com/office/drawing/2014/main" id="{DDA2DFAB-DAF0-314C-60A1-B62345DC8609}"/>
              </a:ext>
            </a:extLst>
          </p:cNvPr>
          <p:cNvSpPr txBox="1"/>
          <p:nvPr/>
        </p:nvSpPr>
        <p:spPr>
          <a:xfrm>
            <a:off x="1091004" y="1010431"/>
            <a:ext cx="4173070" cy="2123658"/>
          </a:xfrm>
          <a:prstGeom prst="rect">
            <a:avLst/>
          </a:prstGeom>
          <a:noFill/>
        </p:spPr>
        <p:txBody>
          <a:bodyPr wrap="square" rtlCol="0">
            <a:spAutoFit/>
          </a:bodyPr>
          <a:lstStyle/>
          <a:p>
            <a:r>
              <a:rPr lang="en-US" sz="4400" dirty="0">
                <a:latin typeface="+mj-lt"/>
              </a:rPr>
              <a:t>What’s the difference between leaders and </a:t>
            </a:r>
          </a:p>
          <a:p>
            <a:r>
              <a:rPr lang="en-US" sz="4400" dirty="0">
                <a:latin typeface="+mj-lt"/>
              </a:rPr>
              <a:t>managers?</a:t>
            </a:r>
          </a:p>
        </p:txBody>
      </p:sp>
    </p:spTree>
    <p:extLst>
      <p:ext uri="{BB962C8B-B14F-4D97-AF65-F5344CB8AC3E}">
        <p14:creationId xmlns:p14="http://schemas.microsoft.com/office/powerpoint/2010/main" val="88370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D40F-5BD0-093B-C8EB-246EA3127E27}"/>
              </a:ext>
            </a:extLst>
          </p:cNvPr>
          <p:cNvSpPr>
            <a:spLocks noGrp="1"/>
          </p:cNvSpPr>
          <p:nvPr>
            <p:ph type="title"/>
          </p:nvPr>
        </p:nvSpPr>
        <p:spPr/>
        <p:txBody>
          <a:bodyPr/>
          <a:lstStyle/>
          <a:p>
            <a:r>
              <a:rPr lang="en-US" dirty="0"/>
              <a:t>MANAGING YOUR TEAM</a:t>
            </a:r>
          </a:p>
        </p:txBody>
      </p:sp>
      <p:sp>
        <p:nvSpPr>
          <p:cNvPr id="3" name="TextBox 2">
            <a:extLst>
              <a:ext uri="{FF2B5EF4-FFF2-40B4-BE49-F238E27FC236}">
                <a16:creationId xmlns:a16="http://schemas.microsoft.com/office/drawing/2014/main" id="{50AA5F10-E4F4-2DF4-B779-44CF3AC5FD6D}"/>
              </a:ext>
            </a:extLst>
          </p:cNvPr>
          <p:cNvSpPr txBox="1"/>
          <p:nvPr/>
        </p:nvSpPr>
        <p:spPr>
          <a:xfrm>
            <a:off x="1866493" y="4773169"/>
            <a:ext cx="8035341" cy="769441"/>
          </a:xfrm>
          <a:prstGeom prst="rect">
            <a:avLst/>
          </a:prstGeom>
          <a:noFill/>
        </p:spPr>
        <p:txBody>
          <a:bodyPr wrap="none" rtlCol="0">
            <a:spAutoFit/>
          </a:bodyPr>
          <a:lstStyle/>
          <a:p>
            <a:r>
              <a:rPr lang="en-US" sz="4400" b="1" dirty="0">
                <a:latin typeface="+mj-lt"/>
              </a:rPr>
              <a:t>YOUR PURPOSE = YOUR TEAM PURPOSE</a:t>
            </a:r>
          </a:p>
        </p:txBody>
      </p:sp>
      <p:pic>
        <p:nvPicPr>
          <p:cNvPr id="7" name="Picture 6">
            <a:extLst>
              <a:ext uri="{FF2B5EF4-FFF2-40B4-BE49-F238E27FC236}">
                <a16:creationId xmlns:a16="http://schemas.microsoft.com/office/drawing/2014/main" id="{77C4D4D4-ABBB-B838-DCBC-208ACA1A9D6C}"/>
              </a:ext>
            </a:extLst>
          </p:cNvPr>
          <p:cNvPicPr>
            <a:picLocks noChangeAspect="1"/>
          </p:cNvPicPr>
          <p:nvPr/>
        </p:nvPicPr>
        <p:blipFill>
          <a:blip r:embed="rId3"/>
          <a:stretch>
            <a:fillRect/>
          </a:stretch>
        </p:blipFill>
        <p:spPr>
          <a:xfrm rot="5400000">
            <a:off x="3672894" y="13447"/>
            <a:ext cx="4846211" cy="6858000"/>
          </a:xfrm>
          <a:prstGeom prst="rect">
            <a:avLst/>
          </a:prstGeom>
        </p:spPr>
      </p:pic>
    </p:spTree>
    <p:extLst>
      <p:ext uri="{BB962C8B-B14F-4D97-AF65-F5344CB8AC3E}">
        <p14:creationId xmlns:p14="http://schemas.microsoft.com/office/powerpoint/2010/main" val="1339143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F4E1-C8BB-E37C-5109-96F88B487D78}"/>
              </a:ext>
            </a:extLst>
          </p:cNvPr>
          <p:cNvSpPr>
            <a:spLocks noGrp="1"/>
          </p:cNvSpPr>
          <p:nvPr>
            <p:ph type="title"/>
          </p:nvPr>
        </p:nvSpPr>
        <p:spPr/>
        <p:txBody>
          <a:bodyPr/>
          <a:lstStyle/>
          <a:p>
            <a:r>
              <a:rPr lang="en-US" dirty="0"/>
              <a:t>MASTERING THE ‘3C’</a:t>
            </a:r>
          </a:p>
        </p:txBody>
      </p:sp>
      <p:sp>
        <p:nvSpPr>
          <p:cNvPr id="3" name="Content Placeholder 2">
            <a:extLst>
              <a:ext uri="{FF2B5EF4-FFF2-40B4-BE49-F238E27FC236}">
                <a16:creationId xmlns:a16="http://schemas.microsoft.com/office/drawing/2014/main" id="{D773FDB9-C42B-ABF7-EBFD-D95C4A0ACB2E}"/>
              </a:ext>
            </a:extLst>
          </p:cNvPr>
          <p:cNvSpPr>
            <a:spLocks noGrp="1"/>
          </p:cNvSpPr>
          <p:nvPr>
            <p:ph idx="1"/>
          </p:nvPr>
        </p:nvSpPr>
        <p:spPr/>
        <p:txBody>
          <a:bodyPr>
            <a:normAutofit/>
          </a:bodyPr>
          <a:lstStyle/>
          <a:p>
            <a:pPr marL="0" indent="0">
              <a:buNone/>
            </a:pPr>
            <a:r>
              <a:rPr lang="en-US" sz="3600" dirty="0">
                <a:latin typeface="+mj-lt"/>
              </a:rPr>
              <a:t> Clarity: clear direction on where team is going and how to get there?</a:t>
            </a:r>
          </a:p>
          <a:p>
            <a:pPr marL="0" indent="0">
              <a:buNone/>
            </a:pPr>
            <a:r>
              <a:rPr lang="en-US" sz="3600" dirty="0">
                <a:latin typeface="+mj-lt"/>
              </a:rPr>
              <a:t> Challenging: what challenge that will motivate this goal?</a:t>
            </a:r>
          </a:p>
          <a:p>
            <a:r>
              <a:rPr lang="en-US" sz="3600" dirty="0">
                <a:latin typeface="+mj-lt"/>
              </a:rPr>
              <a:t>Consequential: why is it important to achieve this goal?</a:t>
            </a:r>
            <a:br>
              <a:rPr lang="en-US" dirty="0"/>
            </a:br>
            <a:endParaRPr lang="en-US" dirty="0"/>
          </a:p>
          <a:p>
            <a:endParaRPr lang="en-US" dirty="0"/>
          </a:p>
          <a:p>
            <a:endParaRPr lang="en-US" dirty="0"/>
          </a:p>
        </p:txBody>
      </p:sp>
    </p:spTree>
    <p:extLst>
      <p:ext uri="{BB962C8B-B14F-4D97-AF65-F5344CB8AC3E}">
        <p14:creationId xmlns:p14="http://schemas.microsoft.com/office/powerpoint/2010/main" val="269078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B5F32C-828E-DEB7-54CE-4450EB3F016F}"/>
              </a:ext>
            </a:extLst>
          </p:cNvPr>
          <p:cNvSpPr txBox="1"/>
          <p:nvPr/>
        </p:nvSpPr>
        <p:spPr>
          <a:xfrm>
            <a:off x="1161998" y="2073383"/>
            <a:ext cx="10836191" cy="4678204"/>
          </a:xfrm>
          <a:prstGeom prst="rect">
            <a:avLst/>
          </a:prstGeom>
          <a:noFill/>
        </p:spPr>
        <p:txBody>
          <a:bodyPr wrap="square" rtlCol="0">
            <a:spAutoFit/>
          </a:bodyPr>
          <a:lstStyle/>
          <a:p>
            <a:r>
              <a:rPr lang="en-US" sz="2800" dirty="0">
                <a:latin typeface="+mj-lt"/>
              </a:rPr>
              <a:t>	 Head: 	- Cognitive Level</a:t>
            </a:r>
          </a:p>
          <a:p>
            <a:r>
              <a:rPr lang="en-US" sz="2800" dirty="0">
                <a:latin typeface="+mj-lt"/>
              </a:rPr>
              <a:t>           		- Understand why the change need to happen</a:t>
            </a:r>
          </a:p>
          <a:p>
            <a:r>
              <a:rPr lang="en-US" sz="2800" dirty="0">
                <a:latin typeface="+mj-lt"/>
              </a:rPr>
              <a:t>           		- Take the objective view of poor performance/management</a:t>
            </a:r>
          </a:p>
          <a:p>
            <a:endParaRPr lang="en-US" sz="2800" dirty="0">
              <a:latin typeface="+mj-lt"/>
            </a:endParaRPr>
          </a:p>
          <a:p>
            <a:r>
              <a:rPr lang="en-US" sz="2800" dirty="0">
                <a:latin typeface="+mj-lt"/>
              </a:rPr>
              <a:t>	Heart: 	- A sense of emotional urgency to change</a:t>
            </a:r>
          </a:p>
          <a:p>
            <a:r>
              <a:rPr lang="en-US" sz="2800" dirty="0">
                <a:latin typeface="+mj-lt"/>
              </a:rPr>
              <a:t>           		- Dedicated to shared values</a:t>
            </a:r>
          </a:p>
          <a:p>
            <a:endParaRPr lang="en-US" sz="2800" dirty="0">
              <a:latin typeface="+mj-lt"/>
            </a:endParaRPr>
          </a:p>
          <a:p>
            <a:r>
              <a:rPr lang="en-US" sz="2800" dirty="0">
                <a:latin typeface="+mj-lt"/>
              </a:rPr>
              <a:t>	Hands: 	- Engage in new ways of working</a:t>
            </a:r>
          </a:p>
          <a:p>
            <a:r>
              <a:rPr lang="en-US" sz="2800" dirty="0">
                <a:latin typeface="+mj-lt"/>
              </a:rPr>
              <a:t>            		- Create opportunities to practice new behaviors, skills and competencies</a:t>
            </a:r>
          </a:p>
          <a:p>
            <a:endParaRPr lang="en-US" sz="2800" dirty="0">
              <a:latin typeface="+mj-lt"/>
            </a:endParaRPr>
          </a:p>
          <a:p>
            <a:endParaRPr lang="en-US" dirty="0"/>
          </a:p>
        </p:txBody>
      </p:sp>
      <p:sp>
        <p:nvSpPr>
          <p:cNvPr id="3" name="TextBox 2">
            <a:extLst>
              <a:ext uri="{FF2B5EF4-FFF2-40B4-BE49-F238E27FC236}">
                <a16:creationId xmlns:a16="http://schemas.microsoft.com/office/drawing/2014/main" id="{4C353BA8-B6F1-5429-ABE8-312D74528E62}"/>
              </a:ext>
            </a:extLst>
          </p:cNvPr>
          <p:cNvSpPr txBox="1"/>
          <p:nvPr/>
        </p:nvSpPr>
        <p:spPr>
          <a:xfrm>
            <a:off x="861284" y="968188"/>
            <a:ext cx="9316974" cy="861774"/>
          </a:xfrm>
          <a:prstGeom prst="rect">
            <a:avLst/>
          </a:prstGeom>
          <a:noFill/>
        </p:spPr>
        <p:txBody>
          <a:bodyPr wrap="none" rtlCol="0">
            <a:spAutoFit/>
          </a:bodyPr>
          <a:lstStyle/>
          <a:p>
            <a:r>
              <a:rPr lang="en-US" sz="5000" dirty="0">
                <a:latin typeface="+mj-lt"/>
              </a:rPr>
              <a:t>SETTING THE STAGE IN COLLABORATIVE WORKING</a:t>
            </a:r>
          </a:p>
        </p:txBody>
      </p:sp>
      <p:pic>
        <p:nvPicPr>
          <p:cNvPr id="5" name="Graphic 4" descr="Brain in head outline">
            <a:extLst>
              <a:ext uri="{FF2B5EF4-FFF2-40B4-BE49-F238E27FC236}">
                <a16:creationId xmlns:a16="http://schemas.microsoft.com/office/drawing/2014/main" id="{94D0DF2C-1C22-DA86-0142-E9E1AB9450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506" y="2133176"/>
            <a:ext cx="914400" cy="914400"/>
          </a:xfrm>
          <a:prstGeom prst="rect">
            <a:avLst/>
          </a:prstGeom>
        </p:spPr>
      </p:pic>
      <p:pic>
        <p:nvPicPr>
          <p:cNvPr id="7" name="Graphic 6" descr="Heart outline">
            <a:extLst>
              <a:ext uri="{FF2B5EF4-FFF2-40B4-BE49-F238E27FC236}">
                <a16:creationId xmlns:a16="http://schemas.microsoft.com/office/drawing/2014/main" id="{3E013334-108E-237B-5E7E-D0A98A14B0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4" y="3740373"/>
            <a:ext cx="914400" cy="914400"/>
          </a:xfrm>
          <a:prstGeom prst="rect">
            <a:avLst/>
          </a:prstGeom>
        </p:spPr>
      </p:pic>
      <p:pic>
        <p:nvPicPr>
          <p:cNvPr id="9" name="Graphic 8" descr="Sign language outline">
            <a:extLst>
              <a:ext uri="{FF2B5EF4-FFF2-40B4-BE49-F238E27FC236}">
                <a16:creationId xmlns:a16="http://schemas.microsoft.com/office/drawing/2014/main" id="{EF9A540B-EA35-D823-95D8-D2CE6C14F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494" y="4975412"/>
            <a:ext cx="914400" cy="914400"/>
          </a:xfrm>
          <a:prstGeom prst="rect">
            <a:avLst/>
          </a:prstGeom>
        </p:spPr>
      </p:pic>
    </p:spTree>
    <p:extLst>
      <p:ext uri="{BB962C8B-B14F-4D97-AF65-F5344CB8AC3E}">
        <p14:creationId xmlns:p14="http://schemas.microsoft.com/office/powerpoint/2010/main" val="327689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CE8D68-B594-2592-6A43-5BA074F17642}"/>
              </a:ext>
            </a:extLst>
          </p:cNvPr>
          <p:cNvSpPr txBox="1"/>
          <p:nvPr/>
        </p:nvSpPr>
        <p:spPr>
          <a:xfrm>
            <a:off x="893792" y="2125940"/>
            <a:ext cx="10125016" cy="3108543"/>
          </a:xfrm>
          <a:prstGeom prst="rect">
            <a:avLst/>
          </a:prstGeom>
          <a:noFill/>
        </p:spPr>
        <p:txBody>
          <a:bodyPr wrap="none" rtlCol="0">
            <a:spAutoFit/>
          </a:bodyPr>
          <a:lstStyle/>
          <a:p>
            <a:pPr lvl="0"/>
            <a:r>
              <a:rPr lang="en-ID" sz="2800" dirty="0"/>
              <a:t>1. Connect with people who have different strengths and skills</a:t>
            </a:r>
          </a:p>
          <a:p>
            <a:endParaRPr lang="en-ID" sz="2800" dirty="0"/>
          </a:p>
          <a:p>
            <a:r>
              <a:rPr lang="en-ID" sz="2800" dirty="0"/>
              <a:t>2. Stay open to different ideas, opinions, and views on life </a:t>
            </a:r>
          </a:p>
          <a:p>
            <a:endParaRPr lang="en-ID" sz="2800" dirty="0"/>
          </a:p>
          <a:p>
            <a:r>
              <a:rPr lang="en-ID" sz="2800" dirty="0"/>
              <a:t>3. Break down hierarchies and build relationships based on equality  </a:t>
            </a:r>
          </a:p>
          <a:p>
            <a:endParaRPr lang="en-ID" sz="2800" dirty="0"/>
          </a:p>
          <a:p>
            <a:r>
              <a:rPr lang="en-ID" sz="2800" dirty="0"/>
              <a:t>4. Don’t be afraid to challenge each other </a:t>
            </a:r>
          </a:p>
        </p:txBody>
      </p:sp>
      <p:sp>
        <p:nvSpPr>
          <p:cNvPr id="3" name="TextBox 2">
            <a:extLst>
              <a:ext uri="{FF2B5EF4-FFF2-40B4-BE49-F238E27FC236}">
                <a16:creationId xmlns:a16="http://schemas.microsoft.com/office/drawing/2014/main" id="{485E38E9-B604-C6F0-5BC5-C3EEDFD4BA98}"/>
              </a:ext>
            </a:extLst>
          </p:cNvPr>
          <p:cNvSpPr txBox="1"/>
          <p:nvPr/>
        </p:nvSpPr>
        <p:spPr>
          <a:xfrm>
            <a:off x="789198" y="927100"/>
            <a:ext cx="10079041" cy="1046440"/>
          </a:xfrm>
          <a:prstGeom prst="rect">
            <a:avLst/>
          </a:prstGeom>
          <a:noFill/>
        </p:spPr>
        <p:txBody>
          <a:bodyPr wrap="none" rtlCol="0">
            <a:spAutoFit/>
          </a:bodyPr>
          <a:lstStyle/>
          <a:p>
            <a:r>
              <a:rPr lang="en-ID" sz="4400" dirty="0">
                <a:latin typeface="+mj-lt"/>
              </a:rPr>
              <a:t>How do you forge deeper partnerships and collaborations? </a:t>
            </a:r>
          </a:p>
          <a:p>
            <a:endParaRPr lang="en-US" dirty="0"/>
          </a:p>
        </p:txBody>
      </p:sp>
    </p:spTree>
    <p:extLst>
      <p:ext uri="{BB962C8B-B14F-4D97-AF65-F5344CB8AC3E}">
        <p14:creationId xmlns:p14="http://schemas.microsoft.com/office/powerpoint/2010/main" val="385738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27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F93E4-4AEB-3F8A-FC3C-7CFDED2CE0F5}"/>
              </a:ext>
            </a:extLst>
          </p:cNvPr>
          <p:cNvSpPr>
            <a:spLocks noGrp="1"/>
          </p:cNvSpPr>
          <p:nvPr>
            <p:ph type="title"/>
          </p:nvPr>
        </p:nvSpPr>
        <p:spPr>
          <a:xfrm>
            <a:off x="1024129" y="585216"/>
            <a:ext cx="3779085" cy="1499616"/>
          </a:xfrm>
        </p:spPr>
        <p:txBody>
          <a:bodyPr>
            <a:normAutofit/>
          </a:bodyPr>
          <a:lstStyle/>
          <a:p>
            <a:r>
              <a:rPr lang="en-ID" dirty="0">
                <a:solidFill>
                  <a:srgbClr val="FFFFFF"/>
                </a:solidFill>
              </a:rPr>
              <a:t>AND… </a:t>
            </a:r>
            <a:br>
              <a:rPr lang="en-ID" dirty="0">
                <a:solidFill>
                  <a:srgbClr val="FFFFFF"/>
                </a:solidFill>
              </a:rPr>
            </a:br>
            <a:r>
              <a:rPr lang="en-ID" dirty="0">
                <a:solidFill>
                  <a:srgbClr val="FFFFFF"/>
                </a:solidFill>
              </a:rPr>
              <a:t>BE resilient!</a:t>
            </a:r>
            <a:endParaRPr lang="en-US" dirty="0">
              <a:solidFill>
                <a:srgbClr val="FFFFFF"/>
              </a:solidFill>
            </a:endParaRPr>
          </a:p>
        </p:txBody>
      </p:sp>
      <p:cxnSp>
        <p:nvCxnSpPr>
          <p:cNvPr id="12" name="Straight Connector 11">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97F6346-5B08-E351-0E3E-B9A4C4E13911}"/>
              </a:ext>
            </a:extLst>
          </p:cNvPr>
          <p:cNvSpPr>
            <a:spLocks noGrp="1"/>
          </p:cNvSpPr>
          <p:nvPr>
            <p:ph idx="1"/>
          </p:nvPr>
        </p:nvSpPr>
        <p:spPr>
          <a:xfrm>
            <a:off x="1024129" y="2286000"/>
            <a:ext cx="3791711" cy="3931920"/>
          </a:xfrm>
        </p:spPr>
        <p:txBody>
          <a:bodyPr>
            <a:normAutofit/>
          </a:bodyPr>
          <a:lstStyle/>
          <a:p>
            <a:r>
              <a:rPr lang="en-ID">
                <a:solidFill>
                  <a:srgbClr val="FFFFFF"/>
                </a:solidFill>
              </a:rPr>
              <a:t>Resilience is like a muscle. </a:t>
            </a:r>
          </a:p>
          <a:p>
            <a:r>
              <a:rPr lang="en-ID">
                <a:solidFill>
                  <a:srgbClr val="FFFFFF"/>
                </a:solidFill>
              </a:rPr>
              <a:t>Whilst some may have a natural proclivity for it, there is no fixed limit on our own resilience. The more you ‘work out’ your resilience and put it to the test, the stronger and more developed it will be in time.</a:t>
            </a:r>
          </a:p>
          <a:p>
            <a:endParaRPr lang="en-ID">
              <a:solidFill>
                <a:srgbClr val="FFFFFF"/>
              </a:solidFill>
            </a:endParaRPr>
          </a:p>
          <a:p>
            <a:endParaRPr lang="en-US">
              <a:solidFill>
                <a:srgbClr val="FFFFFF"/>
              </a:solidFill>
            </a:endParaRPr>
          </a:p>
        </p:txBody>
      </p:sp>
      <p:pic>
        <p:nvPicPr>
          <p:cNvPr id="5" name="Picture 4" descr="A picture containing text&#10;&#10;Description automatically generated">
            <a:extLst>
              <a:ext uri="{FF2B5EF4-FFF2-40B4-BE49-F238E27FC236}">
                <a16:creationId xmlns:a16="http://schemas.microsoft.com/office/drawing/2014/main" id="{9CE0D054-B1E1-54A5-F187-768EA2930C3D}"/>
              </a:ext>
            </a:extLst>
          </p:cNvPr>
          <p:cNvPicPr>
            <a:picLocks noChangeAspect="1"/>
          </p:cNvPicPr>
          <p:nvPr/>
        </p:nvPicPr>
        <p:blipFill rotWithShape="1">
          <a:blip r:embed="rId3"/>
          <a:srcRect l="881" r="1307" b="3"/>
          <a:stretch/>
        </p:blipFill>
        <p:spPr>
          <a:xfrm>
            <a:off x="6096000" y="640080"/>
            <a:ext cx="5455921" cy="5577840"/>
          </a:xfrm>
          <a:prstGeom prst="rect">
            <a:avLst/>
          </a:prstGeom>
        </p:spPr>
      </p:pic>
    </p:spTree>
    <p:extLst>
      <p:ext uri="{BB962C8B-B14F-4D97-AF65-F5344CB8AC3E}">
        <p14:creationId xmlns:p14="http://schemas.microsoft.com/office/powerpoint/2010/main" val="262100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with low confidence">
            <a:extLst>
              <a:ext uri="{FF2B5EF4-FFF2-40B4-BE49-F238E27FC236}">
                <a16:creationId xmlns:a16="http://schemas.microsoft.com/office/drawing/2014/main" id="{50E5050D-DA6E-6A10-B40E-9C96E0AE8C07}"/>
              </a:ext>
            </a:extLst>
          </p:cNvPr>
          <p:cNvPicPr>
            <a:picLocks noChangeAspect="1"/>
          </p:cNvPicPr>
          <p:nvPr/>
        </p:nvPicPr>
        <p:blipFill rotWithShape="1">
          <a:blip r:embed="rId3"/>
          <a:srcRect t="1107" r="9091" b="23968"/>
          <a:stretch/>
        </p:blipFill>
        <p:spPr>
          <a:xfrm>
            <a:off x="20" y="10"/>
            <a:ext cx="12191980" cy="6857990"/>
          </a:xfrm>
          <a:prstGeom prst="rect">
            <a:avLst/>
          </a:prstGeom>
        </p:spPr>
      </p:pic>
      <p:sp>
        <p:nvSpPr>
          <p:cNvPr id="18" name="Rectangle 12">
            <a:extLst>
              <a:ext uri="{FF2B5EF4-FFF2-40B4-BE49-F238E27FC236}">
                <a16:creationId xmlns:a16="http://schemas.microsoft.com/office/drawing/2014/main" id="{57D175FC-84CC-4D12-A5E2-FA27D934E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5"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4CD504B-EEAB-C682-DF94-BE6CDF614375}"/>
              </a:ext>
            </a:extLst>
          </p:cNvPr>
          <p:cNvSpPr>
            <a:spLocks noGrp="1"/>
          </p:cNvSpPr>
          <p:nvPr>
            <p:ph type="title"/>
          </p:nvPr>
        </p:nvSpPr>
        <p:spPr>
          <a:xfrm>
            <a:off x="1024128" y="585216"/>
            <a:ext cx="6066816" cy="1499616"/>
          </a:xfrm>
        </p:spPr>
        <p:txBody>
          <a:bodyPr vert="horz" lIns="91440" tIns="45720" rIns="91440" bIns="45720" rtlCol="0" anchor="ctr">
            <a:normAutofit/>
          </a:bodyPr>
          <a:lstStyle/>
          <a:p>
            <a:r>
              <a:rPr lang="en-US" sz="5400" dirty="0">
                <a:solidFill>
                  <a:srgbClr val="000000"/>
                </a:solidFill>
              </a:rPr>
              <a:t>Congratulations!</a:t>
            </a:r>
          </a:p>
        </p:txBody>
      </p:sp>
      <p:cxnSp>
        <p:nvCxnSpPr>
          <p:cNvPr id="19" name="Straight Connector 14">
            <a:extLst>
              <a:ext uri="{FF2B5EF4-FFF2-40B4-BE49-F238E27FC236}">
                <a16:creationId xmlns:a16="http://schemas.microsoft.com/office/drawing/2014/main" id="{8AC38328-2D50-4DDB-BD20-28DE12E49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8505F91-ECBD-63D5-181F-53FAB9723B0F}"/>
              </a:ext>
            </a:extLst>
          </p:cNvPr>
          <p:cNvSpPr txBox="1"/>
          <p:nvPr/>
        </p:nvSpPr>
        <p:spPr>
          <a:xfrm>
            <a:off x="1024128" y="2286000"/>
            <a:ext cx="6066816" cy="402336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sz="3400" dirty="0">
                <a:solidFill>
                  <a:srgbClr val="000000"/>
                </a:solidFill>
              </a:rPr>
              <a:t>You are woman innovators, founders, and business leaders/owners.</a:t>
            </a:r>
          </a:p>
          <a:p>
            <a:pPr defTabSz="914400">
              <a:lnSpc>
                <a:spcPct val="90000"/>
              </a:lnSpc>
              <a:spcAft>
                <a:spcPts val="600"/>
              </a:spcAft>
              <a:buClr>
                <a:schemeClr val="accent1"/>
              </a:buClr>
            </a:pPr>
            <a:endParaRPr lang="en-US" sz="3400" dirty="0">
              <a:solidFill>
                <a:srgbClr val="000000"/>
              </a:solidFill>
            </a:endParaRPr>
          </a:p>
          <a:p>
            <a:pPr defTabSz="914400">
              <a:lnSpc>
                <a:spcPct val="90000"/>
              </a:lnSpc>
              <a:spcAft>
                <a:spcPts val="600"/>
              </a:spcAft>
              <a:buClr>
                <a:schemeClr val="accent1"/>
              </a:buClr>
            </a:pPr>
            <a:r>
              <a:rPr lang="en-US" sz="3400" b="1" dirty="0">
                <a:solidFill>
                  <a:srgbClr val="000000"/>
                </a:solidFill>
              </a:rPr>
              <a:t>What you do now is bigger than yourself.</a:t>
            </a:r>
          </a:p>
        </p:txBody>
      </p:sp>
    </p:spTree>
    <p:extLst>
      <p:ext uri="{BB962C8B-B14F-4D97-AF65-F5344CB8AC3E}">
        <p14:creationId xmlns:p14="http://schemas.microsoft.com/office/powerpoint/2010/main" val="872404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551911-9CB8-F9FB-4754-C842137DFFBC}"/>
              </a:ext>
            </a:extLst>
          </p:cNvPr>
          <p:cNvSpPr txBox="1"/>
          <p:nvPr/>
        </p:nvSpPr>
        <p:spPr>
          <a:xfrm>
            <a:off x="966809" y="1120676"/>
            <a:ext cx="10773508" cy="3877985"/>
          </a:xfrm>
          <a:prstGeom prst="rect">
            <a:avLst/>
          </a:prstGeom>
          <a:noFill/>
        </p:spPr>
        <p:txBody>
          <a:bodyPr wrap="square" rtlCol="0">
            <a:spAutoFit/>
          </a:bodyPr>
          <a:lstStyle/>
          <a:p>
            <a:r>
              <a:rPr lang="en-ID" sz="5000" dirty="0">
                <a:latin typeface="+mj-lt"/>
              </a:rPr>
              <a:t>How can managers and leaders build resilience?</a:t>
            </a:r>
          </a:p>
          <a:p>
            <a:endParaRPr lang="en-ID" sz="2800" dirty="0">
              <a:latin typeface="+mj-lt"/>
            </a:endParaRPr>
          </a:p>
          <a:p>
            <a:r>
              <a:rPr lang="en-ID" sz="2800" dirty="0">
                <a:latin typeface="+mj-lt"/>
              </a:rPr>
              <a:t>Building resilience comes down to effectively managing change and finding solutions to new challenges presented by the changing world around us. For managers and leaders looking to flex their resilience muscle, key skills in good communication, people management and problem solving can all work together to build this feeling of agility and strength. Sometimes a crisis provides a perfect opportunity to sharpen these skills, but effective training and development opportunities are essential in facilitating this. </a:t>
            </a:r>
            <a:endParaRPr lang="en-US" dirty="0"/>
          </a:p>
        </p:txBody>
      </p:sp>
    </p:spTree>
    <p:extLst>
      <p:ext uri="{BB962C8B-B14F-4D97-AF65-F5344CB8AC3E}">
        <p14:creationId xmlns:p14="http://schemas.microsoft.com/office/powerpoint/2010/main" val="185308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57B70B7F-CDC6-CF4F-ABD3-EE644EED048C}"/>
              </a:ext>
            </a:extLst>
          </p:cNvPr>
          <p:cNvPicPr>
            <a:picLocks noChangeAspect="1"/>
          </p:cNvPicPr>
          <p:nvPr/>
        </p:nvPicPr>
        <p:blipFill>
          <a:blip r:embed="rId3"/>
          <a:stretch>
            <a:fillRect/>
          </a:stretch>
        </p:blipFill>
        <p:spPr>
          <a:xfrm>
            <a:off x="304801" y="698500"/>
            <a:ext cx="10399058" cy="601158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01C5-AD64-5765-9520-A45F0C3BC518}"/>
              </a:ext>
            </a:extLst>
          </p:cNvPr>
          <p:cNvSpPr>
            <a:spLocks noGrp="1"/>
          </p:cNvSpPr>
          <p:nvPr>
            <p:ph type="title"/>
          </p:nvPr>
        </p:nvSpPr>
        <p:spPr/>
        <p:txBody>
          <a:bodyPr/>
          <a:lstStyle/>
          <a:p>
            <a:r>
              <a:rPr lang="en-US" dirty="0"/>
              <a:t>Self-discipline</a:t>
            </a:r>
          </a:p>
        </p:txBody>
      </p:sp>
      <p:pic>
        <p:nvPicPr>
          <p:cNvPr id="6" name="Picture Placeholder 5" descr="A picture containing text&#10;&#10;Description automatically generated">
            <a:extLst>
              <a:ext uri="{FF2B5EF4-FFF2-40B4-BE49-F238E27FC236}">
                <a16:creationId xmlns:a16="http://schemas.microsoft.com/office/drawing/2014/main" id="{22B558B2-E263-4661-FDDB-60F10A8037BC}"/>
              </a:ext>
            </a:extLst>
          </p:cNvPr>
          <p:cNvPicPr>
            <a:picLocks noGrp="1" noChangeAspect="1"/>
          </p:cNvPicPr>
          <p:nvPr>
            <p:ph type="pic" idx="1"/>
          </p:nvPr>
        </p:nvPicPr>
        <p:blipFill>
          <a:blip r:embed="rId2"/>
          <a:srcRect t="10406" b="10406"/>
          <a:stretch>
            <a:fillRect/>
          </a:stretch>
        </p:blipFill>
        <p:spPr/>
      </p:pic>
      <p:sp>
        <p:nvSpPr>
          <p:cNvPr id="4" name="Text Placeholder 3">
            <a:extLst>
              <a:ext uri="{FF2B5EF4-FFF2-40B4-BE49-F238E27FC236}">
                <a16:creationId xmlns:a16="http://schemas.microsoft.com/office/drawing/2014/main" id="{0F262D2A-2EC0-1ADB-FDE0-EDA91253F0BC}"/>
              </a:ext>
            </a:extLst>
          </p:cNvPr>
          <p:cNvSpPr>
            <a:spLocks noGrp="1"/>
          </p:cNvSpPr>
          <p:nvPr>
            <p:ph type="body" sz="half" idx="2"/>
          </p:nvPr>
        </p:nvSpPr>
        <p:spPr/>
        <p:txBody>
          <a:bodyPr>
            <a:normAutofit/>
          </a:bodyPr>
          <a:lstStyle/>
          <a:p>
            <a:pPr marL="571500" indent="-571500">
              <a:buFont typeface="Arial" panose="020B0604020202020204" pitchFamily="34" charset="0"/>
              <a:buChar char="•"/>
            </a:pPr>
            <a:r>
              <a:rPr lang="en-US" sz="4000" dirty="0"/>
              <a:t>ROUTINE</a:t>
            </a:r>
          </a:p>
          <a:p>
            <a:pPr marL="571500" indent="-571500">
              <a:buFont typeface="Arial" panose="020B0604020202020204" pitchFamily="34" charset="0"/>
              <a:buChar char="•"/>
            </a:pPr>
            <a:r>
              <a:rPr lang="en-US" sz="4000" dirty="0"/>
              <a:t>RITUALS</a:t>
            </a:r>
          </a:p>
        </p:txBody>
      </p:sp>
    </p:spTree>
    <p:extLst>
      <p:ext uri="{BB962C8B-B14F-4D97-AF65-F5344CB8AC3E}">
        <p14:creationId xmlns:p14="http://schemas.microsoft.com/office/powerpoint/2010/main" val="1562540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different&#10;&#10;Description automatically generated">
            <a:extLst>
              <a:ext uri="{FF2B5EF4-FFF2-40B4-BE49-F238E27FC236}">
                <a16:creationId xmlns:a16="http://schemas.microsoft.com/office/drawing/2014/main" id="{DE34C6DC-1720-A0C3-4574-0D415A552D72}"/>
              </a:ext>
            </a:extLst>
          </p:cNvPr>
          <p:cNvPicPr>
            <a:picLocks noChangeAspect="1"/>
          </p:cNvPicPr>
          <p:nvPr/>
        </p:nvPicPr>
        <p:blipFill>
          <a:blip r:embed="rId2"/>
          <a:stretch>
            <a:fillRect/>
          </a:stretch>
        </p:blipFill>
        <p:spPr>
          <a:xfrm>
            <a:off x="34538" y="0"/>
            <a:ext cx="12122924" cy="6858000"/>
          </a:xfrm>
          <a:prstGeom prst="rect">
            <a:avLst/>
          </a:prstGeom>
        </p:spPr>
      </p:pic>
    </p:spTree>
    <p:extLst>
      <p:ext uri="{BB962C8B-B14F-4D97-AF65-F5344CB8AC3E}">
        <p14:creationId xmlns:p14="http://schemas.microsoft.com/office/powerpoint/2010/main" val="478786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3B3474B-64B3-8207-919B-7C1F34824FA2}"/>
              </a:ext>
            </a:extLst>
          </p:cNvPr>
          <p:cNvPicPr>
            <a:picLocks noChangeAspect="1"/>
          </p:cNvPicPr>
          <p:nvPr/>
        </p:nvPicPr>
        <p:blipFill>
          <a:blip r:embed="rId2"/>
          <a:stretch>
            <a:fillRect/>
          </a:stretch>
        </p:blipFill>
        <p:spPr>
          <a:xfrm>
            <a:off x="0" y="28644"/>
            <a:ext cx="12192000" cy="6800711"/>
          </a:xfrm>
          <a:prstGeom prst="rect">
            <a:avLst/>
          </a:prstGeom>
        </p:spPr>
      </p:pic>
    </p:spTree>
    <p:extLst>
      <p:ext uri="{BB962C8B-B14F-4D97-AF65-F5344CB8AC3E}">
        <p14:creationId xmlns:p14="http://schemas.microsoft.com/office/powerpoint/2010/main" val="231341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red, indoor, coffee cup&#10;&#10;Description automatically generated">
            <a:extLst>
              <a:ext uri="{FF2B5EF4-FFF2-40B4-BE49-F238E27FC236}">
                <a16:creationId xmlns:a16="http://schemas.microsoft.com/office/drawing/2014/main" id="{334D3413-EB35-49EA-643F-2D5679BE685F}"/>
              </a:ext>
            </a:extLst>
          </p:cNvPr>
          <p:cNvPicPr>
            <a:picLocks noChangeAspect="1"/>
          </p:cNvPicPr>
          <p:nvPr/>
        </p:nvPicPr>
        <p:blipFill>
          <a:blip r:embed="rId2"/>
          <a:stretch>
            <a:fillRect/>
          </a:stretch>
        </p:blipFill>
        <p:spPr>
          <a:xfrm>
            <a:off x="1087" y="0"/>
            <a:ext cx="12189826" cy="6858000"/>
          </a:xfrm>
          <a:prstGeom prst="rect">
            <a:avLst/>
          </a:prstGeom>
        </p:spPr>
      </p:pic>
    </p:spTree>
    <p:extLst>
      <p:ext uri="{BB962C8B-B14F-4D97-AF65-F5344CB8AC3E}">
        <p14:creationId xmlns:p14="http://schemas.microsoft.com/office/powerpoint/2010/main" val="3318640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6FE1DF8-B2ED-7D44-95E6-B898C29E0BFE}"/>
              </a:ext>
            </a:extLst>
          </p:cNvPr>
          <p:cNvSpPr>
            <a:spLocks noGrp="1"/>
          </p:cNvSpPr>
          <p:nvPr>
            <p:ph type="title"/>
          </p:nvPr>
        </p:nvSpPr>
        <p:spPr>
          <a:xfrm>
            <a:off x="1061156" y="756970"/>
            <a:ext cx="10972800" cy="1143000"/>
          </a:xfrm>
        </p:spPr>
        <p:txBody>
          <a:bodyPr/>
          <a:lstStyle/>
          <a:p>
            <a:r>
              <a:rPr lang="en-US" altLang="en-US" dirty="0">
                <a:ea typeface="ＭＳ Ｐゴシック" panose="020B0600070205080204" pitchFamily="34" charset="-128"/>
                <a:cs typeface="Miso" charset="0"/>
              </a:rPr>
              <a:t>Self-care</a:t>
            </a:r>
          </a:p>
        </p:txBody>
      </p:sp>
      <p:sp>
        <p:nvSpPr>
          <p:cNvPr id="40962" name="TextBox 2">
            <a:extLst>
              <a:ext uri="{FF2B5EF4-FFF2-40B4-BE49-F238E27FC236}">
                <a16:creationId xmlns:a16="http://schemas.microsoft.com/office/drawing/2014/main" id="{067B9219-FBF9-524D-A90B-B79DA660AFBF}"/>
              </a:ext>
            </a:extLst>
          </p:cNvPr>
          <p:cNvSpPr txBox="1">
            <a:spLocks noChangeArrowheads="1"/>
          </p:cNvSpPr>
          <p:nvPr/>
        </p:nvSpPr>
        <p:spPr bwMode="auto">
          <a:xfrm>
            <a:off x="1061156" y="1728242"/>
            <a:ext cx="96879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marL="0" indent="0">
              <a:spcBef>
                <a:spcPct val="0"/>
              </a:spcBef>
              <a:buClrTx/>
              <a:buNone/>
            </a:pPr>
            <a:r>
              <a:rPr lang="en-US" altLang="en-US" dirty="0">
                <a:solidFill>
                  <a:schemeClr val="tx1"/>
                </a:solidFill>
                <a:latin typeface="+mj-lt"/>
              </a:rPr>
              <a:t>Curate your problems</a:t>
            </a:r>
          </a:p>
        </p:txBody>
      </p:sp>
      <p:sp>
        <p:nvSpPr>
          <p:cNvPr id="40963" name="TextBox 1">
            <a:extLst>
              <a:ext uri="{FF2B5EF4-FFF2-40B4-BE49-F238E27FC236}">
                <a16:creationId xmlns:a16="http://schemas.microsoft.com/office/drawing/2014/main" id="{8EC0FCE3-974A-D342-8F54-AEDD1C587F3A}"/>
              </a:ext>
            </a:extLst>
          </p:cNvPr>
          <p:cNvSpPr txBox="1">
            <a:spLocks noChangeArrowheads="1"/>
          </p:cNvSpPr>
          <p:nvPr/>
        </p:nvSpPr>
        <p:spPr bwMode="auto">
          <a:xfrm>
            <a:off x="3697648" y="2829157"/>
            <a:ext cx="2445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800" dirty="0">
                <a:solidFill>
                  <a:srgbClr val="FF0000"/>
                </a:solidFill>
                <a:latin typeface="+mj-lt"/>
              </a:rPr>
              <a:t>Do I have a problem?</a:t>
            </a:r>
          </a:p>
        </p:txBody>
      </p:sp>
      <p:cxnSp>
        <p:nvCxnSpPr>
          <p:cNvPr id="6" name="Straight Arrow Connector 5">
            <a:extLst>
              <a:ext uri="{FF2B5EF4-FFF2-40B4-BE49-F238E27FC236}">
                <a16:creationId xmlns:a16="http://schemas.microsoft.com/office/drawing/2014/main" id="{F3410656-0434-3044-A187-8B223B930EE4}"/>
              </a:ext>
            </a:extLst>
          </p:cNvPr>
          <p:cNvCxnSpPr>
            <a:cxnSpLocks noChangeShapeType="1"/>
          </p:cNvCxnSpPr>
          <p:nvPr/>
        </p:nvCxnSpPr>
        <p:spPr bwMode="auto">
          <a:xfrm flipH="1">
            <a:off x="3663952" y="3479800"/>
            <a:ext cx="1350433" cy="787400"/>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461BA734-3545-8441-875A-014AB1D75F8E}"/>
              </a:ext>
            </a:extLst>
          </p:cNvPr>
          <p:cNvCxnSpPr>
            <a:cxnSpLocks noChangeShapeType="1"/>
          </p:cNvCxnSpPr>
          <p:nvPr/>
        </p:nvCxnSpPr>
        <p:spPr bwMode="auto">
          <a:xfrm>
            <a:off x="5008033" y="3479800"/>
            <a:ext cx="1365251" cy="787400"/>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66" name="TextBox 8">
            <a:extLst>
              <a:ext uri="{FF2B5EF4-FFF2-40B4-BE49-F238E27FC236}">
                <a16:creationId xmlns:a16="http://schemas.microsoft.com/office/drawing/2014/main" id="{B83D9254-643E-C648-B873-8CE091EC4736}"/>
              </a:ext>
            </a:extLst>
          </p:cNvPr>
          <p:cNvSpPr txBox="1">
            <a:spLocks noChangeArrowheads="1"/>
          </p:cNvSpPr>
          <p:nvPr/>
        </p:nvSpPr>
        <p:spPr bwMode="auto">
          <a:xfrm>
            <a:off x="2389718" y="5532968"/>
            <a:ext cx="486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Yes</a:t>
            </a:r>
          </a:p>
        </p:txBody>
      </p:sp>
      <p:sp>
        <p:nvSpPr>
          <p:cNvPr id="40967" name="TextBox 9">
            <a:extLst>
              <a:ext uri="{FF2B5EF4-FFF2-40B4-BE49-F238E27FC236}">
                <a16:creationId xmlns:a16="http://schemas.microsoft.com/office/drawing/2014/main" id="{222763FF-D0BA-FD48-A00B-F2A2AE08E797}"/>
              </a:ext>
            </a:extLst>
          </p:cNvPr>
          <p:cNvSpPr txBox="1">
            <a:spLocks noChangeArrowheads="1"/>
          </p:cNvSpPr>
          <p:nvPr/>
        </p:nvSpPr>
        <p:spPr bwMode="auto">
          <a:xfrm>
            <a:off x="6373284" y="4116918"/>
            <a:ext cx="425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No</a:t>
            </a:r>
          </a:p>
        </p:txBody>
      </p:sp>
      <p:sp>
        <p:nvSpPr>
          <p:cNvPr id="40968" name="TextBox 12">
            <a:extLst>
              <a:ext uri="{FF2B5EF4-FFF2-40B4-BE49-F238E27FC236}">
                <a16:creationId xmlns:a16="http://schemas.microsoft.com/office/drawing/2014/main" id="{A9F31770-E70B-BA4C-A17C-EEC4D5BD061C}"/>
              </a:ext>
            </a:extLst>
          </p:cNvPr>
          <p:cNvSpPr txBox="1">
            <a:spLocks noChangeArrowheads="1"/>
          </p:cNvSpPr>
          <p:nvPr/>
        </p:nvSpPr>
        <p:spPr bwMode="auto">
          <a:xfrm>
            <a:off x="1566228" y="4758336"/>
            <a:ext cx="2365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Does it have a solution?</a:t>
            </a:r>
          </a:p>
        </p:txBody>
      </p:sp>
      <p:cxnSp>
        <p:nvCxnSpPr>
          <p:cNvPr id="15" name="Straight Arrow Connector 14">
            <a:extLst>
              <a:ext uri="{FF2B5EF4-FFF2-40B4-BE49-F238E27FC236}">
                <a16:creationId xmlns:a16="http://schemas.microsoft.com/office/drawing/2014/main" id="{1E227488-D612-8F49-8C73-01CB62166C80}"/>
              </a:ext>
            </a:extLst>
          </p:cNvPr>
          <p:cNvCxnSpPr>
            <a:cxnSpLocks noChangeShapeType="1"/>
          </p:cNvCxnSpPr>
          <p:nvPr/>
        </p:nvCxnSpPr>
        <p:spPr bwMode="auto">
          <a:xfrm flipH="1">
            <a:off x="3147151" y="4515153"/>
            <a:ext cx="241714" cy="322791"/>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1F0A0A1D-7EF5-E544-84FA-009D418CB4DA}"/>
              </a:ext>
            </a:extLst>
          </p:cNvPr>
          <p:cNvCxnSpPr>
            <a:cxnSpLocks noChangeShapeType="1"/>
          </p:cNvCxnSpPr>
          <p:nvPr/>
        </p:nvCxnSpPr>
        <p:spPr bwMode="auto">
          <a:xfrm flipH="1">
            <a:off x="2713567" y="5300134"/>
            <a:ext cx="186267" cy="300567"/>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71" name="TextBox 17">
            <a:extLst>
              <a:ext uri="{FF2B5EF4-FFF2-40B4-BE49-F238E27FC236}">
                <a16:creationId xmlns:a16="http://schemas.microsoft.com/office/drawing/2014/main" id="{8FE6D24F-1366-C748-9F3F-75C14ABEFF18}"/>
              </a:ext>
            </a:extLst>
          </p:cNvPr>
          <p:cNvSpPr txBox="1">
            <a:spLocks noChangeArrowheads="1"/>
          </p:cNvSpPr>
          <p:nvPr/>
        </p:nvSpPr>
        <p:spPr bwMode="auto">
          <a:xfrm>
            <a:off x="3198285" y="4133852"/>
            <a:ext cx="486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Yes</a:t>
            </a:r>
          </a:p>
        </p:txBody>
      </p:sp>
      <p:cxnSp>
        <p:nvCxnSpPr>
          <p:cNvPr id="20" name="Straight Arrow Connector 19">
            <a:extLst>
              <a:ext uri="{FF2B5EF4-FFF2-40B4-BE49-F238E27FC236}">
                <a16:creationId xmlns:a16="http://schemas.microsoft.com/office/drawing/2014/main" id="{8364749B-BDD6-3A47-88A4-E13EBC285F25}"/>
              </a:ext>
            </a:extLst>
          </p:cNvPr>
          <p:cNvCxnSpPr>
            <a:cxnSpLocks noChangeShapeType="1"/>
          </p:cNvCxnSpPr>
          <p:nvPr/>
        </p:nvCxnSpPr>
        <p:spPr bwMode="auto">
          <a:xfrm>
            <a:off x="2899834" y="5329080"/>
            <a:ext cx="3395674" cy="358404"/>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73" name="TextBox 22">
            <a:extLst>
              <a:ext uri="{FF2B5EF4-FFF2-40B4-BE49-F238E27FC236}">
                <a16:creationId xmlns:a16="http://schemas.microsoft.com/office/drawing/2014/main" id="{06AF60D3-F007-BF40-8706-514F2FA617A6}"/>
              </a:ext>
            </a:extLst>
          </p:cNvPr>
          <p:cNvSpPr txBox="1">
            <a:spLocks noChangeArrowheads="1"/>
          </p:cNvSpPr>
          <p:nvPr/>
        </p:nvSpPr>
        <p:spPr bwMode="auto">
          <a:xfrm>
            <a:off x="6271679" y="5474072"/>
            <a:ext cx="425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No</a:t>
            </a:r>
          </a:p>
        </p:txBody>
      </p:sp>
      <p:cxnSp>
        <p:nvCxnSpPr>
          <p:cNvPr id="25" name="Straight Arrow Connector 24">
            <a:extLst>
              <a:ext uri="{FF2B5EF4-FFF2-40B4-BE49-F238E27FC236}">
                <a16:creationId xmlns:a16="http://schemas.microsoft.com/office/drawing/2014/main" id="{164A1BC3-6BF0-6E45-A1BA-3E8D5431E3E9}"/>
              </a:ext>
            </a:extLst>
          </p:cNvPr>
          <p:cNvCxnSpPr>
            <a:cxnSpLocks noChangeShapeType="1"/>
            <a:stCxn id="40973" idx="3"/>
          </p:cNvCxnSpPr>
          <p:nvPr/>
        </p:nvCxnSpPr>
        <p:spPr bwMode="auto">
          <a:xfrm flipV="1">
            <a:off x="6696795" y="4936184"/>
            <a:ext cx="1098890" cy="768721"/>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a:extLst>
              <a:ext uri="{FF2B5EF4-FFF2-40B4-BE49-F238E27FC236}">
                <a16:creationId xmlns:a16="http://schemas.microsoft.com/office/drawing/2014/main" id="{EE9A28B0-D2C4-D044-A681-61A6C0549CBE}"/>
              </a:ext>
            </a:extLst>
          </p:cNvPr>
          <p:cNvCxnSpPr>
            <a:cxnSpLocks noChangeShapeType="1"/>
          </p:cNvCxnSpPr>
          <p:nvPr/>
        </p:nvCxnSpPr>
        <p:spPr bwMode="auto">
          <a:xfrm>
            <a:off x="6849534" y="4434417"/>
            <a:ext cx="946151" cy="429683"/>
          </a:xfrm>
          <a:prstGeom prst="straightConnector1">
            <a:avLst/>
          </a:prstGeom>
          <a:noFill/>
          <a:ln w="25400">
            <a:solidFill>
              <a:schemeClr val="accent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976" name="TextBox 27">
            <a:extLst>
              <a:ext uri="{FF2B5EF4-FFF2-40B4-BE49-F238E27FC236}">
                <a16:creationId xmlns:a16="http://schemas.microsoft.com/office/drawing/2014/main" id="{2A9CE095-8678-2C4C-9F24-D9A68DE993C7}"/>
              </a:ext>
            </a:extLst>
          </p:cNvPr>
          <p:cNvSpPr txBox="1">
            <a:spLocks noChangeArrowheads="1"/>
          </p:cNvSpPr>
          <p:nvPr/>
        </p:nvSpPr>
        <p:spPr bwMode="auto">
          <a:xfrm>
            <a:off x="7799917" y="4624918"/>
            <a:ext cx="14377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61A0"/>
              </a:buClr>
              <a:buFont typeface="Arial" panose="020B0604020202020204" pitchFamily="34" charset="0"/>
              <a:buChar char="•"/>
              <a:defRPr sz="3200">
                <a:solidFill>
                  <a:srgbClr val="404040"/>
                </a:solidFill>
                <a:latin typeface="Arimo" charset="0"/>
                <a:ea typeface="ＭＳ Ｐゴシック" panose="020B0600070205080204" pitchFamily="34" charset="-128"/>
                <a:cs typeface="Arimo" charset="0"/>
              </a:defRPr>
            </a:lvl1pPr>
            <a:lvl2pPr marL="742950" indent="-285750">
              <a:spcBef>
                <a:spcPct val="20000"/>
              </a:spcBef>
              <a:buClr>
                <a:srgbClr val="0B61A0"/>
              </a:buClr>
              <a:buFont typeface="Arial" panose="020B0604020202020204" pitchFamily="34" charset="0"/>
              <a:buChar char="–"/>
              <a:defRPr sz="2800">
                <a:solidFill>
                  <a:srgbClr val="404040"/>
                </a:solidFill>
                <a:latin typeface="Arimo" charset="0"/>
                <a:ea typeface="ＭＳ Ｐゴシック" panose="020B0600070205080204" pitchFamily="34" charset="-128"/>
                <a:cs typeface="Arimo" charset="0"/>
              </a:defRPr>
            </a:lvl2pPr>
            <a:lvl3pPr marL="1143000" indent="-228600">
              <a:spcBef>
                <a:spcPct val="20000"/>
              </a:spcBef>
              <a:buClr>
                <a:srgbClr val="0B61A0"/>
              </a:buClr>
              <a:buFont typeface="Arial" panose="020B0604020202020204" pitchFamily="34" charset="0"/>
              <a:buChar char="•"/>
              <a:defRPr sz="2400">
                <a:solidFill>
                  <a:srgbClr val="404040"/>
                </a:solidFill>
                <a:latin typeface="Arimo" charset="0"/>
                <a:ea typeface="ＭＳ Ｐゴシック" panose="020B0600070205080204" pitchFamily="34" charset="-128"/>
                <a:cs typeface="Arimo" charset="0"/>
              </a:defRPr>
            </a:lvl3pPr>
            <a:lvl4pPr marL="16002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4pPr>
            <a:lvl5pPr marL="2057400" indent="-228600">
              <a:spcBef>
                <a:spcPct val="20000"/>
              </a:spcBef>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5pPr>
            <a:lvl6pPr marL="25146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6pPr>
            <a:lvl7pPr marL="29718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7pPr>
            <a:lvl8pPr marL="34290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8pPr>
            <a:lvl9pPr marL="3886200" indent="-228600" defTabSz="457200" eaLnBrk="0" fontAlgn="base" hangingPunct="0">
              <a:spcBef>
                <a:spcPct val="20000"/>
              </a:spcBef>
              <a:spcAft>
                <a:spcPct val="0"/>
              </a:spcAft>
              <a:buClr>
                <a:srgbClr val="0B61A0"/>
              </a:buClr>
              <a:buFont typeface="Arial" panose="020B0604020202020204" pitchFamily="34" charset="0"/>
              <a:buChar char="»"/>
              <a:defRPr sz="2000">
                <a:solidFill>
                  <a:srgbClr val="404040"/>
                </a:solidFill>
                <a:latin typeface="Arimo" charset="0"/>
                <a:ea typeface="ＭＳ Ｐゴシック" panose="020B0600070205080204" pitchFamily="34" charset="-128"/>
                <a:cs typeface="Arimo" charset="0"/>
              </a:defRPr>
            </a:lvl9pPr>
          </a:lstStyle>
          <a:p>
            <a:pPr>
              <a:spcBef>
                <a:spcPct val="0"/>
              </a:spcBef>
              <a:buClrTx/>
              <a:buFontTx/>
              <a:buNone/>
            </a:pPr>
            <a:r>
              <a:rPr lang="en-US" altLang="en-US" sz="2400" dirty="0">
                <a:solidFill>
                  <a:srgbClr val="FF0000"/>
                </a:solidFill>
                <a:latin typeface="+mj-lt"/>
              </a:rPr>
              <a:t>WHY BOTHER?</a:t>
            </a:r>
          </a:p>
        </p:txBody>
      </p:sp>
    </p:spTree>
    <p:extLst>
      <p:ext uri="{BB962C8B-B14F-4D97-AF65-F5344CB8AC3E}">
        <p14:creationId xmlns:p14="http://schemas.microsoft.com/office/powerpoint/2010/main" val="961303335"/>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2F1F-215E-8EE8-2BE4-F7A819CDC4FB}"/>
              </a:ext>
            </a:extLst>
          </p:cNvPr>
          <p:cNvSpPr>
            <a:spLocks noGrp="1"/>
          </p:cNvSpPr>
          <p:nvPr>
            <p:ph type="title"/>
          </p:nvPr>
        </p:nvSpPr>
        <p:spPr>
          <a:xfrm>
            <a:off x="1696480" y="2679192"/>
            <a:ext cx="9720072" cy="1499616"/>
          </a:xfrm>
        </p:spPr>
        <p:txBody>
          <a:bodyPr>
            <a:normAutofit fontScale="90000"/>
          </a:bodyPr>
          <a:lstStyle/>
          <a:p>
            <a:r>
              <a:rPr lang="en-ID" sz="5600" dirty="0"/>
              <a:t>How have past events shaped you </a:t>
            </a:r>
            <a:br>
              <a:rPr lang="en-ID" sz="5600" dirty="0"/>
            </a:br>
            <a:r>
              <a:rPr lang="en-ID" sz="5600" dirty="0"/>
              <a:t>and how does it cost you? </a:t>
            </a:r>
            <a:br>
              <a:rPr lang="en-ID" dirty="0"/>
            </a:br>
            <a:endParaRPr lang="en-US" dirty="0"/>
          </a:p>
        </p:txBody>
      </p:sp>
    </p:spTree>
    <p:extLst>
      <p:ext uri="{BB962C8B-B14F-4D97-AF65-F5344CB8AC3E}">
        <p14:creationId xmlns:p14="http://schemas.microsoft.com/office/powerpoint/2010/main" val="4029560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904C0BC6-B04D-4459-B721-9C030C392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5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9FA94B4B-DF9E-5BBA-F089-E3945295F8BF}"/>
              </a:ext>
            </a:extLst>
          </p:cNvPr>
          <p:cNvPicPr>
            <a:picLocks noChangeAspect="1"/>
          </p:cNvPicPr>
          <p:nvPr/>
        </p:nvPicPr>
        <p:blipFill>
          <a:blip r:embed="rId2"/>
          <a:stretch>
            <a:fillRect/>
          </a:stretch>
        </p:blipFill>
        <p:spPr>
          <a:xfrm>
            <a:off x="1099528" y="643467"/>
            <a:ext cx="9992943" cy="5571066"/>
          </a:xfrm>
          <a:prstGeom prst="rect">
            <a:avLst/>
          </a:prstGeom>
        </p:spPr>
      </p:pic>
    </p:spTree>
    <p:extLst>
      <p:ext uri="{BB962C8B-B14F-4D97-AF65-F5344CB8AC3E}">
        <p14:creationId xmlns:p14="http://schemas.microsoft.com/office/powerpoint/2010/main" val="799262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A698-5545-962E-3753-CFABEB114231}"/>
              </a:ext>
            </a:extLst>
          </p:cNvPr>
          <p:cNvSpPr>
            <a:spLocks noGrp="1"/>
          </p:cNvSpPr>
          <p:nvPr>
            <p:ph type="title"/>
          </p:nvPr>
        </p:nvSpPr>
        <p:spPr>
          <a:xfrm>
            <a:off x="1064469" y="2679192"/>
            <a:ext cx="9720072" cy="1499616"/>
          </a:xfrm>
        </p:spPr>
        <p:txBody>
          <a:bodyPr/>
          <a:lstStyle/>
          <a:p>
            <a:pPr algn="ctr"/>
            <a:r>
              <a:rPr lang="en-US" dirty="0"/>
              <a:t>THANK YOU!</a:t>
            </a:r>
          </a:p>
        </p:txBody>
      </p:sp>
    </p:spTree>
    <p:extLst>
      <p:ext uri="{BB962C8B-B14F-4D97-AF65-F5344CB8AC3E}">
        <p14:creationId xmlns:p14="http://schemas.microsoft.com/office/powerpoint/2010/main" val="1584030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0A1A-3A98-E4E9-3107-269CBAA9C962}"/>
              </a:ext>
            </a:extLst>
          </p:cNvPr>
          <p:cNvSpPr>
            <a:spLocks noGrp="1"/>
          </p:cNvSpPr>
          <p:nvPr>
            <p:ph type="title"/>
          </p:nvPr>
        </p:nvSpPr>
        <p:spPr/>
        <p:txBody>
          <a:bodyPr/>
          <a:lstStyle/>
          <a:p>
            <a:r>
              <a:rPr lang="en-ID" dirty="0">
                <a:solidFill>
                  <a:schemeClr val="tx1"/>
                </a:solidFill>
              </a:rPr>
              <a:t>Right now, RELIABLE ALLIANCES ARE more important than ever.</a:t>
            </a:r>
            <a:endParaRPr lang="en-US" dirty="0">
              <a:solidFill>
                <a:schemeClr val="tx1"/>
              </a:solidFill>
            </a:endParaRPr>
          </a:p>
        </p:txBody>
      </p:sp>
      <p:sp>
        <p:nvSpPr>
          <p:cNvPr id="3" name="Content Placeholder 2">
            <a:extLst>
              <a:ext uri="{FF2B5EF4-FFF2-40B4-BE49-F238E27FC236}">
                <a16:creationId xmlns:a16="http://schemas.microsoft.com/office/drawing/2014/main" id="{0AC201E6-D31D-37DF-FF42-AB70EC93063E}"/>
              </a:ext>
            </a:extLst>
          </p:cNvPr>
          <p:cNvSpPr>
            <a:spLocks noGrp="1"/>
          </p:cNvSpPr>
          <p:nvPr>
            <p:ph idx="1"/>
          </p:nvPr>
        </p:nvSpPr>
        <p:spPr/>
        <p:txBody>
          <a:bodyPr/>
          <a:lstStyle/>
          <a:p>
            <a:pPr>
              <a:buFont typeface="Courier New" panose="02070309020205020404" pitchFamily="49" charset="0"/>
              <a:buChar char="o"/>
            </a:pPr>
            <a:r>
              <a:rPr lang="en-US" dirty="0"/>
              <a:t>COVID-19 and uncertainty about the future</a:t>
            </a:r>
          </a:p>
          <a:p>
            <a:pPr>
              <a:buFont typeface="Courier New" panose="02070309020205020404" pitchFamily="49" charset="0"/>
              <a:buChar char="o"/>
            </a:pPr>
            <a:r>
              <a:rPr lang="en-US" dirty="0"/>
              <a:t>Competitiveness</a:t>
            </a:r>
          </a:p>
          <a:p>
            <a:pPr>
              <a:buFont typeface="Courier New" panose="02070309020205020404" pitchFamily="49" charset="0"/>
              <a:buChar char="o"/>
            </a:pPr>
            <a:r>
              <a:rPr lang="en-US" dirty="0"/>
              <a:t>Technology</a:t>
            </a:r>
          </a:p>
          <a:p>
            <a:pPr>
              <a:buFont typeface="Courier New" panose="02070309020205020404" pitchFamily="49" charset="0"/>
              <a:buChar char="o"/>
            </a:pPr>
            <a:r>
              <a:rPr lang="en-US" dirty="0"/>
              <a:t>Exploding Data</a:t>
            </a:r>
          </a:p>
          <a:p>
            <a:pPr>
              <a:buFont typeface="Courier New" panose="02070309020205020404" pitchFamily="49" charset="0"/>
              <a:buChar char="o"/>
            </a:pPr>
            <a:r>
              <a:rPr lang="en-US" dirty="0"/>
              <a:t>Competencies</a:t>
            </a:r>
          </a:p>
          <a:p>
            <a:pPr>
              <a:buFont typeface="Courier New" panose="02070309020205020404" pitchFamily="49" charset="0"/>
              <a:buChar char="o"/>
            </a:pPr>
            <a:r>
              <a:rPr lang="en-US" dirty="0"/>
              <a:t>Knowing when to embrace change</a:t>
            </a:r>
          </a:p>
          <a:p>
            <a:pPr>
              <a:buFont typeface="Courier New" panose="02070309020205020404" pitchFamily="49" charset="0"/>
              <a:buChar char="o"/>
            </a:pPr>
            <a:r>
              <a:rPr lang="en-US" dirty="0"/>
              <a:t>Other roles as a woman (mother, wife, daughter)</a:t>
            </a:r>
          </a:p>
        </p:txBody>
      </p:sp>
    </p:spTree>
    <p:extLst>
      <p:ext uri="{BB962C8B-B14F-4D97-AF65-F5344CB8AC3E}">
        <p14:creationId xmlns:p14="http://schemas.microsoft.com/office/powerpoint/2010/main" val="4089685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45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F93E4-4AEB-3F8A-FC3C-7CFDED2CE0F5}"/>
              </a:ext>
            </a:extLst>
          </p:cNvPr>
          <p:cNvSpPr>
            <a:spLocks noGrp="1"/>
          </p:cNvSpPr>
          <p:nvPr>
            <p:ph type="title"/>
          </p:nvPr>
        </p:nvSpPr>
        <p:spPr>
          <a:xfrm>
            <a:off x="640079" y="1740724"/>
            <a:ext cx="4287456" cy="3193407"/>
          </a:xfrm>
        </p:spPr>
        <p:txBody>
          <a:bodyPr>
            <a:normAutofit/>
          </a:bodyPr>
          <a:lstStyle/>
          <a:p>
            <a:r>
              <a:rPr lang="en-ID" sz="4800" dirty="0">
                <a:solidFill>
                  <a:srgbClr val="FFFFFF"/>
                </a:solidFill>
              </a:rPr>
              <a:t>BUT FIRST, </a:t>
            </a:r>
            <a:br>
              <a:rPr lang="en-ID" sz="4800" dirty="0">
                <a:solidFill>
                  <a:srgbClr val="FFFFFF"/>
                </a:solidFill>
              </a:rPr>
            </a:br>
            <a:r>
              <a:rPr lang="en-ID" sz="4800" dirty="0">
                <a:solidFill>
                  <a:srgbClr val="FFFFFF"/>
                </a:solidFill>
              </a:rPr>
              <a:t>YOU MUST BECOME </a:t>
            </a:r>
            <a:br>
              <a:rPr lang="en-ID" sz="4800" dirty="0">
                <a:solidFill>
                  <a:srgbClr val="FFFFFF"/>
                </a:solidFill>
              </a:rPr>
            </a:br>
            <a:r>
              <a:rPr lang="en-ID" sz="4800" dirty="0">
                <a:solidFill>
                  <a:srgbClr val="FFFFFF"/>
                </a:solidFill>
              </a:rPr>
              <a:t>A RELIABLE </a:t>
            </a:r>
            <a:r>
              <a:rPr lang="en-ID" sz="4800" dirty="0" err="1">
                <a:solidFill>
                  <a:srgbClr val="FFFFFF"/>
                </a:solidFill>
              </a:rPr>
              <a:t>ALLy</a:t>
            </a:r>
            <a:r>
              <a:rPr lang="en-ID" sz="4800" dirty="0">
                <a:solidFill>
                  <a:srgbClr val="FFFFFF"/>
                </a:solidFill>
              </a:rPr>
              <a:t> </a:t>
            </a:r>
            <a:br>
              <a:rPr lang="en-ID" sz="4800" dirty="0">
                <a:solidFill>
                  <a:srgbClr val="FFFFFF"/>
                </a:solidFill>
              </a:rPr>
            </a:br>
            <a:r>
              <a:rPr lang="en-ID" sz="4800" dirty="0">
                <a:solidFill>
                  <a:srgbClr val="FFFFFF"/>
                </a:solidFill>
              </a:rPr>
              <a:t>TO OTHERS</a:t>
            </a:r>
            <a:r>
              <a:rPr lang="en-ID" sz="3100" dirty="0">
                <a:solidFill>
                  <a:srgbClr val="FFFFFF"/>
                </a:solidFill>
              </a:rPr>
              <a:t>.</a:t>
            </a:r>
            <a:endParaRPr lang="en-US" sz="3100" dirty="0">
              <a:solidFill>
                <a:srgbClr val="FFFFFF"/>
              </a:solidFill>
            </a:endParaRPr>
          </a:p>
        </p:txBody>
      </p:sp>
      <p:cxnSp>
        <p:nvCxnSpPr>
          <p:cNvPr id="14" name="Straight Connector 13">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4F06F482-F093-723B-9A0F-D1DB5AF77B22}"/>
              </a:ext>
            </a:extLst>
          </p:cNvPr>
          <p:cNvPicPr>
            <a:picLocks noChangeAspect="1"/>
          </p:cNvPicPr>
          <p:nvPr/>
        </p:nvPicPr>
        <p:blipFill rotWithShape="1">
          <a:blip r:embed="rId3"/>
          <a:srcRect l="25002" r="23648" b="3"/>
          <a:stretch/>
        </p:blipFill>
        <p:spPr>
          <a:xfrm>
            <a:off x="6096000" y="640080"/>
            <a:ext cx="5455921" cy="5577840"/>
          </a:xfrm>
          <a:prstGeom prst="rect">
            <a:avLst/>
          </a:prstGeom>
        </p:spPr>
      </p:pic>
    </p:spTree>
    <p:extLst>
      <p:ext uri="{BB962C8B-B14F-4D97-AF65-F5344CB8AC3E}">
        <p14:creationId xmlns:p14="http://schemas.microsoft.com/office/powerpoint/2010/main" val="26442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rawing&#10;&#10;Description automatically generated">
            <a:extLst>
              <a:ext uri="{FF2B5EF4-FFF2-40B4-BE49-F238E27FC236}">
                <a16:creationId xmlns:a16="http://schemas.microsoft.com/office/drawing/2014/main" id="{BB86D441-63AB-0E4E-A7EE-2B1149A808D7}"/>
              </a:ext>
            </a:extLst>
          </p:cNvPr>
          <p:cNvPicPr>
            <a:picLocks noChangeAspect="1"/>
          </p:cNvPicPr>
          <p:nvPr/>
        </p:nvPicPr>
        <p:blipFill>
          <a:blip r:embed="rId3"/>
          <a:stretch>
            <a:fillRect/>
          </a:stretch>
        </p:blipFill>
        <p:spPr>
          <a:xfrm>
            <a:off x="556195" y="1604380"/>
            <a:ext cx="9144000" cy="508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2A0A-515E-29AF-0461-A0B91DF3D9F4}"/>
              </a:ext>
            </a:extLst>
          </p:cNvPr>
          <p:cNvSpPr>
            <a:spLocks noGrp="1"/>
          </p:cNvSpPr>
          <p:nvPr>
            <p:ph type="title"/>
          </p:nvPr>
        </p:nvSpPr>
        <p:spPr>
          <a:xfrm>
            <a:off x="1024128" y="894498"/>
            <a:ext cx="9720072" cy="1499616"/>
          </a:xfrm>
        </p:spPr>
        <p:txBody>
          <a:bodyPr>
            <a:normAutofit fontScale="90000"/>
          </a:bodyPr>
          <a:lstStyle/>
          <a:p>
            <a:r>
              <a:rPr lang="en-US" dirty="0"/>
              <a:t>Remind yourself and fall back in love </a:t>
            </a:r>
            <a:br>
              <a:rPr lang="en-US" dirty="0"/>
            </a:br>
            <a:r>
              <a:rPr lang="en-US" dirty="0"/>
              <a:t>to the problems you Are trying to solve</a:t>
            </a:r>
            <a:br>
              <a:rPr lang="en-US" dirty="0"/>
            </a:br>
            <a:endParaRPr lang="en-US" dirty="0"/>
          </a:p>
        </p:txBody>
      </p:sp>
      <p:sp>
        <p:nvSpPr>
          <p:cNvPr id="3" name="Content Placeholder 2">
            <a:extLst>
              <a:ext uri="{FF2B5EF4-FFF2-40B4-BE49-F238E27FC236}">
                <a16:creationId xmlns:a16="http://schemas.microsoft.com/office/drawing/2014/main" id="{2A19D252-3A3E-3FFC-099A-B940A20C2664}"/>
              </a:ext>
            </a:extLst>
          </p:cNvPr>
          <p:cNvSpPr>
            <a:spLocks noGrp="1"/>
          </p:cNvSpPr>
          <p:nvPr>
            <p:ph idx="1"/>
          </p:nvPr>
        </p:nvSpPr>
        <p:spPr/>
        <p:txBody>
          <a:bodyPr/>
          <a:lstStyle/>
          <a:p>
            <a:endParaRPr lang="en-US" dirty="0"/>
          </a:p>
          <a:p>
            <a:endParaRPr lang="en-US" dirty="0"/>
          </a:p>
        </p:txBody>
      </p:sp>
      <p:pic>
        <p:nvPicPr>
          <p:cNvPr id="4" name="Picture 3" descr="A picture containing object, puzzle&#10;&#10;Description automatically generated">
            <a:extLst>
              <a:ext uri="{FF2B5EF4-FFF2-40B4-BE49-F238E27FC236}">
                <a16:creationId xmlns:a16="http://schemas.microsoft.com/office/drawing/2014/main" id="{94928CCB-F19F-F917-F9A4-B37D6C19D3CD}"/>
              </a:ext>
            </a:extLst>
          </p:cNvPr>
          <p:cNvPicPr>
            <a:picLocks noChangeAspect="1"/>
          </p:cNvPicPr>
          <p:nvPr/>
        </p:nvPicPr>
        <p:blipFill>
          <a:blip r:embed="rId2"/>
          <a:stretch>
            <a:fillRect/>
          </a:stretch>
        </p:blipFill>
        <p:spPr>
          <a:xfrm>
            <a:off x="2649071" y="2394114"/>
            <a:ext cx="7960658" cy="3751192"/>
          </a:xfrm>
          <a:prstGeom prst="rect">
            <a:avLst/>
          </a:prstGeom>
        </p:spPr>
      </p:pic>
    </p:spTree>
    <p:extLst>
      <p:ext uri="{BB962C8B-B14F-4D97-AF65-F5344CB8AC3E}">
        <p14:creationId xmlns:p14="http://schemas.microsoft.com/office/powerpoint/2010/main" val="71345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81FA38-6465-8749-BEC4-487198F316B1}"/>
              </a:ext>
            </a:extLst>
          </p:cNvPr>
          <p:cNvSpPr>
            <a:spLocks noGrp="1"/>
          </p:cNvSpPr>
          <p:nvPr>
            <p:ph type="body" idx="1"/>
          </p:nvPr>
        </p:nvSpPr>
        <p:spPr>
          <a:xfrm>
            <a:off x="-121024" y="0"/>
            <a:ext cx="12313023" cy="6858000"/>
          </a:xfrm>
          <a:solidFill>
            <a:schemeClr val="bg1"/>
          </a:solidFill>
          <a:ln>
            <a:noFill/>
          </a:ln>
        </p:spPr>
        <p:txBody>
          <a:bodyPr>
            <a:normAutofit/>
          </a:bodyPr>
          <a:lstStyle/>
          <a:p>
            <a:endParaRPr lang="en-US" sz="4800" dirty="0">
              <a:solidFill>
                <a:schemeClr val="tx1"/>
              </a:solidFill>
              <a:latin typeface="Segoe Print" panose="02000800000000000000" pitchFamily="2" charset="0"/>
            </a:endParaRPr>
          </a:p>
          <a:p>
            <a:r>
              <a:rPr lang="en-US" sz="4500" dirty="0">
                <a:solidFill>
                  <a:schemeClr val="tx1"/>
                </a:solidFill>
                <a:latin typeface="+mj-lt"/>
              </a:rPr>
              <a:t>	BUILD YOUR STRONG BUSINESS FOUNDATION </a:t>
            </a:r>
          </a:p>
          <a:p>
            <a:r>
              <a:rPr lang="en-US" sz="4500" dirty="0">
                <a:solidFill>
                  <a:schemeClr val="tx1"/>
                </a:solidFill>
                <a:latin typeface="+mj-lt"/>
              </a:rPr>
              <a:t>	AND STANDPOINT</a:t>
            </a:r>
          </a:p>
          <a:p>
            <a:r>
              <a:rPr lang="en-US" sz="4000" b="1" dirty="0">
                <a:solidFill>
                  <a:schemeClr val="tx1"/>
                </a:solidFill>
                <a:latin typeface="+mj-lt"/>
              </a:rPr>
              <a:t>	</a:t>
            </a:r>
            <a:r>
              <a:rPr lang="en-US" sz="4000" i="1" dirty="0">
                <a:solidFill>
                  <a:schemeClr val="tx1"/>
                </a:solidFill>
                <a:latin typeface="+mj-lt"/>
              </a:rPr>
              <a:t>Answer these:</a:t>
            </a:r>
          </a:p>
          <a:p>
            <a:r>
              <a:rPr lang="en-US" sz="4000" i="1" dirty="0">
                <a:solidFill>
                  <a:schemeClr val="tx1"/>
                </a:solidFill>
                <a:latin typeface="+mj-lt"/>
              </a:rPr>
              <a:t>	   Is still it relevant?</a:t>
            </a:r>
          </a:p>
          <a:p>
            <a:r>
              <a:rPr lang="en-US" sz="4000" i="1" dirty="0">
                <a:solidFill>
                  <a:schemeClr val="tx1"/>
                </a:solidFill>
                <a:latin typeface="+mj-lt"/>
              </a:rPr>
              <a:t>	   Does it provide (a) solutions?</a:t>
            </a:r>
          </a:p>
          <a:p>
            <a:r>
              <a:rPr lang="en-US" sz="4000" i="1" dirty="0">
                <a:solidFill>
                  <a:schemeClr val="tx1"/>
                </a:solidFill>
                <a:latin typeface="+mj-lt"/>
              </a:rPr>
              <a:t>	   Does it make positive impacts?</a:t>
            </a:r>
          </a:p>
          <a:p>
            <a:endParaRPr lang="en-US" sz="3733" dirty="0">
              <a:solidFill>
                <a:schemeClr val="accent2">
                  <a:lumMod val="60000"/>
                  <a:lumOff val="40000"/>
                </a:schemeClr>
              </a:solidFill>
              <a:latin typeface="Segoe Print" panose="02000800000000000000" pitchFamily="2" charset="0"/>
            </a:endParaRPr>
          </a:p>
        </p:txBody>
      </p:sp>
      <p:pic>
        <p:nvPicPr>
          <p:cNvPr id="6" name="Graphic 5" descr="Aperture outline">
            <a:extLst>
              <a:ext uri="{FF2B5EF4-FFF2-40B4-BE49-F238E27FC236}">
                <a16:creationId xmlns:a16="http://schemas.microsoft.com/office/drawing/2014/main" id="{17C0FB42-0030-7497-8195-615A27E51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965" y="3353922"/>
            <a:ext cx="320488" cy="320488"/>
          </a:xfrm>
          <a:prstGeom prst="rect">
            <a:avLst/>
          </a:prstGeom>
        </p:spPr>
      </p:pic>
      <p:pic>
        <p:nvPicPr>
          <p:cNvPr id="7" name="Graphic 6" descr="Aperture outline">
            <a:extLst>
              <a:ext uri="{FF2B5EF4-FFF2-40B4-BE49-F238E27FC236}">
                <a16:creationId xmlns:a16="http://schemas.microsoft.com/office/drawing/2014/main" id="{F8A541D9-A9D0-B5D3-023C-5F3BFAE88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965" y="4038601"/>
            <a:ext cx="320488" cy="320488"/>
          </a:xfrm>
          <a:prstGeom prst="rect">
            <a:avLst/>
          </a:prstGeom>
        </p:spPr>
      </p:pic>
      <p:pic>
        <p:nvPicPr>
          <p:cNvPr id="8" name="Graphic 7" descr="Aperture outline">
            <a:extLst>
              <a:ext uri="{FF2B5EF4-FFF2-40B4-BE49-F238E27FC236}">
                <a16:creationId xmlns:a16="http://schemas.microsoft.com/office/drawing/2014/main" id="{6B8A1ACD-D1FC-BC6B-025E-72D95E1215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965" y="4723280"/>
            <a:ext cx="320488" cy="320488"/>
          </a:xfrm>
          <a:prstGeom prst="rect">
            <a:avLst/>
          </a:prstGeom>
        </p:spPr>
      </p:pic>
    </p:spTree>
    <p:extLst>
      <p:ext uri="{BB962C8B-B14F-4D97-AF65-F5344CB8AC3E}">
        <p14:creationId xmlns:p14="http://schemas.microsoft.com/office/powerpoint/2010/main" val="264976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watch, looking&#10;&#10;Description automatically generated">
            <a:extLst>
              <a:ext uri="{FF2B5EF4-FFF2-40B4-BE49-F238E27FC236}">
                <a16:creationId xmlns:a16="http://schemas.microsoft.com/office/drawing/2014/main" id="{7076E85D-83B2-CA25-443C-E82B48EBEF0A}"/>
              </a:ext>
            </a:extLst>
          </p:cNvPr>
          <p:cNvPicPr>
            <a:picLocks noChangeAspect="1"/>
          </p:cNvPicPr>
          <p:nvPr/>
        </p:nvPicPr>
        <p:blipFill rotWithShape="1">
          <a:blip r:embed="rId2"/>
          <a:srcRect l="6553" r="4559"/>
          <a:stretch/>
        </p:blipFill>
        <p:spPr>
          <a:xfrm>
            <a:off x="20" y="975"/>
            <a:ext cx="12191980" cy="6858000"/>
          </a:xfrm>
          <a:prstGeom prst="rect">
            <a:avLst/>
          </a:prstGeom>
          <a:solidFill>
            <a:srgbClr val="00B0F0"/>
          </a:solidFill>
        </p:spPr>
      </p:pic>
      <p:sp>
        <p:nvSpPr>
          <p:cNvPr id="22" name="Rectangle 21">
            <a:extLst>
              <a:ext uri="{FF2B5EF4-FFF2-40B4-BE49-F238E27FC236}">
                <a16:creationId xmlns:a16="http://schemas.microsoft.com/office/drawing/2014/main" id="{EAA48FC5-3C83-4F1B-BC33-DF0B588F8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AE26113-0A94-8E42-E78B-25A4D449C2FA}"/>
              </a:ext>
            </a:extLst>
          </p:cNvPr>
          <p:cNvSpPr>
            <a:spLocks noGrp="1"/>
          </p:cNvSpPr>
          <p:nvPr>
            <p:ph type="title"/>
          </p:nvPr>
        </p:nvSpPr>
        <p:spPr>
          <a:xfrm>
            <a:off x="4309349" y="3429000"/>
            <a:ext cx="7501651" cy="1090938"/>
          </a:xfrm>
        </p:spPr>
        <p:txBody>
          <a:bodyPr vert="horz" lIns="91440" tIns="45720" rIns="91440" bIns="45720" rtlCol="0" anchor="b">
            <a:normAutofit/>
          </a:bodyPr>
          <a:lstStyle/>
          <a:p>
            <a:r>
              <a:rPr lang="en-US" sz="5400" kern="1200" cap="all" spc="200" baseline="0" dirty="0">
                <a:solidFill>
                  <a:schemeClr val="bg1"/>
                </a:solidFill>
                <a:latin typeface="+mj-lt"/>
                <a:ea typeface="+mj-ea"/>
                <a:cs typeface="+mj-cs"/>
              </a:rPr>
              <a:t>NETWORKING</a:t>
            </a:r>
          </a:p>
        </p:txBody>
      </p:sp>
      <p:cxnSp>
        <p:nvCxnSpPr>
          <p:cNvPr id="24" name="Straight Connector 23">
            <a:extLst>
              <a:ext uri="{FF2B5EF4-FFF2-40B4-BE49-F238E27FC236}">
                <a16:creationId xmlns:a16="http://schemas.microsoft.com/office/drawing/2014/main" id="{62F01714-1A39-4194-BD47-8A9960C59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9349" y="4666480"/>
            <a:ext cx="6832499" cy="0"/>
          </a:xfrm>
          <a:prstGeom prst="line">
            <a:avLst/>
          </a:prstGeom>
          <a:ln w="22225">
            <a:solidFill>
              <a:srgbClr val="4780AE"/>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020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holding a marker pen&#10;&#10;Description automatically generated with low confidence">
            <a:extLst>
              <a:ext uri="{FF2B5EF4-FFF2-40B4-BE49-F238E27FC236}">
                <a16:creationId xmlns:a16="http://schemas.microsoft.com/office/drawing/2014/main" id="{50E1128C-240E-3609-5148-99C179881988}"/>
              </a:ext>
            </a:extLst>
          </p:cNvPr>
          <p:cNvPicPr>
            <a:picLocks noChangeAspect="1"/>
          </p:cNvPicPr>
          <p:nvPr/>
        </p:nvPicPr>
        <p:blipFill rotWithShape="1">
          <a:blip r:embed="rId2">
            <a:duotone>
              <a:schemeClr val="bg2">
                <a:shade val="45000"/>
                <a:satMod val="135000"/>
              </a:schemeClr>
              <a:prstClr val="white"/>
            </a:duotone>
            <a:alphaModFix amt="35000"/>
          </a:blip>
          <a:srcRect t="9228" r="-1" b="9229"/>
          <a:stretch/>
        </p:blipFill>
        <p:spPr>
          <a:xfrm>
            <a:off x="20" y="-1"/>
            <a:ext cx="12188932" cy="6858000"/>
          </a:xfrm>
          <a:prstGeom prst="rect">
            <a:avLst/>
          </a:prstGeom>
        </p:spPr>
      </p:pic>
      <p:cxnSp>
        <p:nvCxnSpPr>
          <p:cNvPr id="22" name="Straight Connector 21">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08AD13-16F0-963E-C0F6-67547AF62B8A}"/>
              </a:ext>
            </a:extLst>
          </p:cNvPr>
          <p:cNvSpPr txBox="1"/>
          <p:nvPr/>
        </p:nvSpPr>
        <p:spPr>
          <a:xfrm>
            <a:off x="4971371" y="643467"/>
            <a:ext cx="6574112" cy="5571066"/>
          </a:xfrm>
          <a:prstGeom prst="rect">
            <a:avLst/>
          </a:prstGeom>
        </p:spPr>
        <p:txBody>
          <a:bodyPr vert="horz" lIns="45720" tIns="45720" rIns="45720" bIns="45720" rtlCol="0" anchor="ctr">
            <a:normAutofit/>
          </a:bodyPr>
          <a:lstStyle/>
          <a:p>
            <a:pPr defTabSz="914400">
              <a:lnSpc>
                <a:spcPct val="90000"/>
              </a:lnSpc>
              <a:spcAft>
                <a:spcPts val="600"/>
              </a:spcAft>
              <a:buClr>
                <a:schemeClr val="accent1"/>
              </a:buClr>
            </a:pPr>
            <a:r>
              <a:rPr lang="en-US" sz="3200" b="1" dirty="0">
                <a:latin typeface="+mj-lt"/>
              </a:rPr>
              <a:t>CORE OF NETWORKING</a:t>
            </a:r>
          </a:p>
          <a:p>
            <a:pPr defTabSz="914400">
              <a:lnSpc>
                <a:spcPct val="90000"/>
              </a:lnSpc>
              <a:spcAft>
                <a:spcPts val="600"/>
              </a:spcAft>
              <a:buClr>
                <a:schemeClr val="accent1"/>
              </a:buClr>
            </a:pPr>
            <a:endParaRPr lang="en-US" dirty="0"/>
          </a:p>
          <a:p>
            <a:pPr marL="342900" indent="-342900" defTabSz="914400">
              <a:lnSpc>
                <a:spcPct val="90000"/>
              </a:lnSpc>
              <a:spcAft>
                <a:spcPts val="600"/>
              </a:spcAft>
              <a:buClr>
                <a:schemeClr val="accent1"/>
              </a:buClr>
              <a:buFont typeface="Arial" panose="020B0604020202020204" pitchFamily="34" charset="0"/>
              <a:buChar char="•"/>
            </a:pPr>
            <a:r>
              <a:rPr lang="en-US" sz="2800" dirty="0">
                <a:latin typeface="+mj-lt"/>
              </a:rPr>
              <a:t>Building a broad and diverse set of relationships so you can help others and they can help you.</a:t>
            </a:r>
          </a:p>
          <a:p>
            <a:pPr defTabSz="914400">
              <a:lnSpc>
                <a:spcPct val="90000"/>
              </a:lnSpc>
              <a:spcAft>
                <a:spcPts val="600"/>
              </a:spcAft>
              <a:buClr>
                <a:schemeClr val="accent1"/>
              </a:buClr>
            </a:pPr>
            <a:endParaRPr lang="en-US" sz="2800" dirty="0">
              <a:latin typeface="+mj-lt"/>
            </a:endParaRPr>
          </a:p>
          <a:p>
            <a:pPr marL="342900" indent="-342900" defTabSz="914400">
              <a:lnSpc>
                <a:spcPct val="90000"/>
              </a:lnSpc>
              <a:spcAft>
                <a:spcPts val="600"/>
              </a:spcAft>
              <a:buClr>
                <a:schemeClr val="accent1"/>
              </a:buClr>
              <a:buFont typeface="Arial" panose="020B0604020202020204" pitchFamily="34" charset="0"/>
              <a:buChar char="•"/>
            </a:pPr>
            <a:r>
              <a:rPr lang="en-US" sz="2800" dirty="0">
                <a:latin typeface="+mj-lt"/>
              </a:rPr>
              <a:t>Law of reciprocity. Someone who is fighting the good fight beside you, and vice versa. </a:t>
            </a:r>
          </a:p>
        </p:txBody>
      </p:sp>
    </p:spTree>
    <p:extLst>
      <p:ext uri="{BB962C8B-B14F-4D97-AF65-F5344CB8AC3E}">
        <p14:creationId xmlns:p14="http://schemas.microsoft.com/office/powerpoint/2010/main" val="1636503458"/>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1978</TotalTime>
  <Words>1136</Words>
  <Application>Microsoft Macintosh PowerPoint</Application>
  <PresentationFormat>Widescreen</PresentationFormat>
  <Paragraphs>141</Paragraphs>
  <Slides>29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Courier New</vt:lpstr>
      <vt:lpstr>Segoe Print</vt:lpstr>
      <vt:lpstr>Tw Cen MT</vt:lpstr>
      <vt:lpstr>Tw Cen MT Condensed</vt:lpstr>
      <vt:lpstr>Wingdings 3</vt:lpstr>
      <vt:lpstr>Integral</vt:lpstr>
      <vt:lpstr>WHY IS BUILDING RELIABLE ALLIANCES IMPORTANT IN BUSINESS?</vt:lpstr>
      <vt:lpstr>Congratulations!</vt:lpstr>
      <vt:lpstr>Right now, RELIABLE ALLIANCES ARE more important than ever.</vt:lpstr>
      <vt:lpstr>BUT FIRST,  YOU MUST BECOME  A RELIABLE ALLy  TO OTHERS.</vt:lpstr>
      <vt:lpstr>PowerPoint Presentation</vt:lpstr>
      <vt:lpstr>Remind yourself and fall back in love  to the problems you Are trying to solve </vt:lpstr>
      <vt:lpstr>PowerPoint Presentation</vt:lpstr>
      <vt:lpstr>NETWORKING</vt:lpstr>
      <vt:lpstr>PowerPoint Presentation</vt:lpstr>
      <vt:lpstr>Network as infrastructure</vt:lpstr>
      <vt:lpstr>No matter how uncomfortable it may be, you need to be able to network.</vt:lpstr>
      <vt:lpstr>PowerPoint Presentation</vt:lpstr>
      <vt:lpstr>Be an effECTIVE leader AND/OR manager</vt:lpstr>
      <vt:lpstr>PowerPoint Presentation</vt:lpstr>
      <vt:lpstr>MANAGING YOUR TEAM</vt:lpstr>
      <vt:lpstr>MASTERING THE ‘3C’</vt:lpstr>
      <vt:lpstr>PowerPoint Presentation</vt:lpstr>
      <vt:lpstr>PowerPoint Presentation</vt:lpstr>
      <vt:lpstr>AND…  BE resilient!</vt:lpstr>
      <vt:lpstr>PowerPoint Presentation</vt:lpstr>
      <vt:lpstr>PowerPoint Presentation</vt:lpstr>
      <vt:lpstr>Self-discipline</vt:lpstr>
      <vt:lpstr>PowerPoint Presentation</vt:lpstr>
      <vt:lpstr>PowerPoint Presentation</vt:lpstr>
      <vt:lpstr>PowerPoint Presentation</vt:lpstr>
      <vt:lpstr>Self-care</vt:lpstr>
      <vt:lpstr>How have past events shaped you  and how does it cost you?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a resilient business</dc:title>
  <dc:creator>Yendi Amalia</dc:creator>
  <cp:lastModifiedBy>Yendi Amalia</cp:lastModifiedBy>
  <cp:revision>41</cp:revision>
  <dcterms:created xsi:type="dcterms:W3CDTF">2022-08-03T08:39:06Z</dcterms:created>
  <dcterms:modified xsi:type="dcterms:W3CDTF">2022-08-09T04:44:27Z</dcterms:modified>
</cp:coreProperties>
</file>