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Default Extension="ti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7"/>
  </p:notesMasterIdLst>
  <p:handoutMasterIdLst>
    <p:handoutMasterId r:id="rId18"/>
  </p:handoutMasterIdLst>
  <p:sldIdLst>
    <p:sldId id="314" r:id="rId2"/>
    <p:sldId id="299" r:id="rId3"/>
    <p:sldId id="300" r:id="rId4"/>
    <p:sldId id="301" r:id="rId5"/>
    <p:sldId id="302" r:id="rId6"/>
    <p:sldId id="303" r:id="rId7"/>
    <p:sldId id="304" r:id="rId8"/>
    <p:sldId id="316" r:id="rId9"/>
    <p:sldId id="315" r:id="rId10"/>
    <p:sldId id="307" r:id="rId11"/>
    <p:sldId id="308" r:id="rId12"/>
    <p:sldId id="309" r:id="rId13"/>
    <p:sldId id="310" r:id="rId14"/>
    <p:sldId id="311" r:id="rId15"/>
    <p:sldId id="312" r:id="rId16"/>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8F8"/>
    <a:srgbClr val="800000"/>
    <a:srgbClr val="663300"/>
    <a:srgbClr val="CC9900"/>
    <a:srgbClr val="FF3300"/>
    <a:srgbClr val="990033"/>
    <a:srgbClr val="996633"/>
    <a:srgbClr val="FF9933"/>
    <a:srgbClr val="990000"/>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24622" autoAdjust="0"/>
    <p:restoredTop sz="88673" autoAdjust="0"/>
  </p:normalViewPr>
  <p:slideViewPr>
    <p:cSldViewPr>
      <p:cViewPr>
        <p:scale>
          <a:sx n="66" d="100"/>
          <a:sy n="66" d="100"/>
        </p:scale>
        <p:origin x="-1020"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payumo4\AppData\Roaming\Microsoft\Excel\Book1%20(version%201).xlsb"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5233255285748754"/>
          <c:y val="8.0293344599138103E-2"/>
          <c:w val="0.83965048118985131"/>
          <c:h val="0.73151632843264336"/>
        </c:manualLayout>
      </c:layout>
      <c:barChart>
        <c:barDir val="col"/>
        <c:grouping val="clustered"/>
        <c:varyColors val="0"/>
        <c:ser>
          <c:idx val="0"/>
          <c:order val="0"/>
          <c:spPr>
            <a:solidFill>
              <a:srgbClr val="800000"/>
            </a:solidFill>
            <a:ln>
              <a:noFill/>
            </a:ln>
            <a:scene3d>
              <a:camera prst="orthographicFront"/>
              <a:lightRig rig="soft" dir="t"/>
            </a:scene3d>
            <a:sp3d prstMaterial="dkEdge"/>
          </c:spPr>
          <c:invertIfNegative val="0"/>
          <c:dLbls>
            <c:txPr>
              <a:bodyPr/>
              <a:lstStyle/>
              <a:p>
                <a:pPr>
                  <a:defRPr sz="1200">
                    <a:latin typeface="Arial" pitchFamily="34" charset="0"/>
                    <a:cs typeface="Arial" pitchFamily="34" charset="0"/>
                  </a:defRPr>
                </a:pPr>
                <a:endParaRPr lang="en-US"/>
              </a:p>
            </c:txPr>
            <c:showLegendKey val="0"/>
            <c:showVal val="1"/>
            <c:showCatName val="0"/>
            <c:showSerName val="0"/>
            <c:showPercent val="0"/>
            <c:showBubbleSize val="0"/>
            <c:showLeaderLines val="0"/>
          </c:dLbls>
          <c:cat>
            <c:strRef>
              <c:f>Sheet1!$C$9:$C$13</c:f>
              <c:strCache>
                <c:ptCount val="5"/>
                <c:pt idx="0">
                  <c:v>India </c:v>
                </c:pt>
                <c:pt idx="1">
                  <c:v>Malaysia </c:v>
                </c:pt>
                <c:pt idx="2">
                  <c:v>Philippines</c:v>
                </c:pt>
                <c:pt idx="3">
                  <c:v>Thailand </c:v>
                </c:pt>
                <c:pt idx="4">
                  <c:v>Vietnam </c:v>
                </c:pt>
              </c:strCache>
            </c:strRef>
          </c:cat>
          <c:val>
            <c:numRef>
              <c:f>Sheet1!$D$9:$D$13</c:f>
              <c:numCache>
                <c:formatCode>General</c:formatCode>
                <c:ptCount val="5"/>
                <c:pt idx="0">
                  <c:v>40</c:v>
                </c:pt>
                <c:pt idx="1">
                  <c:v>28</c:v>
                </c:pt>
                <c:pt idx="2">
                  <c:v>20</c:v>
                </c:pt>
                <c:pt idx="3">
                  <c:v>20</c:v>
                </c:pt>
                <c:pt idx="4">
                  <c:v>18</c:v>
                </c:pt>
              </c:numCache>
            </c:numRef>
          </c:val>
        </c:ser>
        <c:dLbls>
          <c:showLegendKey val="0"/>
          <c:showVal val="0"/>
          <c:showCatName val="0"/>
          <c:showSerName val="0"/>
          <c:showPercent val="0"/>
          <c:showBubbleSize val="0"/>
        </c:dLbls>
        <c:gapWidth val="67"/>
        <c:axId val="37164544"/>
        <c:axId val="84537856"/>
      </c:barChart>
      <c:catAx>
        <c:axId val="37164544"/>
        <c:scaling>
          <c:orientation val="minMax"/>
        </c:scaling>
        <c:delete val="0"/>
        <c:axPos val="b"/>
        <c:title>
          <c:tx>
            <c:rich>
              <a:bodyPr/>
              <a:lstStyle/>
              <a:p>
                <a:pPr>
                  <a:defRPr sz="1200" b="0"/>
                </a:pPr>
                <a:r>
                  <a:rPr lang="en-US" sz="1200" b="0"/>
                  <a:t>Country </a:t>
                </a:r>
              </a:p>
            </c:rich>
          </c:tx>
          <c:layout>
            <c:manualLayout>
              <c:xMode val="edge"/>
              <c:yMode val="edge"/>
              <c:x val="0.51139413250800581"/>
              <c:y val="0.92200281840029474"/>
            </c:manualLayout>
          </c:layout>
          <c:overlay val="0"/>
        </c:title>
        <c:majorTickMark val="out"/>
        <c:minorTickMark val="none"/>
        <c:tickLblPos val="nextTo"/>
        <c:txPr>
          <a:bodyPr/>
          <a:lstStyle/>
          <a:p>
            <a:pPr>
              <a:defRPr sz="1200">
                <a:latin typeface="Corbel" pitchFamily="34" charset="0"/>
                <a:cs typeface="Arial" pitchFamily="34" charset="0"/>
              </a:defRPr>
            </a:pPr>
            <a:endParaRPr lang="en-US"/>
          </a:p>
        </c:txPr>
        <c:crossAx val="84537856"/>
        <c:crosses val="autoZero"/>
        <c:auto val="1"/>
        <c:lblAlgn val="ctr"/>
        <c:lblOffset val="100"/>
        <c:noMultiLvlLbl val="0"/>
      </c:catAx>
      <c:valAx>
        <c:axId val="84537856"/>
        <c:scaling>
          <c:orientation val="minMax"/>
        </c:scaling>
        <c:delete val="0"/>
        <c:axPos val="l"/>
        <c:title>
          <c:tx>
            <c:rich>
              <a:bodyPr rot="-5400000" vert="horz"/>
              <a:lstStyle/>
              <a:p>
                <a:pPr>
                  <a:defRPr sz="1200">
                    <a:latin typeface="Corbel" pitchFamily="34" charset="0"/>
                  </a:defRPr>
                </a:pPr>
                <a:r>
                  <a:rPr lang="en-US" sz="1200" b="0" dirty="0">
                    <a:latin typeface="Corbel" pitchFamily="34" charset="0"/>
                    <a:cs typeface="Arial" pitchFamily="34" charset="0"/>
                  </a:rPr>
                  <a:t>Number</a:t>
                </a:r>
                <a:r>
                  <a:rPr lang="en-US" sz="1200" b="0" baseline="0" dirty="0">
                    <a:latin typeface="Corbel" pitchFamily="34" charset="0"/>
                    <a:cs typeface="Arial" pitchFamily="34" charset="0"/>
                  </a:rPr>
                  <a:t> of institutions surveyed </a:t>
                </a:r>
                <a:endParaRPr lang="en-US" sz="1200" b="0" dirty="0">
                  <a:latin typeface="Corbel" pitchFamily="34" charset="0"/>
                  <a:cs typeface="Arial" pitchFamily="34" charset="0"/>
                </a:endParaRPr>
              </a:p>
            </c:rich>
          </c:tx>
          <c:layout>
            <c:manualLayout>
              <c:xMode val="edge"/>
              <c:yMode val="edge"/>
              <c:x val="2.8987990880067344E-2"/>
              <c:y val="0.1210212754138429"/>
            </c:manualLayout>
          </c:layout>
          <c:overlay val="0"/>
        </c:title>
        <c:numFmt formatCode="General" sourceLinked="1"/>
        <c:majorTickMark val="out"/>
        <c:minorTickMark val="none"/>
        <c:tickLblPos val="nextTo"/>
        <c:txPr>
          <a:bodyPr/>
          <a:lstStyle/>
          <a:p>
            <a:pPr>
              <a:defRPr sz="1200">
                <a:latin typeface="Arial" pitchFamily="34" charset="0"/>
                <a:cs typeface="Arial" pitchFamily="34" charset="0"/>
              </a:defRPr>
            </a:pPr>
            <a:endParaRPr lang="en-US"/>
          </a:p>
        </c:txPr>
        <c:crossAx val="37164544"/>
        <c:crosses val="autoZero"/>
        <c:crossBetween val="between"/>
      </c:valAx>
    </c:plotArea>
    <c:plotVisOnly val="1"/>
    <c:dispBlanksAs val="gap"/>
    <c:showDLblsOverMax val="0"/>
  </c:chart>
  <c:spPr>
    <a:ln>
      <a:noFill/>
    </a:ln>
  </c:sp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0" y="0"/>
            <a:ext cx="3043238"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50179" name="Rectangle 3"/>
          <p:cNvSpPr>
            <a:spLocks noGrp="1" noChangeArrowheads="1"/>
          </p:cNvSpPr>
          <p:nvPr>
            <p:ph type="dt" sz="quarter" idx="1"/>
          </p:nvPr>
        </p:nvSpPr>
        <p:spPr bwMode="auto">
          <a:xfrm>
            <a:off x="3978275" y="0"/>
            <a:ext cx="3043238"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50180" name="Rectangle 4"/>
          <p:cNvSpPr>
            <a:spLocks noGrp="1" noChangeArrowheads="1"/>
          </p:cNvSpPr>
          <p:nvPr>
            <p:ph type="ftr" sz="quarter" idx="2"/>
          </p:nvPr>
        </p:nvSpPr>
        <p:spPr bwMode="auto">
          <a:xfrm>
            <a:off x="0" y="8842375"/>
            <a:ext cx="3043238"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50181" name="Rectangle 5"/>
          <p:cNvSpPr>
            <a:spLocks noGrp="1" noChangeArrowheads="1"/>
          </p:cNvSpPr>
          <p:nvPr>
            <p:ph type="sldNum" sz="quarter" idx="3"/>
          </p:nvPr>
        </p:nvSpPr>
        <p:spPr bwMode="auto">
          <a:xfrm>
            <a:off x="3978275" y="8842375"/>
            <a:ext cx="3043238"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3542B360-A821-40A3-9CCD-251E3E526F78}" type="slidenum">
              <a:rPr lang="en-US"/>
              <a:pPr/>
              <a:t>‹#›</a:t>
            </a:fld>
            <a:endParaRPr lang="en-US"/>
          </a:p>
        </p:txBody>
      </p:sp>
    </p:spTree>
    <p:extLst>
      <p:ext uri="{BB962C8B-B14F-4D97-AF65-F5344CB8AC3E}">
        <p14:creationId xmlns:p14="http://schemas.microsoft.com/office/powerpoint/2010/main" val="32956506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3043238"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22531" name="Rectangle 3"/>
          <p:cNvSpPr>
            <a:spLocks noGrp="1" noChangeArrowheads="1"/>
          </p:cNvSpPr>
          <p:nvPr>
            <p:ph type="dt" idx="1"/>
          </p:nvPr>
        </p:nvSpPr>
        <p:spPr bwMode="auto">
          <a:xfrm>
            <a:off x="3978275" y="0"/>
            <a:ext cx="3043238"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22532" name="Rectangle 4"/>
          <p:cNvSpPr>
            <a:spLocks noGrp="1" noRot="1" noChangeAspect="1" noChangeArrowheads="1" noTextEdit="1"/>
          </p:cNvSpPr>
          <p:nvPr>
            <p:ph type="sldImg" idx="2"/>
          </p:nvPr>
        </p:nvSpPr>
        <p:spPr bwMode="auto">
          <a:xfrm>
            <a:off x="1187450" y="698500"/>
            <a:ext cx="4652963" cy="3489325"/>
          </a:xfrm>
          <a:prstGeom prst="rect">
            <a:avLst/>
          </a:prstGeom>
          <a:noFill/>
          <a:ln w="9525">
            <a:solidFill>
              <a:srgbClr val="000000"/>
            </a:solidFill>
            <a:miter lim="800000"/>
            <a:headEnd/>
            <a:tailEnd/>
          </a:ln>
          <a:effectLst/>
        </p:spPr>
      </p:sp>
      <p:sp>
        <p:nvSpPr>
          <p:cNvPr id="22533" name="Rectangle 5"/>
          <p:cNvSpPr>
            <a:spLocks noGrp="1" noChangeArrowheads="1"/>
          </p:cNvSpPr>
          <p:nvPr>
            <p:ph type="body" sz="quarter" idx="3"/>
          </p:nvPr>
        </p:nvSpPr>
        <p:spPr bwMode="auto">
          <a:xfrm>
            <a:off x="701675" y="4421188"/>
            <a:ext cx="5619750" cy="41894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2534" name="Rectangle 6"/>
          <p:cNvSpPr>
            <a:spLocks noGrp="1" noChangeArrowheads="1"/>
          </p:cNvSpPr>
          <p:nvPr>
            <p:ph type="ftr" sz="quarter" idx="4"/>
          </p:nvPr>
        </p:nvSpPr>
        <p:spPr bwMode="auto">
          <a:xfrm>
            <a:off x="0" y="8842375"/>
            <a:ext cx="3043238"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22535" name="Rectangle 7"/>
          <p:cNvSpPr>
            <a:spLocks noGrp="1" noChangeArrowheads="1"/>
          </p:cNvSpPr>
          <p:nvPr>
            <p:ph type="sldNum" sz="quarter" idx="5"/>
          </p:nvPr>
        </p:nvSpPr>
        <p:spPr bwMode="auto">
          <a:xfrm>
            <a:off x="3978275" y="8842375"/>
            <a:ext cx="3043238"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4B572CBB-A158-4018-8202-7935DAE082B4}" type="slidenum">
              <a:rPr lang="en-US"/>
              <a:pPr/>
              <a:t>‹#›</a:t>
            </a:fld>
            <a:endParaRPr lang="en-US"/>
          </a:p>
        </p:txBody>
      </p:sp>
    </p:spTree>
    <p:extLst>
      <p:ext uri="{BB962C8B-B14F-4D97-AF65-F5344CB8AC3E}">
        <p14:creationId xmlns:p14="http://schemas.microsoft.com/office/powerpoint/2010/main" val="328287407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8014F1-CB2D-4581-BACB-B37BEA9265A0}" type="slidenum">
              <a:rPr lang="en-US" smtClean="0"/>
              <a:pPr/>
              <a:t>2</a:t>
            </a:fld>
            <a:endParaRPr lang="en-US"/>
          </a:p>
        </p:txBody>
      </p:sp>
    </p:spTree>
    <p:extLst>
      <p:ext uri="{BB962C8B-B14F-4D97-AF65-F5344CB8AC3E}">
        <p14:creationId xmlns:p14="http://schemas.microsoft.com/office/powerpoint/2010/main" val="38449576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3186"/>
            <a:r>
              <a:rPr lang="en-US" dirty="0">
                <a:solidFill>
                  <a:schemeClr val="dk1"/>
                </a:solidFill>
                <a:cs typeface="Calibri" pitchFamily="34" charset="0"/>
              </a:rPr>
              <a:t>Changing mindset towards importance of IP, and its management (generation, protection and commercialization) is already taking stage in the different  institutions. </a:t>
            </a:r>
            <a:endParaRPr lang="en-US" dirty="0"/>
          </a:p>
          <a:p>
            <a:endParaRPr lang="en-US" dirty="0" smtClean="0"/>
          </a:p>
          <a:p>
            <a:pPr marL="349944" indent="-349944" defTabSz="909030">
              <a:spcBef>
                <a:spcPts val="306"/>
              </a:spcBef>
              <a:spcAft>
                <a:spcPts val="306"/>
              </a:spcAft>
              <a:buClr>
                <a:srgbClr val="00B0F0"/>
              </a:buClr>
              <a:buSzPct val="80000"/>
              <a:buFont typeface="Wingdings" pitchFamily="2" charset="2"/>
              <a:buChar char="q"/>
              <a:defRPr/>
            </a:pPr>
            <a:r>
              <a:rPr lang="en-US" dirty="0">
                <a:ea typeface="Calibri"/>
                <a:cs typeface="Calibri" pitchFamily="34" charset="0"/>
              </a:rPr>
              <a:t>Current  IP management capacity needs: commercialization and marketing  of technologies.</a:t>
            </a:r>
          </a:p>
          <a:p>
            <a:pPr marL="349944" indent="-349944" defTabSz="909030">
              <a:spcBef>
                <a:spcPts val="306"/>
              </a:spcBef>
              <a:spcAft>
                <a:spcPts val="306"/>
              </a:spcAft>
              <a:buClr>
                <a:srgbClr val="00B0F0"/>
              </a:buClr>
              <a:buSzPct val="80000"/>
              <a:buFont typeface="Wingdings" pitchFamily="2" charset="2"/>
              <a:buChar char="q"/>
              <a:defRPr/>
            </a:pPr>
            <a:r>
              <a:rPr lang="en-US" dirty="0">
                <a:cs typeface="Calibri" pitchFamily="34" charset="0"/>
              </a:rPr>
              <a:t>IP legal regime did not impair institution’s access  to technologies needed for  research (e.g. biotechnology) .</a:t>
            </a:r>
          </a:p>
          <a:p>
            <a:pPr marL="349944" indent="-349944" defTabSz="909030">
              <a:spcBef>
                <a:spcPts val="306"/>
              </a:spcBef>
              <a:spcAft>
                <a:spcPts val="306"/>
              </a:spcAft>
              <a:buClr>
                <a:srgbClr val="00B0F0"/>
              </a:buClr>
              <a:buSzPct val="80000"/>
              <a:buFont typeface="Wingdings" pitchFamily="2" charset="2"/>
              <a:buChar char="q"/>
              <a:defRPr/>
            </a:pPr>
            <a:r>
              <a:rPr lang="en-US" dirty="0">
                <a:cs typeface="Calibri" pitchFamily="34" charset="0"/>
              </a:rPr>
              <a:t>IP management initiatives did not create conflict with researchers, and stakeholders they serve.</a:t>
            </a:r>
          </a:p>
          <a:p>
            <a:endParaRPr lang="en-US" dirty="0"/>
          </a:p>
        </p:txBody>
      </p:sp>
      <p:sp>
        <p:nvSpPr>
          <p:cNvPr id="4" name="Slide Number Placeholder 3"/>
          <p:cNvSpPr>
            <a:spLocks noGrp="1"/>
          </p:cNvSpPr>
          <p:nvPr>
            <p:ph type="sldNum" sz="quarter" idx="10"/>
          </p:nvPr>
        </p:nvSpPr>
        <p:spPr/>
        <p:txBody>
          <a:bodyPr/>
          <a:lstStyle/>
          <a:p>
            <a:fld id="{4B572CBB-A158-4018-8202-7935DAE082B4}" type="slidenum">
              <a:rPr lang="en-US" smtClean="0"/>
              <a:pPr/>
              <a:t>11</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354805" indent="-354805" defTabSz="915785">
              <a:spcBef>
                <a:spcPts val="306"/>
              </a:spcBef>
              <a:spcAft>
                <a:spcPts val="306"/>
              </a:spcAft>
              <a:buClr>
                <a:srgbClr val="00B0F0"/>
              </a:buClr>
              <a:buSzPct val="80000"/>
              <a:buFont typeface="Wingdings" pitchFamily="2" charset="2"/>
              <a:buChar char="q"/>
              <a:tabLst>
                <a:tab pos="233296" algn="l"/>
              </a:tabLst>
              <a:defRPr/>
            </a:pPr>
            <a:r>
              <a:rPr lang="en-US" dirty="0" smtClean="0"/>
              <a:t>Majority of researchers (94%) are aware of IPR though only few (29.4%) had attended formal trainings on it. They are familiar with existing international treaties especially </a:t>
            </a:r>
            <a:br>
              <a:rPr lang="en-US" dirty="0" smtClean="0"/>
            </a:br>
            <a:r>
              <a:rPr lang="en-US" dirty="0" smtClean="0"/>
              <a:t>TRIPS and local IPR policies and laws. </a:t>
            </a:r>
            <a:endParaRPr lang="en-US" dirty="0" smtClean="0">
              <a:cs typeface="Calibri" pitchFamily="34" charset="0"/>
            </a:endParaRPr>
          </a:p>
          <a:p>
            <a:pPr marL="354805" indent="-354805">
              <a:spcBef>
                <a:spcPts val="306"/>
              </a:spcBef>
              <a:spcAft>
                <a:spcPts val="306"/>
              </a:spcAft>
              <a:buClr>
                <a:srgbClr val="00B0F0"/>
              </a:buClr>
              <a:buSzPct val="80000"/>
              <a:buFont typeface="Wingdings" pitchFamily="2" charset="2"/>
              <a:buChar char="q"/>
              <a:tabLst>
                <a:tab pos="233296" algn="l"/>
              </a:tabLst>
            </a:pPr>
            <a:r>
              <a:rPr lang="en-US" dirty="0" smtClean="0">
                <a:solidFill>
                  <a:srgbClr val="000000"/>
                </a:solidFill>
                <a:ea typeface="PMingLiU" pitchFamily="18" charset="-120"/>
                <a:cs typeface="Times New Roman" pitchFamily="18" charset="0"/>
              </a:rPr>
              <a:t>Yet </a:t>
            </a:r>
            <a:r>
              <a:rPr lang="en-US" dirty="0">
                <a:solidFill>
                  <a:srgbClr val="000000"/>
                </a:solidFill>
                <a:ea typeface="PMingLiU" pitchFamily="18" charset="-120"/>
                <a:cs typeface="Times New Roman" pitchFamily="18" charset="0"/>
              </a:rPr>
              <a:t>majority of the respondents have no IPR yet on their name, some are already in process (esp. patents). </a:t>
            </a:r>
            <a:endParaRPr lang="en-US" dirty="0">
              <a:ea typeface="Calibri"/>
              <a:cs typeface="Calibri" pitchFamily="34" charset="0"/>
            </a:endParaRPr>
          </a:p>
          <a:p>
            <a:pPr marL="354805" indent="-354805">
              <a:spcBef>
                <a:spcPts val="306"/>
              </a:spcBef>
              <a:spcAft>
                <a:spcPts val="306"/>
              </a:spcAft>
              <a:buClr>
                <a:srgbClr val="00B0F0"/>
              </a:buClr>
              <a:buSzPct val="80000"/>
              <a:buFont typeface="Wingdings" pitchFamily="2" charset="2"/>
              <a:buChar char="q"/>
              <a:tabLst>
                <a:tab pos="233296" algn="l"/>
              </a:tabLst>
            </a:pPr>
            <a:r>
              <a:rPr lang="en-US" dirty="0">
                <a:solidFill>
                  <a:srgbClr val="000000"/>
                </a:solidFill>
                <a:ea typeface="PMingLiU" pitchFamily="18" charset="-120"/>
                <a:cs typeface="Times New Roman" pitchFamily="18" charset="0"/>
              </a:rPr>
              <a:t>MTA is the IP instrument that many of the respondents (38.5%) are very familiar with. They need training on other IPR instruments (invention disclosure, assignment, etc.).</a:t>
            </a:r>
          </a:p>
          <a:p>
            <a:pPr marL="354805" indent="-354805">
              <a:spcBef>
                <a:spcPts val="306"/>
              </a:spcBef>
              <a:spcAft>
                <a:spcPts val="306"/>
              </a:spcAft>
              <a:buClr>
                <a:srgbClr val="00B0F0"/>
              </a:buClr>
              <a:buSzPct val="80000"/>
              <a:buFont typeface="Wingdings" pitchFamily="2" charset="2"/>
              <a:buChar char="q"/>
              <a:tabLst>
                <a:tab pos="233296" algn="l"/>
              </a:tabLst>
            </a:pPr>
            <a:r>
              <a:rPr lang="en-US" dirty="0">
                <a:cs typeface="Calibri" pitchFamily="34" charset="0"/>
              </a:rPr>
              <a:t>Socio-demographic factors (education, country  of citizenship, and position held) can have predictive impacts on </a:t>
            </a:r>
            <a:r>
              <a:rPr lang="en-US" dirty="0">
                <a:ea typeface="Calibri"/>
                <a:cs typeface="Calibri" pitchFamily="34" charset="0"/>
              </a:rPr>
              <a:t>attitudes of public sector personnel on IPR  and  its implications (esp. R&amp;D focus). </a:t>
            </a:r>
            <a:endParaRPr lang="en-US" dirty="0">
              <a:cs typeface="Calibri" pitchFamily="34" charset="0"/>
            </a:endParaRPr>
          </a:p>
          <a:p>
            <a:endParaRPr lang="en-US" dirty="0"/>
          </a:p>
        </p:txBody>
      </p:sp>
      <p:sp>
        <p:nvSpPr>
          <p:cNvPr id="4" name="Slide Number Placeholder 3"/>
          <p:cNvSpPr>
            <a:spLocks noGrp="1"/>
          </p:cNvSpPr>
          <p:nvPr>
            <p:ph type="sldNum" sz="quarter" idx="10"/>
          </p:nvPr>
        </p:nvSpPr>
        <p:spPr/>
        <p:txBody>
          <a:bodyPr/>
          <a:lstStyle/>
          <a:p>
            <a:fld id="{4B572CBB-A158-4018-8202-7935DAE082B4}" type="slidenum">
              <a:rPr lang="en-US" smtClean="0"/>
              <a:pPr/>
              <a:t>12</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306"/>
              </a:spcBef>
              <a:spcAft>
                <a:spcPts val="306"/>
              </a:spcAft>
            </a:pPr>
            <a:r>
              <a:rPr lang="en-US" sz="2200" dirty="0"/>
              <a:t>Carefully designed web-based surveys generate quick, reliable, and cost-effective measure of attitudes, perspectives, and responses of public sector research on IP and its implications: </a:t>
            </a:r>
          </a:p>
          <a:p>
            <a:pPr marL="578381" lvl="1" indent="-400168">
              <a:spcBef>
                <a:spcPts val="306"/>
              </a:spcBef>
              <a:spcAft>
                <a:spcPts val="306"/>
              </a:spcAft>
              <a:buClr>
                <a:srgbClr val="00B0F0"/>
              </a:buClr>
              <a:buSzPct val="80000"/>
              <a:buFont typeface="Wingdings" pitchFamily="2" charset="2"/>
              <a:buChar char="q"/>
            </a:pPr>
            <a:r>
              <a:rPr lang="en-US" sz="2000" dirty="0"/>
              <a:t>Questionnaires need to be reviewed and approved by Research Assurances Committee (e.g. Institutional Review Board for WSU) to ensure questions are not discriminatory and won’t cause harm embarrassment and stress to respondents; </a:t>
            </a:r>
          </a:p>
          <a:p>
            <a:pPr marL="578381" lvl="1" indent="-400168">
              <a:spcBef>
                <a:spcPts val="306"/>
              </a:spcBef>
              <a:spcAft>
                <a:spcPts val="306"/>
              </a:spcAft>
              <a:buClr>
                <a:srgbClr val="00B0F0"/>
              </a:buClr>
              <a:buSzPct val="80000"/>
              <a:buFont typeface="Wingdings" pitchFamily="2" charset="2"/>
              <a:buChar char="q"/>
            </a:pPr>
            <a:r>
              <a:rPr lang="en-US" sz="2000" dirty="0"/>
              <a:t>Questions need to be pre-tested for clarity, understandability, usefulness, and validity; </a:t>
            </a:r>
          </a:p>
          <a:p>
            <a:pPr marL="578381" lvl="1" indent="-400168">
              <a:spcBef>
                <a:spcPts val="306"/>
              </a:spcBef>
              <a:spcAft>
                <a:spcPts val="306"/>
              </a:spcAft>
              <a:buClr>
                <a:srgbClr val="00B0F0"/>
              </a:buClr>
              <a:buSzPct val="80000"/>
              <a:buFont typeface="Wingdings" pitchFamily="2" charset="2"/>
              <a:buChar char="q"/>
            </a:pPr>
            <a:r>
              <a:rPr lang="en-US" sz="2000" dirty="0"/>
              <a:t>Setting up of firewalls and unique personal codes for each respondents to demonstrate survey validity; </a:t>
            </a:r>
          </a:p>
          <a:p>
            <a:pPr marL="578381" lvl="1" indent="-400168">
              <a:spcBef>
                <a:spcPts val="306"/>
              </a:spcBef>
              <a:spcAft>
                <a:spcPts val="306"/>
              </a:spcAft>
              <a:buClr>
                <a:srgbClr val="00B0F0"/>
              </a:buClr>
              <a:buSzPct val="80000"/>
              <a:buFont typeface="Wingdings" pitchFamily="2" charset="2"/>
              <a:buChar char="q"/>
            </a:pPr>
            <a:r>
              <a:rPr lang="en-US" sz="2000" dirty="0"/>
              <a:t>Ask as few questions as necessary to get information  needed.  </a:t>
            </a:r>
          </a:p>
          <a:p>
            <a:pPr marL="578381" lvl="1" indent="-400168">
              <a:spcBef>
                <a:spcPts val="306"/>
              </a:spcBef>
              <a:spcAft>
                <a:spcPts val="306"/>
              </a:spcAft>
              <a:buClr>
                <a:srgbClr val="00B0F0"/>
              </a:buClr>
              <a:buSzPct val="80000"/>
              <a:buFont typeface="Wingdings" pitchFamily="2" charset="2"/>
              <a:buChar char="q"/>
            </a:pPr>
            <a:r>
              <a:rPr lang="en-US" sz="2000" dirty="0"/>
              <a:t>Follow up and deadline </a:t>
            </a:r>
          </a:p>
          <a:p>
            <a:pPr lvl="1">
              <a:spcBef>
                <a:spcPts val="306"/>
              </a:spcBef>
              <a:spcAft>
                <a:spcPts val="306"/>
              </a:spcAft>
              <a:buClr>
                <a:srgbClr val="00B0F0"/>
              </a:buClr>
              <a:buSzPct val="100000"/>
            </a:pPr>
            <a:r>
              <a:rPr lang="en-US" dirty="0" smtClean="0"/>
              <a:t>  </a:t>
            </a:r>
          </a:p>
          <a:p>
            <a:endParaRPr lang="en-US" dirty="0"/>
          </a:p>
        </p:txBody>
      </p:sp>
      <p:sp>
        <p:nvSpPr>
          <p:cNvPr id="4" name="Slide Number Placeholder 3"/>
          <p:cNvSpPr>
            <a:spLocks noGrp="1"/>
          </p:cNvSpPr>
          <p:nvPr>
            <p:ph type="sldNum" sz="quarter" idx="10"/>
          </p:nvPr>
        </p:nvSpPr>
        <p:spPr/>
        <p:txBody>
          <a:bodyPr/>
          <a:lstStyle/>
          <a:p>
            <a:fld id="{328014F1-CB2D-4581-BACB-B37BEA9265A0}" type="slidenum">
              <a:rPr lang="en-US" smtClean="0"/>
              <a:pPr/>
              <a:t>13</a:t>
            </a:fld>
            <a:endParaRPr lang="en-US"/>
          </a:p>
        </p:txBody>
      </p:sp>
    </p:spTree>
    <p:extLst>
      <p:ext uri="{BB962C8B-B14F-4D97-AF65-F5344CB8AC3E}">
        <p14:creationId xmlns:p14="http://schemas.microsoft.com/office/powerpoint/2010/main" val="5840784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186"/>
            <a:r>
              <a:rPr lang="en-US" b="1" dirty="0"/>
              <a:t>O</a:t>
            </a:r>
            <a:r>
              <a:rPr lang="en-US" dirty="0"/>
              <a:t>verall, econometric and survey-based procedures as evaluation tools were useful in generating these results: </a:t>
            </a:r>
          </a:p>
          <a:p>
            <a:endParaRPr lang="en-US" dirty="0" smtClean="0"/>
          </a:p>
          <a:p>
            <a:pPr marL="578381" indent="-400168" defTabSz="909030">
              <a:spcBef>
                <a:spcPts val="306"/>
              </a:spcBef>
              <a:spcAft>
                <a:spcPts val="306"/>
              </a:spcAft>
              <a:buClr>
                <a:srgbClr val="00B0F0"/>
              </a:buClr>
              <a:buSzPct val="80000"/>
              <a:buFont typeface="Wingdings" pitchFamily="2" charset="2"/>
              <a:buChar char="q"/>
              <a:tabLst>
                <a:tab pos="636705" algn="l"/>
              </a:tabLst>
            </a:pPr>
            <a:r>
              <a:rPr lang="en-US" dirty="0">
                <a:cs typeface="Calibri" pitchFamily="34" charset="0"/>
              </a:rPr>
              <a:t>Strengthening of IPR due to WTO-TRIPS contributes to agricultural development for both developed and developing countries. </a:t>
            </a:r>
          </a:p>
          <a:p>
            <a:pPr marL="578381" indent="-400168" defTabSz="909030">
              <a:spcBef>
                <a:spcPts val="306"/>
              </a:spcBef>
              <a:spcAft>
                <a:spcPts val="306"/>
              </a:spcAft>
              <a:buClr>
                <a:srgbClr val="00B0F0"/>
              </a:buClr>
              <a:buSzPct val="80000"/>
              <a:buFont typeface="Wingdings" pitchFamily="2" charset="2"/>
              <a:buChar char="q"/>
              <a:tabLst>
                <a:tab pos="636705" algn="l"/>
              </a:tabLst>
            </a:pPr>
            <a:r>
              <a:rPr lang="en-US" dirty="0">
                <a:cs typeface="Calibri" pitchFamily="34" charset="0"/>
              </a:rPr>
              <a:t>Public research institutions, at least in developing Asia, have realized the importance of IP and its management in this changing IPR regime.  </a:t>
            </a:r>
          </a:p>
          <a:p>
            <a:pPr marL="578381" indent="-400168" defTabSz="909030">
              <a:spcBef>
                <a:spcPts val="306"/>
              </a:spcBef>
              <a:spcAft>
                <a:spcPts val="306"/>
              </a:spcAft>
              <a:buClr>
                <a:srgbClr val="00B0F0"/>
              </a:buClr>
              <a:buSzPct val="80000"/>
              <a:buFont typeface="Wingdings" pitchFamily="2" charset="2"/>
              <a:buChar char="q"/>
              <a:tabLst>
                <a:tab pos="636705" algn="l"/>
              </a:tabLst>
            </a:pPr>
            <a:r>
              <a:rPr lang="en-US" dirty="0">
                <a:cs typeface="Calibri" pitchFamily="34" charset="0"/>
              </a:rPr>
              <a:t>Socio-demographic factors can have predictive impacts on attitudes of public sector personnel on IPR and its implications  and can be used in building institutional  IP </a:t>
            </a:r>
            <a:br>
              <a:rPr lang="en-US" dirty="0">
                <a:cs typeface="Calibri" pitchFamily="34" charset="0"/>
              </a:rPr>
            </a:br>
            <a:r>
              <a:rPr lang="en-US" dirty="0">
                <a:cs typeface="Calibri" pitchFamily="34" charset="0"/>
              </a:rPr>
              <a:t>management capabilities. </a:t>
            </a:r>
          </a:p>
          <a:p>
            <a:endParaRPr lang="en-US" dirty="0"/>
          </a:p>
        </p:txBody>
      </p:sp>
      <p:sp>
        <p:nvSpPr>
          <p:cNvPr id="4" name="Slide Number Placeholder 3"/>
          <p:cNvSpPr>
            <a:spLocks noGrp="1"/>
          </p:cNvSpPr>
          <p:nvPr>
            <p:ph type="sldNum" sz="quarter" idx="10"/>
          </p:nvPr>
        </p:nvSpPr>
        <p:spPr/>
        <p:txBody>
          <a:bodyPr/>
          <a:lstStyle/>
          <a:p>
            <a:fld id="{328014F1-CB2D-4581-BACB-B37BEA9265A0}" type="slidenum">
              <a:rPr lang="en-US" smtClean="0"/>
              <a:pPr/>
              <a:t>14</a:t>
            </a:fld>
            <a:endParaRPr lang="en-US"/>
          </a:p>
        </p:txBody>
      </p:sp>
    </p:spTree>
    <p:extLst>
      <p:ext uri="{BB962C8B-B14F-4D97-AF65-F5344CB8AC3E}">
        <p14:creationId xmlns:p14="http://schemas.microsoft.com/office/powerpoint/2010/main" val="10423647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186"/>
            <a:r>
              <a:rPr lang="en-US" dirty="0" smtClean="0"/>
              <a:t>      More evaluation studies on the impact of TRIPS and other international IP treaties to agriculture and climate change: </a:t>
            </a:r>
          </a:p>
          <a:p>
            <a:pPr marL="578381" lvl="1" indent="-299722">
              <a:spcBef>
                <a:spcPts val="306"/>
              </a:spcBef>
              <a:spcAft>
                <a:spcPts val="306"/>
              </a:spcAft>
              <a:buClr>
                <a:srgbClr val="00B0F0"/>
              </a:buClr>
              <a:buSzPct val="80000"/>
              <a:buFont typeface="Wingdings" pitchFamily="2" charset="2"/>
              <a:buChar char="q"/>
            </a:pPr>
            <a:r>
              <a:rPr lang="en-US" sz="2200" dirty="0">
                <a:cs typeface="Lucida Sans Unicode" pitchFamily="34" charset="0"/>
              </a:rPr>
              <a:t>studies on post-TRIPS  implementation will be useful for review of TRIPS provisions and can serve as reference for other countries wanting to be TRIPS members </a:t>
            </a:r>
          </a:p>
          <a:p>
            <a:pPr marL="578381" lvl="1" indent="-299722">
              <a:spcBef>
                <a:spcPts val="306"/>
              </a:spcBef>
              <a:spcAft>
                <a:spcPts val="306"/>
              </a:spcAft>
              <a:buClr>
                <a:srgbClr val="00B0F0"/>
              </a:buClr>
              <a:buSzPct val="80000"/>
              <a:buFont typeface="Wingdings" pitchFamily="2" charset="2"/>
              <a:buChar char="q"/>
            </a:pPr>
            <a:r>
              <a:rPr lang="en-US" sz="2200" dirty="0"/>
              <a:t>conduct more IP studies: economic, social and cultural impact assessment in the agricultural sector; </a:t>
            </a:r>
            <a:r>
              <a:rPr lang="en-US" sz="2200" dirty="0">
                <a:cs typeface="Lucida Sans Unicode" pitchFamily="34" charset="0"/>
              </a:rPr>
              <a:t> </a:t>
            </a:r>
          </a:p>
          <a:p>
            <a:pPr marL="278660" lvl="1">
              <a:spcBef>
                <a:spcPts val="306"/>
              </a:spcBef>
              <a:spcAft>
                <a:spcPts val="306"/>
              </a:spcAft>
              <a:buClr>
                <a:srgbClr val="00B0F0"/>
              </a:buClr>
              <a:buSzPct val="80000"/>
            </a:pPr>
            <a:endParaRPr lang="en-US" sz="2200" dirty="0">
              <a:cs typeface="Lucida Sans Unicode" pitchFamily="34" charset="0"/>
            </a:endParaRPr>
          </a:p>
          <a:p>
            <a:pPr marL="278660" lvl="1">
              <a:spcBef>
                <a:spcPts val="306"/>
              </a:spcBef>
              <a:spcAft>
                <a:spcPts val="306"/>
              </a:spcAft>
              <a:buClr>
                <a:srgbClr val="00B0F0"/>
              </a:buClr>
              <a:buSzPct val="80000"/>
            </a:pPr>
            <a:r>
              <a:rPr lang="en-US" sz="2200" dirty="0">
                <a:cs typeface="Lucida Sans Unicode" pitchFamily="34" charset="0"/>
              </a:rPr>
              <a:t>Adequate systems to monitor impact of strengthened IPR using other indicators beside Index (e.g. </a:t>
            </a:r>
            <a:r>
              <a:rPr lang="en-US" sz="2200" dirty="0" err="1">
                <a:cs typeface="Lucida Sans Unicode" pitchFamily="34" charset="0"/>
              </a:rPr>
              <a:t>Ginarte</a:t>
            </a:r>
            <a:r>
              <a:rPr lang="en-US" sz="2200" dirty="0">
                <a:cs typeface="Lucida Sans Unicode" pitchFamily="34" charset="0"/>
              </a:rPr>
              <a:t> Park Index); </a:t>
            </a:r>
          </a:p>
          <a:p>
            <a:pPr marL="278660" lvl="1">
              <a:spcBef>
                <a:spcPts val="306"/>
              </a:spcBef>
              <a:spcAft>
                <a:spcPts val="306"/>
              </a:spcAft>
              <a:buClr>
                <a:srgbClr val="00B0F0"/>
              </a:buClr>
              <a:buSzPct val="80000"/>
            </a:pPr>
            <a:r>
              <a:rPr lang="en-US" sz="2200" dirty="0"/>
              <a:t>Continued evaluation research on the links between IPRs, foreign direct investment, and research investment in the agricultural sector of developing countries; </a:t>
            </a:r>
          </a:p>
          <a:p>
            <a:pPr marL="278660" lvl="1" defTabSz="915785">
              <a:spcBef>
                <a:spcPts val="306"/>
              </a:spcBef>
              <a:spcAft>
                <a:spcPts val="306"/>
              </a:spcAft>
              <a:buClr>
                <a:srgbClr val="00B0F0"/>
              </a:buClr>
              <a:buSzPct val="80000"/>
              <a:defRPr/>
            </a:pPr>
            <a:r>
              <a:rPr lang="en-US" sz="2200" dirty="0"/>
              <a:t>Capacity evaluation and design of appropriate training for research institutions in developing countries; </a:t>
            </a:r>
            <a:endParaRPr lang="en-US" sz="2000" dirty="0"/>
          </a:p>
          <a:p>
            <a:pPr marL="278660" lvl="1">
              <a:spcBef>
                <a:spcPts val="306"/>
              </a:spcBef>
              <a:spcAft>
                <a:spcPts val="306"/>
              </a:spcAft>
              <a:buClr>
                <a:srgbClr val="00B0F0"/>
              </a:buClr>
              <a:buSzPct val="80000"/>
            </a:pPr>
            <a:endParaRPr lang="en-US" sz="2200" dirty="0">
              <a:cs typeface="Lucida Sans Unicode" pitchFamily="34" charset="0"/>
            </a:endParaRPr>
          </a:p>
          <a:p>
            <a:pPr marL="578381" lvl="1" indent="-299722">
              <a:spcBef>
                <a:spcPts val="306"/>
              </a:spcBef>
              <a:spcAft>
                <a:spcPts val="306"/>
              </a:spcAft>
              <a:buClr>
                <a:srgbClr val="00B0F0"/>
              </a:buClr>
              <a:buSzPct val="80000"/>
              <a:buFont typeface="Wingdings" pitchFamily="2" charset="2"/>
              <a:buChar char="q"/>
            </a:pPr>
            <a:endParaRPr lang="en-US" sz="2200" dirty="0">
              <a:cs typeface="Lucida Sans Unicode" pitchFamily="34" charset="0"/>
            </a:endParaRPr>
          </a:p>
          <a:p>
            <a:endParaRPr lang="en-US" dirty="0"/>
          </a:p>
        </p:txBody>
      </p:sp>
      <p:sp>
        <p:nvSpPr>
          <p:cNvPr id="4" name="Slide Number Placeholder 3"/>
          <p:cNvSpPr>
            <a:spLocks noGrp="1"/>
          </p:cNvSpPr>
          <p:nvPr>
            <p:ph type="sldNum" sz="quarter" idx="10"/>
          </p:nvPr>
        </p:nvSpPr>
        <p:spPr/>
        <p:txBody>
          <a:bodyPr/>
          <a:lstStyle/>
          <a:p>
            <a:fld id="{328014F1-CB2D-4581-BACB-B37BEA9265A0}" type="slidenum">
              <a:rPr lang="en-US" smtClean="0"/>
              <a:pPr/>
              <a:t>15</a:t>
            </a:fld>
            <a:endParaRPr lang="en-US"/>
          </a:p>
        </p:txBody>
      </p:sp>
    </p:spTree>
    <p:extLst>
      <p:ext uri="{BB962C8B-B14F-4D97-AF65-F5344CB8AC3E}">
        <p14:creationId xmlns:p14="http://schemas.microsoft.com/office/powerpoint/2010/main" val="2853905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discuss innovations done. Darker blue box. </a:t>
            </a:r>
            <a:endParaRPr lang="en-US" dirty="0"/>
          </a:p>
        </p:txBody>
      </p:sp>
      <p:sp>
        <p:nvSpPr>
          <p:cNvPr id="4" name="Slide Number Placeholder 3"/>
          <p:cNvSpPr>
            <a:spLocks noGrp="1"/>
          </p:cNvSpPr>
          <p:nvPr>
            <p:ph type="sldNum" sz="quarter" idx="10"/>
          </p:nvPr>
        </p:nvSpPr>
        <p:spPr/>
        <p:txBody>
          <a:bodyPr/>
          <a:lstStyle/>
          <a:p>
            <a:fld id="{328014F1-CB2D-4581-BACB-B37BEA9265A0}" type="slidenum">
              <a:rPr lang="en-US" smtClean="0"/>
              <a:pPr/>
              <a:t>3</a:t>
            </a:fld>
            <a:endParaRPr lang="en-US"/>
          </a:p>
        </p:txBody>
      </p:sp>
    </p:spTree>
    <p:extLst>
      <p:ext uri="{BB962C8B-B14F-4D97-AF65-F5344CB8AC3E}">
        <p14:creationId xmlns:p14="http://schemas.microsoft.com/office/powerpoint/2010/main" val="38281176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2"/>
            <a:endParaRPr lang="en-US" sz="2000" dirty="0">
              <a:ln w="1905"/>
            </a:endParaRPr>
          </a:p>
          <a:p>
            <a:pPr marL="349944" lvl="2" indent="-349944">
              <a:spcBef>
                <a:spcPts val="306"/>
              </a:spcBef>
              <a:spcAft>
                <a:spcPts val="306"/>
              </a:spcAft>
              <a:buAutoNum type="arabicPeriod"/>
            </a:pPr>
            <a:endParaRPr lang="en-US" sz="2200" dirty="0">
              <a:ln w="1905"/>
            </a:endParaRPr>
          </a:p>
          <a:p>
            <a:pPr marL="349944" lvl="2" indent="-349944">
              <a:buAutoNum type="arabicPeriod"/>
            </a:pPr>
            <a:endParaRPr lang="en-US" sz="2200" dirty="0">
              <a:ln w="1905"/>
            </a:endParaRPr>
          </a:p>
          <a:p>
            <a:endParaRPr lang="en-US" dirty="0"/>
          </a:p>
        </p:txBody>
      </p:sp>
      <p:sp>
        <p:nvSpPr>
          <p:cNvPr id="4" name="Slide Number Placeholder 3"/>
          <p:cNvSpPr>
            <a:spLocks noGrp="1"/>
          </p:cNvSpPr>
          <p:nvPr>
            <p:ph type="sldNum" sz="quarter" idx="10"/>
          </p:nvPr>
        </p:nvSpPr>
        <p:spPr/>
        <p:txBody>
          <a:bodyPr/>
          <a:lstStyle/>
          <a:p>
            <a:fld id="{328014F1-CB2D-4581-BACB-B37BEA9265A0}" type="slidenum">
              <a:rPr lang="en-US" smtClean="0"/>
              <a:pPr/>
              <a:t>4</a:t>
            </a:fld>
            <a:endParaRPr lang="en-US"/>
          </a:p>
        </p:txBody>
      </p:sp>
    </p:spTree>
    <p:extLst>
      <p:ext uri="{BB962C8B-B14F-4D97-AF65-F5344CB8AC3E}">
        <p14:creationId xmlns:p14="http://schemas.microsoft.com/office/powerpoint/2010/main" val="11656346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8014F1-CB2D-4581-BACB-B37BEA9265A0}" type="slidenum">
              <a:rPr lang="en-US" smtClean="0"/>
              <a:pPr/>
              <a:t>5</a:t>
            </a:fld>
            <a:endParaRPr lang="en-US"/>
          </a:p>
        </p:txBody>
      </p:sp>
    </p:spTree>
    <p:extLst>
      <p:ext uri="{BB962C8B-B14F-4D97-AF65-F5344CB8AC3E}">
        <p14:creationId xmlns:p14="http://schemas.microsoft.com/office/powerpoint/2010/main" val="35334549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09030" eaLnBrk="0" hangingPunct="0">
              <a:spcBef>
                <a:spcPct val="0"/>
              </a:spcBef>
            </a:pPr>
            <a:r>
              <a:rPr lang="en-US" sz="1400" dirty="0">
                <a:cs typeface="Calibri" pitchFamily="34" charset="0"/>
              </a:rPr>
              <a:t>Positive association between agricultural GDP and three measures of strengthened  IPR protection. </a:t>
            </a:r>
          </a:p>
          <a:p>
            <a:pPr defTabSz="909030" eaLnBrk="0" hangingPunct="0">
              <a:spcBef>
                <a:spcPct val="0"/>
              </a:spcBef>
            </a:pPr>
            <a:endParaRPr lang="en-US" dirty="0">
              <a:cs typeface="Calibri" pitchFamily="34" charset="0"/>
            </a:endParaRPr>
          </a:p>
          <a:p>
            <a:pPr marL="466593" indent="-466593" defTabSz="915785">
              <a:spcBef>
                <a:spcPts val="306"/>
              </a:spcBef>
              <a:spcAft>
                <a:spcPts val="306"/>
              </a:spcAft>
              <a:buClr>
                <a:srgbClr val="00B0F0"/>
              </a:buClr>
              <a:buSzPct val="100000"/>
              <a:buFont typeface="Wingdings" pitchFamily="2" charset="2"/>
              <a:buChar char="q"/>
              <a:defRPr/>
            </a:pPr>
            <a:r>
              <a:rPr lang="en-US" dirty="0">
                <a:cs typeface="Calibri" pitchFamily="34" charset="0"/>
              </a:rPr>
              <a:t>significant relationship of agricultural GDP with GPI, domestic patents, tier classification , and PVP;   </a:t>
            </a:r>
          </a:p>
          <a:p>
            <a:pPr marL="466593" indent="-466593">
              <a:spcBef>
                <a:spcPts val="306"/>
              </a:spcBef>
              <a:spcAft>
                <a:spcPts val="306"/>
              </a:spcAft>
              <a:buClr>
                <a:srgbClr val="00B0F0"/>
              </a:buClr>
              <a:buSzPct val="100000"/>
              <a:buFont typeface="Wingdings" pitchFamily="2" charset="2"/>
              <a:buChar char="q"/>
            </a:pPr>
            <a:r>
              <a:rPr lang="en-US" dirty="0" smtClean="0">
                <a:cs typeface="Calibri" pitchFamily="34" charset="0"/>
              </a:rPr>
              <a:t>reaffirmed </a:t>
            </a:r>
            <a:r>
              <a:rPr lang="en-US" dirty="0">
                <a:cs typeface="Calibri" pitchFamily="34" charset="0"/>
              </a:rPr>
              <a:t>influence of traditional economic indicators: agricultural area, irrigation, fertilizer, and human capital to agricultural development; </a:t>
            </a:r>
          </a:p>
          <a:p>
            <a:pPr marL="466593" indent="-466593">
              <a:spcBef>
                <a:spcPts val="306"/>
              </a:spcBef>
              <a:spcAft>
                <a:spcPts val="306"/>
              </a:spcAft>
              <a:buClr>
                <a:srgbClr val="00B0F0"/>
              </a:buClr>
              <a:buSzPct val="100000"/>
              <a:buFont typeface="Wingdings" pitchFamily="2" charset="2"/>
              <a:buChar char="q"/>
            </a:pPr>
            <a:r>
              <a:rPr lang="en-US" dirty="0">
                <a:cs typeface="Calibri" pitchFamily="34" charset="0"/>
              </a:rPr>
              <a:t>GM crop commercialization has no significant influence (3 out of 4 models) on agricultural GDP  of all TRIPS member countries. </a:t>
            </a:r>
          </a:p>
          <a:p>
            <a:endParaRPr lang="en-US" dirty="0"/>
          </a:p>
        </p:txBody>
      </p:sp>
      <p:sp>
        <p:nvSpPr>
          <p:cNvPr id="4" name="Slide Number Placeholder 3"/>
          <p:cNvSpPr>
            <a:spLocks noGrp="1"/>
          </p:cNvSpPr>
          <p:nvPr>
            <p:ph type="sldNum" sz="quarter" idx="10"/>
          </p:nvPr>
        </p:nvSpPr>
        <p:spPr/>
        <p:txBody>
          <a:bodyPr/>
          <a:lstStyle/>
          <a:p>
            <a:fld id="{4B572CBB-A158-4018-8202-7935DAE082B4}" type="slidenum">
              <a:rPr lang="en-US" smtClean="0"/>
              <a:pPr/>
              <a:t>6</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66593" lvl="1" defTabSz="933186">
              <a:spcBef>
                <a:spcPts val="306"/>
              </a:spcBef>
              <a:spcAft>
                <a:spcPts val="306"/>
              </a:spcAft>
              <a:buClr>
                <a:srgbClr val="00B0F0"/>
              </a:buClr>
              <a:buSzPct val="80000"/>
            </a:pPr>
            <a:r>
              <a:rPr lang="en-US" sz="2000" dirty="0"/>
              <a:t>Econometrics provided the tools to extract and infer useful information to determine impact of IPR:</a:t>
            </a:r>
            <a:endParaRPr lang="en-US" sz="900" dirty="0"/>
          </a:p>
          <a:p>
            <a:pPr marL="466593" lvl="1">
              <a:spcBef>
                <a:spcPts val="306"/>
              </a:spcBef>
              <a:spcAft>
                <a:spcPts val="306"/>
              </a:spcAft>
              <a:buClr>
                <a:srgbClr val="00B0F0"/>
              </a:buClr>
              <a:buSzPct val="80000"/>
            </a:pPr>
            <a:endParaRPr lang="en-US" sz="2000" dirty="0"/>
          </a:p>
          <a:p>
            <a:pPr marL="816537" lvl="1" indent="-349944">
              <a:spcBef>
                <a:spcPts val="306"/>
              </a:spcBef>
              <a:spcAft>
                <a:spcPts val="306"/>
              </a:spcAft>
              <a:buClr>
                <a:srgbClr val="00B0F0"/>
              </a:buClr>
              <a:buSzPct val="80000"/>
              <a:buFont typeface="Wingdings" pitchFamily="2" charset="2"/>
              <a:buChar char="q"/>
            </a:pPr>
            <a:r>
              <a:rPr lang="en-US" sz="2000" dirty="0"/>
              <a:t>Time series cross section data enables cross sectional variation (among TRIPS member countries) and time </a:t>
            </a:r>
            <a:br>
              <a:rPr lang="en-US" sz="2000" dirty="0"/>
            </a:br>
            <a:r>
              <a:rPr lang="en-US" sz="2000" dirty="0"/>
              <a:t>series variation (before and after TRIPS).</a:t>
            </a:r>
          </a:p>
          <a:p>
            <a:pPr marL="816537" lvl="1" indent="-349944">
              <a:spcBef>
                <a:spcPts val="306"/>
              </a:spcBef>
              <a:spcAft>
                <a:spcPts val="306"/>
              </a:spcAft>
              <a:buClr>
                <a:srgbClr val="00B0F0"/>
              </a:buClr>
              <a:buSzPct val="80000"/>
              <a:buFont typeface="Wingdings" pitchFamily="2" charset="2"/>
              <a:buChar char="q"/>
            </a:pPr>
            <a:r>
              <a:rPr lang="en-US" sz="2000" dirty="0"/>
              <a:t>Success of any econometric study hinges on quality </a:t>
            </a:r>
            <a:br>
              <a:rPr lang="en-US" sz="2000" dirty="0"/>
            </a:br>
            <a:r>
              <a:rPr lang="en-US" sz="2000" dirty="0"/>
              <a:t>and quantity of data. </a:t>
            </a:r>
          </a:p>
          <a:p>
            <a:pPr marL="1106537" lvl="2" indent="-291620">
              <a:spcBef>
                <a:spcPts val="306"/>
              </a:spcBef>
              <a:spcAft>
                <a:spcPts val="306"/>
              </a:spcAft>
              <a:buClr>
                <a:srgbClr val="00B0F0"/>
              </a:buClr>
              <a:buSzPct val="100000"/>
              <a:buFont typeface="Wingdings" pitchFamily="2" charset="2"/>
              <a:buChar char="§"/>
            </a:pPr>
            <a:r>
              <a:rPr lang="en-US" sz="2000" dirty="0"/>
              <a:t>Use of reliable and comprehensive sources such as </a:t>
            </a:r>
            <a:br>
              <a:rPr lang="en-US" sz="2000" dirty="0"/>
            </a:br>
            <a:r>
              <a:rPr lang="en-US" sz="2000" dirty="0"/>
              <a:t>global databases of World Bank, FAO, WIPO </a:t>
            </a:r>
          </a:p>
          <a:p>
            <a:pPr marL="1106537" lvl="2" indent="-291620">
              <a:spcBef>
                <a:spcPts val="306"/>
              </a:spcBef>
              <a:spcAft>
                <a:spcPts val="306"/>
              </a:spcAft>
              <a:buClr>
                <a:srgbClr val="00B0F0"/>
              </a:buClr>
              <a:buSzPct val="100000"/>
              <a:buFont typeface="Wingdings" pitchFamily="2" charset="2"/>
              <a:buChar char="§"/>
            </a:pPr>
            <a:r>
              <a:rPr lang="en-US" sz="2000" dirty="0"/>
              <a:t>Care in data handling (be systematic) </a:t>
            </a:r>
          </a:p>
          <a:p>
            <a:pPr marL="474694" lvl="1" indent="-296481">
              <a:spcBef>
                <a:spcPts val="306"/>
              </a:spcBef>
              <a:spcAft>
                <a:spcPts val="306"/>
              </a:spcAft>
              <a:buClr>
                <a:srgbClr val="00B0F0"/>
              </a:buClr>
              <a:buSzPct val="80000"/>
              <a:buFont typeface="Wingdings" pitchFamily="2" charset="2"/>
              <a:buChar char="q"/>
            </a:pPr>
            <a:r>
              <a:rPr lang="en-US" sz="2000" dirty="0"/>
              <a:t>Choice of proxy variables especially to represent strengthened IPR are important to generate econometric models that represent reality (i.e. expansion of IPR in agriculture) </a:t>
            </a:r>
          </a:p>
          <a:p>
            <a:pPr marL="474694" lvl="1" indent="-296481">
              <a:spcBef>
                <a:spcPts val="306"/>
              </a:spcBef>
              <a:spcAft>
                <a:spcPts val="306"/>
              </a:spcAft>
              <a:buClr>
                <a:srgbClr val="00B0F0"/>
              </a:buClr>
              <a:buSzPct val="80000"/>
              <a:buFont typeface="Wingdings" pitchFamily="2" charset="2"/>
              <a:buChar char="q"/>
            </a:pPr>
            <a:r>
              <a:rPr lang="en-US" sz="2000" dirty="0"/>
              <a:t>Use modern econometric software (e.g. SAS)  that greatly facilitates model formulation, estimation and validation </a:t>
            </a:r>
          </a:p>
          <a:p>
            <a:pPr marL="754973" lvl="2" indent="-280280">
              <a:spcBef>
                <a:spcPts val="306"/>
              </a:spcBef>
              <a:spcAft>
                <a:spcPts val="306"/>
              </a:spcAft>
              <a:buClr>
                <a:srgbClr val="00B0F0"/>
              </a:buClr>
              <a:buSzPct val="100000"/>
              <a:buFont typeface="Wingdings" pitchFamily="2" charset="2"/>
              <a:buChar char="§"/>
            </a:pPr>
            <a:r>
              <a:rPr lang="en-US" sz="2000" dirty="0"/>
              <a:t>offers practicality, speed (programming codes), and accuracy </a:t>
            </a:r>
          </a:p>
          <a:p>
            <a:pPr marL="754973" lvl="2" indent="-280280">
              <a:spcBef>
                <a:spcPts val="306"/>
              </a:spcBef>
              <a:spcAft>
                <a:spcPts val="306"/>
              </a:spcAft>
              <a:buClr>
                <a:srgbClr val="00B0F0"/>
              </a:buClr>
              <a:buSzPct val="100000"/>
              <a:buFont typeface="Wingdings" pitchFamily="2" charset="2"/>
              <a:buChar char="§"/>
            </a:pPr>
            <a:r>
              <a:rPr lang="en-US" sz="2000" dirty="0"/>
              <a:t>provides helpful graphical information as well as </a:t>
            </a:r>
            <a:br>
              <a:rPr lang="en-US" sz="2000" dirty="0"/>
            </a:br>
            <a:r>
              <a:rPr lang="en-US" sz="2000" dirty="0"/>
              <a:t>tables of output.</a:t>
            </a:r>
          </a:p>
          <a:p>
            <a:pPr marL="1106537" lvl="2" indent="-291620">
              <a:spcBef>
                <a:spcPts val="306"/>
              </a:spcBef>
              <a:spcAft>
                <a:spcPts val="306"/>
              </a:spcAft>
              <a:buClr>
                <a:srgbClr val="00B0F0"/>
              </a:buClr>
              <a:buSzPct val="100000"/>
              <a:buFont typeface="Wingdings" pitchFamily="2" charset="2"/>
              <a:buChar char="§"/>
            </a:pPr>
            <a:endParaRPr lang="en-US" sz="2000" dirty="0"/>
          </a:p>
          <a:p>
            <a:endParaRPr lang="en-US" dirty="0"/>
          </a:p>
        </p:txBody>
      </p:sp>
      <p:sp>
        <p:nvSpPr>
          <p:cNvPr id="4" name="Slide Number Placeholder 3"/>
          <p:cNvSpPr>
            <a:spLocks noGrp="1"/>
          </p:cNvSpPr>
          <p:nvPr>
            <p:ph type="sldNum" sz="quarter" idx="10"/>
          </p:nvPr>
        </p:nvSpPr>
        <p:spPr/>
        <p:txBody>
          <a:bodyPr/>
          <a:lstStyle/>
          <a:p>
            <a:fld id="{328014F1-CB2D-4581-BACB-B37BEA9265A0}" type="slidenum">
              <a:rPr lang="en-US" smtClean="0"/>
              <a:pPr/>
              <a:t>7</a:t>
            </a:fld>
            <a:endParaRPr lang="en-US"/>
          </a:p>
        </p:txBody>
      </p:sp>
    </p:spTree>
    <p:extLst>
      <p:ext uri="{BB962C8B-B14F-4D97-AF65-F5344CB8AC3E}">
        <p14:creationId xmlns:p14="http://schemas.microsoft.com/office/powerpoint/2010/main" val="35328456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discuss innovations done. Darker blue box. </a:t>
            </a:r>
            <a:endParaRPr lang="en-US" dirty="0"/>
          </a:p>
        </p:txBody>
      </p:sp>
      <p:sp>
        <p:nvSpPr>
          <p:cNvPr id="4" name="Slide Number Placeholder 3"/>
          <p:cNvSpPr>
            <a:spLocks noGrp="1"/>
          </p:cNvSpPr>
          <p:nvPr>
            <p:ph type="sldNum" sz="quarter" idx="10"/>
          </p:nvPr>
        </p:nvSpPr>
        <p:spPr/>
        <p:txBody>
          <a:bodyPr/>
          <a:lstStyle/>
          <a:p>
            <a:fld id="{328014F1-CB2D-4581-BACB-B37BEA9265A0}" type="slidenum">
              <a:rPr lang="en-US" smtClean="0"/>
              <a:pPr/>
              <a:t>8</a:t>
            </a:fld>
            <a:endParaRPr lang="en-US"/>
          </a:p>
        </p:txBody>
      </p:sp>
    </p:spTree>
    <p:extLst>
      <p:ext uri="{BB962C8B-B14F-4D97-AF65-F5344CB8AC3E}">
        <p14:creationId xmlns:p14="http://schemas.microsoft.com/office/powerpoint/2010/main" val="38281176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66593" lvl="2" indent="-466593">
              <a:spcBef>
                <a:spcPts val="306"/>
              </a:spcBef>
              <a:spcAft>
                <a:spcPts val="306"/>
              </a:spcAft>
              <a:buFont typeface="+mj-lt"/>
              <a:buAutoNum type="arabicPeriod"/>
            </a:pPr>
            <a:r>
              <a:rPr lang="en-US" sz="2200" dirty="0" smtClean="0"/>
              <a:t>Are public research institutions in developing Asia ready to embrace IPRs? Do institutions have similar responses for the new IPR paradigm?</a:t>
            </a:r>
          </a:p>
          <a:p>
            <a:pPr marL="354804" lvl="3">
              <a:spcBef>
                <a:spcPts val="306"/>
              </a:spcBef>
              <a:spcAft>
                <a:spcPts val="306"/>
              </a:spcAft>
              <a:buClr>
                <a:srgbClr val="00B0F0"/>
              </a:buClr>
              <a:buSzPct val="80000"/>
            </a:pPr>
            <a:r>
              <a:rPr lang="en-US" sz="2000" dirty="0" smtClean="0"/>
              <a:t>- Do international regime developments affect their system of access and transfer of genetic materials and research tools from other research centers? </a:t>
            </a:r>
          </a:p>
          <a:p>
            <a:pPr marL="704749" lvl="3" indent="-349944">
              <a:spcBef>
                <a:spcPts val="306"/>
              </a:spcBef>
              <a:spcAft>
                <a:spcPts val="306"/>
              </a:spcAft>
              <a:buClr>
                <a:srgbClr val="00B0F0"/>
              </a:buClr>
              <a:buSzPct val="80000"/>
              <a:buFontTx/>
              <a:buChar char="-"/>
            </a:pPr>
            <a:r>
              <a:rPr lang="en-US" sz="2000" dirty="0" smtClean="0"/>
              <a:t>Do IPRs impact acquisition, generation, and commercialization  of agricultural biotechnology and does it exert pressure for these institutions to change?</a:t>
            </a:r>
          </a:p>
          <a:p>
            <a:pPr marL="704749" lvl="3" indent="-349944">
              <a:spcBef>
                <a:spcPts val="306"/>
              </a:spcBef>
              <a:spcAft>
                <a:spcPts val="306"/>
              </a:spcAft>
              <a:buClr>
                <a:srgbClr val="00B0F0"/>
              </a:buClr>
              <a:buSzPct val="80000"/>
              <a:buFontTx/>
              <a:buChar char="-"/>
            </a:pPr>
            <a:r>
              <a:rPr lang="en-US" sz="2000" dirty="0" smtClean="0"/>
              <a:t>Are current efforts adequate to help these institutions address IPR issues affecting agricultural research? What then remain to be the main gaps in managing IP, and what are the capacity needs of these institutions? </a:t>
            </a:r>
          </a:p>
          <a:p>
            <a:pPr marL="704749" lvl="3" indent="-349944">
              <a:spcBef>
                <a:spcPts val="306"/>
              </a:spcBef>
              <a:spcAft>
                <a:spcPts val="306"/>
              </a:spcAft>
              <a:buClr>
                <a:srgbClr val="00B0F0"/>
              </a:buClr>
              <a:buSzPct val="80000"/>
              <a:buFontTx/>
              <a:buChar char="-"/>
            </a:pPr>
            <a:r>
              <a:rPr lang="en-US" sz="2200" dirty="0" smtClean="0"/>
              <a:t>Are scientists in the public sector, being one of the most important human resource of the public research institutions, aware and ready for the impacts of IPRs? </a:t>
            </a:r>
            <a:r>
              <a:rPr lang="en-US" sz="2000" dirty="0" smtClean="0"/>
              <a:t>Are they following the trend and footsteps of their private sector counterparts? </a:t>
            </a:r>
          </a:p>
          <a:p>
            <a:pPr marL="0" lvl="2" defTabSz="933186">
              <a:spcBef>
                <a:spcPts val="306"/>
              </a:spcBef>
              <a:spcAft>
                <a:spcPts val="306"/>
              </a:spcAft>
            </a:pPr>
            <a:endParaRPr lang="en-US" sz="2400" dirty="0" smtClean="0"/>
          </a:p>
          <a:p>
            <a:pPr marL="457892" lvl="2" indent="-457892" defTabSz="933186">
              <a:spcBef>
                <a:spcPts val="306"/>
              </a:spcBef>
              <a:spcAft>
                <a:spcPts val="306"/>
              </a:spcAft>
              <a:buFont typeface="+mj-lt"/>
              <a:buAutoNum type="arabicPeriod" startAt="2"/>
            </a:pPr>
            <a:r>
              <a:rPr lang="en-US" sz="2400" dirty="0" smtClean="0"/>
              <a:t>What are the factors affecting their acceptance/non-acceptance of the concepts and benefits/risks of IPRs? What are the relationships among these factors? What are the     	theoretical and policy implications of these relationships? </a:t>
            </a:r>
          </a:p>
          <a:p>
            <a:pPr marL="349944" lvl="2" indent="-349944">
              <a:spcBef>
                <a:spcPts val="306"/>
              </a:spcBef>
              <a:spcAft>
                <a:spcPts val="306"/>
              </a:spcAft>
              <a:buFont typeface="+mj-lt"/>
              <a:buAutoNum type="arabicPeriod" startAt="3"/>
            </a:pPr>
            <a:r>
              <a:rPr lang="en-US" sz="2000" dirty="0" smtClean="0"/>
              <a:t>Which research institutions and from which countries in Asia need to be included in the research? Where to get the data and contact information? </a:t>
            </a:r>
          </a:p>
          <a:p>
            <a:pPr marL="349944" lvl="2" indent="-349944">
              <a:spcBef>
                <a:spcPts val="306"/>
              </a:spcBef>
              <a:spcAft>
                <a:spcPts val="306"/>
              </a:spcAft>
              <a:buFont typeface="+mj-lt"/>
              <a:buAutoNum type="arabicPeriod" startAt="3"/>
            </a:pPr>
            <a:r>
              <a:rPr lang="en-US" sz="2000" dirty="0" smtClean="0"/>
              <a:t>What survey questions need to be included to reflect their perceptions, status, and needs of the different public research institutions on IPRs? </a:t>
            </a:r>
          </a:p>
          <a:p>
            <a:pPr marL="349944" lvl="2" indent="-349944">
              <a:spcBef>
                <a:spcPts val="306"/>
              </a:spcBef>
              <a:spcAft>
                <a:spcPts val="306"/>
              </a:spcAft>
              <a:buFont typeface="+mj-lt"/>
              <a:buAutoNum type="arabicPeriod" startAt="3"/>
            </a:pPr>
            <a:r>
              <a:rPr lang="en-US" sz="2000" dirty="0" smtClean="0"/>
              <a:t>If it will be web-based data collection, how to assure reliability, validity, and unbiased results? </a:t>
            </a:r>
          </a:p>
          <a:p>
            <a:pPr marL="816537" lvl="3" indent="-349944">
              <a:spcBef>
                <a:spcPts val="306"/>
              </a:spcBef>
              <a:spcAft>
                <a:spcPts val="306"/>
              </a:spcAft>
              <a:buClr>
                <a:srgbClr val="00B0F0"/>
              </a:buClr>
              <a:buSzPct val="80000"/>
              <a:buFont typeface="Wingdings" pitchFamily="2" charset="2"/>
              <a:buChar char="q"/>
            </a:pPr>
            <a:r>
              <a:rPr lang="en-US" dirty="0" smtClean="0"/>
              <a:t>What innovation in the approach can be done to increase response rate without sacrificing data quality? </a:t>
            </a:r>
          </a:p>
          <a:p>
            <a:pPr marL="354805" lvl="3" indent="-354805">
              <a:spcBef>
                <a:spcPts val="306"/>
              </a:spcBef>
              <a:spcAft>
                <a:spcPts val="306"/>
              </a:spcAft>
              <a:buClr>
                <a:srgbClr val="00B0F0"/>
              </a:buClr>
              <a:buSzPct val="80000"/>
            </a:pPr>
            <a:r>
              <a:rPr lang="en-US" dirty="0" smtClean="0"/>
              <a:t>6.   </a:t>
            </a:r>
            <a:r>
              <a:rPr lang="en-US" sz="2000" dirty="0" smtClean="0"/>
              <a:t>What other useful information can be extracted from the survey  that can be useful for policy decisions </a:t>
            </a:r>
            <a:br>
              <a:rPr lang="en-US" sz="2000" dirty="0" smtClean="0"/>
            </a:br>
            <a:r>
              <a:rPr lang="en-US" sz="2000" dirty="0" smtClean="0"/>
              <a:t>related to IPR institutionalization in public sector?  </a:t>
            </a:r>
          </a:p>
          <a:p>
            <a:pPr marL="457892" lvl="2" indent="-457892" defTabSz="933186">
              <a:spcBef>
                <a:spcPts val="306"/>
              </a:spcBef>
              <a:spcAft>
                <a:spcPts val="306"/>
              </a:spcAft>
              <a:buFont typeface="+mj-lt"/>
              <a:buAutoNum type="arabicPeriod" startAt="2"/>
            </a:pPr>
            <a:endParaRPr lang="en-US" sz="2400" dirty="0" smtClean="0"/>
          </a:p>
          <a:p>
            <a:pPr marL="466593" lvl="2" indent="-466593">
              <a:spcBef>
                <a:spcPts val="306"/>
              </a:spcBef>
              <a:spcAft>
                <a:spcPts val="306"/>
              </a:spcAft>
              <a:buFont typeface="+mj-lt"/>
              <a:buAutoNum type="arabicPeriod"/>
            </a:pPr>
            <a:endParaRPr lang="en-US" sz="2200" dirty="0" smtClean="0"/>
          </a:p>
          <a:p>
            <a:pPr marL="696648" lvl="3" indent="-341844">
              <a:spcBef>
                <a:spcPts val="306"/>
              </a:spcBef>
              <a:spcAft>
                <a:spcPts val="306"/>
              </a:spcAft>
              <a:buClr>
                <a:srgbClr val="00B0F0"/>
              </a:buClr>
              <a:buSzPct val="80000"/>
              <a:buFont typeface="Wingdings" pitchFamily="2" charset="2"/>
              <a:buChar char="q"/>
            </a:pPr>
            <a:endParaRPr lang="en-US" sz="2000" dirty="0" smtClean="0"/>
          </a:p>
          <a:p>
            <a:endParaRPr lang="en-US" dirty="0" smtClean="0"/>
          </a:p>
          <a:p>
            <a:pPr marL="0" lvl="2"/>
            <a:endParaRPr lang="en-US" sz="2000" dirty="0">
              <a:ln w="1905"/>
            </a:endParaRPr>
          </a:p>
          <a:p>
            <a:pPr marL="349944" lvl="2" indent="-349944">
              <a:spcBef>
                <a:spcPts val="306"/>
              </a:spcBef>
              <a:spcAft>
                <a:spcPts val="306"/>
              </a:spcAft>
              <a:buAutoNum type="arabicPeriod"/>
            </a:pPr>
            <a:endParaRPr lang="en-US" sz="2200" dirty="0">
              <a:ln w="1905"/>
            </a:endParaRPr>
          </a:p>
          <a:p>
            <a:pPr marL="349944" lvl="2" indent="-349944">
              <a:buAutoNum type="arabicPeriod"/>
            </a:pPr>
            <a:endParaRPr lang="en-US" sz="2200" dirty="0">
              <a:ln w="1905"/>
            </a:endParaRPr>
          </a:p>
          <a:p>
            <a:endParaRPr lang="en-US" dirty="0"/>
          </a:p>
        </p:txBody>
      </p:sp>
      <p:sp>
        <p:nvSpPr>
          <p:cNvPr id="4" name="Slide Number Placeholder 3"/>
          <p:cNvSpPr>
            <a:spLocks noGrp="1"/>
          </p:cNvSpPr>
          <p:nvPr>
            <p:ph type="sldNum" sz="quarter" idx="10"/>
          </p:nvPr>
        </p:nvSpPr>
        <p:spPr/>
        <p:txBody>
          <a:bodyPr/>
          <a:lstStyle/>
          <a:p>
            <a:fld id="{328014F1-CB2D-4581-BACB-B37BEA9265A0}" type="slidenum">
              <a:rPr lang="en-US" smtClean="0"/>
              <a:pPr/>
              <a:t>9</a:t>
            </a:fld>
            <a:endParaRPr lang="en-US"/>
          </a:p>
        </p:txBody>
      </p:sp>
    </p:spTree>
    <p:extLst>
      <p:ext uri="{BB962C8B-B14F-4D97-AF65-F5344CB8AC3E}">
        <p14:creationId xmlns:p14="http://schemas.microsoft.com/office/powerpoint/2010/main" val="11656346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8014F1-CB2D-4581-BACB-B37BEA9265A0}" type="slidenum">
              <a:rPr lang="en-US" smtClean="0"/>
              <a:pPr/>
              <a:t>10</a:t>
            </a:fld>
            <a:endParaRPr lang="en-US"/>
          </a:p>
        </p:txBody>
      </p:sp>
    </p:spTree>
    <p:extLst>
      <p:ext uri="{BB962C8B-B14F-4D97-AF65-F5344CB8AC3E}">
        <p14:creationId xmlns:p14="http://schemas.microsoft.com/office/powerpoint/2010/main" val="24743210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222" name="Rectangle 6"/>
          <p:cNvSpPr>
            <a:spLocks noChangeArrowheads="1"/>
          </p:cNvSpPr>
          <p:nvPr userDrawn="1"/>
        </p:nvSpPr>
        <p:spPr bwMode="white">
          <a:xfrm>
            <a:off x="3657601" y="4267200"/>
            <a:ext cx="4191000" cy="2138363"/>
          </a:xfrm>
          <a:prstGeom prst="rect">
            <a:avLst/>
          </a:prstGeom>
          <a:solidFill>
            <a:schemeClr val="bg1"/>
          </a:solidFill>
          <a:ln w="9525">
            <a:noFill/>
            <a:miter lim="800000"/>
            <a:headEnd/>
            <a:tailEnd/>
          </a:ln>
          <a:effectLst/>
        </p:spPr>
        <p:txBody>
          <a:bodyPr wrap="none" anchor="ctr"/>
          <a:lstStyle/>
          <a:p>
            <a:pPr algn="ctr"/>
            <a:endParaRPr lang="en-US" sz="2400">
              <a:latin typeface="Times New Roman" pitchFamily="18" charset="0"/>
            </a:endParaRPr>
          </a:p>
        </p:txBody>
      </p:sp>
      <p:sp>
        <p:nvSpPr>
          <p:cNvPr id="9227" name="Rectangle 11"/>
          <p:cNvSpPr>
            <a:spLocks noGrp="1" noChangeArrowheads="1"/>
          </p:cNvSpPr>
          <p:nvPr>
            <p:ph type="ctrTitle"/>
          </p:nvPr>
        </p:nvSpPr>
        <p:spPr>
          <a:xfrm>
            <a:off x="1778000" y="1143000"/>
            <a:ext cx="6629400" cy="2209800"/>
          </a:xfrm>
        </p:spPr>
        <p:txBody>
          <a:bodyPr/>
          <a:lstStyle>
            <a:lvl1pPr>
              <a:defRPr sz="4800"/>
            </a:lvl1pPr>
          </a:lstStyle>
          <a:p>
            <a:r>
              <a:rPr lang="en-US"/>
              <a:t>Click to edit Master title style</a:t>
            </a:r>
          </a:p>
        </p:txBody>
      </p:sp>
      <p:sp>
        <p:nvSpPr>
          <p:cNvPr id="9228" name="Rectangle 12"/>
          <p:cNvSpPr>
            <a:spLocks noGrp="1" noChangeArrowheads="1"/>
          </p:cNvSpPr>
          <p:nvPr>
            <p:ph type="subTitle" idx="1"/>
          </p:nvPr>
        </p:nvSpPr>
        <p:spPr>
          <a:xfrm>
            <a:off x="611187" y="3962400"/>
            <a:ext cx="6858000" cy="1600200"/>
          </a:xfrm>
        </p:spPr>
        <p:txBody>
          <a:bodyPr anchor="ctr"/>
          <a:lstStyle>
            <a:lvl1pPr marL="0" indent="0" algn="ctr">
              <a:buFont typeface="Wingdings" pitchFamily="2" charset="2"/>
              <a:buNone/>
              <a:defRPr/>
            </a:lvl1pPr>
          </a:lstStyle>
          <a:p>
            <a:r>
              <a:rPr lang="en-US"/>
              <a:t>Click to edit Master subtitle style</a:t>
            </a:r>
          </a:p>
        </p:txBody>
      </p:sp>
      <p:sp>
        <p:nvSpPr>
          <p:cNvPr id="9229" name="Rectangle 13"/>
          <p:cNvSpPr>
            <a:spLocks noGrp="1" noChangeArrowheads="1"/>
          </p:cNvSpPr>
          <p:nvPr>
            <p:ph type="dt" sz="half" idx="2"/>
          </p:nvPr>
        </p:nvSpPr>
        <p:spPr>
          <a:xfrm>
            <a:off x="152400" y="6251575"/>
            <a:ext cx="1905000" cy="457200"/>
          </a:xfrm>
        </p:spPr>
        <p:txBody>
          <a:bodyPr/>
          <a:lstStyle>
            <a:lvl1pPr>
              <a:defRPr/>
            </a:lvl1pPr>
          </a:lstStyle>
          <a:p>
            <a:endParaRPr lang="en-US"/>
          </a:p>
        </p:txBody>
      </p:sp>
      <p:sp>
        <p:nvSpPr>
          <p:cNvPr id="9230" name="Rectangle 14"/>
          <p:cNvSpPr>
            <a:spLocks noGrp="1" noChangeArrowheads="1"/>
          </p:cNvSpPr>
          <p:nvPr>
            <p:ph type="ftr" sz="quarter" idx="3"/>
          </p:nvPr>
        </p:nvSpPr>
        <p:spPr>
          <a:xfrm>
            <a:off x="2593975" y="6248400"/>
            <a:ext cx="2895600" cy="457200"/>
          </a:xfrm>
        </p:spPr>
        <p:txBody>
          <a:bodyPr/>
          <a:lstStyle>
            <a:lvl1pPr>
              <a:defRPr/>
            </a:lvl1pPr>
          </a:lstStyle>
          <a:p>
            <a:endParaRPr lang="en-US"/>
          </a:p>
        </p:txBody>
      </p:sp>
      <p:sp>
        <p:nvSpPr>
          <p:cNvPr id="9231" name="Rectangle 15"/>
          <p:cNvSpPr>
            <a:spLocks noGrp="1" noChangeArrowheads="1"/>
          </p:cNvSpPr>
          <p:nvPr>
            <p:ph type="sldNum" sz="quarter" idx="4"/>
          </p:nvPr>
        </p:nvSpPr>
        <p:spPr>
          <a:xfrm>
            <a:off x="6021387" y="6248400"/>
            <a:ext cx="1905000" cy="457200"/>
          </a:xfrm>
        </p:spPr>
        <p:txBody>
          <a:bodyPr/>
          <a:lstStyle>
            <a:lvl1pPr>
              <a:defRPr/>
            </a:lvl1pPr>
          </a:lstStyle>
          <a:p>
            <a:fld id="{588627AE-AE9F-4436-8A63-3D99EB9AEEB7}"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2EE64EF-697E-45C9-AD96-8500B4EC4D6B}"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0"/>
            <a:ext cx="1943100" cy="61309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0"/>
            <a:ext cx="5676900" cy="61309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A110296-7D96-4C26-9713-666531EB794D}"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914400" y="1600200"/>
            <a:ext cx="7772400" cy="4530725"/>
          </a:xfrm>
        </p:spPr>
        <p:txBody>
          <a:bodyPr/>
          <a:lstStyle/>
          <a:p>
            <a:endParaRPr lang="en-US"/>
          </a:p>
        </p:txBody>
      </p:sp>
      <p:sp>
        <p:nvSpPr>
          <p:cNvPr id="4" name="Date Placeholder 3"/>
          <p:cNvSpPr>
            <a:spLocks noGrp="1"/>
          </p:cNvSpPr>
          <p:nvPr>
            <p:ph type="dt" sz="half" idx="10"/>
          </p:nvPr>
        </p:nvSpPr>
        <p:spPr>
          <a:xfrm>
            <a:off x="914400" y="6251575"/>
            <a:ext cx="1981200" cy="457200"/>
          </a:xfrm>
        </p:spPr>
        <p:txBody>
          <a:bodyPr/>
          <a:lstStyle>
            <a:lvl1pPr>
              <a:defRPr/>
            </a:lvl1pPr>
          </a:lstStyle>
          <a:p>
            <a:endParaRPr lang="en-US"/>
          </a:p>
        </p:txBody>
      </p:sp>
      <p:sp>
        <p:nvSpPr>
          <p:cNvPr id="5" name="Footer Placeholder 4"/>
          <p:cNvSpPr>
            <a:spLocks noGrp="1"/>
          </p:cNvSpPr>
          <p:nvPr>
            <p:ph type="ftr" sz="quarter" idx="11"/>
          </p:nvPr>
        </p:nvSpPr>
        <p:spPr>
          <a:xfrm>
            <a:off x="3352800" y="6248400"/>
            <a:ext cx="2971800" cy="457200"/>
          </a:xfrm>
        </p:spPr>
        <p:txBody>
          <a:bodyPr/>
          <a:lstStyle>
            <a:lvl1pPr>
              <a:defRPr/>
            </a:lvl1pPr>
          </a:lstStyle>
          <a:p>
            <a:endParaRPr lang="en-US"/>
          </a:p>
        </p:txBody>
      </p:sp>
      <p:sp>
        <p:nvSpPr>
          <p:cNvPr id="6" name="Slide Number Placeholder 5"/>
          <p:cNvSpPr>
            <a:spLocks noGrp="1"/>
          </p:cNvSpPr>
          <p:nvPr>
            <p:ph type="sldNum" sz="quarter" idx="12"/>
          </p:nvPr>
        </p:nvSpPr>
        <p:spPr>
          <a:xfrm>
            <a:off x="6781800" y="6248400"/>
            <a:ext cx="1905000" cy="457200"/>
          </a:xfrm>
        </p:spPr>
        <p:txBody>
          <a:bodyPr/>
          <a:lstStyle>
            <a:lvl1pPr>
              <a:defRPr/>
            </a:lvl1pPr>
          </a:lstStyle>
          <a:p>
            <a:fld id="{F2F7F6E6-276D-435B-9B19-2636D59DDBE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76200"/>
            <a:ext cx="7772400" cy="1143000"/>
          </a:xfrm>
        </p:spPr>
        <p:txBody>
          <a:bodyPr/>
          <a:lstStyle>
            <a:lvl1pPr>
              <a:defRPr>
                <a:solidFill>
                  <a:schemeClr val="tx1"/>
                </a:solidFill>
                <a:effectLst>
                  <a:outerShdw blurRad="38100" dist="38100" dir="2700000" algn="tl">
                    <a:srgbClr val="000000">
                      <a:alpha val="43137"/>
                    </a:srgbClr>
                  </a:outerShdw>
                </a:effectLst>
              </a:defRPr>
            </a:lvl1pPr>
          </a:lstStyle>
          <a:p>
            <a:r>
              <a:rPr lang="en-US" dirty="0" smtClean="0"/>
              <a:t>click to edit master title style</a:t>
            </a:r>
            <a:endParaRPr lang="en-US" dirty="0"/>
          </a:p>
        </p:txBody>
      </p:sp>
      <p:sp>
        <p:nvSpPr>
          <p:cNvPr id="3" name="Content Placeholder 2"/>
          <p:cNvSpPr>
            <a:spLocks noGrp="1"/>
          </p:cNvSpPr>
          <p:nvPr>
            <p:ph idx="1"/>
          </p:nvPr>
        </p:nvSpPr>
        <p:spPr>
          <a:xfrm>
            <a:off x="914400" y="1858736"/>
            <a:ext cx="77724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984A678-73DA-4023-8ACF-97A8103905F1}" type="slidenum">
              <a:rPr lang="en-US"/>
              <a:pPr/>
              <a:t>‹#›</a:t>
            </a:fld>
            <a:endParaRPr lang="en-US"/>
          </a:p>
        </p:txBody>
      </p:sp>
      <p:pic>
        <p:nvPicPr>
          <p:cNvPr id="7" name="Picture 6"/>
          <p:cNvPicPr>
            <a:picLocks noChangeAspect="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6858000" y="6189726"/>
            <a:ext cx="1600200" cy="592074"/>
          </a:xfrm>
          <a:prstGeom prst="rect">
            <a:avLst/>
          </a:prstGeom>
        </p:spPr>
      </p:pic>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EA4376C-3783-4963-84F7-64F0F09667EC}" type="slidenum">
              <a:rPr lang="en-US"/>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7772400" cy="1143000"/>
          </a:xfrm>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F83D5BC-DE05-4E69-9E45-18206BFBEF56}" type="slidenum">
              <a:rPr lang="en-US"/>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38C4022C-6C63-4CCF-9F09-4190C2D6FA4F}" type="slidenum">
              <a:rPr lang="en-US"/>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42CBE857-8789-41EE-A71B-A76B28667612}" type="slidenum">
              <a:rPr lang="en-US"/>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A4F61281-B530-4C2B-BCD8-65B8E481A1C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BF71BE2-0EA8-41CA-87CC-B17CB92D68B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E4103F1-D469-4672-A55E-E14CB0E8E310}"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8F8F8"/>
        </a:solidFill>
        <a:effectLst/>
      </p:bgPr>
    </p:bg>
    <p:spTree>
      <p:nvGrpSpPr>
        <p:cNvPr id="1" name=""/>
        <p:cNvGrpSpPr/>
        <p:nvPr/>
      </p:nvGrpSpPr>
      <p:grpSpPr>
        <a:xfrm>
          <a:off x="0" y="0"/>
          <a:ext cx="0" cy="0"/>
          <a:chOff x="0" y="0"/>
          <a:chExt cx="0" cy="0"/>
        </a:xfrm>
      </p:grpSpPr>
      <p:sp>
        <p:nvSpPr>
          <p:cNvPr id="8198" name="Line 6"/>
          <p:cNvSpPr>
            <a:spLocks noChangeShapeType="1"/>
          </p:cNvSpPr>
          <p:nvPr/>
        </p:nvSpPr>
        <p:spPr bwMode="auto">
          <a:xfrm>
            <a:off x="457200" y="1219200"/>
            <a:ext cx="8229600" cy="0"/>
          </a:xfrm>
          <a:prstGeom prst="line">
            <a:avLst/>
          </a:prstGeom>
          <a:noFill/>
          <a:ln w="19050">
            <a:gradFill>
              <a:gsLst>
                <a:gs pos="0">
                  <a:srgbClr val="990000"/>
                </a:gs>
                <a:gs pos="50000">
                  <a:srgbClr val="808000"/>
                </a:gs>
                <a:gs pos="100000">
                  <a:srgbClr val="990000"/>
                </a:gs>
              </a:gsLst>
              <a:lin ang="5400000" scaled="0"/>
            </a:gradFill>
            <a:round/>
            <a:headEnd/>
            <a:tailEnd/>
          </a:ln>
          <a:effectLst/>
        </p:spPr>
        <p:txBody>
          <a:bodyPr/>
          <a:lstStyle/>
          <a:p>
            <a:endParaRPr lang="en-US"/>
          </a:p>
        </p:txBody>
      </p:sp>
      <p:sp>
        <p:nvSpPr>
          <p:cNvPr id="8199" name="Rectangle 7"/>
          <p:cNvSpPr>
            <a:spLocks noGrp="1" noChangeArrowheads="1"/>
          </p:cNvSpPr>
          <p:nvPr>
            <p:ph type="title"/>
          </p:nvPr>
        </p:nvSpPr>
        <p:spPr bwMode="auto">
          <a:xfrm>
            <a:off x="762000" y="762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8200" name="Rectangle 8"/>
          <p:cNvSpPr>
            <a:spLocks noGrp="1" noChangeArrowheads="1"/>
          </p:cNvSpPr>
          <p:nvPr>
            <p:ph type="body" idx="1"/>
          </p:nvPr>
        </p:nvSpPr>
        <p:spPr bwMode="auto">
          <a:xfrm>
            <a:off x="914400" y="1600200"/>
            <a:ext cx="77724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201" name="Rectangle 9"/>
          <p:cNvSpPr>
            <a:spLocks noGrp="1" noChangeArrowheads="1"/>
          </p:cNvSpPr>
          <p:nvPr>
            <p:ph type="dt" sz="half" idx="2"/>
          </p:nvPr>
        </p:nvSpPr>
        <p:spPr bwMode="auto">
          <a:xfrm>
            <a:off x="914400" y="6251575"/>
            <a:ext cx="1981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endParaRPr lang="en-US"/>
          </a:p>
        </p:txBody>
      </p:sp>
      <p:sp>
        <p:nvSpPr>
          <p:cNvPr id="8202" name="Rectangle 10"/>
          <p:cNvSpPr>
            <a:spLocks noGrp="1" noChangeArrowheads="1"/>
          </p:cNvSpPr>
          <p:nvPr>
            <p:ph type="ftr" sz="quarter" idx="3"/>
          </p:nvPr>
        </p:nvSpPr>
        <p:spPr bwMode="auto">
          <a:xfrm>
            <a:off x="3352800" y="624840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en-US"/>
          </a:p>
        </p:txBody>
      </p:sp>
      <p:sp>
        <p:nvSpPr>
          <p:cNvPr id="8203" name="Rectangle 11"/>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fld id="{D3170D98-8969-45FA-98CF-C10209631988}" type="slidenum">
              <a:rPr lang="en-US"/>
              <a:pPr/>
              <a:t>‹#›</a:t>
            </a:fld>
            <a:endParaRPr lang="en-US"/>
          </a:p>
        </p:txBody>
      </p:sp>
      <p:sp>
        <p:nvSpPr>
          <p:cNvPr id="8205" name="Text Box 13"/>
          <p:cNvSpPr txBox="1">
            <a:spLocks noChangeArrowheads="1"/>
          </p:cNvSpPr>
          <p:nvPr userDrawn="1"/>
        </p:nvSpPr>
        <p:spPr bwMode="auto">
          <a:xfrm>
            <a:off x="5486400" y="6477000"/>
            <a:ext cx="3657600" cy="366713"/>
          </a:xfrm>
          <a:prstGeom prst="rect">
            <a:avLst/>
          </a:prstGeom>
          <a:noFill/>
          <a:ln w="9525">
            <a:noFill/>
            <a:miter lim="800000"/>
            <a:headEnd/>
            <a:tailEnd/>
          </a:ln>
          <a:effectLst/>
        </p:spPr>
        <p:txBody>
          <a:bodyPr>
            <a:spAutoFit/>
          </a:bodyPr>
          <a:lstStyle/>
          <a:p>
            <a:pPr>
              <a:spcBef>
                <a:spcPct val="50000"/>
              </a:spcBef>
            </a:pPr>
            <a:endParaRPr lang="en-US"/>
          </a:p>
        </p:txBody>
      </p:sp>
      <p:sp>
        <p:nvSpPr>
          <p:cNvPr id="8195" name="Rectangle 3"/>
          <p:cNvSpPr>
            <a:spLocks noChangeArrowheads="1"/>
          </p:cNvSpPr>
          <p:nvPr/>
        </p:nvSpPr>
        <p:spPr bwMode="auto">
          <a:xfrm>
            <a:off x="0" y="0"/>
            <a:ext cx="457200" cy="6858000"/>
          </a:xfrm>
          <a:prstGeom prst="rect">
            <a:avLst/>
          </a:prstGeom>
          <a:gradFill flip="none" rotWithShape="1">
            <a:gsLst>
              <a:gs pos="0">
                <a:srgbClr val="800000"/>
              </a:gs>
              <a:gs pos="45000">
                <a:srgbClr val="663300"/>
              </a:gs>
              <a:gs pos="70000">
                <a:srgbClr val="800000"/>
              </a:gs>
              <a:gs pos="100000">
                <a:srgbClr val="800000"/>
              </a:gs>
            </a:gsLst>
            <a:lin ang="5400000" scaled="0"/>
            <a:tileRect/>
          </a:gradFill>
          <a:ln w="9525">
            <a:noFill/>
            <a:miter lim="800000"/>
            <a:headEnd/>
            <a:tailEnd/>
          </a:ln>
          <a:effectLst/>
        </p:spPr>
        <p:txBody>
          <a:bodyPr wrap="none" anchor="ctr"/>
          <a:lstStyle/>
          <a:p>
            <a:pPr algn="ctr"/>
            <a:endParaRPr lang="en-US" sz="2400">
              <a:latin typeface="Times New Roman" pitchFamily="18" charset="0"/>
            </a:endParaRPr>
          </a:p>
        </p:txBody>
      </p:sp>
      <p:sp>
        <p:nvSpPr>
          <p:cNvPr id="8197" name="Rectangle 5"/>
          <p:cNvSpPr>
            <a:spLocks noChangeArrowheads="1"/>
          </p:cNvSpPr>
          <p:nvPr/>
        </p:nvSpPr>
        <p:spPr bwMode="auto">
          <a:xfrm>
            <a:off x="6908334" y="1066800"/>
            <a:ext cx="1778466" cy="304800"/>
          </a:xfrm>
          <a:prstGeom prst="rect">
            <a:avLst/>
          </a:prstGeom>
          <a:gradFill flip="none" rotWithShape="1">
            <a:gsLst>
              <a:gs pos="0">
                <a:srgbClr val="800000"/>
              </a:gs>
              <a:gs pos="45000">
                <a:srgbClr val="663300"/>
              </a:gs>
              <a:gs pos="70000">
                <a:srgbClr val="800000"/>
              </a:gs>
              <a:gs pos="100000">
                <a:srgbClr val="800000"/>
              </a:gs>
            </a:gsLst>
            <a:path path="rect">
              <a:fillToRect l="100000" t="100000"/>
            </a:path>
            <a:tileRect r="-100000" b="-100000"/>
          </a:gradFill>
          <a:ln w="9525">
            <a:noFill/>
            <a:miter lim="800000"/>
            <a:headEnd/>
            <a:tailEnd/>
          </a:ln>
          <a:effectLst/>
        </p:spPr>
        <p:txBody>
          <a:bodyPr wrap="none" anchor="ctr"/>
          <a:lstStyle/>
          <a:p>
            <a:pPr algn="ctr"/>
            <a:endParaRPr lang="en-US" sz="2400">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txStyles>
    <p:titleStyle>
      <a:lvl1pPr algn="l" rtl="0" fontAlgn="base">
        <a:spcBef>
          <a:spcPct val="0"/>
        </a:spcBef>
        <a:spcAft>
          <a:spcPct val="0"/>
        </a:spcAft>
        <a:defRPr sz="4400" b="1">
          <a:solidFill>
            <a:schemeClr val="tx2"/>
          </a:solidFill>
          <a:latin typeface="Century Gothic" pitchFamily="34" charset="0"/>
          <a:ea typeface="+mj-ea"/>
          <a:cs typeface="+mj-cs"/>
        </a:defRPr>
      </a:lvl1pPr>
      <a:lvl2pPr algn="l" rtl="0" fontAlgn="base">
        <a:spcBef>
          <a:spcPct val="0"/>
        </a:spcBef>
        <a:spcAft>
          <a:spcPct val="0"/>
        </a:spcAft>
        <a:defRPr sz="4200">
          <a:solidFill>
            <a:schemeClr val="tx2"/>
          </a:solidFill>
          <a:latin typeface="Times New Roman" pitchFamily="18" charset="0"/>
        </a:defRPr>
      </a:lvl2pPr>
      <a:lvl3pPr algn="l" rtl="0" fontAlgn="base">
        <a:spcBef>
          <a:spcPct val="0"/>
        </a:spcBef>
        <a:spcAft>
          <a:spcPct val="0"/>
        </a:spcAft>
        <a:defRPr sz="4200">
          <a:solidFill>
            <a:schemeClr val="tx2"/>
          </a:solidFill>
          <a:latin typeface="Times New Roman" pitchFamily="18" charset="0"/>
        </a:defRPr>
      </a:lvl3pPr>
      <a:lvl4pPr algn="l" rtl="0" fontAlgn="base">
        <a:spcBef>
          <a:spcPct val="0"/>
        </a:spcBef>
        <a:spcAft>
          <a:spcPct val="0"/>
        </a:spcAft>
        <a:defRPr sz="4200">
          <a:solidFill>
            <a:schemeClr val="tx2"/>
          </a:solidFill>
          <a:latin typeface="Times New Roman" pitchFamily="18" charset="0"/>
        </a:defRPr>
      </a:lvl4pPr>
      <a:lvl5pPr algn="l" rtl="0" fontAlgn="base">
        <a:spcBef>
          <a:spcPct val="0"/>
        </a:spcBef>
        <a:spcAft>
          <a:spcPct val="0"/>
        </a:spcAft>
        <a:defRPr sz="4200">
          <a:solidFill>
            <a:schemeClr val="tx2"/>
          </a:solidFill>
          <a:latin typeface="Times New Roman" pitchFamily="18" charset="0"/>
        </a:defRPr>
      </a:lvl5pPr>
      <a:lvl6pPr marL="457200" algn="l" rtl="0" fontAlgn="base">
        <a:spcBef>
          <a:spcPct val="0"/>
        </a:spcBef>
        <a:spcAft>
          <a:spcPct val="0"/>
        </a:spcAft>
        <a:defRPr sz="4200">
          <a:solidFill>
            <a:schemeClr val="tx2"/>
          </a:solidFill>
          <a:latin typeface="Times New Roman" pitchFamily="18" charset="0"/>
        </a:defRPr>
      </a:lvl6pPr>
      <a:lvl7pPr marL="914400" algn="l" rtl="0" fontAlgn="base">
        <a:spcBef>
          <a:spcPct val="0"/>
        </a:spcBef>
        <a:spcAft>
          <a:spcPct val="0"/>
        </a:spcAft>
        <a:defRPr sz="4200">
          <a:solidFill>
            <a:schemeClr val="tx2"/>
          </a:solidFill>
          <a:latin typeface="Times New Roman" pitchFamily="18" charset="0"/>
        </a:defRPr>
      </a:lvl7pPr>
      <a:lvl8pPr marL="1371600" algn="l" rtl="0" fontAlgn="base">
        <a:spcBef>
          <a:spcPct val="0"/>
        </a:spcBef>
        <a:spcAft>
          <a:spcPct val="0"/>
        </a:spcAft>
        <a:defRPr sz="4200">
          <a:solidFill>
            <a:schemeClr val="tx2"/>
          </a:solidFill>
          <a:latin typeface="Times New Roman" pitchFamily="18" charset="0"/>
        </a:defRPr>
      </a:lvl8pPr>
      <a:lvl9pPr marL="1828800" algn="l" rtl="0" fontAlgn="base">
        <a:spcBef>
          <a:spcPct val="0"/>
        </a:spcBef>
        <a:spcAft>
          <a:spcPct val="0"/>
        </a:spcAft>
        <a:defRPr sz="4200">
          <a:solidFill>
            <a:schemeClr val="tx2"/>
          </a:solidFill>
          <a:latin typeface="Times New Roman" pitchFamily="18" charset="0"/>
        </a:defRPr>
      </a:lvl9pPr>
    </p:titleStyle>
    <p:bodyStyle>
      <a:lvl1pPr marL="342900" indent="-342900" algn="l" rtl="0" fontAlgn="base">
        <a:spcBef>
          <a:spcPct val="20000"/>
        </a:spcBef>
        <a:spcAft>
          <a:spcPct val="0"/>
        </a:spcAft>
        <a:buClr>
          <a:schemeClr val="tx2"/>
        </a:buClr>
        <a:buSzPct val="90000"/>
        <a:buFont typeface="Wingdings" pitchFamily="2" charset="2"/>
        <a:buChar char="n"/>
        <a:defRPr sz="28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75000"/>
        <a:buFont typeface="Wingdings" pitchFamily="2" charset="2"/>
        <a:buChar char="n"/>
        <a:defRPr sz="2600">
          <a:solidFill>
            <a:schemeClr val="tx1"/>
          </a:solidFill>
          <a:latin typeface="+mn-lt"/>
        </a:defRPr>
      </a:lvl2pPr>
      <a:lvl3pPr marL="1143000" indent="-228600" algn="l" rtl="0" fontAlgn="base">
        <a:spcBef>
          <a:spcPct val="20000"/>
        </a:spcBef>
        <a:spcAft>
          <a:spcPct val="0"/>
        </a:spcAft>
        <a:buClr>
          <a:schemeClr val="folHlink"/>
        </a:buClr>
        <a:buSzPct val="55000"/>
        <a:buFont typeface="Wingdings" pitchFamily="2" charset="2"/>
        <a:buChar char="n"/>
        <a:defRPr sz="2300">
          <a:solidFill>
            <a:schemeClr val="tx1"/>
          </a:solidFill>
          <a:latin typeface="+mn-lt"/>
        </a:defRPr>
      </a:lvl3pPr>
      <a:lvl4pPr marL="1600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4pPr>
      <a:lvl5pPr marL="20574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tif"/><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wsurf@wsu.edu"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microsoft.com/office/2007/relationships/hdphoto" Target="../media/hdphoto2.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50"/>
          <p:cNvPicPr>
            <a:picLocks noChangeAspect="1" noChangeArrowheads="1"/>
          </p:cNvPicPr>
          <p:nvPr/>
        </p:nvPicPr>
        <p:blipFill rotWithShape="1">
          <a:blip r:embed="rId2">
            <a:extLst>
              <a:ext uri="{28A0092B-C50C-407E-A947-70E740481C1C}">
                <a14:useLocalDpi xmlns:a14="http://schemas.microsoft.com/office/drawing/2010/main" val="0"/>
              </a:ext>
            </a:extLst>
          </a:blip>
          <a:srcRect l="21849" t="22770" r="16974" b="14013"/>
          <a:stretch/>
        </p:blipFill>
        <p:spPr bwMode="auto">
          <a:xfrm>
            <a:off x="-9525" y="-76200"/>
            <a:ext cx="9248775" cy="6943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 Box 12"/>
          <p:cNvSpPr txBox="1">
            <a:spLocks noChangeArrowheads="1"/>
          </p:cNvSpPr>
          <p:nvPr/>
        </p:nvSpPr>
        <p:spPr bwMode="auto">
          <a:xfrm>
            <a:off x="7315200" y="5257800"/>
            <a:ext cx="187325" cy="10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00" b="1">
                <a:latin typeface="Vladimir Script" pitchFamily="66" charset="0"/>
              </a:rPr>
              <a:t>.</a:t>
            </a:r>
          </a:p>
        </p:txBody>
      </p:sp>
      <p:sp>
        <p:nvSpPr>
          <p:cNvPr id="7" name="Rectangle 45"/>
          <p:cNvSpPr>
            <a:spLocks noChangeArrowheads="1"/>
          </p:cNvSpPr>
          <p:nvPr/>
        </p:nvSpPr>
        <p:spPr bwMode="auto">
          <a:xfrm>
            <a:off x="1447800" y="963811"/>
            <a:ext cx="6934200" cy="2769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sz="3400" b="1" dirty="0" smtClean="0">
                <a:solidFill>
                  <a:srgbClr val="CCFF66"/>
                </a:solidFill>
                <a:effectLst>
                  <a:outerShdw blurRad="38100" dist="38100" dir="2700000" algn="tl">
                    <a:srgbClr val="000000">
                      <a:alpha val="43137"/>
                    </a:srgbClr>
                  </a:outerShdw>
                </a:effectLst>
                <a:latin typeface="Century Gothic" pitchFamily="34" charset="0"/>
                <a:cs typeface="Times New Roman" pitchFamily="18" charset="0"/>
              </a:rPr>
              <a:t>Assessing the Impact of </a:t>
            </a:r>
            <a:br>
              <a:rPr lang="en-US" sz="3400" b="1" dirty="0" smtClean="0">
                <a:solidFill>
                  <a:srgbClr val="CCFF66"/>
                </a:solidFill>
                <a:effectLst>
                  <a:outerShdw blurRad="38100" dist="38100" dir="2700000" algn="tl">
                    <a:srgbClr val="000000">
                      <a:alpha val="43137"/>
                    </a:srgbClr>
                  </a:outerShdw>
                </a:effectLst>
                <a:latin typeface="Century Gothic" pitchFamily="34" charset="0"/>
                <a:cs typeface="Times New Roman" pitchFamily="18" charset="0"/>
              </a:rPr>
            </a:br>
            <a:r>
              <a:rPr lang="en-US" sz="3400" b="1" dirty="0" smtClean="0">
                <a:solidFill>
                  <a:srgbClr val="CCFF66"/>
                </a:solidFill>
                <a:effectLst>
                  <a:outerShdw blurRad="38100" dist="38100" dir="2700000" algn="tl">
                    <a:srgbClr val="000000">
                      <a:alpha val="43137"/>
                    </a:srgbClr>
                  </a:outerShdw>
                </a:effectLst>
                <a:latin typeface="Century Gothic" pitchFamily="34" charset="0"/>
                <a:cs typeface="Times New Roman" pitchFamily="18" charset="0"/>
              </a:rPr>
              <a:t>Intellectual Property Rights (IPR) in Agriculture and Responses </a:t>
            </a:r>
            <a:br>
              <a:rPr lang="en-US" sz="3400" b="1" dirty="0" smtClean="0">
                <a:solidFill>
                  <a:srgbClr val="CCFF66"/>
                </a:solidFill>
                <a:effectLst>
                  <a:outerShdw blurRad="38100" dist="38100" dir="2700000" algn="tl">
                    <a:srgbClr val="000000">
                      <a:alpha val="43137"/>
                    </a:srgbClr>
                  </a:outerShdw>
                </a:effectLst>
                <a:latin typeface="Century Gothic" pitchFamily="34" charset="0"/>
                <a:cs typeface="Times New Roman" pitchFamily="18" charset="0"/>
              </a:rPr>
            </a:br>
            <a:r>
              <a:rPr lang="en-US" sz="3400" b="1" dirty="0" smtClean="0">
                <a:solidFill>
                  <a:srgbClr val="CCFF66"/>
                </a:solidFill>
                <a:effectLst>
                  <a:outerShdw blurRad="38100" dist="38100" dir="2700000" algn="tl">
                    <a:srgbClr val="000000">
                      <a:alpha val="43137"/>
                    </a:srgbClr>
                  </a:outerShdw>
                </a:effectLst>
                <a:latin typeface="Century Gothic" pitchFamily="34" charset="0"/>
                <a:cs typeface="Times New Roman" pitchFamily="18" charset="0"/>
              </a:rPr>
              <a:t>of Developing Asia </a:t>
            </a:r>
            <a:endParaRPr lang="en-US" sz="3400" dirty="0" smtClean="0">
              <a:solidFill>
                <a:srgbClr val="CCFF66"/>
              </a:solidFill>
              <a:effectLst>
                <a:outerShdw blurRad="38100" dist="38100" dir="2700000" algn="tl">
                  <a:srgbClr val="000000">
                    <a:alpha val="43137"/>
                  </a:srgbClr>
                </a:outerShdw>
              </a:effectLst>
              <a:latin typeface="Century Gothic" pitchFamily="34" charset="0"/>
              <a:cs typeface="Times New Roman" pitchFamily="18" charset="0"/>
            </a:endParaRPr>
          </a:p>
          <a:p>
            <a:pPr algn="ctr" eaLnBrk="0" hangingPunct="0"/>
            <a:endParaRPr lang="en-US" sz="3800" dirty="0">
              <a:solidFill>
                <a:srgbClr val="CCFF66"/>
              </a:solidFill>
              <a:latin typeface="Century Gothic" pitchFamily="34" charset="0"/>
            </a:endParaRPr>
          </a:p>
        </p:txBody>
      </p:sp>
      <p:sp>
        <p:nvSpPr>
          <p:cNvPr id="8" name="Rectangle 60"/>
          <p:cNvSpPr>
            <a:spLocks noChangeArrowheads="1"/>
          </p:cNvSpPr>
          <p:nvPr/>
        </p:nvSpPr>
        <p:spPr bwMode="auto">
          <a:xfrm>
            <a:off x="2133600" y="5791200"/>
            <a:ext cx="701040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a:r>
              <a:rPr lang="en-US" sz="1400" b="1" dirty="0" smtClean="0">
                <a:solidFill>
                  <a:srgbClr val="CCFF66"/>
                </a:solidFill>
                <a:latin typeface="News Gothic"/>
              </a:rPr>
              <a:t>Learning from </a:t>
            </a:r>
            <a:r>
              <a:rPr lang="en-US" sz="1400" b="1" dirty="0">
                <a:solidFill>
                  <a:srgbClr val="CCFF66"/>
                </a:solidFill>
                <a:latin typeface="News Gothic"/>
              </a:rPr>
              <a:t>Existing Evaluation Practices on the Impacts and Effects of Intellectual Property on Development</a:t>
            </a:r>
          </a:p>
          <a:p>
            <a:pPr algn="r"/>
            <a:r>
              <a:rPr lang="en-US" sz="1300" b="1" dirty="0" smtClean="0">
                <a:solidFill>
                  <a:schemeClr val="bg1"/>
                </a:solidFill>
                <a:latin typeface="News Gothic" pitchFamily="34" charset="0"/>
              </a:rPr>
              <a:t>World Intellectual Property Organization Geneva, Switzerland  </a:t>
            </a:r>
            <a:br>
              <a:rPr lang="en-US" sz="1300" b="1" dirty="0" smtClean="0">
                <a:solidFill>
                  <a:schemeClr val="bg1"/>
                </a:solidFill>
                <a:latin typeface="News Gothic" pitchFamily="34" charset="0"/>
              </a:rPr>
            </a:br>
            <a:r>
              <a:rPr lang="en-US" sz="1300" b="1" dirty="0" smtClean="0">
                <a:solidFill>
                  <a:schemeClr val="bg1"/>
                </a:solidFill>
                <a:latin typeface="News Gothic" pitchFamily="34" charset="0"/>
              </a:rPr>
              <a:t>October 5-6, 2011 </a:t>
            </a:r>
            <a:endParaRPr lang="en-US" sz="1300" b="1" dirty="0">
              <a:solidFill>
                <a:schemeClr val="bg1"/>
              </a:solidFill>
              <a:latin typeface="News Gothic" pitchFamily="34" charset="0"/>
            </a:endParaRPr>
          </a:p>
        </p:txBody>
      </p:sp>
      <p:sp>
        <p:nvSpPr>
          <p:cNvPr id="9" name="Text Box 10"/>
          <p:cNvSpPr txBox="1">
            <a:spLocks noChangeArrowheads="1"/>
          </p:cNvSpPr>
          <p:nvPr/>
        </p:nvSpPr>
        <p:spPr bwMode="auto">
          <a:xfrm>
            <a:off x="2286000" y="685800"/>
            <a:ext cx="6858000" cy="4293483"/>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endParaRPr lang="en-US" b="1" dirty="0">
              <a:latin typeface="Century Gothic" pitchFamily="34" charset="0"/>
            </a:endParaRPr>
          </a:p>
          <a:p>
            <a:pPr algn="ctr" eaLnBrk="1" hangingPunct="1">
              <a:spcBef>
                <a:spcPct val="50000"/>
              </a:spcBef>
            </a:pPr>
            <a:endParaRPr lang="en-US" b="1" dirty="0">
              <a:latin typeface="Century Gothic" pitchFamily="34" charset="0"/>
            </a:endParaRPr>
          </a:p>
          <a:p>
            <a:pPr algn="ctr" eaLnBrk="1" hangingPunct="1">
              <a:spcBef>
                <a:spcPct val="50000"/>
              </a:spcBef>
            </a:pPr>
            <a:endParaRPr lang="en-US" b="1" dirty="0">
              <a:latin typeface="Century Gothic" pitchFamily="34" charset="0"/>
            </a:endParaRPr>
          </a:p>
          <a:p>
            <a:pPr algn="ctr" eaLnBrk="1" hangingPunct="1">
              <a:spcBef>
                <a:spcPct val="50000"/>
              </a:spcBef>
            </a:pPr>
            <a:endParaRPr lang="en-US" b="1" dirty="0">
              <a:latin typeface="Century Gothic" pitchFamily="34" charset="0"/>
            </a:endParaRPr>
          </a:p>
          <a:p>
            <a:pPr algn="ctr" eaLnBrk="1" hangingPunct="1">
              <a:spcBef>
                <a:spcPct val="50000"/>
              </a:spcBef>
            </a:pPr>
            <a:endParaRPr lang="en-US" b="1" dirty="0">
              <a:latin typeface="Century Gothic" pitchFamily="34" charset="0"/>
            </a:endParaRPr>
          </a:p>
          <a:p>
            <a:pPr algn="ctr" eaLnBrk="1" hangingPunct="1">
              <a:spcBef>
                <a:spcPct val="50000"/>
              </a:spcBef>
            </a:pPr>
            <a:endParaRPr lang="en-US" sz="2600" b="1" dirty="0" smtClean="0">
              <a:solidFill>
                <a:srgbClr val="CCFF66"/>
              </a:solidFill>
              <a:latin typeface="Century Gothic" pitchFamily="34" charset="0"/>
            </a:endParaRPr>
          </a:p>
          <a:p>
            <a:pPr algn="ctr" eaLnBrk="1" hangingPunct="1">
              <a:spcBef>
                <a:spcPct val="50000"/>
              </a:spcBef>
            </a:pPr>
            <a:r>
              <a:rPr lang="en-US" sz="2000" b="1" dirty="0" smtClean="0">
                <a:solidFill>
                  <a:srgbClr val="CCFF66"/>
                </a:solidFill>
                <a:latin typeface="Century Gothic" pitchFamily="34" charset="0"/>
              </a:rPr>
              <a:t>Jane Payumo*, Howard Grimes, &amp; Keith Jones*</a:t>
            </a:r>
            <a:r>
              <a:rPr lang="en-US" sz="2000" b="1" dirty="0">
                <a:solidFill>
                  <a:srgbClr val="CCFF66"/>
                </a:solidFill>
                <a:latin typeface="Century Gothic" pitchFamily="34" charset="0"/>
              </a:rPr>
              <a:t/>
            </a:r>
            <a:br>
              <a:rPr lang="en-US" sz="2000" b="1" dirty="0">
                <a:solidFill>
                  <a:srgbClr val="CCFF66"/>
                </a:solidFill>
                <a:latin typeface="Century Gothic" pitchFamily="34" charset="0"/>
              </a:rPr>
            </a:br>
            <a:r>
              <a:rPr lang="en-US" sz="1800" b="1" dirty="0" smtClean="0">
                <a:solidFill>
                  <a:schemeClr val="bg1"/>
                </a:solidFill>
                <a:latin typeface="Century Gothic" pitchFamily="34" charset="0"/>
              </a:rPr>
              <a:t>Washington State University, </a:t>
            </a:r>
            <a:br>
              <a:rPr lang="en-US" sz="1800" b="1" dirty="0" smtClean="0">
                <a:solidFill>
                  <a:schemeClr val="bg1"/>
                </a:solidFill>
                <a:latin typeface="Century Gothic" pitchFamily="34" charset="0"/>
              </a:rPr>
            </a:br>
            <a:r>
              <a:rPr lang="en-US" sz="1800" b="1" dirty="0" smtClean="0">
                <a:solidFill>
                  <a:schemeClr val="bg1"/>
                </a:solidFill>
                <a:latin typeface="Century Gothic" pitchFamily="34" charset="0"/>
              </a:rPr>
              <a:t>Pullman, WA, USA </a:t>
            </a:r>
            <a:endParaRPr lang="en-US" sz="1800" b="1" dirty="0">
              <a:solidFill>
                <a:schemeClr val="bg1"/>
              </a:solidFill>
              <a:latin typeface="Century Gothic" pitchFamily="34" charset="0"/>
            </a:endParaRPr>
          </a:p>
        </p:txBody>
      </p:sp>
      <p:pic>
        <p:nvPicPr>
          <p:cNvPr id="15" name="Picture 14"/>
          <p:cNvPicPr>
            <a:picLocks noChangeAspect="1"/>
          </p:cNvPicPr>
          <p:nvPr/>
        </p:nvPicPr>
        <p:blipFill>
          <a:blip r:embed="rId3" cstate="print">
            <a:clrChange>
              <a:clrFrom>
                <a:srgbClr val="FFFFFE"/>
              </a:clrFrom>
              <a:clrTo>
                <a:srgbClr val="FFFFFE">
                  <a:alpha val="0"/>
                </a:srgbClr>
              </a:clrTo>
            </a:clrChange>
            <a:extLst>
              <a:ext uri="{28A0092B-C50C-407E-A947-70E740481C1C}">
                <a14:useLocalDpi xmlns:a14="http://schemas.microsoft.com/office/drawing/2010/main" val="0"/>
              </a:ext>
            </a:extLst>
          </a:blip>
          <a:stretch>
            <a:fillRect/>
          </a:stretch>
        </p:blipFill>
        <p:spPr>
          <a:xfrm>
            <a:off x="381000" y="185312"/>
            <a:ext cx="1981200" cy="754597"/>
          </a:xfrm>
          <a:prstGeom prst="rect">
            <a:avLst/>
          </a:prstGeom>
        </p:spPr>
      </p:pic>
    </p:spTree>
    <p:extLst>
      <p:ext uri="{BB962C8B-B14F-4D97-AF65-F5344CB8AC3E}">
        <p14:creationId xmlns:p14="http://schemas.microsoft.com/office/powerpoint/2010/main" val="232330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152400"/>
            <a:ext cx="8229600" cy="1143000"/>
          </a:xfrm>
        </p:spPr>
        <p:txBody>
          <a:bodyPr/>
          <a:lstStyle/>
          <a:p>
            <a:pPr eaLnBrk="1" hangingPunct="1"/>
            <a:r>
              <a:rPr lang="en-US" dirty="0"/>
              <a:t>m</a:t>
            </a:r>
            <a:r>
              <a:rPr lang="en-US" b="1" dirty="0" smtClean="0"/>
              <a:t>ethodology</a:t>
            </a:r>
            <a:r>
              <a:rPr lang="en-US" dirty="0" smtClean="0"/>
              <a:t> </a:t>
            </a:r>
          </a:p>
        </p:txBody>
      </p:sp>
      <p:graphicFrame>
        <p:nvGraphicFramePr>
          <p:cNvPr id="6" name="Table 5"/>
          <p:cNvGraphicFramePr>
            <a:graphicFrameLocks noGrp="1"/>
          </p:cNvGraphicFramePr>
          <p:nvPr>
            <p:extLst>
              <p:ext uri="{D42A27DB-BD31-4B8C-83A1-F6EECF244321}">
                <p14:modId xmlns:p14="http://schemas.microsoft.com/office/powerpoint/2010/main" val="3514886528"/>
              </p:ext>
            </p:extLst>
          </p:nvPr>
        </p:nvGraphicFramePr>
        <p:xfrm>
          <a:off x="1715344" y="4424139"/>
          <a:ext cx="5904655" cy="1535445"/>
        </p:xfrm>
        <a:graphic>
          <a:graphicData uri="http://schemas.openxmlformats.org/drawingml/2006/table">
            <a:tbl>
              <a:tblPr firstRow="1" bandRow="1">
                <a:tableStyleId>{5C22544A-7EE6-4342-B048-85BDC9FD1C3A}</a:tableStyleId>
              </a:tblPr>
              <a:tblGrid>
                <a:gridCol w="1892417"/>
                <a:gridCol w="1960011"/>
                <a:gridCol w="2052227"/>
              </a:tblGrid>
              <a:tr h="605061">
                <a:tc>
                  <a:txBody>
                    <a:bodyPr/>
                    <a:lstStyle/>
                    <a:p>
                      <a:endParaRPr lang="en-US" sz="1600" dirty="0">
                        <a:latin typeface="Corbel" pitchFamily="34" charset="0"/>
                      </a:endParaRPr>
                    </a:p>
                  </a:txBody>
                  <a:tcPr>
                    <a:solidFill>
                      <a:srgbClr val="800000"/>
                    </a:solidFill>
                  </a:tcPr>
                </a:tc>
                <a:tc>
                  <a:txBody>
                    <a:bodyPr/>
                    <a:lstStyle/>
                    <a:p>
                      <a:pPr algn="ctr"/>
                      <a:r>
                        <a:rPr lang="en-US" sz="1600" dirty="0" smtClean="0">
                          <a:latin typeface="Corbel" pitchFamily="34" charset="0"/>
                        </a:rPr>
                        <a:t>No. of respondents </a:t>
                      </a:r>
                      <a:endParaRPr lang="en-US" sz="1600" dirty="0">
                        <a:latin typeface="Corbel" pitchFamily="34" charset="0"/>
                      </a:endParaRPr>
                    </a:p>
                  </a:txBody>
                  <a:tcPr>
                    <a:solidFill>
                      <a:srgbClr val="800000"/>
                    </a:solidFill>
                  </a:tcPr>
                </a:tc>
                <a:tc>
                  <a:txBody>
                    <a:bodyPr/>
                    <a:lstStyle/>
                    <a:p>
                      <a:pPr algn="ctr"/>
                      <a:r>
                        <a:rPr lang="en-US" sz="1600" dirty="0" smtClean="0">
                          <a:latin typeface="Corbel" pitchFamily="34" charset="0"/>
                        </a:rPr>
                        <a:t>Response rate </a:t>
                      </a:r>
                      <a:endParaRPr lang="en-US" sz="1600" dirty="0">
                        <a:latin typeface="Corbel" pitchFamily="34" charset="0"/>
                      </a:endParaRPr>
                    </a:p>
                  </a:txBody>
                  <a:tcPr>
                    <a:solidFill>
                      <a:srgbClr val="800000"/>
                    </a:solidFill>
                  </a:tcPr>
                </a:tc>
              </a:tr>
              <a:tr h="351264">
                <a:tc>
                  <a:txBody>
                    <a:bodyPr/>
                    <a:lstStyle/>
                    <a:p>
                      <a:r>
                        <a:rPr lang="en-US" sz="1600" dirty="0" smtClean="0">
                          <a:latin typeface="Corbel" pitchFamily="34" charset="0"/>
                        </a:rPr>
                        <a:t>Institutional</a:t>
                      </a:r>
                      <a:r>
                        <a:rPr lang="en-US" sz="1600" baseline="0" dirty="0" smtClean="0">
                          <a:latin typeface="Corbel" pitchFamily="34" charset="0"/>
                        </a:rPr>
                        <a:t> heads </a:t>
                      </a:r>
                      <a:endParaRPr lang="en-US" sz="1600" dirty="0">
                        <a:latin typeface="Corbel" pitchFamily="34" charset="0"/>
                      </a:endParaRPr>
                    </a:p>
                  </a:txBody>
                  <a:tcPr>
                    <a:solidFill>
                      <a:schemeClr val="tx1">
                        <a:lumMod val="50000"/>
                        <a:lumOff val="50000"/>
                      </a:schemeClr>
                    </a:solidFill>
                  </a:tcPr>
                </a:tc>
                <a:tc>
                  <a:txBody>
                    <a:bodyPr/>
                    <a:lstStyle/>
                    <a:p>
                      <a:pPr algn="ctr"/>
                      <a:r>
                        <a:rPr lang="en-US" sz="1600" dirty="0" smtClean="0">
                          <a:latin typeface="Corbel" pitchFamily="34" charset="0"/>
                        </a:rPr>
                        <a:t>43</a:t>
                      </a:r>
                      <a:endParaRPr lang="en-US" sz="1600" dirty="0">
                        <a:latin typeface="Corbel" pitchFamily="34" charset="0"/>
                      </a:endParaRPr>
                    </a:p>
                  </a:txBody>
                  <a:tcPr>
                    <a:solidFill>
                      <a:schemeClr val="tx1">
                        <a:lumMod val="50000"/>
                        <a:lumOff val="50000"/>
                      </a:schemeClr>
                    </a:solidFill>
                  </a:tcPr>
                </a:tc>
                <a:tc>
                  <a:txBody>
                    <a:bodyPr/>
                    <a:lstStyle/>
                    <a:p>
                      <a:pPr algn="ctr"/>
                      <a:r>
                        <a:rPr lang="en-US" sz="1600" dirty="0" smtClean="0">
                          <a:latin typeface="Corbel" pitchFamily="34" charset="0"/>
                        </a:rPr>
                        <a:t>47%</a:t>
                      </a:r>
                      <a:endParaRPr lang="en-US" sz="1600" dirty="0">
                        <a:latin typeface="Corbel" pitchFamily="34" charset="0"/>
                      </a:endParaRPr>
                    </a:p>
                  </a:txBody>
                  <a:tcPr>
                    <a:solidFill>
                      <a:schemeClr val="tx1">
                        <a:lumMod val="50000"/>
                        <a:lumOff val="50000"/>
                      </a:schemeClr>
                    </a:solidFill>
                  </a:tcPr>
                </a:tc>
              </a:tr>
              <a:tr h="288032">
                <a:tc>
                  <a:txBody>
                    <a:bodyPr/>
                    <a:lstStyle/>
                    <a:p>
                      <a:r>
                        <a:rPr lang="en-US" sz="1600" dirty="0" smtClean="0">
                          <a:latin typeface="Corbel" pitchFamily="34" charset="0"/>
                        </a:rPr>
                        <a:t>Researchers and scientists   </a:t>
                      </a:r>
                      <a:endParaRPr lang="en-US" sz="1600" dirty="0">
                        <a:latin typeface="Corbel" pitchFamily="34" charset="0"/>
                      </a:endParaRPr>
                    </a:p>
                  </a:txBody>
                  <a:tcPr>
                    <a:solidFill>
                      <a:schemeClr val="tx1">
                        <a:lumMod val="50000"/>
                        <a:lumOff val="50000"/>
                      </a:schemeClr>
                    </a:solidFill>
                  </a:tcPr>
                </a:tc>
                <a:tc>
                  <a:txBody>
                    <a:bodyPr/>
                    <a:lstStyle/>
                    <a:p>
                      <a:pPr algn="ctr"/>
                      <a:r>
                        <a:rPr lang="en-US" sz="1600" dirty="0" smtClean="0">
                          <a:latin typeface="Corbel" pitchFamily="34" charset="0"/>
                        </a:rPr>
                        <a:t>258</a:t>
                      </a:r>
                      <a:endParaRPr lang="en-US" sz="1600" dirty="0">
                        <a:latin typeface="Corbel" pitchFamily="34" charset="0"/>
                      </a:endParaRPr>
                    </a:p>
                  </a:txBody>
                  <a:tcPr>
                    <a:solidFill>
                      <a:schemeClr val="tx1">
                        <a:lumMod val="50000"/>
                        <a:lumOff val="50000"/>
                      </a:schemeClr>
                    </a:solidFill>
                  </a:tcPr>
                </a:tc>
                <a:tc>
                  <a:txBody>
                    <a:bodyPr/>
                    <a:lstStyle/>
                    <a:p>
                      <a:pPr algn="ctr"/>
                      <a:r>
                        <a:rPr lang="en-US" sz="1600" dirty="0" smtClean="0">
                          <a:latin typeface="Corbel" pitchFamily="34" charset="0"/>
                        </a:rPr>
                        <a:t>30%</a:t>
                      </a:r>
                      <a:endParaRPr lang="en-US" sz="1600" dirty="0">
                        <a:latin typeface="Corbel" pitchFamily="34" charset="0"/>
                      </a:endParaRPr>
                    </a:p>
                  </a:txBody>
                  <a:tcPr>
                    <a:solidFill>
                      <a:schemeClr val="tx1">
                        <a:lumMod val="50000"/>
                        <a:lumOff val="50000"/>
                      </a:schemeClr>
                    </a:solidFill>
                  </a:tcPr>
                </a:tc>
              </a:tr>
            </a:tbl>
          </a:graphicData>
        </a:graphic>
      </p:graphicFrame>
      <p:cxnSp>
        <p:nvCxnSpPr>
          <p:cNvPr id="15" name="Straight Connector 14"/>
          <p:cNvCxnSpPr/>
          <p:nvPr/>
        </p:nvCxnSpPr>
        <p:spPr bwMode="auto">
          <a:xfrm>
            <a:off x="1715344" y="4365104"/>
            <a:ext cx="5904656" cy="0"/>
          </a:xfrm>
          <a:prstGeom prst="line">
            <a:avLst/>
          </a:prstGeom>
          <a:ln>
            <a:headEnd type="none" w="med" len="med"/>
            <a:tailEnd type="none" w="med" len="med"/>
          </a:ln>
          <a:extLst/>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bwMode="auto">
          <a:xfrm>
            <a:off x="1715344" y="5949280"/>
            <a:ext cx="5904656" cy="0"/>
          </a:xfrm>
          <a:prstGeom prst="line">
            <a:avLst/>
          </a:prstGeom>
          <a:ln>
            <a:headEnd type="none" w="med" len="med"/>
            <a:tailEnd type="none" w="med" len="med"/>
          </a:ln>
          <a:extLst/>
        </p:spPr>
        <p:style>
          <a:lnRef idx="2">
            <a:schemeClr val="accent1"/>
          </a:lnRef>
          <a:fillRef idx="0">
            <a:schemeClr val="accent1"/>
          </a:fillRef>
          <a:effectRef idx="1">
            <a:schemeClr val="accent1"/>
          </a:effectRef>
          <a:fontRef idx="minor">
            <a:schemeClr val="tx1"/>
          </a:fontRef>
        </p:style>
      </p:cxnSp>
      <p:graphicFrame>
        <p:nvGraphicFramePr>
          <p:cNvPr id="16" name="Chart 15"/>
          <p:cNvGraphicFramePr>
            <a:graphicFrameLocks/>
          </p:cNvGraphicFramePr>
          <p:nvPr>
            <p:extLst>
              <p:ext uri="{D42A27DB-BD31-4B8C-83A1-F6EECF244321}">
                <p14:modId xmlns:p14="http://schemas.microsoft.com/office/powerpoint/2010/main" val="2609302327"/>
              </p:ext>
            </p:extLst>
          </p:nvPr>
        </p:nvGraphicFramePr>
        <p:xfrm>
          <a:off x="1533338" y="1484784"/>
          <a:ext cx="5846973" cy="273630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686571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128192" y="3077304"/>
            <a:ext cx="5653608" cy="2816156"/>
          </a:xfrm>
          <a:prstGeom prst="rect">
            <a:avLst/>
          </a:prstGeom>
        </p:spPr>
        <p:txBody>
          <a:bodyPr wrap="square">
            <a:spAutoFit/>
          </a:bodyPr>
          <a:lstStyle/>
          <a:p>
            <a:pPr marL="652584" indent="-652584" defTabSz="890731">
              <a:lnSpc>
                <a:spcPct val="115000"/>
              </a:lnSpc>
              <a:buClr>
                <a:srgbClr val="800000"/>
              </a:buClr>
              <a:buFont typeface="Wingdings" pitchFamily="2" charset="2"/>
              <a:buChar char="q"/>
              <a:defRPr/>
            </a:pPr>
            <a:endParaRPr lang="en-US" sz="2000" dirty="0" smtClean="0">
              <a:latin typeface="Corbel" pitchFamily="34" charset="0"/>
              <a:ea typeface="Calibri"/>
              <a:cs typeface="Calibri" pitchFamily="34" charset="0"/>
            </a:endParaRPr>
          </a:p>
          <a:p>
            <a:pPr marL="342900" indent="-342900" defTabSz="890731">
              <a:spcBef>
                <a:spcPts val="0"/>
              </a:spcBef>
              <a:spcAft>
                <a:spcPts val="0"/>
              </a:spcAft>
              <a:buClr>
                <a:srgbClr val="663300"/>
              </a:buClr>
              <a:buSzPct val="75000"/>
              <a:buFont typeface="Wingdings" pitchFamily="2" charset="2"/>
              <a:buChar char="q"/>
              <a:defRPr/>
            </a:pPr>
            <a:r>
              <a:rPr lang="en-US" sz="2200" dirty="0" smtClean="0">
                <a:latin typeface="Corbel" pitchFamily="34" charset="0"/>
                <a:ea typeface="Calibri"/>
                <a:cs typeface="Calibri" pitchFamily="34" charset="0"/>
              </a:rPr>
              <a:t>current  capacity </a:t>
            </a:r>
            <a:r>
              <a:rPr lang="en-US" sz="2200" dirty="0">
                <a:latin typeface="Corbel" pitchFamily="34" charset="0"/>
                <a:ea typeface="Calibri"/>
                <a:cs typeface="Calibri" pitchFamily="34" charset="0"/>
              </a:rPr>
              <a:t>needs: </a:t>
            </a:r>
            <a:r>
              <a:rPr lang="en-US" sz="2200" dirty="0" smtClean="0">
                <a:latin typeface="Corbel" pitchFamily="34" charset="0"/>
                <a:ea typeface="Calibri"/>
                <a:cs typeface="Calibri" pitchFamily="34" charset="0"/>
              </a:rPr>
              <a:t>commercialization and marketing  </a:t>
            </a:r>
            <a:r>
              <a:rPr lang="en-US" sz="2200" dirty="0">
                <a:latin typeface="Corbel" pitchFamily="34" charset="0"/>
                <a:ea typeface="Calibri"/>
                <a:cs typeface="Calibri" pitchFamily="34" charset="0"/>
              </a:rPr>
              <a:t>of </a:t>
            </a:r>
            <a:r>
              <a:rPr lang="en-US" sz="2200" dirty="0" smtClean="0">
                <a:latin typeface="Corbel" pitchFamily="34" charset="0"/>
                <a:ea typeface="Calibri"/>
                <a:cs typeface="Calibri" pitchFamily="34" charset="0"/>
              </a:rPr>
              <a:t>technologies.</a:t>
            </a:r>
            <a:endParaRPr lang="en-US" sz="2200" dirty="0">
              <a:latin typeface="Corbel" pitchFamily="34" charset="0"/>
              <a:ea typeface="Calibri"/>
              <a:cs typeface="Calibri" pitchFamily="34" charset="0"/>
            </a:endParaRPr>
          </a:p>
          <a:p>
            <a:pPr marL="342900" indent="-342900" defTabSz="890731">
              <a:spcBef>
                <a:spcPts val="0"/>
              </a:spcBef>
              <a:spcAft>
                <a:spcPts val="0"/>
              </a:spcAft>
              <a:buClr>
                <a:srgbClr val="663300"/>
              </a:buClr>
              <a:buSzPct val="75000"/>
              <a:buFont typeface="Wingdings" pitchFamily="2" charset="2"/>
              <a:buChar char="q"/>
              <a:defRPr/>
            </a:pPr>
            <a:r>
              <a:rPr lang="en-US" sz="2200" dirty="0">
                <a:latin typeface="Corbel" pitchFamily="34" charset="0"/>
                <a:cs typeface="Calibri" pitchFamily="34" charset="0"/>
              </a:rPr>
              <a:t>IP legal regime did not impair institution’s access </a:t>
            </a:r>
            <a:r>
              <a:rPr lang="en-US" sz="2200" dirty="0" smtClean="0">
                <a:latin typeface="Corbel" pitchFamily="34" charset="0"/>
                <a:cs typeface="Calibri" pitchFamily="34" charset="0"/>
              </a:rPr>
              <a:t> to technologies </a:t>
            </a:r>
            <a:r>
              <a:rPr lang="en-US" sz="2200" dirty="0">
                <a:latin typeface="Corbel" pitchFamily="34" charset="0"/>
                <a:cs typeface="Calibri" pitchFamily="34" charset="0"/>
              </a:rPr>
              <a:t>needed for </a:t>
            </a:r>
            <a:r>
              <a:rPr lang="en-US" sz="2200" dirty="0" smtClean="0">
                <a:latin typeface="Corbel" pitchFamily="34" charset="0"/>
                <a:cs typeface="Calibri" pitchFamily="34" charset="0"/>
              </a:rPr>
              <a:t> research </a:t>
            </a:r>
            <a:r>
              <a:rPr lang="en-US" sz="2200" dirty="0">
                <a:latin typeface="Corbel" pitchFamily="34" charset="0"/>
                <a:cs typeface="Calibri" pitchFamily="34" charset="0"/>
              </a:rPr>
              <a:t>(e.g. biotechnology</a:t>
            </a:r>
            <a:r>
              <a:rPr lang="en-US" sz="2200" dirty="0" smtClean="0">
                <a:latin typeface="Corbel" pitchFamily="34" charset="0"/>
                <a:cs typeface="Calibri" pitchFamily="34" charset="0"/>
              </a:rPr>
              <a:t>).</a:t>
            </a:r>
          </a:p>
          <a:p>
            <a:pPr marL="342900" indent="-342900" defTabSz="890731">
              <a:spcBef>
                <a:spcPts val="0"/>
              </a:spcBef>
              <a:spcAft>
                <a:spcPts val="0"/>
              </a:spcAft>
              <a:buClr>
                <a:srgbClr val="663300"/>
              </a:buClr>
              <a:buSzPct val="75000"/>
              <a:buFont typeface="Wingdings" pitchFamily="2" charset="2"/>
              <a:buChar char="q"/>
              <a:defRPr/>
            </a:pPr>
            <a:r>
              <a:rPr lang="en-US" sz="2200" dirty="0" smtClean="0">
                <a:latin typeface="Corbel" pitchFamily="34" charset="0"/>
                <a:cs typeface="Calibri" pitchFamily="34" charset="0"/>
              </a:rPr>
              <a:t>IP management initiatives did not create conflict with researchers, and stakeholders. </a:t>
            </a:r>
          </a:p>
        </p:txBody>
      </p:sp>
      <p:sp>
        <p:nvSpPr>
          <p:cNvPr id="9" name="Rectangle 2"/>
          <p:cNvSpPr>
            <a:spLocks noGrp="1" noChangeArrowheads="1"/>
          </p:cNvSpPr>
          <p:nvPr>
            <p:ph type="title"/>
          </p:nvPr>
        </p:nvSpPr>
        <p:spPr>
          <a:xfrm>
            <a:off x="762000" y="457200"/>
            <a:ext cx="8229600" cy="1143000"/>
          </a:xfrm>
        </p:spPr>
        <p:txBody>
          <a:bodyPr/>
          <a:lstStyle/>
          <a:p>
            <a:pPr eaLnBrk="1" hangingPunct="1"/>
            <a:r>
              <a:rPr lang="en-US" b="1" dirty="0" smtClean="0"/>
              <a:t>findings </a:t>
            </a:r>
            <a:br>
              <a:rPr lang="en-US" b="1" dirty="0" smtClean="0"/>
            </a:br>
            <a:endParaRPr lang="en-US" b="1" dirty="0" smtClean="0"/>
          </a:p>
        </p:txBody>
      </p:sp>
      <p:sp>
        <p:nvSpPr>
          <p:cNvPr id="10" name="Content Placeholder 2"/>
          <p:cNvSpPr>
            <a:spLocks noGrp="1"/>
          </p:cNvSpPr>
          <p:nvPr>
            <p:ph idx="1"/>
          </p:nvPr>
        </p:nvSpPr>
        <p:spPr>
          <a:xfrm>
            <a:off x="762000" y="1988840"/>
            <a:ext cx="8229600" cy="1224136"/>
          </a:xfrm>
        </p:spPr>
        <p:txBody>
          <a:bodyPr/>
          <a:lstStyle/>
          <a:p>
            <a:pPr eaLnBrk="1" hangingPunct="1">
              <a:spcBef>
                <a:spcPts val="0"/>
              </a:spcBef>
              <a:buClr>
                <a:srgbClr val="663300"/>
              </a:buClr>
              <a:buSzPct val="75000"/>
            </a:pPr>
            <a:r>
              <a:rPr lang="en-US" dirty="0" smtClean="0">
                <a:solidFill>
                  <a:schemeClr val="dk1"/>
                </a:solidFill>
                <a:cs typeface="Calibri" pitchFamily="34" charset="0"/>
              </a:rPr>
              <a:t>changing </a:t>
            </a:r>
            <a:r>
              <a:rPr lang="en-US" dirty="0">
                <a:solidFill>
                  <a:schemeClr val="dk1"/>
                </a:solidFill>
                <a:cs typeface="Calibri" pitchFamily="34" charset="0"/>
              </a:rPr>
              <a:t>mindset towards importance of </a:t>
            </a:r>
            <a:r>
              <a:rPr lang="en-US" dirty="0" smtClean="0">
                <a:solidFill>
                  <a:schemeClr val="dk1"/>
                </a:solidFill>
                <a:cs typeface="Calibri" pitchFamily="34" charset="0"/>
              </a:rPr>
              <a:t/>
            </a:r>
            <a:br>
              <a:rPr lang="en-US" dirty="0" smtClean="0">
                <a:solidFill>
                  <a:schemeClr val="dk1"/>
                </a:solidFill>
                <a:cs typeface="Calibri" pitchFamily="34" charset="0"/>
              </a:rPr>
            </a:br>
            <a:r>
              <a:rPr lang="en-US" dirty="0" smtClean="0">
                <a:solidFill>
                  <a:schemeClr val="dk1"/>
                </a:solidFill>
                <a:cs typeface="Calibri" pitchFamily="34" charset="0"/>
              </a:rPr>
              <a:t>IP </a:t>
            </a:r>
            <a:r>
              <a:rPr lang="en-US" dirty="0">
                <a:solidFill>
                  <a:schemeClr val="dk1"/>
                </a:solidFill>
                <a:cs typeface="Calibri" pitchFamily="34" charset="0"/>
              </a:rPr>
              <a:t>management </a:t>
            </a:r>
            <a:r>
              <a:rPr lang="en-US" dirty="0" smtClean="0">
                <a:solidFill>
                  <a:schemeClr val="dk1"/>
                </a:solidFill>
                <a:cs typeface="Calibri" pitchFamily="34" charset="0"/>
              </a:rPr>
              <a:t>is </a:t>
            </a:r>
            <a:r>
              <a:rPr lang="en-US" dirty="0">
                <a:solidFill>
                  <a:schemeClr val="dk1"/>
                </a:solidFill>
                <a:cs typeface="Calibri" pitchFamily="34" charset="0"/>
              </a:rPr>
              <a:t>already happening in </a:t>
            </a:r>
            <a:r>
              <a:rPr lang="en-US" dirty="0" smtClean="0">
                <a:solidFill>
                  <a:schemeClr val="dk1"/>
                </a:solidFill>
                <a:cs typeface="Calibri" pitchFamily="34" charset="0"/>
              </a:rPr>
              <a:t/>
            </a:r>
            <a:br>
              <a:rPr lang="en-US" dirty="0" smtClean="0">
                <a:solidFill>
                  <a:schemeClr val="dk1"/>
                </a:solidFill>
                <a:cs typeface="Calibri" pitchFamily="34" charset="0"/>
              </a:rPr>
            </a:br>
            <a:r>
              <a:rPr lang="en-US" dirty="0" smtClean="0">
                <a:solidFill>
                  <a:schemeClr val="dk1"/>
                </a:solidFill>
                <a:cs typeface="Calibri" pitchFamily="34" charset="0"/>
              </a:rPr>
              <a:t>the different  institutions surveyed </a:t>
            </a:r>
            <a:endParaRPr lang="en-US" dirty="0"/>
          </a:p>
          <a:p>
            <a:endParaRPr lang="en-US" dirty="0"/>
          </a:p>
        </p:txBody>
      </p:sp>
    </p:spTree>
    <p:extLst>
      <p:ext uri="{BB962C8B-B14F-4D97-AF65-F5344CB8AC3E}">
        <p14:creationId xmlns:p14="http://schemas.microsoft.com/office/powerpoint/2010/main" val="1796661447"/>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a:spLocks noGrp="1" noChangeArrowheads="1"/>
          </p:cNvSpPr>
          <p:nvPr>
            <p:ph type="title"/>
          </p:nvPr>
        </p:nvSpPr>
        <p:spPr>
          <a:xfrm>
            <a:off x="609600" y="457200"/>
            <a:ext cx="8229600" cy="1143000"/>
          </a:xfrm>
        </p:spPr>
        <p:txBody>
          <a:bodyPr/>
          <a:lstStyle/>
          <a:p>
            <a:pPr eaLnBrk="1" hangingPunct="1"/>
            <a:r>
              <a:rPr lang="en-US" b="1" dirty="0" smtClean="0"/>
              <a:t>findings </a:t>
            </a:r>
            <a:br>
              <a:rPr lang="en-US" b="1" dirty="0" smtClean="0"/>
            </a:br>
            <a:endParaRPr lang="en-US" b="1" dirty="0" smtClean="0"/>
          </a:p>
        </p:txBody>
      </p:sp>
      <p:sp>
        <p:nvSpPr>
          <p:cNvPr id="3" name="Rectangle 2"/>
          <p:cNvSpPr/>
          <p:nvPr/>
        </p:nvSpPr>
        <p:spPr>
          <a:xfrm>
            <a:off x="685800" y="2398707"/>
            <a:ext cx="3886200" cy="3477875"/>
          </a:xfrm>
          <a:prstGeom prst="rect">
            <a:avLst/>
          </a:prstGeom>
        </p:spPr>
        <p:txBody>
          <a:bodyPr wrap="square">
            <a:spAutoFit/>
          </a:bodyPr>
          <a:lstStyle/>
          <a:p>
            <a:pPr marL="347663" indent="-347663">
              <a:spcBef>
                <a:spcPts val="0"/>
              </a:spcBef>
              <a:spcAft>
                <a:spcPts val="0"/>
              </a:spcAft>
              <a:buClr>
                <a:srgbClr val="663300"/>
              </a:buClr>
              <a:buSzPct val="75000"/>
              <a:buFont typeface="Courier New" pitchFamily="49" charset="0"/>
              <a:buChar char="o"/>
              <a:tabLst>
                <a:tab pos="228600" algn="l"/>
              </a:tabLst>
            </a:pPr>
            <a:r>
              <a:rPr lang="en-US" sz="2000" dirty="0" smtClean="0">
                <a:latin typeface="Corbel" pitchFamily="34" charset="0"/>
              </a:rPr>
              <a:t>aware </a:t>
            </a:r>
            <a:r>
              <a:rPr lang="en-US" sz="2000" dirty="0">
                <a:latin typeface="Corbel" pitchFamily="34" charset="0"/>
              </a:rPr>
              <a:t>of </a:t>
            </a:r>
            <a:r>
              <a:rPr lang="en-US" sz="2000" dirty="0" smtClean="0">
                <a:latin typeface="Corbel" pitchFamily="34" charset="0"/>
              </a:rPr>
              <a:t>IPR concept and familiar with </a:t>
            </a:r>
            <a:r>
              <a:rPr lang="en-US" sz="2000" dirty="0">
                <a:latin typeface="Corbel" pitchFamily="34" charset="0"/>
              </a:rPr>
              <a:t>existing international treaties and local IPR policies and </a:t>
            </a:r>
            <a:r>
              <a:rPr lang="en-US" sz="2000" dirty="0" smtClean="0">
                <a:latin typeface="Corbel" pitchFamily="34" charset="0"/>
              </a:rPr>
              <a:t>laws; </a:t>
            </a:r>
            <a:endParaRPr lang="en-US" sz="2000" dirty="0">
              <a:latin typeface="Corbel" pitchFamily="34" charset="0"/>
              <a:cs typeface="Calibri" pitchFamily="34" charset="0"/>
            </a:endParaRPr>
          </a:p>
          <a:p>
            <a:pPr marL="347663" indent="-347663">
              <a:spcBef>
                <a:spcPts val="0"/>
              </a:spcBef>
              <a:spcAft>
                <a:spcPts val="0"/>
              </a:spcAft>
              <a:buClr>
                <a:srgbClr val="663300"/>
              </a:buClr>
              <a:buSzPct val="75000"/>
              <a:buFont typeface="Courier New" pitchFamily="49" charset="0"/>
              <a:buChar char="o"/>
              <a:tabLst>
                <a:tab pos="228600" algn="l"/>
              </a:tabLst>
            </a:pPr>
            <a:r>
              <a:rPr lang="en-US" sz="2000" dirty="0" smtClean="0">
                <a:solidFill>
                  <a:srgbClr val="000000"/>
                </a:solidFill>
                <a:latin typeface="Corbel" pitchFamily="34" charset="0"/>
                <a:ea typeface="PMingLiU" pitchFamily="18" charset="-120"/>
                <a:cs typeface="Times New Roman" pitchFamily="18" charset="0"/>
              </a:rPr>
              <a:t>very familiar with MTA: need </a:t>
            </a:r>
            <a:r>
              <a:rPr lang="en-US" sz="2000" dirty="0">
                <a:solidFill>
                  <a:srgbClr val="000000"/>
                </a:solidFill>
                <a:latin typeface="Corbel" pitchFamily="34" charset="0"/>
                <a:ea typeface="PMingLiU" pitchFamily="18" charset="-120"/>
                <a:cs typeface="Times New Roman" pitchFamily="18" charset="0"/>
              </a:rPr>
              <a:t>training on </a:t>
            </a:r>
            <a:r>
              <a:rPr lang="en-US" sz="2000" dirty="0" smtClean="0">
                <a:solidFill>
                  <a:srgbClr val="000000"/>
                </a:solidFill>
                <a:latin typeface="Corbel" pitchFamily="34" charset="0"/>
                <a:ea typeface="PMingLiU" pitchFamily="18" charset="-120"/>
                <a:cs typeface="Times New Roman" pitchFamily="18" charset="0"/>
              </a:rPr>
              <a:t>other IPR instruments; </a:t>
            </a:r>
          </a:p>
          <a:p>
            <a:pPr marL="347663" indent="-347663">
              <a:spcBef>
                <a:spcPts val="0"/>
              </a:spcBef>
              <a:spcAft>
                <a:spcPts val="0"/>
              </a:spcAft>
              <a:buClr>
                <a:srgbClr val="663300"/>
              </a:buClr>
              <a:buSzPct val="75000"/>
              <a:buFont typeface="Courier New" pitchFamily="49" charset="0"/>
              <a:buChar char="o"/>
              <a:tabLst>
                <a:tab pos="228600" algn="l"/>
              </a:tabLst>
            </a:pPr>
            <a:r>
              <a:rPr lang="en-US" sz="2000" dirty="0" smtClean="0">
                <a:latin typeface="Corbel" pitchFamily="34" charset="0"/>
                <a:cs typeface="Calibri" pitchFamily="34" charset="0"/>
              </a:rPr>
              <a:t>socio-demographic </a:t>
            </a:r>
            <a:r>
              <a:rPr lang="en-US" sz="2000" dirty="0">
                <a:latin typeface="Corbel" pitchFamily="34" charset="0"/>
                <a:cs typeface="Calibri" pitchFamily="34" charset="0"/>
              </a:rPr>
              <a:t>factors </a:t>
            </a:r>
            <a:r>
              <a:rPr lang="en-US" sz="2000" dirty="0" smtClean="0">
                <a:latin typeface="Corbel" pitchFamily="34" charset="0"/>
                <a:cs typeface="Calibri" pitchFamily="34" charset="0"/>
              </a:rPr>
              <a:t>can influence </a:t>
            </a:r>
            <a:r>
              <a:rPr lang="en-US" sz="2000" dirty="0" smtClean="0">
                <a:latin typeface="Corbel" pitchFamily="34" charset="0"/>
                <a:ea typeface="Calibri"/>
                <a:cs typeface="Calibri" pitchFamily="34" charset="0"/>
              </a:rPr>
              <a:t>attitudes </a:t>
            </a:r>
            <a:r>
              <a:rPr lang="en-US" sz="2000" dirty="0">
                <a:latin typeface="Corbel" pitchFamily="34" charset="0"/>
                <a:ea typeface="Calibri"/>
                <a:cs typeface="Calibri" pitchFamily="34" charset="0"/>
              </a:rPr>
              <a:t>of public sector personnel on </a:t>
            </a:r>
            <a:r>
              <a:rPr lang="en-US" sz="2000" dirty="0" smtClean="0">
                <a:latin typeface="Corbel" pitchFamily="34" charset="0"/>
                <a:ea typeface="Calibri"/>
                <a:cs typeface="Calibri" pitchFamily="34" charset="0"/>
              </a:rPr>
              <a:t>IPRs  </a:t>
            </a:r>
            <a:r>
              <a:rPr lang="en-US" sz="2000" dirty="0">
                <a:latin typeface="Corbel" pitchFamily="34" charset="0"/>
                <a:ea typeface="Calibri"/>
                <a:cs typeface="Calibri" pitchFamily="34" charset="0"/>
              </a:rPr>
              <a:t>and </a:t>
            </a:r>
            <a:r>
              <a:rPr lang="en-US" sz="2000" dirty="0" smtClean="0">
                <a:latin typeface="Corbel" pitchFamily="34" charset="0"/>
                <a:ea typeface="Calibri"/>
                <a:cs typeface="Calibri" pitchFamily="34" charset="0"/>
              </a:rPr>
              <a:t>their implications.</a:t>
            </a:r>
            <a:endParaRPr lang="en-US" sz="2000" dirty="0">
              <a:latin typeface="Corbel" pitchFamily="34" charset="0"/>
              <a:ea typeface="Calibri"/>
              <a:cs typeface="Calibri" pitchFamily="34" charset="0"/>
            </a:endParaRPr>
          </a:p>
        </p:txBody>
      </p:sp>
      <p:pic>
        <p:nvPicPr>
          <p:cNvPr id="6" name="Picture 34" descr="IMG_3889"/>
          <p:cNvPicPr>
            <a:picLocks noChangeAspect="1" noChangeArrowheads="1"/>
          </p:cNvPicPr>
          <p:nvPr/>
        </p:nvPicPr>
        <p:blipFill>
          <a:blip r:embed="rId3">
            <a:extLst>
              <a:ext uri="{28A0092B-C50C-407E-A947-70E740481C1C}">
                <a14:useLocalDpi xmlns:a14="http://schemas.microsoft.com/office/drawing/2010/main" val="0"/>
              </a:ext>
            </a:extLst>
          </a:blip>
          <a:srcRect t="12903" r="12903" b="3226"/>
          <a:stretch>
            <a:fillRect/>
          </a:stretch>
        </p:blipFill>
        <p:spPr bwMode="auto">
          <a:xfrm>
            <a:off x="4659086" y="2398707"/>
            <a:ext cx="4191000" cy="302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631371" y="1752600"/>
            <a:ext cx="4572000" cy="430887"/>
          </a:xfrm>
          <a:prstGeom prst="rect">
            <a:avLst/>
          </a:prstGeom>
        </p:spPr>
        <p:txBody>
          <a:bodyPr>
            <a:spAutoFit/>
          </a:bodyPr>
          <a:lstStyle/>
          <a:p>
            <a:pPr marL="342900" indent="-342900">
              <a:buClr>
                <a:srgbClr val="663300"/>
              </a:buClr>
              <a:buSzPct val="75000"/>
              <a:buFont typeface="Wingdings" pitchFamily="2" charset="2"/>
              <a:buChar char="q"/>
            </a:pPr>
            <a:r>
              <a:rPr lang="en-US" sz="2200" dirty="0">
                <a:latin typeface="Corbel" pitchFamily="34" charset="0"/>
              </a:rPr>
              <a:t>a</a:t>
            </a:r>
            <a:r>
              <a:rPr lang="en-US" sz="2200" dirty="0" smtClean="0">
                <a:latin typeface="Corbel" pitchFamily="34" charset="0"/>
              </a:rPr>
              <a:t>wareness on IPR and issues </a:t>
            </a:r>
            <a:endParaRPr lang="en-US" sz="2200" dirty="0">
              <a:latin typeface="Corbel" pitchFamily="34" charset="0"/>
            </a:endParaRPr>
          </a:p>
        </p:txBody>
      </p:sp>
      <p:sp>
        <p:nvSpPr>
          <p:cNvPr id="7" name="TextBox 6"/>
          <p:cNvSpPr txBox="1"/>
          <p:nvPr/>
        </p:nvSpPr>
        <p:spPr>
          <a:xfrm>
            <a:off x="4718909" y="5486400"/>
            <a:ext cx="4071353" cy="523220"/>
          </a:xfrm>
          <a:prstGeom prst="rect">
            <a:avLst/>
          </a:prstGeom>
          <a:noFill/>
        </p:spPr>
        <p:txBody>
          <a:bodyPr wrap="square" rtlCol="0">
            <a:spAutoFit/>
          </a:bodyPr>
          <a:lstStyle/>
          <a:p>
            <a:pPr algn="ctr"/>
            <a:r>
              <a:rPr lang="en-US" sz="1400" dirty="0" smtClean="0"/>
              <a:t>Researchers from Philippines during one of </a:t>
            </a:r>
            <a:br>
              <a:rPr lang="en-US" sz="1400" dirty="0" smtClean="0"/>
            </a:br>
            <a:r>
              <a:rPr lang="en-US" sz="1400" dirty="0" smtClean="0"/>
              <a:t>their IP education seminars. </a:t>
            </a:r>
            <a:endParaRPr lang="en-US" sz="1400" dirty="0"/>
          </a:p>
        </p:txBody>
      </p:sp>
    </p:spTree>
    <p:extLst>
      <p:ext uri="{BB962C8B-B14F-4D97-AF65-F5344CB8AC3E}">
        <p14:creationId xmlns:p14="http://schemas.microsoft.com/office/powerpoint/2010/main" val="1192749729"/>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dirty="0"/>
              <a:t>k</a:t>
            </a:r>
            <a:r>
              <a:rPr lang="en-US" b="1" dirty="0" smtClean="0"/>
              <a:t>ey lessons</a:t>
            </a:r>
          </a:p>
        </p:txBody>
      </p:sp>
      <p:sp>
        <p:nvSpPr>
          <p:cNvPr id="8" name="Rectangle 7"/>
          <p:cNvSpPr/>
          <p:nvPr/>
        </p:nvSpPr>
        <p:spPr>
          <a:xfrm>
            <a:off x="762000" y="2057400"/>
            <a:ext cx="8312067" cy="1338828"/>
          </a:xfrm>
          <a:prstGeom prst="rect">
            <a:avLst/>
          </a:prstGeom>
        </p:spPr>
        <p:txBody>
          <a:bodyPr wrap="square">
            <a:spAutoFit/>
          </a:bodyPr>
          <a:lstStyle/>
          <a:p>
            <a:pPr marL="457200" indent="-457200">
              <a:spcBef>
                <a:spcPts val="300"/>
              </a:spcBef>
              <a:spcAft>
                <a:spcPts val="300"/>
              </a:spcAft>
              <a:buClr>
                <a:srgbClr val="663300"/>
              </a:buClr>
              <a:buSzPct val="75000"/>
              <a:buFont typeface="Monotype Corsiva" pitchFamily="66" charset="0"/>
              <a:buChar char="■"/>
            </a:pPr>
            <a:r>
              <a:rPr lang="en-US" sz="2800" dirty="0">
                <a:latin typeface="+mn-lt"/>
              </a:rPr>
              <a:t>k</a:t>
            </a:r>
            <a:r>
              <a:rPr lang="en-US" sz="2800" dirty="0" smtClean="0">
                <a:latin typeface="+mn-lt"/>
              </a:rPr>
              <a:t>ey is carefully designed </a:t>
            </a:r>
            <a:br>
              <a:rPr lang="en-US" sz="2800" dirty="0" smtClean="0">
                <a:latin typeface="+mn-lt"/>
              </a:rPr>
            </a:br>
            <a:r>
              <a:rPr lang="en-US" sz="2800" dirty="0" smtClean="0">
                <a:latin typeface="+mn-lt"/>
              </a:rPr>
              <a:t>web-based surveys</a:t>
            </a:r>
            <a:r>
              <a:rPr lang="en-US" sz="2400" dirty="0" smtClean="0">
                <a:latin typeface="+mn-lt"/>
              </a:rPr>
              <a:t>  </a:t>
            </a:r>
          </a:p>
          <a:p>
            <a:pPr>
              <a:spcBef>
                <a:spcPts val="300"/>
              </a:spcBef>
              <a:spcAft>
                <a:spcPts val="300"/>
              </a:spcAft>
            </a:pPr>
            <a:endParaRPr lang="en-US" sz="2000" dirty="0" smtClean="0"/>
          </a:p>
        </p:txBody>
      </p:sp>
      <p:sp>
        <p:nvSpPr>
          <p:cNvPr id="3" name="Rectangle 2"/>
          <p:cNvSpPr/>
          <p:nvPr/>
        </p:nvSpPr>
        <p:spPr>
          <a:xfrm>
            <a:off x="990600" y="3076560"/>
            <a:ext cx="6324600" cy="2562240"/>
          </a:xfrm>
          <a:prstGeom prst="rect">
            <a:avLst/>
          </a:prstGeom>
        </p:spPr>
        <p:txBody>
          <a:bodyPr wrap="square">
            <a:spAutoFit/>
          </a:bodyPr>
          <a:lstStyle/>
          <a:p>
            <a:pPr marL="739775" lvl="1" indent="-449263">
              <a:spcBef>
                <a:spcPts val="0"/>
              </a:spcBef>
              <a:spcAft>
                <a:spcPts val="0"/>
              </a:spcAft>
              <a:buClr>
                <a:srgbClr val="663300"/>
              </a:buClr>
              <a:buSzPct val="80000"/>
              <a:buFont typeface="Wingdings" pitchFamily="2" charset="2"/>
              <a:buChar char="q"/>
            </a:pPr>
            <a:r>
              <a:rPr lang="en-US" sz="2000" dirty="0" smtClean="0">
                <a:latin typeface="Corbel" pitchFamily="34" charset="0"/>
              </a:rPr>
              <a:t>role </a:t>
            </a:r>
            <a:r>
              <a:rPr lang="en-US" sz="2000" dirty="0">
                <a:latin typeface="Corbel" pitchFamily="34" charset="0"/>
              </a:rPr>
              <a:t>of Research Assurances Committee </a:t>
            </a:r>
            <a:br>
              <a:rPr lang="en-US" sz="2000" dirty="0">
                <a:latin typeface="Corbel" pitchFamily="34" charset="0"/>
              </a:rPr>
            </a:br>
            <a:r>
              <a:rPr lang="en-US" sz="2000" dirty="0">
                <a:latin typeface="Corbel" pitchFamily="34" charset="0"/>
              </a:rPr>
              <a:t>(e.g. Institutional Review Board for WSU);</a:t>
            </a:r>
          </a:p>
          <a:p>
            <a:pPr marL="739775" lvl="1" indent="-449263">
              <a:spcBef>
                <a:spcPts val="0"/>
              </a:spcBef>
              <a:spcAft>
                <a:spcPts val="0"/>
              </a:spcAft>
              <a:buClr>
                <a:srgbClr val="663300"/>
              </a:buClr>
              <a:buSzPct val="80000"/>
              <a:buFont typeface="Wingdings" pitchFamily="2" charset="2"/>
              <a:buChar char="q"/>
            </a:pPr>
            <a:r>
              <a:rPr lang="en-US" sz="2000" dirty="0" smtClean="0">
                <a:latin typeface="Corbel" pitchFamily="34" charset="0"/>
              </a:rPr>
              <a:t>pre-testing </a:t>
            </a:r>
            <a:r>
              <a:rPr lang="en-US" sz="2000" dirty="0">
                <a:latin typeface="Corbel" pitchFamily="34" charset="0"/>
              </a:rPr>
              <a:t>of questions; </a:t>
            </a:r>
          </a:p>
          <a:p>
            <a:pPr marL="739775" lvl="1" indent="-449263">
              <a:spcBef>
                <a:spcPts val="0"/>
              </a:spcBef>
              <a:spcAft>
                <a:spcPts val="0"/>
              </a:spcAft>
              <a:buClr>
                <a:srgbClr val="663300"/>
              </a:buClr>
              <a:buSzPct val="80000"/>
              <a:buFont typeface="Wingdings" pitchFamily="2" charset="2"/>
              <a:buChar char="q"/>
            </a:pPr>
            <a:r>
              <a:rPr lang="en-US" sz="2000" dirty="0" smtClean="0">
                <a:latin typeface="Corbel" pitchFamily="34" charset="0"/>
              </a:rPr>
              <a:t>web-based </a:t>
            </a:r>
            <a:r>
              <a:rPr lang="en-US" sz="2000" dirty="0">
                <a:latin typeface="Corbel" pitchFamily="34" charset="0"/>
              </a:rPr>
              <a:t>survey’s validity through firewalls and unique personal codes for each respondents; </a:t>
            </a:r>
          </a:p>
          <a:p>
            <a:pPr marL="739775" lvl="1" indent="-449263">
              <a:spcBef>
                <a:spcPts val="0"/>
              </a:spcBef>
              <a:spcAft>
                <a:spcPts val="0"/>
              </a:spcAft>
              <a:buClr>
                <a:srgbClr val="663300"/>
              </a:buClr>
              <a:buSzPct val="80000"/>
              <a:buFont typeface="Wingdings" pitchFamily="2" charset="2"/>
              <a:buChar char="q"/>
            </a:pPr>
            <a:r>
              <a:rPr lang="en-US" sz="2000" dirty="0" smtClean="0">
                <a:latin typeface="Corbel" pitchFamily="34" charset="0"/>
              </a:rPr>
              <a:t>ask </a:t>
            </a:r>
            <a:r>
              <a:rPr lang="en-US" sz="2000" dirty="0">
                <a:latin typeface="Corbel" pitchFamily="34" charset="0"/>
              </a:rPr>
              <a:t>as few questions as necessary; and </a:t>
            </a:r>
          </a:p>
          <a:p>
            <a:pPr marL="739775" lvl="1" indent="-449263">
              <a:spcBef>
                <a:spcPts val="0"/>
              </a:spcBef>
              <a:spcAft>
                <a:spcPts val="0"/>
              </a:spcAft>
              <a:buClr>
                <a:srgbClr val="663300"/>
              </a:buClr>
              <a:buSzPct val="80000"/>
              <a:buFont typeface="Wingdings" pitchFamily="2" charset="2"/>
              <a:buChar char="q"/>
            </a:pPr>
            <a:r>
              <a:rPr lang="en-US" sz="2000" dirty="0" smtClean="0">
                <a:latin typeface="Corbel" pitchFamily="34" charset="0"/>
              </a:rPr>
              <a:t>importance </a:t>
            </a:r>
            <a:r>
              <a:rPr lang="en-US" sz="2000" dirty="0">
                <a:latin typeface="Corbel" pitchFamily="34" charset="0"/>
              </a:rPr>
              <a:t>of follow up and deadline.    </a:t>
            </a:r>
          </a:p>
          <a:p>
            <a:pPr lvl="1">
              <a:spcBef>
                <a:spcPts val="300"/>
              </a:spcBef>
              <a:spcAft>
                <a:spcPts val="300"/>
              </a:spcAft>
              <a:buClr>
                <a:srgbClr val="00B0F0"/>
              </a:buClr>
              <a:buSzPct val="100000"/>
            </a:pPr>
            <a:r>
              <a:rPr lang="en-US" dirty="0"/>
              <a:t>  </a:t>
            </a:r>
          </a:p>
        </p:txBody>
      </p:sp>
    </p:spTree>
    <p:extLst>
      <p:ext uri="{BB962C8B-B14F-4D97-AF65-F5344CB8AC3E}">
        <p14:creationId xmlns:p14="http://schemas.microsoft.com/office/powerpoint/2010/main" val="20934880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762000" y="76200"/>
            <a:ext cx="7772400" cy="1143000"/>
          </a:xfrm>
        </p:spPr>
        <p:txBody>
          <a:bodyPr/>
          <a:lstStyle/>
          <a:p>
            <a:pPr eaLnBrk="1" hangingPunct="1"/>
            <a:r>
              <a:rPr lang="en-US" dirty="0" smtClean="0"/>
              <a:t>conclusion</a:t>
            </a:r>
            <a:endParaRPr lang="en-US" b="1" dirty="0" smtClean="0"/>
          </a:p>
        </p:txBody>
      </p:sp>
      <p:sp>
        <p:nvSpPr>
          <p:cNvPr id="2" name="Rectangle 1"/>
          <p:cNvSpPr/>
          <p:nvPr/>
        </p:nvSpPr>
        <p:spPr>
          <a:xfrm>
            <a:off x="838200" y="3142833"/>
            <a:ext cx="7620000" cy="2800767"/>
          </a:xfrm>
          <a:prstGeom prst="rect">
            <a:avLst/>
          </a:prstGeom>
        </p:spPr>
        <p:txBody>
          <a:bodyPr wrap="square">
            <a:spAutoFit/>
          </a:bodyPr>
          <a:lstStyle/>
          <a:p>
            <a:pPr marL="566738" indent="-392113" defTabSz="890731">
              <a:spcBef>
                <a:spcPts val="0"/>
              </a:spcBef>
              <a:spcAft>
                <a:spcPts val="0"/>
              </a:spcAft>
              <a:buClr>
                <a:srgbClr val="663300"/>
              </a:buClr>
              <a:buSzPct val="75000"/>
              <a:buFont typeface="Wingdings" pitchFamily="2" charset="2"/>
              <a:buChar char="q"/>
              <a:tabLst>
                <a:tab pos="623888" algn="l"/>
              </a:tabLst>
            </a:pPr>
            <a:r>
              <a:rPr lang="en-US" sz="2200" dirty="0">
                <a:latin typeface="Corbel" pitchFamily="34" charset="0"/>
                <a:cs typeface="Calibri" pitchFamily="34" charset="0"/>
              </a:rPr>
              <a:t>Strengthening of IPR due to </a:t>
            </a:r>
            <a:r>
              <a:rPr lang="en-US" sz="2200" dirty="0" smtClean="0">
                <a:latin typeface="Corbel" pitchFamily="34" charset="0"/>
                <a:cs typeface="Calibri" pitchFamily="34" charset="0"/>
              </a:rPr>
              <a:t>TRIPS </a:t>
            </a:r>
            <a:r>
              <a:rPr lang="en-US" sz="2200" dirty="0">
                <a:latin typeface="Corbel" pitchFamily="34" charset="0"/>
                <a:cs typeface="Calibri" pitchFamily="34" charset="0"/>
              </a:rPr>
              <a:t>contributes to agricultural development for both developed and developing countries. </a:t>
            </a:r>
          </a:p>
          <a:p>
            <a:pPr marL="566738" indent="-392113" defTabSz="890731">
              <a:spcBef>
                <a:spcPts val="0"/>
              </a:spcBef>
              <a:spcAft>
                <a:spcPts val="0"/>
              </a:spcAft>
              <a:buClr>
                <a:srgbClr val="663300"/>
              </a:buClr>
              <a:buSzPct val="75000"/>
              <a:buFont typeface="Wingdings" pitchFamily="2" charset="2"/>
              <a:buChar char="q"/>
              <a:tabLst>
                <a:tab pos="623888" algn="l"/>
              </a:tabLst>
            </a:pPr>
            <a:r>
              <a:rPr lang="en-US" sz="2200" dirty="0">
                <a:latin typeface="Corbel" pitchFamily="34" charset="0"/>
                <a:cs typeface="Calibri" pitchFamily="34" charset="0"/>
              </a:rPr>
              <a:t>Public research institutions, at least in developing Asia, have realized the importance of IP and its </a:t>
            </a:r>
            <a:r>
              <a:rPr lang="en-US" sz="2200" dirty="0" smtClean="0">
                <a:latin typeface="Corbel" pitchFamily="34" charset="0"/>
                <a:cs typeface="Calibri" pitchFamily="34" charset="0"/>
              </a:rPr>
              <a:t>management. </a:t>
            </a:r>
            <a:endParaRPr lang="en-US" sz="2200" dirty="0">
              <a:latin typeface="Corbel" pitchFamily="34" charset="0"/>
              <a:cs typeface="Calibri" pitchFamily="34" charset="0"/>
            </a:endParaRPr>
          </a:p>
          <a:p>
            <a:pPr marL="566738" indent="-392113" defTabSz="890731">
              <a:spcBef>
                <a:spcPts val="0"/>
              </a:spcBef>
              <a:spcAft>
                <a:spcPts val="0"/>
              </a:spcAft>
              <a:buClr>
                <a:srgbClr val="663300"/>
              </a:buClr>
              <a:buSzPct val="75000"/>
              <a:buFont typeface="Wingdings" pitchFamily="2" charset="2"/>
              <a:buChar char="q"/>
              <a:tabLst>
                <a:tab pos="623888" algn="l"/>
              </a:tabLst>
            </a:pPr>
            <a:r>
              <a:rPr lang="en-US" sz="2200" dirty="0">
                <a:latin typeface="Corbel" pitchFamily="34" charset="0"/>
                <a:cs typeface="Calibri" pitchFamily="34" charset="0"/>
              </a:rPr>
              <a:t>Socio-demographic factors can have predictive impacts on attitudes of public sector personnel on IPR </a:t>
            </a:r>
            <a:r>
              <a:rPr lang="en-US" sz="2200" dirty="0" smtClean="0">
                <a:latin typeface="Corbel" pitchFamily="34" charset="0"/>
                <a:cs typeface="Calibri" pitchFamily="34" charset="0"/>
              </a:rPr>
              <a:t>and </a:t>
            </a:r>
            <a:r>
              <a:rPr lang="en-US" sz="2200" dirty="0">
                <a:latin typeface="Corbel" pitchFamily="34" charset="0"/>
                <a:cs typeface="Calibri" pitchFamily="34" charset="0"/>
              </a:rPr>
              <a:t>can be used </a:t>
            </a:r>
            <a:r>
              <a:rPr lang="en-US" sz="2200" dirty="0" smtClean="0">
                <a:latin typeface="Corbel" pitchFamily="34" charset="0"/>
                <a:cs typeface="Calibri" pitchFamily="34" charset="0"/>
              </a:rPr>
              <a:t>for capacity building efforts. </a:t>
            </a:r>
            <a:endParaRPr lang="en-US" sz="2200" dirty="0">
              <a:latin typeface="Corbel" pitchFamily="34" charset="0"/>
              <a:cs typeface="Calibri" pitchFamily="34" charset="0"/>
            </a:endParaRPr>
          </a:p>
        </p:txBody>
      </p:sp>
      <p:sp>
        <p:nvSpPr>
          <p:cNvPr id="5" name="Content Placeholder 2"/>
          <p:cNvSpPr txBox="1">
            <a:spLocks/>
          </p:cNvSpPr>
          <p:nvPr/>
        </p:nvSpPr>
        <p:spPr bwMode="auto">
          <a:xfrm>
            <a:off x="838200" y="1676400"/>
            <a:ext cx="7772400" cy="9859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Blip>
                <a:blip r:embed="rId3"/>
              </a:buBlip>
              <a:defRPr sz="2400">
                <a:solidFill>
                  <a:schemeClr val="tx1"/>
                </a:solidFill>
                <a:latin typeface="+mn-lt"/>
                <a:ea typeface="+mn-ea"/>
                <a:cs typeface="+mn-cs"/>
              </a:defRPr>
            </a:lvl1pPr>
            <a:lvl2pPr marL="742950" indent="-285750" algn="l" rtl="0" eaLnBrk="0" fontAlgn="base" hangingPunct="0">
              <a:spcBef>
                <a:spcPct val="20000"/>
              </a:spcBef>
              <a:spcAft>
                <a:spcPct val="0"/>
              </a:spcAft>
              <a:buBlip>
                <a:blip r:embed="rId3"/>
              </a:buBlip>
              <a:defRPr sz="2400">
                <a:solidFill>
                  <a:schemeClr val="tx1"/>
                </a:solidFill>
                <a:latin typeface="+mn-lt"/>
                <a:cs typeface="+mn-cs"/>
              </a:defRPr>
            </a:lvl2pPr>
            <a:lvl3pPr marL="1143000" indent="-228600" algn="l" rtl="0" eaLnBrk="0" fontAlgn="base" hangingPunct="0">
              <a:spcBef>
                <a:spcPct val="20000"/>
              </a:spcBef>
              <a:spcAft>
                <a:spcPct val="0"/>
              </a:spcAft>
              <a:buBlip>
                <a:blip r:embed="rId3"/>
              </a:buBlip>
              <a:defRPr sz="2400">
                <a:solidFill>
                  <a:schemeClr val="tx1"/>
                </a:solidFill>
                <a:latin typeface="+mn-lt"/>
                <a:cs typeface="+mn-cs"/>
              </a:defRPr>
            </a:lvl3pPr>
            <a:lvl4pPr marL="1600200" indent="-228600" algn="l" rtl="0" eaLnBrk="0" fontAlgn="base" hangingPunct="0">
              <a:spcBef>
                <a:spcPct val="20000"/>
              </a:spcBef>
              <a:spcAft>
                <a:spcPct val="0"/>
              </a:spcAft>
              <a:buBlip>
                <a:blip r:embed="rId3"/>
              </a:buBlip>
              <a:defRPr sz="2400">
                <a:solidFill>
                  <a:schemeClr val="tx1"/>
                </a:solidFill>
                <a:latin typeface="+mn-lt"/>
                <a:cs typeface="+mn-cs"/>
              </a:defRPr>
            </a:lvl4pPr>
            <a:lvl5pPr marL="2057400" indent="-228600" algn="l" rtl="0" eaLnBrk="0" fontAlgn="base" hangingPunct="0">
              <a:spcBef>
                <a:spcPct val="20000"/>
              </a:spcBef>
              <a:spcAft>
                <a:spcPct val="0"/>
              </a:spcAft>
              <a:buBlip>
                <a:blip r:embed="rId3"/>
              </a:buBlip>
              <a:defRPr sz="2400">
                <a:solidFill>
                  <a:schemeClr val="tx1"/>
                </a:solidFill>
                <a:latin typeface="+mn-lt"/>
                <a:cs typeface="+mn-cs"/>
              </a:defRPr>
            </a:lvl5pPr>
            <a:lvl6pPr marL="2514600" indent="-228600" algn="l" rtl="0" fontAlgn="base">
              <a:spcBef>
                <a:spcPct val="20000"/>
              </a:spcBef>
              <a:spcAft>
                <a:spcPct val="0"/>
              </a:spcAft>
              <a:buBlip>
                <a:blip r:embed="rId3"/>
              </a:buBlip>
              <a:defRPr sz="2400">
                <a:solidFill>
                  <a:schemeClr val="tx1"/>
                </a:solidFill>
                <a:latin typeface="+mn-lt"/>
                <a:cs typeface="+mn-cs"/>
              </a:defRPr>
            </a:lvl6pPr>
            <a:lvl7pPr marL="2971800" indent="-228600" algn="l" rtl="0" fontAlgn="base">
              <a:spcBef>
                <a:spcPct val="20000"/>
              </a:spcBef>
              <a:spcAft>
                <a:spcPct val="0"/>
              </a:spcAft>
              <a:buBlip>
                <a:blip r:embed="rId3"/>
              </a:buBlip>
              <a:defRPr sz="2400">
                <a:solidFill>
                  <a:schemeClr val="tx1"/>
                </a:solidFill>
                <a:latin typeface="+mn-lt"/>
                <a:cs typeface="+mn-cs"/>
              </a:defRPr>
            </a:lvl7pPr>
            <a:lvl8pPr marL="3429000" indent="-228600" algn="l" rtl="0" fontAlgn="base">
              <a:spcBef>
                <a:spcPct val="20000"/>
              </a:spcBef>
              <a:spcAft>
                <a:spcPct val="0"/>
              </a:spcAft>
              <a:buBlip>
                <a:blip r:embed="rId3"/>
              </a:buBlip>
              <a:defRPr sz="2400">
                <a:solidFill>
                  <a:schemeClr val="tx1"/>
                </a:solidFill>
                <a:latin typeface="+mn-lt"/>
                <a:cs typeface="+mn-cs"/>
              </a:defRPr>
            </a:lvl8pPr>
            <a:lvl9pPr marL="3886200" indent="-228600" algn="l" rtl="0" fontAlgn="base">
              <a:spcBef>
                <a:spcPct val="20000"/>
              </a:spcBef>
              <a:spcAft>
                <a:spcPct val="0"/>
              </a:spcAft>
              <a:buBlip>
                <a:blip r:embed="rId3"/>
              </a:buBlip>
              <a:defRPr sz="2400">
                <a:solidFill>
                  <a:schemeClr val="tx1"/>
                </a:solidFill>
                <a:latin typeface="+mn-lt"/>
                <a:cs typeface="+mn-cs"/>
              </a:defRPr>
            </a:lvl9pPr>
          </a:lstStyle>
          <a:p>
            <a:pPr marL="0" indent="0" eaLnBrk="1" hangingPunct="1">
              <a:buNone/>
            </a:pPr>
            <a:r>
              <a:rPr lang="en-US" sz="2600" b="1" dirty="0" smtClean="0"/>
              <a:t>O</a:t>
            </a:r>
            <a:r>
              <a:rPr lang="en-US" sz="2600" dirty="0" smtClean="0"/>
              <a:t>verall, econometric and survey-based procedures as evaluation tools were useful in generating these results: </a:t>
            </a:r>
            <a:endParaRPr lang="en-US" sz="2600" dirty="0"/>
          </a:p>
        </p:txBody>
      </p:sp>
    </p:spTree>
    <p:extLst>
      <p:ext uri="{BB962C8B-B14F-4D97-AF65-F5344CB8AC3E}">
        <p14:creationId xmlns:p14="http://schemas.microsoft.com/office/powerpoint/2010/main" val="14479244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152400"/>
            <a:ext cx="8229600" cy="1143000"/>
          </a:xfrm>
        </p:spPr>
        <p:txBody>
          <a:bodyPr/>
          <a:lstStyle/>
          <a:p>
            <a:pPr eaLnBrk="1" hangingPunct="1"/>
            <a:r>
              <a:rPr lang="en-US" dirty="0" smtClean="0"/>
              <a:t>m</a:t>
            </a:r>
            <a:r>
              <a:rPr lang="en-US" b="1" dirty="0" smtClean="0"/>
              <a:t>oving forward</a:t>
            </a:r>
          </a:p>
        </p:txBody>
      </p:sp>
      <p:sp>
        <p:nvSpPr>
          <p:cNvPr id="3" name="Content Placeholder 2"/>
          <p:cNvSpPr>
            <a:spLocks noGrp="1"/>
          </p:cNvSpPr>
          <p:nvPr>
            <p:ph idx="1"/>
          </p:nvPr>
        </p:nvSpPr>
        <p:spPr>
          <a:xfrm>
            <a:off x="685800" y="1600200"/>
            <a:ext cx="6172200" cy="5257800"/>
          </a:xfrm>
        </p:spPr>
        <p:txBody>
          <a:bodyPr/>
          <a:lstStyle/>
          <a:p>
            <a:pPr>
              <a:spcBef>
                <a:spcPts val="0"/>
              </a:spcBef>
              <a:spcAft>
                <a:spcPts val="0"/>
              </a:spcAft>
              <a:buClr>
                <a:srgbClr val="663300"/>
              </a:buClr>
              <a:buSzPct val="75000"/>
            </a:pPr>
            <a:r>
              <a:rPr lang="en-US" sz="2000" dirty="0" smtClean="0">
                <a:latin typeface="Corbel" pitchFamily="34" charset="0"/>
              </a:rPr>
              <a:t>more evaluation studies on impact of TRIPS and other IP treaties to agriculture and climate change; </a:t>
            </a:r>
            <a:r>
              <a:rPr lang="en-US" sz="2000" dirty="0" smtClean="0">
                <a:latin typeface="Corbel" pitchFamily="34" charset="0"/>
                <a:cs typeface="Lucida Sans Unicode" pitchFamily="34" charset="0"/>
              </a:rPr>
              <a:t>link of IPR</a:t>
            </a:r>
            <a:r>
              <a:rPr lang="en-US" sz="2000" dirty="0">
                <a:latin typeface="Corbel" pitchFamily="34" charset="0"/>
                <a:cs typeface="Lucida Sans Unicode" pitchFamily="34" charset="0"/>
              </a:rPr>
              <a:t>, foreign direct investment, research expenditures in agriculture of developing countries; </a:t>
            </a:r>
          </a:p>
          <a:p>
            <a:pPr>
              <a:spcBef>
                <a:spcPts val="0"/>
              </a:spcBef>
              <a:spcAft>
                <a:spcPts val="0"/>
              </a:spcAft>
              <a:buClr>
                <a:srgbClr val="663300"/>
              </a:buClr>
              <a:buSzPct val="75000"/>
            </a:pPr>
            <a:r>
              <a:rPr lang="en-US" sz="2000" dirty="0">
                <a:latin typeface="Corbel" pitchFamily="34" charset="0"/>
                <a:cs typeface="Lucida Sans Unicode" pitchFamily="34" charset="0"/>
              </a:rPr>
              <a:t>a</a:t>
            </a:r>
            <a:r>
              <a:rPr lang="en-US" sz="2000" dirty="0" smtClean="0">
                <a:latin typeface="Corbel" pitchFamily="34" charset="0"/>
                <a:cs typeface="Lucida Sans Unicode" pitchFamily="34" charset="0"/>
              </a:rPr>
              <a:t>dequate </a:t>
            </a:r>
            <a:r>
              <a:rPr lang="en-US" sz="2000" dirty="0">
                <a:latin typeface="Corbel" pitchFamily="34" charset="0"/>
                <a:cs typeface="Lucida Sans Unicode" pitchFamily="34" charset="0"/>
              </a:rPr>
              <a:t>systems to monitor impact of strengthened </a:t>
            </a:r>
            <a:r>
              <a:rPr lang="en-US" sz="2000" dirty="0" smtClean="0">
                <a:latin typeface="Corbel" pitchFamily="34" charset="0"/>
                <a:cs typeface="Lucida Sans Unicode" pitchFamily="34" charset="0"/>
              </a:rPr>
              <a:t>IPR </a:t>
            </a:r>
            <a:r>
              <a:rPr lang="en-US" sz="2000" dirty="0">
                <a:latin typeface="Corbel" pitchFamily="34" charset="0"/>
                <a:cs typeface="Lucida Sans Unicode" pitchFamily="34" charset="0"/>
              </a:rPr>
              <a:t>using </a:t>
            </a:r>
            <a:r>
              <a:rPr lang="en-US" sz="2000" dirty="0" smtClean="0">
                <a:latin typeface="Corbel" pitchFamily="34" charset="0"/>
                <a:cs typeface="Lucida Sans Unicode" pitchFamily="34" charset="0"/>
              </a:rPr>
              <a:t>new </a:t>
            </a:r>
            <a:r>
              <a:rPr lang="en-US" sz="2000" dirty="0">
                <a:latin typeface="Corbel" pitchFamily="34" charset="0"/>
                <a:cs typeface="Lucida Sans Unicode" pitchFamily="34" charset="0"/>
              </a:rPr>
              <a:t>indicators; </a:t>
            </a:r>
            <a:endParaRPr lang="en-US" sz="2000" dirty="0" smtClean="0">
              <a:latin typeface="Corbel" pitchFamily="34" charset="0"/>
              <a:cs typeface="Lucida Sans Unicode" pitchFamily="34" charset="0"/>
            </a:endParaRPr>
          </a:p>
          <a:p>
            <a:pPr>
              <a:spcBef>
                <a:spcPts val="0"/>
              </a:spcBef>
              <a:spcAft>
                <a:spcPts val="0"/>
              </a:spcAft>
              <a:buClr>
                <a:srgbClr val="663300"/>
              </a:buClr>
              <a:buSzPct val="75000"/>
            </a:pPr>
            <a:r>
              <a:rPr lang="en-US" sz="2000" dirty="0" smtClean="0">
                <a:latin typeface="Corbel" pitchFamily="34" charset="0"/>
              </a:rPr>
              <a:t>capacity </a:t>
            </a:r>
            <a:r>
              <a:rPr lang="en-US" sz="2000" dirty="0">
                <a:latin typeface="Corbel" pitchFamily="34" charset="0"/>
              </a:rPr>
              <a:t>evaluation and design of appropriate </a:t>
            </a:r>
            <a:r>
              <a:rPr lang="en-US" sz="2000" dirty="0" smtClean="0">
                <a:latin typeface="Corbel" pitchFamily="34" charset="0"/>
              </a:rPr>
              <a:t/>
            </a:r>
            <a:br>
              <a:rPr lang="en-US" sz="2000" dirty="0" smtClean="0">
                <a:latin typeface="Corbel" pitchFamily="34" charset="0"/>
              </a:rPr>
            </a:br>
            <a:r>
              <a:rPr lang="en-US" sz="2000" dirty="0" smtClean="0">
                <a:latin typeface="Corbel" pitchFamily="34" charset="0"/>
              </a:rPr>
              <a:t>IP training for public research </a:t>
            </a:r>
            <a:r>
              <a:rPr lang="en-US" sz="2000" dirty="0">
                <a:latin typeface="Corbel" pitchFamily="34" charset="0"/>
              </a:rPr>
              <a:t>institutions in </a:t>
            </a:r>
            <a:r>
              <a:rPr lang="en-US" sz="2000" dirty="0" smtClean="0">
                <a:latin typeface="Corbel" pitchFamily="34" charset="0"/>
              </a:rPr>
              <a:t>developing </a:t>
            </a:r>
            <a:r>
              <a:rPr lang="en-US" sz="2000" dirty="0">
                <a:latin typeface="Corbel" pitchFamily="34" charset="0"/>
              </a:rPr>
              <a:t>countries; </a:t>
            </a:r>
            <a:endParaRPr lang="en-US" sz="2000" dirty="0" smtClean="0">
              <a:latin typeface="Corbel" pitchFamily="34" charset="0"/>
            </a:endParaRPr>
          </a:p>
          <a:p>
            <a:pPr>
              <a:spcBef>
                <a:spcPts val="0"/>
              </a:spcBef>
              <a:spcAft>
                <a:spcPts val="0"/>
              </a:spcAft>
              <a:buClr>
                <a:srgbClr val="663300"/>
              </a:buClr>
              <a:buSzPct val="75000"/>
            </a:pPr>
            <a:r>
              <a:rPr lang="en-US" sz="2000" dirty="0" smtClean="0">
                <a:latin typeface="Corbel" pitchFamily="34" charset="0"/>
              </a:rPr>
              <a:t>evaluation </a:t>
            </a:r>
            <a:r>
              <a:rPr lang="en-US" sz="2000" dirty="0">
                <a:latin typeface="Corbel" pitchFamily="34" charset="0"/>
              </a:rPr>
              <a:t>studies </a:t>
            </a:r>
            <a:r>
              <a:rPr lang="en-US" sz="2000" dirty="0" smtClean="0">
                <a:latin typeface="Corbel" pitchFamily="34" charset="0"/>
              </a:rPr>
              <a:t>on technology </a:t>
            </a:r>
            <a:r>
              <a:rPr lang="en-US" sz="2000" dirty="0">
                <a:latin typeface="Corbel" pitchFamily="34" charset="0"/>
              </a:rPr>
              <a:t>transfer models </a:t>
            </a:r>
            <a:r>
              <a:rPr lang="en-US" sz="2000" dirty="0" smtClean="0">
                <a:latin typeface="Corbel" pitchFamily="34" charset="0"/>
              </a:rPr>
              <a:t/>
            </a:r>
            <a:br>
              <a:rPr lang="en-US" sz="2000" dirty="0" smtClean="0">
                <a:latin typeface="Corbel" pitchFamily="34" charset="0"/>
              </a:rPr>
            </a:br>
            <a:r>
              <a:rPr lang="en-US" sz="2000" dirty="0" smtClean="0">
                <a:latin typeface="Corbel" pitchFamily="34" charset="0"/>
              </a:rPr>
              <a:t>to </a:t>
            </a:r>
            <a:r>
              <a:rPr lang="en-US" sz="2000" dirty="0">
                <a:latin typeface="Corbel" pitchFamily="34" charset="0"/>
              </a:rPr>
              <a:t>promote better access, protection, and commercialization esp. for agricultural and </a:t>
            </a:r>
            <a:r>
              <a:rPr lang="en-US" sz="2000" dirty="0" smtClean="0">
                <a:latin typeface="Corbel" pitchFamily="34" charset="0"/>
              </a:rPr>
              <a:t>environmentally sound innovations</a:t>
            </a:r>
            <a:r>
              <a:rPr lang="en-US" sz="2000" dirty="0">
                <a:latin typeface="Corbel" pitchFamily="34" charset="0"/>
              </a:rPr>
              <a:t>;</a:t>
            </a:r>
            <a:r>
              <a:rPr lang="en-US" sz="2000" dirty="0" smtClean="0">
                <a:latin typeface="Corbel" pitchFamily="34" charset="0"/>
              </a:rPr>
              <a:t> and </a:t>
            </a:r>
            <a:endParaRPr lang="en-US" sz="2000" dirty="0">
              <a:latin typeface="Corbel" pitchFamily="34" charset="0"/>
            </a:endParaRPr>
          </a:p>
          <a:p>
            <a:pPr>
              <a:spcBef>
                <a:spcPts val="0"/>
              </a:spcBef>
              <a:spcAft>
                <a:spcPts val="0"/>
              </a:spcAft>
              <a:buClr>
                <a:srgbClr val="663300"/>
              </a:buClr>
              <a:buSzPct val="75000"/>
            </a:pPr>
            <a:r>
              <a:rPr lang="en-US" sz="2000" dirty="0">
                <a:latin typeface="Corbel" pitchFamily="34" charset="0"/>
              </a:rPr>
              <a:t>m</a:t>
            </a:r>
            <a:r>
              <a:rPr lang="en-US" sz="2000" dirty="0" smtClean="0">
                <a:latin typeface="Corbel" pitchFamily="34" charset="0"/>
              </a:rPr>
              <a:t>ore </a:t>
            </a:r>
            <a:r>
              <a:rPr lang="en-US" sz="2000" dirty="0">
                <a:latin typeface="Corbel" pitchFamily="34" charset="0"/>
              </a:rPr>
              <a:t>case studies on success stories and benchmark studies on </a:t>
            </a:r>
            <a:r>
              <a:rPr lang="en-US" sz="2000" dirty="0" smtClean="0">
                <a:latin typeface="Corbel" pitchFamily="34" charset="0"/>
              </a:rPr>
              <a:t>IP </a:t>
            </a:r>
            <a:r>
              <a:rPr lang="en-US" sz="2000" dirty="0">
                <a:latin typeface="Corbel" pitchFamily="34" charset="0"/>
              </a:rPr>
              <a:t>management and technology transfer </a:t>
            </a:r>
            <a:r>
              <a:rPr lang="en-US" sz="2000" dirty="0" smtClean="0">
                <a:latin typeface="Corbel" pitchFamily="34" charset="0"/>
              </a:rPr>
              <a:t>among WIPO members</a:t>
            </a:r>
            <a:endParaRPr lang="en-US" dirty="0">
              <a:latin typeface="Corbel" pitchFamily="34" charset="0"/>
            </a:endParaRPr>
          </a:p>
        </p:txBody>
      </p:sp>
      <p:grpSp>
        <p:nvGrpSpPr>
          <p:cNvPr id="8" name="Group 7"/>
          <p:cNvGrpSpPr/>
          <p:nvPr/>
        </p:nvGrpSpPr>
        <p:grpSpPr>
          <a:xfrm>
            <a:off x="6781800" y="3709987"/>
            <a:ext cx="2133600" cy="2462213"/>
            <a:chOff x="6629400" y="3429000"/>
            <a:chExt cx="2133600" cy="2462213"/>
          </a:xfrm>
        </p:grpSpPr>
        <p:sp>
          <p:nvSpPr>
            <p:cNvPr id="5" name="TextBox 4"/>
            <p:cNvSpPr txBox="1"/>
            <p:nvPr/>
          </p:nvSpPr>
          <p:spPr>
            <a:xfrm>
              <a:off x="6629400" y="3429000"/>
              <a:ext cx="2057400" cy="2462213"/>
            </a:xfrm>
            <a:prstGeom prst="rect">
              <a:avLst/>
            </a:prstGeom>
            <a:noFill/>
          </p:spPr>
          <p:txBody>
            <a:bodyPr wrap="square" rtlCol="0">
              <a:spAutoFit/>
            </a:bodyPr>
            <a:lstStyle/>
            <a:p>
              <a:pPr algn="ctr"/>
              <a:r>
                <a:rPr lang="en-US" sz="2800" b="1" dirty="0" smtClean="0">
                  <a:latin typeface="Century Gothic" pitchFamily="34" charset="0"/>
                </a:rPr>
                <a:t>contact us </a:t>
              </a:r>
            </a:p>
            <a:p>
              <a:pPr algn="ctr"/>
              <a:endParaRPr lang="en-US" dirty="0">
                <a:latin typeface="Corbel" pitchFamily="34" charset="0"/>
              </a:endParaRPr>
            </a:p>
            <a:p>
              <a:pPr algn="ctr"/>
              <a:r>
                <a:rPr lang="en-US" dirty="0">
                  <a:latin typeface="Corbel" pitchFamily="34" charset="0"/>
                </a:rPr>
                <a:t>Dr. Keith Jones </a:t>
              </a:r>
            </a:p>
            <a:p>
              <a:pPr algn="ctr"/>
              <a:r>
                <a:rPr lang="en-US" dirty="0" smtClean="0">
                  <a:latin typeface="Corbel" pitchFamily="34" charset="0"/>
                </a:rPr>
                <a:t>Dr. Jane Payumo </a:t>
              </a:r>
            </a:p>
            <a:p>
              <a:pPr algn="ctr"/>
              <a:endParaRPr lang="en-US" dirty="0">
                <a:latin typeface="Corbel" pitchFamily="34" charset="0"/>
              </a:endParaRPr>
            </a:p>
            <a:p>
              <a:pPr algn="ctr"/>
              <a:r>
                <a:rPr lang="en-US" dirty="0" smtClean="0">
                  <a:latin typeface="Corbel" pitchFamily="34" charset="0"/>
                  <a:hlinkClick r:id="rId3"/>
                </a:rPr>
                <a:t>wsurf@wsu.edu</a:t>
              </a:r>
              <a:r>
                <a:rPr lang="en-US" dirty="0" smtClean="0">
                  <a:latin typeface="Corbel" pitchFamily="34" charset="0"/>
                </a:rPr>
                <a:t> </a:t>
              </a:r>
            </a:p>
            <a:p>
              <a:endParaRPr lang="en-US" dirty="0"/>
            </a:p>
            <a:p>
              <a:endParaRPr lang="en-US" dirty="0"/>
            </a:p>
          </p:txBody>
        </p:sp>
        <p:cxnSp>
          <p:nvCxnSpPr>
            <p:cNvPr id="7" name="Straight Connector 6"/>
            <p:cNvCxnSpPr/>
            <p:nvPr/>
          </p:nvCxnSpPr>
          <p:spPr>
            <a:xfrm>
              <a:off x="6629400" y="3429000"/>
              <a:ext cx="2057400" cy="0"/>
            </a:xfrm>
            <a:prstGeom prst="line">
              <a:avLst/>
            </a:prstGeom>
            <a:ln w="38100">
              <a:solidFill>
                <a:srgbClr val="80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705600" y="3962400"/>
              <a:ext cx="2057400" cy="0"/>
            </a:xfrm>
            <a:prstGeom prst="line">
              <a:avLst/>
            </a:prstGeom>
            <a:ln>
              <a:solidFill>
                <a:srgbClr val="80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6705600" y="5715000"/>
              <a:ext cx="2057400" cy="0"/>
            </a:xfrm>
            <a:prstGeom prst="line">
              <a:avLst/>
            </a:prstGeom>
            <a:ln w="38100">
              <a:solidFill>
                <a:srgbClr val="80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446578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152400"/>
            <a:ext cx="7772400" cy="1143000"/>
          </a:xfrm>
        </p:spPr>
        <p:txBody>
          <a:bodyPr/>
          <a:lstStyle/>
          <a:p>
            <a:pPr eaLnBrk="1" hangingPunct="1"/>
            <a:r>
              <a:rPr lang="en-US" sz="4400" b="1" dirty="0">
                <a:solidFill>
                  <a:schemeClr val="tx1"/>
                </a:solidFill>
                <a:effectLst>
                  <a:outerShdw blurRad="38100" dist="38100" dir="2700000" algn="tl">
                    <a:srgbClr val="000000">
                      <a:alpha val="43137"/>
                    </a:srgbClr>
                  </a:outerShdw>
                </a:effectLst>
                <a:latin typeface="Century Gothic" pitchFamily="34" charset="0"/>
              </a:rPr>
              <a:t>i</a:t>
            </a:r>
            <a:r>
              <a:rPr lang="en-US" sz="4400" b="1" dirty="0" smtClean="0">
                <a:solidFill>
                  <a:schemeClr val="tx1"/>
                </a:solidFill>
                <a:effectLst>
                  <a:outerShdw blurRad="38100" dist="38100" dir="2700000" algn="tl">
                    <a:srgbClr val="000000">
                      <a:alpha val="43137"/>
                    </a:srgbClr>
                  </a:outerShdw>
                </a:effectLst>
                <a:latin typeface="Century Gothic" pitchFamily="34" charset="0"/>
              </a:rPr>
              <a:t>ntroduction</a:t>
            </a:r>
          </a:p>
        </p:txBody>
      </p:sp>
      <p:sp>
        <p:nvSpPr>
          <p:cNvPr id="5123" name="Rectangle 3"/>
          <p:cNvSpPr>
            <a:spLocks noGrp="1" noChangeArrowheads="1"/>
          </p:cNvSpPr>
          <p:nvPr>
            <p:ph type="body" idx="1"/>
          </p:nvPr>
        </p:nvSpPr>
        <p:spPr>
          <a:xfrm>
            <a:off x="609600" y="1676400"/>
            <a:ext cx="7772400" cy="4530725"/>
          </a:xfrm>
        </p:spPr>
        <p:txBody>
          <a:bodyPr/>
          <a:lstStyle/>
          <a:p>
            <a:pPr eaLnBrk="1" hangingPunct="1">
              <a:buClr>
                <a:srgbClr val="663300"/>
              </a:buClr>
              <a:buSzPct val="75000"/>
            </a:pPr>
            <a:r>
              <a:rPr lang="en-US" sz="3000" dirty="0" smtClean="0">
                <a:latin typeface="Corbel" pitchFamily="34" charset="0"/>
                <a:cs typeface="Calibri" pitchFamily="34" charset="0"/>
              </a:rPr>
              <a:t>IPR important for policy making in agriculture </a:t>
            </a:r>
          </a:p>
          <a:p>
            <a:pPr eaLnBrk="1" hangingPunct="1">
              <a:buClr>
                <a:srgbClr val="663300"/>
              </a:buClr>
              <a:buSzPct val="75000"/>
            </a:pPr>
            <a:r>
              <a:rPr lang="en-US" sz="3000" dirty="0">
                <a:latin typeface="Corbel" pitchFamily="34" charset="0"/>
                <a:cs typeface="Calibri" pitchFamily="34" charset="0"/>
              </a:rPr>
              <a:t>p</a:t>
            </a:r>
            <a:r>
              <a:rPr lang="en-US" sz="3000" dirty="0" smtClean="0">
                <a:latin typeface="Corbel" pitchFamily="34" charset="0"/>
                <a:cs typeface="Calibri" pitchFamily="34" charset="0"/>
              </a:rPr>
              <a:t>resent tools to evaluate impact of IPR in agriculture and responses of public sector research to IPR developments</a:t>
            </a:r>
          </a:p>
          <a:p>
            <a:pPr marL="914400" lvl="1" indent="-457200" eaLnBrk="1" hangingPunct="1">
              <a:buClrTx/>
              <a:buFont typeface="+mj-lt"/>
              <a:buAutoNum type="arabicPeriod"/>
            </a:pPr>
            <a:r>
              <a:rPr lang="en-US" sz="2400" u="sng" dirty="0">
                <a:latin typeface="Corbel" pitchFamily="34" charset="0"/>
                <a:cs typeface="Calibri" pitchFamily="34" charset="0"/>
              </a:rPr>
              <a:t>e</a:t>
            </a:r>
            <a:r>
              <a:rPr lang="en-US" sz="2400" u="sng" dirty="0" smtClean="0">
                <a:latin typeface="Corbel" pitchFamily="34" charset="0"/>
                <a:cs typeface="Calibri" pitchFamily="34" charset="0"/>
              </a:rPr>
              <a:t>conometric approach </a:t>
            </a:r>
            <a:r>
              <a:rPr lang="en-US" sz="2400" dirty="0" smtClean="0">
                <a:latin typeface="Corbel" pitchFamily="34" charset="0"/>
                <a:cs typeface="Calibri" pitchFamily="34" charset="0"/>
              </a:rPr>
              <a:t>– analyze relationship of strengthened IPR with agricultural development of </a:t>
            </a:r>
            <a:br>
              <a:rPr lang="en-US" sz="2400" dirty="0" smtClean="0">
                <a:latin typeface="Corbel" pitchFamily="34" charset="0"/>
                <a:cs typeface="Calibri" pitchFamily="34" charset="0"/>
              </a:rPr>
            </a:br>
            <a:r>
              <a:rPr lang="en-US" sz="2400" dirty="0" smtClean="0">
                <a:latin typeface="Corbel" pitchFamily="34" charset="0"/>
                <a:cs typeface="Calibri" pitchFamily="34" charset="0"/>
              </a:rPr>
              <a:t>TRIPS member countries; and </a:t>
            </a:r>
          </a:p>
          <a:p>
            <a:pPr marL="914400" lvl="1" indent="-457200" eaLnBrk="1" hangingPunct="1">
              <a:buClrTx/>
              <a:buFont typeface="+mj-lt"/>
              <a:buAutoNum type="arabicPeriod"/>
            </a:pPr>
            <a:r>
              <a:rPr lang="en-US" sz="2400" u="sng" dirty="0" smtClean="0">
                <a:latin typeface="Corbel" pitchFamily="34" charset="0"/>
                <a:cs typeface="Calibri" pitchFamily="34" charset="0"/>
              </a:rPr>
              <a:t>web-based survey </a:t>
            </a:r>
            <a:r>
              <a:rPr lang="en-US" sz="2400" dirty="0" smtClean="0">
                <a:latin typeface="Corbel" pitchFamily="34" charset="0"/>
                <a:cs typeface="Calibri" pitchFamily="34" charset="0"/>
              </a:rPr>
              <a:t>- measure attitudes and perspectives, of public sector personnel on IPR </a:t>
            </a:r>
            <a:br>
              <a:rPr lang="en-US" sz="2400" dirty="0" smtClean="0">
                <a:latin typeface="Corbel" pitchFamily="34" charset="0"/>
                <a:cs typeface="Calibri" pitchFamily="34" charset="0"/>
              </a:rPr>
            </a:br>
            <a:r>
              <a:rPr lang="en-US" sz="2400" dirty="0" smtClean="0">
                <a:latin typeface="Corbel" pitchFamily="34" charset="0"/>
                <a:cs typeface="Calibri" pitchFamily="34" charset="0"/>
              </a:rPr>
              <a:t>and their implications. </a:t>
            </a:r>
            <a:endParaRPr lang="en-US" sz="2400" dirty="0" smtClean="0">
              <a:latin typeface="Corbel" pitchFamily="34" charset="0"/>
            </a:endParaRPr>
          </a:p>
        </p:txBody>
      </p:sp>
    </p:spTree>
    <p:extLst>
      <p:ext uri="{BB962C8B-B14F-4D97-AF65-F5344CB8AC3E}">
        <p14:creationId xmlns:p14="http://schemas.microsoft.com/office/powerpoint/2010/main" val="15886293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09600" y="188640"/>
            <a:ext cx="8229600" cy="1143000"/>
          </a:xfrm>
        </p:spPr>
        <p:txBody>
          <a:bodyPr/>
          <a:lstStyle/>
          <a:p>
            <a:pPr eaLnBrk="1" hangingPunct="1"/>
            <a:r>
              <a:rPr lang="en-US" dirty="0" smtClean="0">
                <a:solidFill>
                  <a:schemeClr val="tx1"/>
                </a:solidFill>
                <a:effectLst>
                  <a:outerShdw blurRad="38100" dist="38100" dir="2700000" algn="tl">
                    <a:srgbClr val="000000">
                      <a:alpha val="43137"/>
                    </a:srgbClr>
                  </a:outerShdw>
                </a:effectLst>
              </a:rPr>
              <a:t>m</a:t>
            </a:r>
            <a:r>
              <a:rPr lang="en-US" b="1" dirty="0" smtClean="0">
                <a:solidFill>
                  <a:schemeClr val="tx1"/>
                </a:solidFill>
                <a:effectLst>
                  <a:outerShdw blurRad="38100" dist="38100" dir="2700000" algn="tl">
                    <a:srgbClr val="000000">
                      <a:alpha val="43137"/>
                    </a:srgbClr>
                  </a:outerShdw>
                </a:effectLst>
              </a:rPr>
              <a:t>ethodology</a:t>
            </a:r>
          </a:p>
        </p:txBody>
      </p:sp>
      <p:sp>
        <p:nvSpPr>
          <p:cNvPr id="24" name="Rectangle 3"/>
          <p:cNvSpPr txBox="1">
            <a:spLocks noChangeArrowheads="1"/>
          </p:cNvSpPr>
          <p:nvPr/>
        </p:nvSpPr>
        <p:spPr bwMode="auto">
          <a:xfrm>
            <a:off x="1828800" y="5715000"/>
            <a:ext cx="6354687" cy="457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Blip>
                <a:blip r:embed="rId3"/>
              </a:buBlip>
              <a:defRPr sz="2400">
                <a:solidFill>
                  <a:schemeClr val="tx1"/>
                </a:solidFill>
                <a:latin typeface="+mn-lt"/>
                <a:ea typeface="+mn-ea"/>
                <a:cs typeface="+mn-cs"/>
              </a:defRPr>
            </a:lvl1pPr>
            <a:lvl2pPr marL="742950" indent="-285750" algn="l" rtl="0" eaLnBrk="0" fontAlgn="base" hangingPunct="0">
              <a:spcBef>
                <a:spcPct val="20000"/>
              </a:spcBef>
              <a:spcAft>
                <a:spcPct val="0"/>
              </a:spcAft>
              <a:buBlip>
                <a:blip r:embed="rId3"/>
              </a:buBlip>
              <a:defRPr sz="2400">
                <a:solidFill>
                  <a:schemeClr val="tx1"/>
                </a:solidFill>
                <a:latin typeface="+mn-lt"/>
                <a:cs typeface="+mn-cs"/>
              </a:defRPr>
            </a:lvl2pPr>
            <a:lvl3pPr marL="1143000" indent="-228600" algn="l" rtl="0" eaLnBrk="0" fontAlgn="base" hangingPunct="0">
              <a:spcBef>
                <a:spcPct val="20000"/>
              </a:spcBef>
              <a:spcAft>
                <a:spcPct val="0"/>
              </a:spcAft>
              <a:buBlip>
                <a:blip r:embed="rId3"/>
              </a:buBlip>
              <a:defRPr sz="2400">
                <a:solidFill>
                  <a:schemeClr val="tx1"/>
                </a:solidFill>
                <a:latin typeface="+mn-lt"/>
                <a:cs typeface="+mn-cs"/>
              </a:defRPr>
            </a:lvl3pPr>
            <a:lvl4pPr marL="1600200" indent="-228600" algn="l" rtl="0" eaLnBrk="0" fontAlgn="base" hangingPunct="0">
              <a:spcBef>
                <a:spcPct val="20000"/>
              </a:spcBef>
              <a:spcAft>
                <a:spcPct val="0"/>
              </a:spcAft>
              <a:buBlip>
                <a:blip r:embed="rId3"/>
              </a:buBlip>
              <a:defRPr sz="2400">
                <a:solidFill>
                  <a:schemeClr val="tx1"/>
                </a:solidFill>
                <a:latin typeface="+mn-lt"/>
                <a:cs typeface="+mn-cs"/>
              </a:defRPr>
            </a:lvl4pPr>
            <a:lvl5pPr marL="2057400" indent="-228600" algn="l" rtl="0" eaLnBrk="0" fontAlgn="base" hangingPunct="0">
              <a:spcBef>
                <a:spcPct val="20000"/>
              </a:spcBef>
              <a:spcAft>
                <a:spcPct val="0"/>
              </a:spcAft>
              <a:buBlip>
                <a:blip r:embed="rId3"/>
              </a:buBlip>
              <a:defRPr sz="2400">
                <a:solidFill>
                  <a:schemeClr val="tx1"/>
                </a:solidFill>
                <a:latin typeface="+mn-lt"/>
                <a:cs typeface="+mn-cs"/>
              </a:defRPr>
            </a:lvl5pPr>
            <a:lvl6pPr marL="2514600" indent="-228600" algn="l" rtl="0" fontAlgn="base">
              <a:spcBef>
                <a:spcPct val="20000"/>
              </a:spcBef>
              <a:spcAft>
                <a:spcPct val="0"/>
              </a:spcAft>
              <a:buBlip>
                <a:blip r:embed="rId3"/>
              </a:buBlip>
              <a:defRPr sz="2400">
                <a:solidFill>
                  <a:schemeClr val="tx1"/>
                </a:solidFill>
                <a:latin typeface="+mn-lt"/>
                <a:cs typeface="+mn-cs"/>
              </a:defRPr>
            </a:lvl6pPr>
            <a:lvl7pPr marL="2971800" indent="-228600" algn="l" rtl="0" fontAlgn="base">
              <a:spcBef>
                <a:spcPct val="20000"/>
              </a:spcBef>
              <a:spcAft>
                <a:spcPct val="0"/>
              </a:spcAft>
              <a:buBlip>
                <a:blip r:embed="rId3"/>
              </a:buBlip>
              <a:defRPr sz="2400">
                <a:solidFill>
                  <a:schemeClr val="tx1"/>
                </a:solidFill>
                <a:latin typeface="+mn-lt"/>
                <a:cs typeface="+mn-cs"/>
              </a:defRPr>
            </a:lvl7pPr>
            <a:lvl8pPr marL="3429000" indent="-228600" algn="l" rtl="0" fontAlgn="base">
              <a:spcBef>
                <a:spcPct val="20000"/>
              </a:spcBef>
              <a:spcAft>
                <a:spcPct val="0"/>
              </a:spcAft>
              <a:buBlip>
                <a:blip r:embed="rId3"/>
              </a:buBlip>
              <a:defRPr sz="2400">
                <a:solidFill>
                  <a:schemeClr val="tx1"/>
                </a:solidFill>
                <a:latin typeface="+mn-lt"/>
                <a:cs typeface="+mn-cs"/>
              </a:defRPr>
            </a:lvl8pPr>
            <a:lvl9pPr marL="3886200" indent="-228600" algn="l" rtl="0" fontAlgn="base">
              <a:spcBef>
                <a:spcPct val="20000"/>
              </a:spcBef>
              <a:spcAft>
                <a:spcPct val="0"/>
              </a:spcAft>
              <a:buBlip>
                <a:blip r:embed="rId3"/>
              </a:buBlip>
              <a:defRPr sz="2400">
                <a:solidFill>
                  <a:schemeClr val="tx1"/>
                </a:solidFill>
                <a:latin typeface="+mn-lt"/>
                <a:cs typeface="+mn-cs"/>
              </a:defRPr>
            </a:lvl9pPr>
          </a:lstStyle>
          <a:p>
            <a:pPr marL="682625" indent="-682625" algn="ctr" eaLnBrk="1" hangingPunct="1">
              <a:buFontTx/>
              <a:buNone/>
            </a:pPr>
            <a:endParaRPr lang="en-US" sz="2600" b="1" dirty="0" smtClean="0">
              <a:ln w="1905"/>
              <a:effectLst>
                <a:innerShdw blurRad="69850" dist="43180" dir="5400000">
                  <a:srgbClr val="000000">
                    <a:alpha val="65000"/>
                  </a:srgbClr>
                </a:innerShdw>
              </a:effectLst>
              <a:latin typeface="Corbel" pitchFamily="34" charset="0"/>
            </a:endParaRPr>
          </a:p>
        </p:txBody>
      </p:sp>
      <p:sp>
        <p:nvSpPr>
          <p:cNvPr id="9" name="Rectangle 8"/>
          <p:cNvSpPr/>
          <p:nvPr/>
        </p:nvSpPr>
        <p:spPr>
          <a:xfrm>
            <a:off x="677920" y="1679138"/>
            <a:ext cx="6484880" cy="1923604"/>
          </a:xfrm>
          <a:prstGeom prst="rect">
            <a:avLst/>
          </a:prstGeom>
        </p:spPr>
        <p:txBody>
          <a:bodyPr wrap="square">
            <a:spAutoFit/>
          </a:bodyPr>
          <a:lstStyle/>
          <a:p>
            <a:r>
              <a:rPr lang="en-US" sz="3000" b="1" dirty="0" smtClean="0">
                <a:latin typeface="+mn-lt"/>
              </a:rPr>
              <a:t>Tool No.1 : Econometrics</a:t>
            </a:r>
          </a:p>
          <a:p>
            <a:endParaRPr lang="en-US" sz="1500" b="1" dirty="0" smtClean="0">
              <a:latin typeface="Corbel" pitchFamily="34" charset="0"/>
            </a:endParaRPr>
          </a:p>
          <a:p>
            <a:pPr marL="342900" indent="-342900">
              <a:buClr>
                <a:srgbClr val="663300"/>
              </a:buClr>
              <a:buFont typeface="Monotype Corsiva" pitchFamily="66" charset="0"/>
              <a:buChar char="■"/>
            </a:pPr>
            <a:r>
              <a:rPr lang="en-US" sz="2400" dirty="0" smtClean="0">
                <a:latin typeface="Corbel" pitchFamily="34" charset="0"/>
              </a:rPr>
              <a:t>econometrics = economic </a:t>
            </a:r>
            <a:r>
              <a:rPr lang="en-US" sz="2400" dirty="0">
                <a:latin typeface="Corbel" pitchFamily="34" charset="0"/>
              </a:rPr>
              <a:t>theory </a:t>
            </a:r>
            <a:r>
              <a:rPr lang="en-US" sz="2400" dirty="0" smtClean="0">
                <a:latin typeface="Corbel" pitchFamily="34" charset="0"/>
              </a:rPr>
              <a:t>+ statistics</a:t>
            </a:r>
          </a:p>
          <a:p>
            <a:pPr marL="342900" indent="-342900">
              <a:buClr>
                <a:srgbClr val="663300"/>
              </a:buClr>
              <a:buFont typeface="Monotype Corsiva" pitchFamily="66" charset="0"/>
              <a:buChar char="■"/>
            </a:pPr>
            <a:r>
              <a:rPr lang="en-US" sz="2400" dirty="0" smtClean="0">
                <a:ln w="1905"/>
                <a:effectLst>
                  <a:innerShdw blurRad="69850" dist="43180" dir="5400000">
                    <a:srgbClr val="000000">
                      <a:alpha val="65000"/>
                    </a:srgbClr>
                  </a:innerShdw>
                </a:effectLst>
                <a:latin typeface="Corbel" pitchFamily="34" charset="0"/>
              </a:rPr>
              <a:t>steps </a:t>
            </a:r>
            <a:r>
              <a:rPr lang="en-US" sz="2400" dirty="0">
                <a:ln w="1905"/>
                <a:effectLst>
                  <a:innerShdw blurRad="69850" dist="43180" dir="5400000">
                    <a:srgbClr val="000000">
                      <a:alpha val="65000"/>
                    </a:srgbClr>
                  </a:innerShdw>
                </a:effectLst>
                <a:latin typeface="Corbel" pitchFamily="34" charset="0"/>
              </a:rPr>
              <a:t>to doing econometric study</a:t>
            </a:r>
          </a:p>
          <a:p>
            <a:pPr marL="457200" indent="-457200" algn="ctr">
              <a:buClr>
                <a:srgbClr val="663300"/>
              </a:buClr>
              <a:buSzPct val="75000"/>
              <a:buFont typeface="Wingdings" pitchFamily="2" charset="2"/>
              <a:buChar char="§"/>
            </a:pPr>
            <a:endParaRPr lang="en-US" sz="2600" dirty="0">
              <a:latin typeface="Corbel" pitchFamily="34" charset="0"/>
            </a:endParaRPr>
          </a:p>
        </p:txBody>
      </p:sp>
      <p:grpSp>
        <p:nvGrpSpPr>
          <p:cNvPr id="21" name="Group 20"/>
          <p:cNvGrpSpPr/>
          <p:nvPr/>
        </p:nvGrpSpPr>
        <p:grpSpPr>
          <a:xfrm>
            <a:off x="685800" y="3680898"/>
            <a:ext cx="1469784" cy="1774645"/>
            <a:chOff x="393873" y="2995550"/>
            <a:chExt cx="1739727" cy="1999696"/>
          </a:xfrm>
          <a:scene3d>
            <a:camera prst="obliqueTopLeft"/>
            <a:lightRig rig="threePt" dir="t"/>
          </a:scene3d>
        </p:grpSpPr>
        <p:sp>
          <p:nvSpPr>
            <p:cNvPr id="35" name="Oval 34"/>
            <p:cNvSpPr/>
            <p:nvPr/>
          </p:nvSpPr>
          <p:spPr>
            <a:xfrm>
              <a:off x="685800" y="2995550"/>
              <a:ext cx="1072614" cy="1035122"/>
            </a:xfrm>
            <a:prstGeom prst="ellipse">
              <a:avLst/>
            </a:prstGeom>
            <a:gradFill flip="none" rotWithShape="1">
              <a:gsLst>
                <a:gs pos="5000">
                  <a:srgbClr val="990000"/>
                </a:gs>
                <a:gs pos="48000">
                  <a:srgbClr val="663300"/>
                </a:gs>
                <a:gs pos="100000">
                  <a:srgbClr val="663300"/>
                </a:gs>
              </a:gsLst>
              <a:path path="circle">
                <a:fillToRect l="50000" t="50000" r="50000" b="50000"/>
              </a:path>
              <a:tileRect/>
            </a:gradFill>
            <a:ln w="5080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prstClr val="white"/>
                  </a:solidFill>
                  <a:latin typeface="Corbel" pitchFamily="34" charset="0"/>
                </a:rPr>
                <a:t>             </a:t>
              </a:r>
            </a:p>
          </p:txBody>
        </p:sp>
        <p:sp>
          <p:nvSpPr>
            <p:cNvPr id="36" name="Oval 35"/>
            <p:cNvSpPr/>
            <p:nvPr/>
          </p:nvSpPr>
          <p:spPr>
            <a:xfrm>
              <a:off x="801914" y="2995550"/>
              <a:ext cx="981810" cy="1035122"/>
            </a:xfrm>
            <a:prstGeom prst="ellipse">
              <a:avLst/>
            </a:prstGeom>
            <a:solidFill>
              <a:schemeClr val="accent4">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latin typeface="Corbel" pitchFamily="34" charset="0"/>
                </a:rPr>
                <a:t>       </a:t>
              </a:r>
              <a:endParaRPr lang="en-US" sz="4000" dirty="0">
                <a:solidFill>
                  <a:schemeClr val="tx1"/>
                </a:solidFill>
                <a:latin typeface="Corbel" pitchFamily="34" charset="0"/>
              </a:endParaRPr>
            </a:p>
          </p:txBody>
        </p:sp>
        <p:sp>
          <p:nvSpPr>
            <p:cNvPr id="37" name="TextBox 36"/>
            <p:cNvSpPr txBox="1"/>
            <p:nvPr/>
          </p:nvSpPr>
          <p:spPr>
            <a:xfrm>
              <a:off x="1066800" y="3087808"/>
              <a:ext cx="1066800" cy="707886"/>
            </a:xfrm>
            <a:prstGeom prst="rect">
              <a:avLst/>
            </a:prstGeom>
            <a:noFill/>
          </p:spPr>
          <p:txBody>
            <a:bodyPr wrap="square" rtlCol="0">
              <a:spAutoFit/>
            </a:bodyPr>
            <a:lstStyle/>
            <a:p>
              <a:r>
                <a:rPr lang="en-US" sz="4000" b="1" dirty="0" smtClean="0">
                  <a:solidFill>
                    <a:schemeClr val="bg1">
                      <a:alpha val="64000"/>
                    </a:schemeClr>
                  </a:solidFill>
                  <a:effectLst>
                    <a:outerShdw blurRad="38100" dist="38100" dir="2700000" algn="tl">
                      <a:srgbClr val="000000">
                        <a:alpha val="43137"/>
                      </a:srgbClr>
                    </a:outerShdw>
                  </a:effectLst>
                  <a:latin typeface="Corbel" pitchFamily="34" charset="0"/>
                  <a:cs typeface="Arial" pitchFamily="34" charset="0"/>
                </a:rPr>
                <a:t>1</a:t>
              </a:r>
              <a:endParaRPr lang="en-US" sz="4000" b="1" dirty="0">
                <a:solidFill>
                  <a:schemeClr val="bg1">
                    <a:alpha val="64000"/>
                  </a:schemeClr>
                </a:solidFill>
                <a:effectLst>
                  <a:outerShdw blurRad="38100" dist="38100" dir="2700000" algn="tl">
                    <a:srgbClr val="000000">
                      <a:alpha val="43137"/>
                    </a:srgbClr>
                  </a:outerShdw>
                </a:effectLst>
                <a:latin typeface="Corbel" pitchFamily="34" charset="0"/>
                <a:cs typeface="Arial" pitchFamily="34" charset="0"/>
              </a:endParaRPr>
            </a:p>
          </p:txBody>
        </p:sp>
        <p:sp>
          <p:nvSpPr>
            <p:cNvPr id="11" name="Rectangle 10"/>
            <p:cNvSpPr/>
            <p:nvPr/>
          </p:nvSpPr>
          <p:spPr>
            <a:xfrm>
              <a:off x="393873" y="4101238"/>
              <a:ext cx="1540134" cy="894008"/>
            </a:xfrm>
            <a:prstGeom prst="rect">
              <a:avLst/>
            </a:prstGeom>
          </p:spPr>
          <p:txBody>
            <a:bodyPr wrap="square">
              <a:spAutoFit/>
            </a:bodyPr>
            <a:lstStyle/>
            <a:p>
              <a:pPr lvl="0" algn="ctr" defTabSz="444500">
                <a:lnSpc>
                  <a:spcPct val="90000"/>
                </a:lnSpc>
                <a:spcAft>
                  <a:spcPct val="35000"/>
                </a:spcAft>
              </a:pPr>
              <a:r>
                <a:rPr lang="en-US" sz="1900" dirty="0" smtClean="0">
                  <a:latin typeface="Corbel" pitchFamily="34" charset="0"/>
                  <a:cs typeface="Arial" pitchFamily="34" charset="0"/>
                </a:rPr>
                <a:t>literature survey </a:t>
              </a:r>
              <a:r>
                <a:rPr lang="en-US" sz="1900" dirty="0">
                  <a:latin typeface="Corbel" pitchFamily="34" charset="0"/>
                  <a:cs typeface="Arial" pitchFamily="34" charset="0"/>
                </a:rPr>
                <a:t>and </a:t>
              </a:r>
              <a:r>
                <a:rPr lang="en-US" sz="1900" dirty="0" smtClean="0">
                  <a:latin typeface="Corbel" pitchFamily="34" charset="0"/>
                  <a:cs typeface="Arial" pitchFamily="34" charset="0"/>
                </a:rPr>
                <a:t>hypothesis </a:t>
              </a:r>
              <a:endParaRPr lang="en-US" sz="1900" dirty="0">
                <a:latin typeface="Corbel" pitchFamily="34" charset="0"/>
                <a:cs typeface="Arial" pitchFamily="34" charset="0"/>
              </a:endParaRPr>
            </a:p>
          </p:txBody>
        </p:sp>
      </p:grpSp>
      <p:grpSp>
        <p:nvGrpSpPr>
          <p:cNvPr id="23" name="Group 22"/>
          <p:cNvGrpSpPr/>
          <p:nvPr/>
        </p:nvGrpSpPr>
        <p:grpSpPr>
          <a:xfrm>
            <a:off x="3214740" y="3749286"/>
            <a:ext cx="1204859" cy="1676960"/>
            <a:chOff x="2971800" y="3063839"/>
            <a:chExt cx="1447800" cy="2007607"/>
          </a:xfrm>
          <a:scene3d>
            <a:camera prst="obliqueTopLeft"/>
            <a:lightRig rig="threePt" dir="t"/>
          </a:scene3d>
        </p:grpSpPr>
        <p:sp>
          <p:nvSpPr>
            <p:cNvPr id="13" name="Rectangle 12"/>
            <p:cNvSpPr/>
            <p:nvPr/>
          </p:nvSpPr>
          <p:spPr>
            <a:xfrm>
              <a:off x="3000643" y="4177438"/>
              <a:ext cx="1065587" cy="894008"/>
            </a:xfrm>
            <a:prstGeom prst="rect">
              <a:avLst/>
            </a:prstGeom>
          </p:spPr>
          <p:txBody>
            <a:bodyPr wrap="none">
              <a:spAutoFit/>
            </a:bodyPr>
            <a:lstStyle/>
            <a:p>
              <a:pPr lvl="0" algn="ctr" defTabSz="444500">
                <a:lnSpc>
                  <a:spcPct val="90000"/>
                </a:lnSpc>
                <a:spcAft>
                  <a:spcPct val="35000"/>
                </a:spcAft>
              </a:pPr>
              <a:r>
                <a:rPr lang="en-US" sz="1900" dirty="0" err="1">
                  <a:latin typeface="Corbel" pitchFamily="34" charset="0"/>
                  <a:cs typeface="Arial" pitchFamily="34" charset="0"/>
                </a:rPr>
                <a:t>e</a:t>
              </a:r>
              <a:r>
                <a:rPr lang="en-US" sz="1900" dirty="0" err="1" smtClean="0">
                  <a:latin typeface="Corbel" pitchFamily="34" charset="0"/>
                  <a:cs typeface="Arial" pitchFamily="34" charset="0"/>
                </a:rPr>
                <a:t>cono</a:t>
              </a:r>
              <a:r>
                <a:rPr lang="en-US" sz="1900" dirty="0" smtClean="0">
                  <a:latin typeface="Corbel" pitchFamily="34" charset="0"/>
                  <a:cs typeface="Arial" pitchFamily="34" charset="0"/>
                </a:rPr>
                <a:t>-</a:t>
              </a:r>
              <a:br>
                <a:rPr lang="en-US" sz="1900" dirty="0" smtClean="0">
                  <a:latin typeface="Corbel" pitchFamily="34" charset="0"/>
                  <a:cs typeface="Arial" pitchFamily="34" charset="0"/>
                </a:rPr>
              </a:br>
              <a:r>
                <a:rPr lang="en-US" sz="1900" dirty="0" smtClean="0">
                  <a:latin typeface="Corbel" pitchFamily="34" charset="0"/>
                  <a:cs typeface="Arial" pitchFamily="34" charset="0"/>
                </a:rPr>
                <a:t>metric </a:t>
              </a:r>
              <a:br>
                <a:rPr lang="en-US" sz="1900" dirty="0" smtClean="0">
                  <a:latin typeface="Corbel" pitchFamily="34" charset="0"/>
                  <a:cs typeface="Arial" pitchFamily="34" charset="0"/>
                </a:rPr>
              </a:br>
              <a:r>
                <a:rPr lang="en-US" sz="1900" dirty="0" smtClean="0">
                  <a:latin typeface="Corbel" pitchFamily="34" charset="0"/>
                  <a:cs typeface="Arial" pitchFamily="34" charset="0"/>
                </a:rPr>
                <a:t>model </a:t>
              </a:r>
              <a:endParaRPr lang="en-US" sz="1900" dirty="0">
                <a:latin typeface="Corbel" pitchFamily="34" charset="0"/>
                <a:cs typeface="Arial" pitchFamily="34" charset="0"/>
              </a:endParaRPr>
            </a:p>
          </p:txBody>
        </p:sp>
        <p:sp>
          <p:nvSpPr>
            <p:cNvPr id="46" name="Oval 45"/>
            <p:cNvSpPr/>
            <p:nvPr/>
          </p:nvSpPr>
          <p:spPr>
            <a:xfrm>
              <a:off x="2971800" y="3063839"/>
              <a:ext cx="1072614" cy="1035122"/>
            </a:xfrm>
            <a:prstGeom prst="ellipse">
              <a:avLst/>
            </a:prstGeom>
            <a:gradFill flip="none" rotWithShape="1">
              <a:gsLst>
                <a:gs pos="5000">
                  <a:srgbClr val="990000"/>
                </a:gs>
                <a:gs pos="48000">
                  <a:srgbClr val="663300"/>
                </a:gs>
                <a:gs pos="100000">
                  <a:srgbClr val="663300"/>
                </a:gs>
              </a:gsLst>
              <a:path path="circle">
                <a:fillToRect l="50000" t="50000" r="50000" b="50000"/>
              </a:path>
              <a:tileRect/>
            </a:gradFill>
            <a:ln w="5080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prstClr val="white"/>
                  </a:solidFill>
                  <a:latin typeface="Corbel" pitchFamily="34" charset="0"/>
                </a:rPr>
                <a:t>             </a:t>
              </a:r>
            </a:p>
          </p:txBody>
        </p:sp>
        <p:sp>
          <p:nvSpPr>
            <p:cNvPr id="47" name="Oval 46"/>
            <p:cNvSpPr/>
            <p:nvPr/>
          </p:nvSpPr>
          <p:spPr>
            <a:xfrm>
              <a:off x="3087914" y="3063839"/>
              <a:ext cx="981810" cy="1035122"/>
            </a:xfrm>
            <a:prstGeom prst="ellipse">
              <a:avLst/>
            </a:prstGeom>
            <a:solidFill>
              <a:schemeClr val="accent4">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latin typeface="Corbel" pitchFamily="34" charset="0"/>
                </a:rPr>
                <a:t>       </a:t>
              </a:r>
              <a:endParaRPr lang="en-US" sz="4000" dirty="0">
                <a:solidFill>
                  <a:schemeClr val="tx1"/>
                </a:solidFill>
                <a:latin typeface="Corbel" pitchFamily="34" charset="0"/>
              </a:endParaRPr>
            </a:p>
          </p:txBody>
        </p:sp>
        <p:sp>
          <p:nvSpPr>
            <p:cNvPr id="49" name="TextBox 48"/>
            <p:cNvSpPr txBox="1"/>
            <p:nvPr/>
          </p:nvSpPr>
          <p:spPr>
            <a:xfrm>
              <a:off x="3352800" y="3088552"/>
              <a:ext cx="1066800" cy="707886"/>
            </a:xfrm>
            <a:prstGeom prst="rect">
              <a:avLst/>
            </a:prstGeom>
            <a:noFill/>
          </p:spPr>
          <p:txBody>
            <a:bodyPr wrap="square" rtlCol="0">
              <a:spAutoFit/>
            </a:bodyPr>
            <a:lstStyle/>
            <a:p>
              <a:r>
                <a:rPr lang="en-US" sz="4000" b="1" dirty="0" smtClean="0">
                  <a:solidFill>
                    <a:schemeClr val="bg1">
                      <a:alpha val="64000"/>
                    </a:schemeClr>
                  </a:solidFill>
                  <a:effectLst>
                    <a:outerShdw blurRad="38100" dist="38100" dir="2700000" algn="tl">
                      <a:srgbClr val="000000">
                        <a:alpha val="43137"/>
                      </a:srgbClr>
                    </a:outerShdw>
                  </a:effectLst>
                  <a:latin typeface="Corbel" pitchFamily="34" charset="0"/>
                  <a:cs typeface="Arial" pitchFamily="34" charset="0"/>
                </a:rPr>
                <a:t>3</a:t>
              </a:r>
              <a:endParaRPr lang="en-US" sz="4000" b="1" dirty="0">
                <a:solidFill>
                  <a:schemeClr val="bg1">
                    <a:alpha val="64000"/>
                  </a:schemeClr>
                </a:solidFill>
                <a:effectLst>
                  <a:outerShdw blurRad="38100" dist="38100" dir="2700000" algn="tl">
                    <a:srgbClr val="000000">
                      <a:alpha val="43137"/>
                    </a:srgbClr>
                  </a:outerShdw>
                </a:effectLst>
                <a:latin typeface="Corbel" pitchFamily="34" charset="0"/>
                <a:cs typeface="Arial" pitchFamily="34" charset="0"/>
              </a:endParaRPr>
            </a:p>
          </p:txBody>
        </p:sp>
      </p:grpSp>
      <p:grpSp>
        <p:nvGrpSpPr>
          <p:cNvPr id="29" name="Group 28"/>
          <p:cNvGrpSpPr/>
          <p:nvPr/>
        </p:nvGrpSpPr>
        <p:grpSpPr>
          <a:xfrm>
            <a:off x="4357738" y="4510385"/>
            <a:ext cx="1303047" cy="1433215"/>
            <a:chOff x="4114799" y="3828116"/>
            <a:chExt cx="1565784" cy="1738532"/>
          </a:xfrm>
          <a:scene3d>
            <a:camera prst="obliqueTopLeft"/>
            <a:lightRig rig="threePt" dir="t"/>
          </a:scene3d>
        </p:grpSpPr>
        <p:sp>
          <p:nvSpPr>
            <p:cNvPr id="14" name="Rectangle 13"/>
            <p:cNvSpPr/>
            <p:nvPr/>
          </p:nvSpPr>
          <p:spPr>
            <a:xfrm>
              <a:off x="4114799" y="4939438"/>
              <a:ext cx="1565784" cy="627210"/>
            </a:xfrm>
            <a:prstGeom prst="rect">
              <a:avLst/>
            </a:prstGeom>
          </p:spPr>
          <p:txBody>
            <a:bodyPr wrap="square">
              <a:spAutoFit/>
            </a:bodyPr>
            <a:lstStyle/>
            <a:p>
              <a:pPr lvl="0" algn="ctr" defTabSz="444500">
                <a:lnSpc>
                  <a:spcPct val="90000"/>
                </a:lnSpc>
                <a:spcAft>
                  <a:spcPct val="35000"/>
                </a:spcAft>
              </a:pPr>
              <a:r>
                <a:rPr lang="en-US" sz="1900" dirty="0" smtClean="0">
                  <a:latin typeface="Corbel" pitchFamily="34" charset="0"/>
                  <a:cs typeface="Arial" pitchFamily="34" charset="0"/>
                </a:rPr>
                <a:t>parameter estimation</a:t>
              </a:r>
              <a:endParaRPr lang="en-US" sz="1900" dirty="0">
                <a:latin typeface="Corbel" pitchFamily="34" charset="0"/>
                <a:cs typeface="Arial" pitchFamily="34" charset="0"/>
              </a:endParaRPr>
            </a:p>
          </p:txBody>
        </p:sp>
        <p:sp>
          <p:nvSpPr>
            <p:cNvPr id="51" name="Oval 50"/>
            <p:cNvSpPr/>
            <p:nvPr/>
          </p:nvSpPr>
          <p:spPr>
            <a:xfrm>
              <a:off x="4191000" y="3828116"/>
              <a:ext cx="1072614" cy="1035122"/>
            </a:xfrm>
            <a:prstGeom prst="ellipse">
              <a:avLst/>
            </a:prstGeom>
            <a:gradFill flip="none" rotWithShape="1">
              <a:gsLst>
                <a:gs pos="5000">
                  <a:srgbClr val="990000"/>
                </a:gs>
                <a:gs pos="48000">
                  <a:srgbClr val="663300"/>
                </a:gs>
                <a:gs pos="100000">
                  <a:srgbClr val="663300"/>
                </a:gs>
              </a:gsLst>
              <a:path path="circle">
                <a:fillToRect l="50000" t="50000" r="50000" b="50000"/>
              </a:path>
              <a:tileRect/>
            </a:gradFill>
            <a:ln w="5080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prstClr val="white"/>
                  </a:solidFill>
                  <a:latin typeface="Corbel" pitchFamily="34" charset="0"/>
                </a:rPr>
                <a:t>             </a:t>
              </a:r>
            </a:p>
          </p:txBody>
        </p:sp>
        <p:sp>
          <p:nvSpPr>
            <p:cNvPr id="52" name="Oval 51"/>
            <p:cNvSpPr/>
            <p:nvPr/>
          </p:nvSpPr>
          <p:spPr>
            <a:xfrm>
              <a:off x="4307114" y="3828116"/>
              <a:ext cx="981810" cy="1035122"/>
            </a:xfrm>
            <a:prstGeom prst="ellipse">
              <a:avLst/>
            </a:prstGeom>
            <a:solidFill>
              <a:schemeClr val="accent4">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latin typeface="Corbel" pitchFamily="34" charset="0"/>
                </a:rPr>
                <a:t>       </a:t>
              </a:r>
              <a:endParaRPr lang="en-US" sz="4000" dirty="0">
                <a:solidFill>
                  <a:schemeClr val="tx1"/>
                </a:solidFill>
                <a:latin typeface="Corbel" pitchFamily="34" charset="0"/>
              </a:endParaRPr>
            </a:p>
          </p:txBody>
        </p:sp>
        <p:sp>
          <p:nvSpPr>
            <p:cNvPr id="53" name="TextBox 52"/>
            <p:cNvSpPr txBox="1"/>
            <p:nvPr/>
          </p:nvSpPr>
          <p:spPr>
            <a:xfrm>
              <a:off x="4495800" y="3850552"/>
              <a:ext cx="1066800" cy="707886"/>
            </a:xfrm>
            <a:prstGeom prst="rect">
              <a:avLst/>
            </a:prstGeom>
            <a:noFill/>
          </p:spPr>
          <p:txBody>
            <a:bodyPr wrap="square" rtlCol="0">
              <a:spAutoFit/>
            </a:bodyPr>
            <a:lstStyle/>
            <a:p>
              <a:r>
                <a:rPr lang="en-US" sz="4000" b="1" dirty="0" smtClean="0">
                  <a:solidFill>
                    <a:schemeClr val="bg1">
                      <a:alpha val="64000"/>
                    </a:schemeClr>
                  </a:solidFill>
                  <a:effectLst>
                    <a:outerShdw blurRad="38100" dist="38100" dir="2700000" algn="tl">
                      <a:srgbClr val="000000">
                        <a:alpha val="43137"/>
                      </a:srgbClr>
                    </a:outerShdw>
                  </a:effectLst>
                  <a:latin typeface="Corbel" pitchFamily="34" charset="0"/>
                  <a:cs typeface="Arial" pitchFamily="34" charset="0"/>
                </a:rPr>
                <a:t>4</a:t>
              </a:r>
              <a:endParaRPr lang="en-US" sz="4000" b="1" dirty="0">
                <a:solidFill>
                  <a:schemeClr val="bg1">
                    <a:alpha val="64000"/>
                  </a:schemeClr>
                </a:solidFill>
                <a:effectLst>
                  <a:outerShdw blurRad="38100" dist="38100" dir="2700000" algn="tl">
                    <a:srgbClr val="000000">
                      <a:alpha val="43137"/>
                    </a:srgbClr>
                  </a:outerShdw>
                </a:effectLst>
                <a:latin typeface="Corbel" pitchFamily="34" charset="0"/>
                <a:cs typeface="Arial" pitchFamily="34" charset="0"/>
              </a:endParaRPr>
            </a:p>
          </p:txBody>
        </p:sp>
      </p:grpSp>
      <p:grpSp>
        <p:nvGrpSpPr>
          <p:cNvPr id="22" name="Group 21"/>
          <p:cNvGrpSpPr/>
          <p:nvPr/>
        </p:nvGrpSpPr>
        <p:grpSpPr>
          <a:xfrm>
            <a:off x="1821372" y="4510621"/>
            <a:ext cx="1379028" cy="1423850"/>
            <a:chOff x="1543313" y="3828116"/>
            <a:chExt cx="1657087" cy="1757201"/>
          </a:xfrm>
          <a:scene3d>
            <a:camera prst="obliqueTopLeft"/>
            <a:lightRig rig="threePt" dir="t"/>
          </a:scene3d>
        </p:grpSpPr>
        <p:sp>
          <p:nvSpPr>
            <p:cNvPr id="12" name="Rectangle 11"/>
            <p:cNvSpPr/>
            <p:nvPr/>
          </p:nvSpPr>
          <p:spPr>
            <a:xfrm>
              <a:off x="1543313" y="4958107"/>
              <a:ext cx="1428487" cy="627210"/>
            </a:xfrm>
            <a:prstGeom prst="rect">
              <a:avLst/>
            </a:prstGeom>
          </p:spPr>
          <p:txBody>
            <a:bodyPr wrap="square">
              <a:spAutoFit/>
            </a:bodyPr>
            <a:lstStyle/>
            <a:p>
              <a:pPr lvl="0" algn="ctr" defTabSz="444500">
                <a:lnSpc>
                  <a:spcPct val="90000"/>
                </a:lnSpc>
                <a:spcAft>
                  <a:spcPct val="35000"/>
                </a:spcAft>
              </a:pPr>
              <a:r>
                <a:rPr lang="en-US" sz="1900" dirty="0" smtClean="0">
                  <a:latin typeface="Corbel" pitchFamily="34" charset="0"/>
                  <a:cs typeface="Arial" pitchFamily="34" charset="0"/>
                </a:rPr>
                <a:t>data collection </a:t>
              </a:r>
              <a:endParaRPr lang="en-US" sz="1900" dirty="0">
                <a:latin typeface="Corbel" pitchFamily="34" charset="0"/>
                <a:cs typeface="Arial" pitchFamily="34" charset="0"/>
              </a:endParaRPr>
            </a:p>
          </p:txBody>
        </p:sp>
        <p:sp>
          <p:nvSpPr>
            <p:cNvPr id="57" name="Oval 56"/>
            <p:cNvSpPr/>
            <p:nvPr/>
          </p:nvSpPr>
          <p:spPr>
            <a:xfrm>
              <a:off x="1828800" y="3828116"/>
              <a:ext cx="1072614" cy="1035122"/>
            </a:xfrm>
            <a:prstGeom prst="ellipse">
              <a:avLst/>
            </a:prstGeom>
            <a:gradFill flip="none" rotWithShape="1">
              <a:gsLst>
                <a:gs pos="5000">
                  <a:srgbClr val="990000"/>
                </a:gs>
                <a:gs pos="48000">
                  <a:srgbClr val="663300"/>
                </a:gs>
                <a:gs pos="100000">
                  <a:srgbClr val="663300"/>
                </a:gs>
              </a:gsLst>
              <a:path path="circle">
                <a:fillToRect l="50000" t="50000" r="50000" b="50000"/>
              </a:path>
              <a:tileRect/>
            </a:gradFill>
            <a:ln w="5080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prstClr val="white"/>
                  </a:solidFill>
                  <a:latin typeface="Corbel" pitchFamily="34" charset="0"/>
                </a:rPr>
                <a:t>             </a:t>
              </a:r>
            </a:p>
          </p:txBody>
        </p:sp>
        <p:sp>
          <p:nvSpPr>
            <p:cNvPr id="58" name="Oval 57"/>
            <p:cNvSpPr/>
            <p:nvPr/>
          </p:nvSpPr>
          <p:spPr>
            <a:xfrm>
              <a:off x="1944914" y="3828116"/>
              <a:ext cx="981810" cy="1035122"/>
            </a:xfrm>
            <a:prstGeom prst="ellipse">
              <a:avLst/>
            </a:prstGeom>
            <a:solidFill>
              <a:schemeClr val="accent4">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latin typeface="Corbel" pitchFamily="34" charset="0"/>
                </a:rPr>
                <a:t>       </a:t>
              </a:r>
              <a:endParaRPr lang="en-US" sz="4000" dirty="0">
                <a:solidFill>
                  <a:schemeClr val="tx1"/>
                </a:solidFill>
                <a:latin typeface="Corbel" pitchFamily="34" charset="0"/>
              </a:endParaRPr>
            </a:p>
          </p:txBody>
        </p:sp>
        <p:sp>
          <p:nvSpPr>
            <p:cNvPr id="59" name="TextBox 58"/>
            <p:cNvSpPr txBox="1"/>
            <p:nvPr/>
          </p:nvSpPr>
          <p:spPr>
            <a:xfrm>
              <a:off x="2133600" y="3949187"/>
              <a:ext cx="1066800" cy="707886"/>
            </a:xfrm>
            <a:prstGeom prst="rect">
              <a:avLst/>
            </a:prstGeom>
            <a:noFill/>
          </p:spPr>
          <p:txBody>
            <a:bodyPr wrap="square" rtlCol="0">
              <a:spAutoFit/>
            </a:bodyPr>
            <a:lstStyle/>
            <a:p>
              <a:r>
                <a:rPr lang="en-US" sz="4000" b="1" dirty="0" smtClean="0">
                  <a:solidFill>
                    <a:schemeClr val="bg1">
                      <a:alpha val="64000"/>
                    </a:schemeClr>
                  </a:solidFill>
                  <a:effectLst>
                    <a:outerShdw blurRad="38100" dist="38100" dir="2700000" algn="tl">
                      <a:srgbClr val="000000">
                        <a:alpha val="43137"/>
                      </a:srgbClr>
                    </a:outerShdw>
                  </a:effectLst>
                  <a:latin typeface="Corbel" pitchFamily="34" charset="0"/>
                  <a:cs typeface="Arial" pitchFamily="34" charset="0"/>
                </a:rPr>
                <a:t>2</a:t>
              </a:r>
              <a:endParaRPr lang="en-US" sz="4000" b="1" dirty="0">
                <a:solidFill>
                  <a:schemeClr val="bg1">
                    <a:alpha val="64000"/>
                  </a:schemeClr>
                </a:solidFill>
                <a:effectLst>
                  <a:outerShdw blurRad="38100" dist="38100" dir="2700000" algn="tl">
                    <a:srgbClr val="000000">
                      <a:alpha val="43137"/>
                    </a:srgbClr>
                  </a:outerShdw>
                </a:effectLst>
                <a:latin typeface="Corbel" pitchFamily="34" charset="0"/>
                <a:cs typeface="Arial" pitchFamily="34" charset="0"/>
              </a:endParaRPr>
            </a:p>
          </p:txBody>
        </p:sp>
      </p:grpSp>
      <p:grpSp>
        <p:nvGrpSpPr>
          <p:cNvPr id="33" name="Group 32"/>
          <p:cNvGrpSpPr/>
          <p:nvPr/>
        </p:nvGrpSpPr>
        <p:grpSpPr>
          <a:xfrm>
            <a:off x="6629285" y="4434579"/>
            <a:ext cx="1219316" cy="1509021"/>
            <a:chOff x="6383430" y="3751916"/>
            <a:chExt cx="1595300" cy="1769771"/>
          </a:xfrm>
          <a:scene3d>
            <a:camera prst="obliqueTopLeft"/>
            <a:lightRig rig="threePt" dir="t"/>
          </a:scene3d>
        </p:grpSpPr>
        <p:sp>
          <p:nvSpPr>
            <p:cNvPr id="16" name="Rectangle 15"/>
            <p:cNvSpPr/>
            <p:nvPr/>
          </p:nvSpPr>
          <p:spPr>
            <a:xfrm>
              <a:off x="6383430" y="4894477"/>
              <a:ext cx="1595300" cy="627210"/>
            </a:xfrm>
            <a:prstGeom prst="rect">
              <a:avLst/>
            </a:prstGeom>
          </p:spPr>
          <p:txBody>
            <a:bodyPr wrap="none">
              <a:spAutoFit/>
            </a:bodyPr>
            <a:lstStyle/>
            <a:p>
              <a:pPr lvl="0" algn="ctr" defTabSz="444500">
                <a:lnSpc>
                  <a:spcPct val="90000"/>
                </a:lnSpc>
                <a:spcAft>
                  <a:spcPct val="35000"/>
                </a:spcAft>
              </a:pPr>
              <a:r>
                <a:rPr lang="en-US" sz="1900" dirty="0" smtClean="0">
                  <a:latin typeface="Corbel" pitchFamily="34" charset="0"/>
                  <a:cs typeface="Arial" pitchFamily="34" charset="0"/>
                </a:rPr>
                <a:t>hypothesis </a:t>
              </a:r>
              <a:br>
                <a:rPr lang="en-US" sz="1900" dirty="0" smtClean="0">
                  <a:latin typeface="Corbel" pitchFamily="34" charset="0"/>
                  <a:cs typeface="Arial" pitchFamily="34" charset="0"/>
                </a:rPr>
              </a:br>
              <a:r>
                <a:rPr lang="en-US" sz="1900" dirty="0" smtClean="0">
                  <a:latin typeface="Corbel" pitchFamily="34" charset="0"/>
                  <a:cs typeface="Arial" pitchFamily="34" charset="0"/>
                </a:rPr>
                <a:t>test </a:t>
              </a:r>
              <a:endParaRPr lang="en-US" sz="1900" dirty="0">
                <a:latin typeface="Corbel" pitchFamily="34" charset="0"/>
                <a:cs typeface="Arial" pitchFamily="34" charset="0"/>
              </a:endParaRPr>
            </a:p>
          </p:txBody>
        </p:sp>
        <p:sp>
          <p:nvSpPr>
            <p:cNvPr id="63" name="Oval 62"/>
            <p:cNvSpPr/>
            <p:nvPr/>
          </p:nvSpPr>
          <p:spPr>
            <a:xfrm>
              <a:off x="6486737" y="3751916"/>
              <a:ext cx="1072614" cy="1035122"/>
            </a:xfrm>
            <a:prstGeom prst="ellipse">
              <a:avLst/>
            </a:prstGeom>
            <a:gradFill flip="none" rotWithShape="1">
              <a:gsLst>
                <a:gs pos="5000">
                  <a:srgbClr val="990000"/>
                </a:gs>
                <a:gs pos="48000">
                  <a:srgbClr val="663300"/>
                </a:gs>
                <a:gs pos="100000">
                  <a:srgbClr val="663300"/>
                </a:gs>
              </a:gsLst>
              <a:path path="circle">
                <a:fillToRect l="50000" t="50000" r="50000" b="50000"/>
              </a:path>
              <a:tileRect/>
            </a:gradFill>
            <a:ln w="5080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prstClr val="white"/>
                  </a:solidFill>
                  <a:latin typeface="Corbel" pitchFamily="34" charset="0"/>
                </a:rPr>
                <a:t>             </a:t>
              </a:r>
            </a:p>
          </p:txBody>
        </p:sp>
        <p:sp>
          <p:nvSpPr>
            <p:cNvPr id="64" name="Oval 63"/>
            <p:cNvSpPr/>
            <p:nvPr/>
          </p:nvSpPr>
          <p:spPr>
            <a:xfrm>
              <a:off x="6602851" y="3751916"/>
              <a:ext cx="981810" cy="1035122"/>
            </a:xfrm>
            <a:prstGeom prst="ellipse">
              <a:avLst/>
            </a:prstGeom>
            <a:solidFill>
              <a:schemeClr val="accent4">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latin typeface="Corbel" pitchFamily="34" charset="0"/>
                </a:rPr>
                <a:t>       </a:t>
              </a:r>
              <a:endParaRPr lang="en-US" sz="4000" dirty="0">
                <a:solidFill>
                  <a:schemeClr val="tx1"/>
                </a:solidFill>
                <a:latin typeface="Corbel" pitchFamily="34" charset="0"/>
              </a:endParaRPr>
            </a:p>
          </p:txBody>
        </p:sp>
        <p:sp>
          <p:nvSpPr>
            <p:cNvPr id="65" name="TextBox 64"/>
            <p:cNvSpPr txBox="1"/>
            <p:nvPr/>
          </p:nvSpPr>
          <p:spPr>
            <a:xfrm>
              <a:off x="6781800" y="3926752"/>
              <a:ext cx="1066800" cy="707886"/>
            </a:xfrm>
            <a:prstGeom prst="rect">
              <a:avLst/>
            </a:prstGeom>
            <a:noFill/>
          </p:spPr>
          <p:txBody>
            <a:bodyPr wrap="square" rtlCol="0">
              <a:spAutoFit/>
            </a:bodyPr>
            <a:lstStyle/>
            <a:p>
              <a:r>
                <a:rPr lang="en-US" sz="4000" b="1" dirty="0" smtClean="0">
                  <a:solidFill>
                    <a:schemeClr val="bg1">
                      <a:alpha val="64000"/>
                    </a:schemeClr>
                  </a:solidFill>
                  <a:effectLst>
                    <a:outerShdw blurRad="38100" dist="38100" dir="2700000" algn="tl">
                      <a:srgbClr val="000000">
                        <a:alpha val="43137"/>
                      </a:srgbClr>
                    </a:outerShdw>
                  </a:effectLst>
                  <a:latin typeface="Corbel" pitchFamily="34" charset="0"/>
                  <a:cs typeface="Arial" pitchFamily="34" charset="0"/>
                </a:rPr>
                <a:t>6</a:t>
              </a:r>
              <a:endParaRPr lang="en-US" sz="4000" b="1" dirty="0">
                <a:solidFill>
                  <a:schemeClr val="bg1">
                    <a:alpha val="64000"/>
                  </a:schemeClr>
                </a:solidFill>
                <a:effectLst>
                  <a:outerShdw blurRad="38100" dist="38100" dir="2700000" algn="tl">
                    <a:srgbClr val="000000">
                      <a:alpha val="43137"/>
                    </a:srgbClr>
                  </a:outerShdw>
                </a:effectLst>
                <a:latin typeface="Corbel" pitchFamily="34" charset="0"/>
                <a:cs typeface="Arial" pitchFamily="34" charset="0"/>
              </a:endParaRPr>
            </a:p>
          </p:txBody>
        </p:sp>
      </p:grpSp>
      <p:grpSp>
        <p:nvGrpSpPr>
          <p:cNvPr id="32" name="Group 31"/>
          <p:cNvGrpSpPr/>
          <p:nvPr/>
        </p:nvGrpSpPr>
        <p:grpSpPr>
          <a:xfrm>
            <a:off x="5453560" y="3719296"/>
            <a:ext cx="1252040" cy="1736247"/>
            <a:chOff x="5201105" y="3034438"/>
            <a:chExt cx="1504495" cy="1960808"/>
          </a:xfrm>
          <a:scene3d>
            <a:camera prst="obliqueTopLeft"/>
            <a:lightRig rig="threePt" dir="t"/>
          </a:scene3d>
        </p:grpSpPr>
        <p:sp>
          <p:nvSpPr>
            <p:cNvPr id="15" name="Rectangle 14"/>
            <p:cNvSpPr/>
            <p:nvPr/>
          </p:nvSpPr>
          <p:spPr>
            <a:xfrm>
              <a:off x="5201105" y="4101238"/>
              <a:ext cx="1504495" cy="894008"/>
            </a:xfrm>
            <a:prstGeom prst="rect">
              <a:avLst/>
            </a:prstGeom>
          </p:spPr>
          <p:txBody>
            <a:bodyPr wrap="square">
              <a:spAutoFit/>
            </a:bodyPr>
            <a:lstStyle/>
            <a:p>
              <a:pPr lvl="0" algn="ctr" defTabSz="444500">
                <a:lnSpc>
                  <a:spcPct val="90000"/>
                </a:lnSpc>
                <a:spcAft>
                  <a:spcPct val="35000"/>
                </a:spcAft>
              </a:pPr>
              <a:r>
                <a:rPr lang="en-US" sz="1900" dirty="0" smtClean="0">
                  <a:latin typeface="Corbel" pitchFamily="34" charset="0"/>
                  <a:cs typeface="Arial" pitchFamily="34" charset="0"/>
                </a:rPr>
                <a:t>model adequacy test </a:t>
              </a:r>
              <a:endParaRPr lang="en-US" sz="1900" dirty="0">
                <a:latin typeface="Corbel" pitchFamily="34" charset="0"/>
                <a:cs typeface="Arial" pitchFamily="34" charset="0"/>
              </a:endParaRPr>
            </a:p>
          </p:txBody>
        </p:sp>
        <p:sp>
          <p:nvSpPr>
            <p:cNvPr id="67" name="Oval 66"/>
            <p:cNvSpPr/>
            <p:nvPr/>
          </p:nvSpPr>
          <p:spPr>
            <a:xfrm>
              <a:off x="5334000" y="3034438"/>
              <a:ext cx="1072614" cy="1035122"/>
            </a:xfrm>
            <a:prstGeom prst="ellipse">
              <a:avLst/>
            </a:prstGeom>
            <a:gradFill flip="none" rotWithShape="1">
              <a:gsLst>
                <a:gs pos="5000">
                  <a:srgbClr val="990000"/>
                </a:gs>
                <a:gs pos="48000">
                  <a:srgbClr val="663300"/>
                </a:gs>
                <a:gs pos="100000">
                  <a:srgbClr val="663300"/>
                </a:gs>
              </a:gsLst>
              <a:path path="circle">
                <a:fillToRect l="50000" t="50000" r="50000" b="50000"/>
              </a:path>
              <a:tileRect/>
            </a:gradFill>
            <a:ln w="5080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prstClr val="white"/>
                  </a:solidFill>
                  <a:latin typeface="Corbel" pitchFamily="34" charset="0"/>
                </a:rPr>
                <a:t>             </a:t>
              </a:r>
            </a:p>
          </p:txBody>
        </p:sp>
        <p:sp>
          <p:nvSpPr>
            <p:cNvPr id="68" name="Oval 67"/>
            <p:cNvSpPr/>
            <p:nvPr/>
          </p:nvSpPr>
          <p:spPr>
            <a:xfrm>
              <a:off x="5450114" y="3034438"/>
              <a:ext cx="981810" cy="1035122"/>
            </a:xfrm>
            <a:prstGeom prst="ellipse">
              <a:avLst/>
            </a:prstGeom>
            <a:solidFill>
              <a:schemeClr val="accent4">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latin typeface="Corbel" pitchFamily="34" charset="0"/>
                </a:rPr>
                <a:t>       </a:t>
              </a:r>
              <a:endParaRPr lang="en-US" sz="4000" dirty="0">
                <a:solidFill>
                  <a:schemeClr val="tx1"/>
                </a:solidFill>
                <a:latin typeface="Corbel" pitchFamily="34" charset="0"/>
              </a:endParaRPr>
            </a:p>
          </p:txBody>
        </p:sp>
        <p:sp>
          <p:nvSpPr>
            <p:cNvPr id="69" name="TextBox 68"/>
            <p:cNvSpPr txBox="1"/>
            <p:nvPr/>
          </p:nvSpPr>
          <p:spPr>
            <a:xfrm>
              <a:off x="5638800" y="3080150"/>
              <a:ext cx="1066800" cy="707886"/>
            </a:xfrm>
            <a:prstGeom prst="rect">
              <a:avLst/>
            </a:prstGeom>
            <a:noFill/>
          </p:spPr>
          <p:txBody>
            <a:bodyPr wrap="square" rtlCol="0">
              <a:spAutoFit/>
            </a:bodyPr>
            <a:lstStyle/>
            <a:p>
              <a:r>
                <a:rPr lang="en-US" sz="4000" b="1" dirty="0" smtClean="0">
                  <a:solidFill>
                    <a:schemeClr val="bg1">
                      <a:alpha val="64000"/>
                    </a:schemeClr>
                  </a:solidFill>
                  <a:effectLst>
                    <a:outerShdw blurRad="38100" dist="38100" dir="2700000" algn="tl">
                      <a:srgbClr val="000000">
                        <a:alpha val="43137"/>
                      </a:srgbClr>
                    </a:outerShdw>
                  </a:effectLst>
                  <a:latin typeface="Corbel" pitchFamily="34" charset="0"/>
                  <a:cs typeface="Arial" pitchFamily="34" charset="0"/>
                </a:rPr>
                <a:t>5</a:t>
              </a:r>
              <a:endParaRPr lang="en-US" sz="4000" b="1" dirty="0">
                <a:solidFill>
                  <a:schemeClr val="bg1">
                    <a:alpha val="64000"/>
                  </a:schemeClr>
                </a:solidFill>
                <a:effectLst>
                  <a:outerShdw blurRad="38100" dist="38100" dir="2700000" algn="tl">
                    <a:srgbClr val="000000">
                      <a:alpha val="43137"/>
                    </a:srgbClr>
                  </a:outerShdw>
                </a:effectLst>
                <a:latin typeface="Corbel" pitchFamily="34" charset="0"/>
                <a:cs typeface="Arial" pitchFamily="34" charset="0"/>
              </a:endParaRPr>
            </a:p>
          </p:txBody>
        </p:sp>
      </p:grpSp>
      <p:grpSp>
        <p:nvGrpSpPr>
          <p:cNvPr id="34" name="Group 33"/>
          <p:cNvGrpSpPr/>
          <p:nvPr/>
        </p:nvGrpSpPr>
        <p:grpSpPr>
          <a:xfrm>
            <a:off x="7848601" y="3657600"/>
            <a:ext cx="1295399" cy="1797943"/>
            <a:chOff x="7572038" y="2971800"/>
            <a:chExt cx="1648162" cy="2035577"/>
          </a:xfrm>
          <a:scene3d>
            <a:camera prst="obliqueTopLeft"/>
            <a:lightRig rig="threePt" dir="t"/>
          </a:scene3d>
        </p:grpSpPr>
        <p:sp>
          <p:nvSpPr>
            <p:cNvPr id="17" name="Rectangle 16"/>
            <p:cNvSpPr/>
            <p:nvPr/>
          </p:nvSpPr>
          <p:spPr>
            <a:xfrm>
              <a:off x="7572038" y="4113368"/>
              <a:ext cx="1556596" cy="894009"/>
            </a:xfrm>
            <a:prstGeom prst="rect">
              <a:avLst/>
            </a:prstGeom>
          </p:spPr>
          <p:txBody>
            <a:bodyPr wrap="square">
              <a:spAutoFit/>
            </a:bodyPr>
            <a:lstStyle/>
            <a:p>
              <a:pPr lvl="0" algn="ctr" defTabSz="444500">
                <a:lnSpc>
                  <a:spcPct val="90000"/>
                </a:lnSpc>
                <a:spcAft>
                  <a:spcPct val="35000"/>
                </a:spcAft>
              </a:pPr>
              <a:r>
                <a:rPr lang="en-US" sz="1900" dirty="0" smtClean="0">
                  <a:latin typeface="Corbel" pitchFamily="34" charset="0"/>
                  <a:cs typeface="Arial" pitchFamily="34" charset="0"/>
                </a:rPr>
                <a:t>use model      </a:t>
              </a:r>
              <a:r>
                <a:rPr lang="en-US" sz="1900" dirty="0">
                  <a:latin typeface="Corbel" pitchFamily="34" charset="0"/>
                  <a:cs typeface="Arial" pitchFamily="34" charset="0"/>
                </a:rPr>
                <a:t>for </a:t>
              </a:r>
              <a:br>
                <a:rPr lang="en-US" sz="1900" dirty="0">
                  <a:latin typeface="Corbel" pitchFamily="34" charset="0"/>
                  <a:cs typeface="Arial" pitchFamily="34" charset="0"/>
                </a:rPr>
              </a:br>
              <a:r>
                <a:rPr lang="en-US" sz="1900" dirty="0" smtClean="0">
                  <a:latin typeface="Corbel" pitchFamily="34" charset="0"/>
                  <a:cs typeface="Arial" pitchFamily="34" charset="0"/>
                </a:rPr>
                <a:t>prediction </a:t>
              </a:r>
              <a:endParaRPr lang="en-US" sz="1900" dirty="0">
                <a:latin typeface="Corbel" pitchFamily="34" charset="0"/>
                <a:cs typeface="Arial" pitchFamily="34" charset="0"/>
              </a:endParaRPr>
            </a:p>
          </p:txBody>
        </p:sp>
        <p:sp>
          <p:nvSpPr>
            <p:cNvPr id="71" name="Oval 70"/>
            <p:cNvSpPr/>
            <p:nvPr/>
          </p:nvSpPr>
          <p:spPr>
            <a:xfrm>
              <a:off x="7782137" y="2971800"/>
              <a:ext cx="1072614" cy="1035122"/>
            </a:xfrm>
            <a:prstGeom prst="ellipse">
              <a:avLst/>
            </a:prstGeom>
            <a:gradFill flip="none" rotWithShape="1">
              <a:gsLst>
                <a:gs pos="5000">
                  <a:srgbClr val="990000"/>
                </a:gs>
                <a:gs pos="48000">
                  <a:srgbClr val="663300"/>
                </a:gs>
                <a:gs pos="100000">
                  <a:srgbClr val="663300"/>
                </a:gs>
              </a:gsLst>
              <a:path path="circle">
                <a:fillToRect l="50000" t="50000" r="50000" b="50000"/>
              </a:path>
              <a:tileRect/>
            </a:gradFill>
            <a:ln w="5080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prstClr val="white"/>
                  </a:solidFill>
                  <a:latin typeface="Corbel" pitchFamily="34" charset="0"/>
                </a:rPr>
                <a:t>             </a:t>
              </a:r>
            </a:p>
          </p:txBody>
        </p:sp>
        <p:sp>
          <p:nvSpPr>
            <p:cNvPr id="72" name="Oval 71"/>
            <p:cNvSpPr/>
            <p:nvPr/>
          </p:nvSpPr>
          <p:spPr>
            <a:xfrm>
              <a:off x="7898251" y="2971800"/>
              <a:ext cx="981810" cy="1035122"/>
            </a:xfrm>
            <a:prstGeom prst="ellipse">
              <a:avLst/>
            </a:prstGeom>
            <a:solidFill>
              <a:schemeClr val="accent4">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latin typeface="Corbel" pitchFamily="34" charset="0"/>
                </a:rPr>
                <a:t>       </a:t>
              </a:r>
              <a:endParaRPr lang="en-US" sz="4000" dirty="0">
                <a:solidFill>
                  <a:schemeClr val="tx1"/>
                </a:solidFill>
                <a:latin typeface="Corbel" pitchFamily="34" charset="0"/>
              </a:endParaRPr>
            </a:p>
          </p:txBody>
        </p:sp>
        <p:sp>
          <p:nvSpPr>
            <p:cNvPr id="73" name="TextBox 72"/>
            <p:cNvSpPr txBox="1"/>
            <p:nvPr/>
          </p:nvSpPr>
          <p:spPr>
            <a:xfrm>
              <a:off x="8153400" y="3048000"/>
              <a:ext cx="1066800" cy="707886"/>
            </a:xfrm>
            <a:prstGeom prst="rect">
              <a:avLst/>
            </a:prstGeom>
            <a:noFill/>
          </p:spPr>
          <p:txBody>
            <a:bodyPr wrap="square" rtlCol="0">
              <a:spAutoFit/>
            </a:bodyPr>
            <a:lstStyle/>
            <a:p>
              <a:r>
                <a:rPr lang="en-US" sz="4000" b="1" dirty="0" smtClean="0">
                  <a:solidFill>
                    <a:schemeClr val="bg1">
                      <a:alpha val="64000"/>
                    </a:schemeClr>
                  </a:solidFill>
                  <a:effectLst>
                    <a:outerShdw blurRad="38100" dist="38100" dir="2700000" algn="tl">
                      <a:srgbClr val="000000">
                        <a:alpha val="43137"/>
                      </a:srgbClr>
                    </a:outerShdw>
                  </a:effectLst>
                  <a:latin typeface="Corbel" pitchFamily="34" charset="0"/>
                  <a:cs typeface="Arial" pitchFamily="34" charset="0"/>
                </a:rPr>
                <a:t>7</a:t>
              </a:r>
              <a:endParaRPr lang="en-US" sz="4000" b="1" dirty="0">
                <a:solidFill>
                  <a:schemeClr val="bg1">
                    <a:alpha val="64000"/>
                  </a:schemeClr>
                </a:solidFill>
                <a:effectLst>
                  <a:outerShdw blurRad="38100" dist="38100" dir="2700000" algn="tl">
                    <a:srgbClr val="000000">
                      <a:alpha val="43137"/>
                    </a:srgbClr>
                  </a:outerShdw>
                </a:effectLst>
                <a:latin typeface="Corbel" pitchFamily="34" charset="0"/>
                <a:cs typeface="Arial" pitchFamily="34" charset="0"/>
              </a:endParaRPr>
            </a:p>
          </p:txBody>
        </p:sp>
      </p:grpSp>
    </p:spTree>
    <p:extLst>
      <p:ext uri="{BB962C8B-B14F-4D97-AF65-F5344CB8AC3E}">
        <p14:creationId xmlns:p14="http://schemas.microsoft.com/office/powerpoint/2010/main" val="1529478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76200"/>
            <a:ext cx="7772400" cy="1143000"/>
          </a:xfrm>
        </p:spPr>
        <p:txBody>
          <a:bodyPr/>
          <a:lstStyle/>
          <a:p>
            <a:pPr eaLnBrk="1" hangingPunct="1"/>
            <a:r>
              <a:rPr lang="en-US" dirty="0">
                <a:solidFill>
                  <a:schemeClr val="tx1"/>
                </a:solidFill>
                <a:effectLst>
                  <a:outerShdw blurRad="38100" dist="38100" dir="2700000" algn="tl">
                    <a:srgbClr val="000000">
                      <a:alpha val="43137"/>
                    </a:srgbClr>
                  </a:outerShdw>
                </a:effectLst>
              </a:rPr>
              <a:t>m</a:t>
            </a:r>
            <a:r>
              <a:rPr lang="en-US" b="1" dirty="0" smtClean="0">
                <a:solidFill>
                  <a:schemeClr val="tx1"/>
                </a:solidFill>
                <a:effectLst>
                  <a:outerShdw blurRad="38100" dist="38100" dir="2700000" algn="tl">
                    <a:srgbClr val="000000">
                      <a:alpha val="43137"/>
                    </a:srgbClr>
                  </a:outerShdw>
                </a:effectLst>
              </a:rPr>
              <a:t>ethodology</a:t>
            </a:r>
            <a:r>
              <a:rPr lang="en-US" dirty="0" smtClean="0">
                <a:solidFill>
                  <a:schemeClr val="tx1"/>
                </a:solidFill>
                <a:effectLst>
                  <a:outerShdw blurRad="38100" dist="38100" dir="2700000" algn="tl">
                    <a:srgbClr val="000000">
                      <a:alpha val="43137"/>
                    </a:srgbClr>
                  </a:outerShdw>
                </a:effectLst>
              </a:rPr>
              <a:t> </a:t>
            </a:r>
          </a:p>
        </p:txBody>
      </p:sp>
      <p:sp>
        <p:nvSpPr>
          <p:cNvPr id="2" name="Rectangle 1"/>
          <p:cNvSpPr/>
          <p:nvPr/>
        </p:nvSpPr>
        <p:spPr>
          <a:xfrm>
            <a:off x="4876800" y="2438400"/>
            <a:ext cx="3962400" cy="3816429"/>
          </a:xfrm>
          <a:prstGeom prst="rect">
            <a:avLst/>
          </a:prstGeom>
        </p:spPr>
        <p:txBody>
          <a:bodyPr wrap="square">
            <a:spAutoFit/>
          </a:bodyPr>
          <a:lstStyle/>
          <a:p>
            <a:pPr marL="342900" lvl="2" indent="-342900" eaLnBrk="1" hangingPunct="1">
              <a:spcBef>
                <a:spcPts val="0"/>
              </a:spcBef>
              <a:spcAft>
                <a:spcPts val="0"/>
              </a:spcAft>
              <a:buAutoNum type="arabicPeriod"/>
            </a:pPr>
            <a:r>
              <a:rPr lang="en-US" sz="2200" dirty="0" smtClean="0">
                <a:ln w="1905"/>
                <a:latin typeface="Corbel" pitchFamily="34" charset="0"/>
              </a:rPr>
              <a:t>which data to use? source? </a:t>
            </a:r>
            <a:endParaRPr lang="en-US" sz="2200" dirty="0">
              <a:ln w="1905"/>
              <a:latin typeface="Corbel" pitchFamily="34" charset="0"/>
            </a:endParaRPr>
          </a:p>
          <a:p>
            <a:pPr marL="342900" lvl="2" indent="-342900" eaLnBrk="1" hangingPunct="1">
              <a:spcBef>
                <a:spcPts val="0"/>
              </a:spcBef>
              <a:spcAft>
                <a:spcPts val="0"/>
              </a:spcAft>
              <a:buAutoNum type="arabicPeriod"/>
            </a:pPr>
            <a:r>
              <a:rPr lang="en-US" sz="2200" dirty="0" smtClean="0">
                <a:ln w="1905"/>
                <a:latin typeface="Corbel" pitchFamily="34" charset="0"/>
              </a:rPr>
              <a:t>which variables need to be included in the study? </a:t>
            </a:r>
          </a:p>
          <a:p>
            <a:pPr marL="342900" lvl="2" indent="-342900" eaLnBrk="1" hangingPunct="1">
              <a:spcBef>
                <a:spcPts val="0"/>
              </a:spcBef>
              <a:spcAft>
                <a:spcPts val="0"/>
              </a:spcAft>
              <a:buAutoNum type="arabicPeriod"/>
            </a:pPr>
            <a:r>
              <a:rPr lang="en-US" sz="2200" dirty="0" smtClean="0">
                <a:ln w="1905"/>
                <a:latin typeface="Corbel" pitchFamily="34" charset="0"/>
              </a:rPr>
              <a:t>which technique </a:t>
            </a:r>
            <a:r>
              <a:rPr lang="en-US" sz="2200" dirty="0">
                <a:ln w="1905"/>
                <a:latin typeface="Corbel" pitchFamily="34" charset="0"/>
              </a:rPr>
              <a:t>can </a:t>
            </a:r>
            <a:r>
              <a:rPr lang="en-US" sz="2200" dirty="0" smtClean="0">
                <a:ln w="1905"/>
                <a:latin typeface="Corbel" pitchFamily="34" charset="0"/>
              </a:rPr>
              <a:t>provide </a:t>
            </a:r>
            <a:r>
              <a:rPr lang="en-US" sz="2200" dirty="0">
                <a:ln w="1905"/>
                <a:latin typeface="Corbel" pitchFamily="34" charset="0"/>
              </a:rPr>
              <a:t>better parameter estimates for the models? Which statistical </a:t>
            </a:r>
            <a:r>
              <a:rPr lang="en-US" sz="2200" dirty="0" smtClean="0">
                <a:ln w="1905"/>
                <a:latin typeface="Corbel" pitchFamily="34" charset="0"/>
              </a:rPr>
              <a:t>software to use? </a:t>
            </a:r>
            <a:endParaRPr lang="en-US" sz="2200" dirty="0">
              <a:ln w="1905"/>
              <a:latin typeface="Corbel" pitchFamily="34" charset="0"/>
            </a:endParaRPr>
          </a:p>
          <a:p>
            <a:pPr marL="342900" lvl="2" indent="-342900" eaLnBrk="1" hangingPunct="1">
              <a:spcBef>
                <a:spcPts val="0"/>
              </a:spcBef>
              <a:spcAft>
                <a:spcPts val="0"/>
              </a:spcAft>
              <a:buAutoNum type="arabicPeriod"/>
            </a:pPr>
            <a:r>
              <a:rPr lang="en-US" sz="2200" dirty="0" smtClean="0">
                <a:ln w="1905"/>
                <a:latin typeface="Corbel" pitchFamily="34" charset="0"/>
              </a:rPr>
              <a:t>what </a:t>
            </a:r>
            <a:r>
              <a:rPr lang="en-US" sz="2200" dirty="0">
                <a:ln w="1905"/>
                <a:latin typeface="Corbel" pitchFamily="34" charset="0"/>
              </a:rPr>
              <a:t>are the </a:t>
            </a:r>
            <a:r>
              <a:rPr lang="en-US" sz="2200" dirty="0" smtClean="0">
                <a:ln w="1905"/>
                <a:latin typeface="Corbel" pitchFamily="34" charset="0"/>
              </a:rPr>
              <a:t>policy implications/consequences </a:t>
            </a:r>
            <a:r>
              <a:rPr lang="en-US" sz="2200" dirty="0">
                <a:ln w="1905"/>
                <a:latin typeface="Corbel" pitchFamily="34" charset="0"/>
              </a:rPr>
              <a:t>of the </a:t>
            </a:r>
            <a:r>
              <a:rPr lang="en-US" sz="2200" dirty="0" smtClean="0">
                <a:ln w="1905"/>
                <a:latin typeface="Corbel" pitchFamily="34" charset="0"/>
              </a:rPr>
              <a:t>quantitative relationships? </a:t>
            </a:r>
            <a:endParaRPr lang="en-US" sz="2200" dirty="0">
              <a:ln w="1905"/>
              <a:latin typeface="Corbel" pitchFamily="34" charset="0"/>
            </a:endParaRPr>
          </a:p>
        </p:txBody>
      </p:sp>
      <p:sp>
        <p:nvSpPr>
          <p:cNvPr id="7" name="Content Placeholder 2"/>
          <p:cNvSpPr>
            <a:spLocks noGrp="1"/>
          </p:cNvSpPr>
          <p:nvPr>
            <p:ph idx="1"/>
          </p:nvPr>
        </p:nvSpPr>
        <p:spPr>
          <a:xfrm>
            <a:off x="4876800" y="1905000"/>
            <a:ext cx="3886200" cy="467975"/>
          </a:xfrm>
        </p:spPr>
        <p:txBody>
          <a:bodyPr>
            <a:normAutofit fontScale="92500" lnSpcReduction="10000"/>
          </a:bodyPr>
          <a:lstStyle/>
          <a:p>
            <a:pPr eaLnBrk="1" hangingPunct="1">
              <a:buClr>
                <a:srgbClr val="663300"/>
              </a:buClr>
              <a:buSzPct val="75000"/>
            </a:pPr>
            <a:r>
              <a:rPr lang="en-US" dirty="0" smtClean="0">
                <a:latin typeface="Corbel" pitchFamily="34" charset="0"/>
              </a:rPr>
              <a:t>evaluation questions</a:t>
            </a:r>
            <a:endParaRPr lang="en-US" dirty="0">
              <a:latin typeface="Corbel" pitchFamily="34" charset="0"/>
            </a:endParaRPr>
          </a:p>
          <a:p>
            <a:endParaRPr lang="en-US" dirty="0">
              <a:latin typeface="Corbel" pitchFamily="34" charset="0"/>
            </a:endParaRPr>
          </a:p>
        </p:txBody>
      </p:sp>
      <p:pic>
        <p:nvPicPr>
          <p:cNvPr id="5" name="Picture 4"/>
          <p:cNvPicPr>
            <a:picLocks noChangeAspect="1"/>
          </p:cNvPicPr>
          <p:nvPr/>
        </p:nvPicPr>
        <p:blipFill>
          <a:blip r:embed="rId3">
            <a:extLst>
              <a:ext uri="{BEBA8EAE-BF5A-486C-A8C5-ECC9F3942E4B}">
                <a14:imgProps xmlns:a14="http://schemas.microsoft.com/office/drawing/2010/main">
                  <a14:imgLayer r:embed="rId4">
                    <a14:imgEffect>
                      <a14:sharpenSoften amount="25000"/>
                    </a14:imgEffect>
                  </a14:imgLayer>
                </a14:imgProps>
              </a:ext>
              <a:ext uri="{28A0092B-C50C-407E-A947-70E740481C1C}">
                <a14:useLocalDpi xmlns:a14="http://schemas.microsoft.com/office/drawing/2010/main" val="0"/>
              </a:ext>
            </a:extLst>
          </a:blip>
          <a:stretch>
            <a:fillRect/>
          </a:stretch>
        </p:blipFill>
        <p:spPr>
          <a:xfrm>
            <a:off x="703847" y="3352800"/>
            <a:ext cx="4053210" cy="2880207"/>
          </a:xfrm>
          <a:prstGeom prst="rect">
            <a:avLst/>
          </a:prstGeom>
        </p:spPr>
      </p:pic>
      <p:sp>
        <p:nvSpPr>
          <p:cNvPr id="8" name="Rectangular Callout 7"/>
          <p:cNvSpPr/>
          <p:nvPr/>
        </p:nvSpPr>
        <p:spPr>
          <a:xfrm>
            <a:off x="787400" y="1676400"/>
            <a:ext cx="3784600" cy="1350050"/>
          </a:xfrm>
          <a:prstGeom prst="wedgeRectCallout">
            <a:avLst>
              <a:gd name="adj1" fmla="val -51001"/>
              <a:gd name="adj2" fmla="val 90373"/>
            </a:avLst>
          </a:prstGeom>
          <a:solidFill>
            <a:srgbClr val="663300"/>
          </a:solidFill>
          <a:ln>
            <a:noFill/>
          </a:ln>
          <a:scene3d>
            <a:camera prst="orthographicFront"/>
            <a:lightRig rig="sunrise" dir="t"/>
          </a:scene3d>
          <a:sp3d prstMaterial="metal"/>
        </p:spPr>
        <p:style>
          <a:lnRef idx="2">
            <a:schemeClr val="accent1">
              <a:shade val="50000"/>
            </a:schemeClr>
          </a:lnRef>
          <a:fillRef idx="1">
            <a:schemeClr val="accent1"/>
          </a:fillRef>
          <a:effectRef idx="0">
            <a:schemeClr val="accent1"/>
          </a:effectRef>
          <a:fontRef idx="minor">
            <a:schemeClr val="lt1"/>
          </a:fontRef>
        </p:style>
        <p:txBody>
          <a:bodyPr lIns="182880" tIns="365760" rIns="182880" bIns="365760" rtlCol="0" anchor="ctr"/>
          <a:lstStyle/>
          <a:p>
            <a:pPr marL="0" lvl="2" algn="ctr"/>
            <a:endParaRPr lang="en-US" sz="2200" b="1" dirty="0" smtClean="0">
              <a:ln w="1905"/>
              <a:latin typeface="Corbel" pitchFamily="34" charset="0"/>
            </a:endParaRPr>
          </a:p>
          <a:p>
            <a:pPr marL="0" lvl="2" algn="ctr"/>
            <a:endParaRPr lang="en-US" sz="2200" b="1" dirty="0" smtClean="0">
              <a:ln w="1905"/>
              <a:latin typeface="Corbel" pitchFamily="34" charset="0"/>
            </a:endParaRPr>
          </a:p>
          <a:p>
            <a:pPr marL="0" lvl="2" algn="ctr"/>
            <a:r>
              <a:rPr lang="en-US" sz="2200" b="1" dirty="0" smtClean="0">
                <a:ln w="1905"/>
                <a:latin typeface="Corbel" pitchFamily="34" charset="0"/>
              </a:rPr>
              <a:t>main </a:t>
            </a:r>
            <a:r>
              <a:rPr lang="en-US" sz="2200" b="1" dirty="0">
                <a:ln w="1905"/>
                <a:latin typeface="Corbel" pitchFamily="34" charset="0"/>
              </a:rPr>
              <a:t>question: Is IPR a positive/negative factor in </a:t>
            </a:r>
            <a:br>
              <a:rPr lang="en-US" sz="2200" b="1" dirty="0">
                <a:ln w="1905"/>
                <a:latin typeface="Corbel" pitchFamily="34" charset="0"/>
              </a:rPr>
            </a:br>
            <a:r>
              <a:rPr lang="en-US" sz="2200" b="1" dirty="0">
                <a:ln w="1905"/>
                <a:latin typeface="Corbel" pitchFamily="34" charset="0"/>
              </a:rPr>
              <a:t>agricultural development</a:t>
            </a:r>
            <a:r>
              <a:rPr lang="en-US" sz="2200" b="1" dirty="0" smtClean="0">
                <a:ln w="1905"/>
                <a:latin typeface="Corbel" pitchFamily="34" charset="0"/>
              </a:rPr>
              <a:t>?</a:t>
            </a:r>
          </a:p>
          <a:p>
            <a:pPr marL="0" lvl="2" algn="ctr"/>
            <a:r>
              <a:rPr lang="en-US" sz="2200" b="1" dirty="0" smtClean="0">
                <a:ln w="1905"/>
                <a:latin typeface="Corbel" pitchFamily="34" charset="0"/>
              </a:rPr>
              <a:t> </a:t>
            </a:r>
            <a:endParaRPr lang="en-US" sz="2200" b="1" dirty="0">
              <a:ln w="1905"/>
              <a:latin typeface="Corbel" pitchFamily="34" charset="0"/>
            </a:endParaRPr>
          </a:p>
          <a:p>
            <a:pPr algn="ctr"/>
            <a:endParaRPr lang="en-US" dirty="0"/>
          </a:p>
        </p:txBody>
      </p:sp>
      <p:sp>
        <p:nvSpPr>
          <p:cNvPr id="9" name="TextBox 8"/>
          <p:cNvSpPr txBox="1"/>
          <p:nvPr/>
        </p:nvSpPr>
        <p:spPr>
          <a:xfrm>
            <a:off x="685704" y="6245423"/>
            <a:ext cx="4071353" cy="307777"/>
          </a:xfrm>
          <a:prstGeom prst="rect">
            <a:avLst/>
          </a:prstGeom>
          <a:noFill/>
        </p:spPr>
        <p:txBody>
          <a:bodyPr wrap="square" rtlCol="0">
            <a:spAutoFit/>
          </a:bodyPr>
          <a:lstStyle/>
          <a:p>
            <a:pPr algn="ctr"/>
            <a:r>
              <a:rPr lang="en-US" sz="1400" dirty="0" smtClean="0"/>
              <a:t>Plantations and agriculture in Indonesia. </a:t>
            </a:r>
            <a:endParaRPr lang="en-US" sz="1400" dirty="0"/>
          </a:p>
        </p:txBody>
      </p:sp>
    </p:spTree>
    <p:extLst>
      <p:ext uri="{BB962C8B-B14F-4D97-AF65-F5344CB8AC3E}">
        <p14:creationId xmlns:p14="http://schemas.microsoft.com/office/powerpoint/2010/main" val="5290353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152400"/>
            <a:ext cx="7772400" cy="1143000"/>
          </a:xfrm>
        </p:spPr>
        <p:txBody>
          <a:bodyPr/>
          <a:lstStyle/>
          <a:p>
            <a:pPr eaLnBrk="1" hangingPunct="1"/>
            <a:r>
              <a:rPr lang="en-US" dirty="0">
                <a:solidFill>
                  <a:schemeClr val="tx1"/>
                </a:solidFill>
                <a:effectLst>
                  <a:outerShdw blurRad="38100" dist="38100" dir="2700000" algn="tl">
                    <a:srgbClr val="000000">
                      <a:alpha val="43137"/>
                    </a:srgbClr>
                  </a:outerShdw>
                </a:effectLst>
              </a:rPr>
              <a:t>m</a:t>
            </a:r>
            <a:r>
              <a:rPr lang="en-US" b="1" dirty="0" smtClean="0">
                <a:solidFill>
                  <a:schemeClr val="tx1"/>
                </a:solidFill>
                <a:effectLst>
                  <a:outerShdw blurRad="38100" dist="38100" dir="2700000" algn="tl">
                    <a:srgbClr val="000000">
                      <a:alpha val="43137"/>
                    </a:srgbClr>
                  </a:outerShdw>
                </a:effectLst>
              </a:rPr>
              <a:t>ethodology </a:t>
            </a:r>
          </a:p>
        </p:txBody>
      </p:sp>
      <p:sp>
        <p:nvSpPr>
          <p:cNvPr id="7" name="Content Placeholder 2"/>
          <p:cNvSpPr>
            <a:spLocks noGrp="1"/>
          </p:cNvSpPr>
          <p:nvPr>
            <p:ph idx="1"/>
          </p:nvPr>
        </p:nvSpPr>
        <p:spPr>
          <a:xfrm>
            <a:off x="685800" y="1484784"/>
            <a:ext cx="8229600" cy="504056"/>
          </a:xfrm>
        </p:spPr>
        <p:txBody>
          <a:bodyPr>
            <a:normAutofit lnSpcReduction="10000"/>
          </a:bodyPr>
          <a:lstStyle/>
          <a:p>
            <a:pPr eaLnBrk="1" hangingPunct="1">
              <a:buClr>
                <a:srgbClr val="663300"/>
              </a:buClr>
              <a:buSzPct val="75000"/>
            </a:pPr>
            <a:r>
              <a:rPr lang="en-US" dirty="0">
                <a:latin typeface="Corbel" pitchFamily="34" charset="0"/>
              </a:rPr>
              <a:t>e</a:t>
            </a:r>
            <a:r>
              <a:rPr lang="en-US" dirty="0" smtClean="0">
                <a:latin typeface="Corbel" pitchFamily="34" charset="0"/>
              </a:rPr>
              <a:t>conometric models used </a:t>
            </a:r>
            <a:endParaRPr lang="en-US" dirty="0">
              <a:latin typeface="Corbel" pitchFamily="34" charset="0"/>
            </a:endParaRPr>
          </a:p>
        </p:txBody>
      </p:sp>
      <p:grpSp>
        <p:nvGrpSpPr>
          <p:cNvPr id="21" name="Group 20"/>
          <p:cNvGrpSpPr/>
          <p:nvPr/>
        </p:nvGrpSpPr>
        <p:grpSpPr>
          <a:xfrm>
            <a:off x="685800" y="3124200"/>
            <a:ext cx="8229600" cy="2945857"/>
            <a:chOff x="395536" y="2996952"/>
            <a:chExt cx="8229600" cy="2945857"/>
          </a:xfrm>
        </p:grpSpPr>
        <p:graphicFrame>
          <p:nvGraphicFramePr>
            <p:cNvPr id="9" name="Group 73"/>
            <p:cNvGraphicFramePr>
              <a:graphicFrameLocks/>
            </p:cNvGraphicFramePr>
            <p:nvPr>
              <p:extLst>
                <p:ext uri="{D42A27DB-BD31-4B8C-83A1-F6EECF244321}">
                  <p14:modId xmlns:p14="http://schemas.microsoft.com/office/powerpoint/2010/main" val="3101809643"/>
                </p:ext>
              </p:extLst>
            </p:nvPr>
          </p:nvGraphicFramePr>
          <p:xfrm>
            <a:off x="395536" y="2996952"/>
            <a:ext cx="8229600" cy="2880541"/>
          </p:xfrm>
          <a:graphic>
            <a:graphicData uri="http://schemas.openxmlformats.org/drawingml/2006/table">
              <a:tbl>
                <a:tblPr>
                  <a:effectLst/>
                  <a:tableStyleId>{85BE263C-DBD7-4A20-BB59-AAB30ACAA65A}</a:tableStyleId>
                </a:tblPr>
                <a:tblGrid>
                  <a:gridCol w="1427584"/>
                  <a:gridCol w="2015412"/>
                  <a:gridCol w="2393302"/>
                  <a:gridCol w="2393302"/>
                </a:tblGrid>
                <a:tr h="4572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90000"/>
                          <a:buFont typeface="Wingdings" pitchFamily="2" charset="2"/>
                          <a:buNone/>
                          <a:tabLst/>
                        </a:pPr>
                        <a:r>
                          <a:rPr kumimoji="0" lang="en-US" sz="1500" b="1" u="none" strike="noStrike" cap="none" normalizeH="0" baseline="0" dirty="0" smtClean="0">
                            <a:ln>
                              <a:noFill/>
                            </a:ln>
                            <a:solidFill>
                              <a:srgbClr val="F8F8F8"/>
                            </a:solidFill>
                            <a:effectLst>
                              <a:outerShdw blurRad="38100" dist="38100" dir="2700000" algn="tl">
                                <a:srgbClr val="000000">
                                  <a:alpha val="43137"/>
                                </a:srgbClr>
                              </a:outerShdw>
                            </a:effectLst>
                            <a:latin typeface="Corbel" pitchFamily="34" charset="0"/>
                            <a:cs typeface="Calibri" pitchFamily="34" charset="0"/>
                          </a:rPr>
                          <a:t>Model  </a:t>
                        </a:r>
                        <a:endParaRPr kumimoji="0" lang="en-US" sz="1500" b="1" i="0" u="none" strike="noStrike" cap="none" normalizeH="0" baseline="0" dirty="0" smtClean="0">
                          <a:ln>
                            <a:noFill/>
                          </a:ln>
                          <a:solidFill>
                            <a:srgbClr val="F8F8F8"/>
                          </a:solidFill>
                          <a:effectLst>
                            <a:outerShdw blurRad="38100" dist="38100" dir="2700000" algn="tl">
                              <a:srgbClr val="000000">
                                <a:alpha val="43137"/>
                              </a:srgbClr>
                            </a:outerShdw>
                          </a:effectLst>
                          <a:latin typeface="Corbel" pitchFamily="34" charset="0"/>
                          <a:cs typeface="Calibri" pitchFamily="34" charset="0"/>
                        </a:endParaRPr>
                      </a:p>
                    </a:txBody>
                    <a:tcPr horzOverflow="overflow">
                      <a:lnB w="12700" cap="flat" cmpd="sng" algn="ctr">
                        <a:solidFill>
                          <a:schemeClr val="tx1"/>
                        </a:solidFill>
                        <a:prstDash val="solid"/>
                        <a:round/>
                        <a:headEnd type="none" w="med" len="med"/>
                        <a:tailEnd type="none" w="med" len="med"/>
                      </a:lnB>
                      <a:solidFill>
                        <a:srgbClr val="800000"/>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90000"/>
                          <a:buFont typeface="Wingdings" pitchFamily="2" charset="2"/>
                          <a:buNone/>
                          <a:tabLst/>
                        </a:pPr>
                        <a:r>
                          <a:rPr kumimoji="0" lang="en-US" sz="1500" b="1" u="none" strike="noStrike" cap="none" normalizeH="0" baseline="0" dirty="0" smtClean="0">
                            <a:ln>
                              <a:noFill/>
                            </a:ln>
                            <a:solidFill>
                              <a:srgbClr val="F8F8F8"/>
                            </a:solidFill>
                            <a:effectLst>
                              <a:outerShdw blurRad="38100" dist="38100" dir="2700000" algn="tl">
                                <a:srgbClr val="000000">
                                  <a:alpha val="43137"/>
                                </a:srgbClr>
                              </a:outerShdw>
                            </a:effectLst>
                            <a:latin typeface="Corbel" pitchFamily="34" charset="0"/>
                            <a:cs typeface="Calibri" pitchFamily="34" charset="0"/>
                          </a:rPr>
                          <a:t>Dependent variable </a:t>
                        </a:r>
                        <a:endParaRPr kumimoji="0" lang="en-US" sz="1500" b="1" i="0" u="none" strike="noStrike" cap="none" normalizeH="0" baseline="0" dirty="0" smtClean="0">
                          <a:ln>
                            <a:noFill/>
                          </a:ln>
                          <a:solidFill>
                            <a:srgbClr val="F8F8F8"/>
                          </a:solidFill>
                          <a:effectLst>
                            <a:outerShdw blurRad="38100" dist="38100" dir="2700000" algn="tl">
                              <a:srgbClr val="000000">
                                <a:alpha val="43137"/>
                              </a:srgbClr>
                            </a:outerShdw>
                          </a:effectLst>
                          <a:latin typeface="Corbel" pitchFamily="34" charset="0"/>
                          <a:cs typeface="Calibri" pitchFamily="34" charset="0"/>
                        </a:endParaRPr>
                      </a:p>
                    </a:txBody>
                    <a:tcPr horzOverflow="overflow">
                      <a:lnB w="12700" cap="flat" cmpd="sng" algn="ctr">
                        <a:solidFill>
                          <a:schemeClr val="tx1"/>
                        </a:solidFill>
                        <a:prstDash val="solid"/>
                        <a:round/>
                        <a:headEnd type="none" w="med" len="med"/>
                        <a:tailEnd type="none" w="med" len="med"/>
                      </a:lnB>
                      <a:solidFill>
                        <a:srgbClr val="800000"/>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90000"/>
                          <a:buFont typeface="Wingdings" pitchFamily="2" charset="2"/>
                          <a:buNone/>
                          <a:tabLst/>
                        </a:pPr>
                        <a:r>
                          <a:rPr kumimoji="0" lang="en-US" sz="1500" b="1" u="none" strike="noStrike" cap="none" normalizeH="0" baseline="0" dirty="0" smtClean="0">
                            <a:ln>
                              <a:noFill/>
                            </a:ln>
                            <a:solidFill>
                              <a:srgbClr val="F8F8F8"/>
                            </a:solidFill>
                            <a:effectLst>
                              <a:outerShdw blurRad="38100" dist="38100" dir="2700000" algn="tl">
                                <a:srgbClr val="000000">
                                  <a:alpha val="43137"/>
                                </a:srgbClr>
                              </a:outerShdw>
                            </a:effectLst>
                            <a:latin typeface="Corbel" pitchFamily="34" charset="0"/>
                            <a:cs typeface="Calibri" pitchFamily="34" charset="0"/>
                          </a:rPr>
                          <a:t>Independent variables </a:t>
                        </a:r>
                        <a:endParaRPr kumimoji="0" lang="en-US" sz="1500" b="1" i="0" u="none" strike="noStrike" cap="none" normalizeH="0" baseline="0" dirty="0" smtClean="0">
                          <a:ln>
                            <a:noFill/>
                          </a:ln>
                          <a:solidFill>
                            <a:srgbClr val="F8F8F8"/>
                          </a:solidFill>
                          <a:effectLst>
                            <a:outerShdw blurRad="38100" dist="38100" dir="2700000" algn="tl">
                              <a:srgbClr val="000000">
                                <a:alpha val="43137"/>
                              </a:srgbClr>
                            </a:outerShdw>
                          </a:effectLst>
                          <a:latin typeface="Corbel" pitchFamily="34" charset="0"/>
                          <a:cs typeface="Calibri" pitchFamily="34" charset="0"/>
                        </a:endParaRPr>
                      </a:p>
                    </a:txBody>
                    <a:tcPr horzOverflow="overflow">
                      <a:lnB w="12700" cap="flat" cmpd="sng" algn="ctr">
                        <a:solidFill>
                          <a:schemeClr val="tx1"/>
                        </a:solidFill>
                        <a:prstDash val="solid"/>
                        <a:round/>
                        <a:headEnd type="none" w="med" len="med"/>
                        <a:tailEnd type="none" w="med" len="med"/>
                      </a:lnB>
                      <a:solidFill>
                        <a:srgbClr val="800000"/>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90000"/>
                          <a:buFont typeface="Wingdings" pitchFamily="2" charset="2"/>
                          <a:buNone/>
                          <a:tabLst/>
                        </a:pPr>
                        <a:r>
                          <a:rPr kumimoji="0" lang="en-US" sz="1500" b="1" u="none" strike="noStrike" cap="none" normalizeH="0" baseline="0" dirty="0" smtClean="0">
                            <a:ln>
                              <a:noFill/>
                            </a:ln>
                            <a:solidFill>
                              <a:srgbClr val="F8F8F8"/>
                            </a:solidFill>
                            <a:effectLst>
                              <a:outerShdw blurRad="38100" dist="38100" dir="2700000" algn="tl">
                                <a:srgbClr val="000000">
                                  <a:alpha val="43137"/>
                                </a:srgbClr>
                              </a:outerShdw>
                            </a:effectLst>
                            <a:latin typeface="Corbel" pitchFamily="34" charset="0"/>
                            <a:cs typeface="Calibri" pitchFamily="34" charset="0"/>
                          </a:rPr>
                          <a:t>Control variables </a:t>
                        </a:r>
                        <a:endParaRPr kumimoji="0" lang="en-US" sz="1500" b="1" i="0" u="none" strike="noStrike" cap="none" normalizeH="0" baseline="0" dirty="0" smtClean="0">
                          <a:ln>
                            <a:noFill/>
                          </a:ln>
                          <a:solidFill>
                            <a:srgbClr val="F8F8F8"/>
                          </a:solidFill>
                          <a:effectLst>
                            <a:outerShdw blurRad="38100" dist="38100" dir="2700000" algn="tl">
                              <a:srgbClr val="000000">
                                <a:alpha val="43137"/>
                              </a:srgbClr>
                            </a:outerShdw>
                          </a:effectLst>
                          <a:latin typeface="Corbel" pitchFamily="34" charset="0"/>
                          <a:cs typeface="Calibri" pitchFamily="34" charset="0"/>
                        </a:endParaRPr>
                      </a:p>
                    </a:txBody>
                    <a:tcPr horzOverflow="overflow">
                      <a:lnB w="12700" cap="flat" cmpd="sng" algn="ctr">
                        <a:solidFill>
                          <a:schemeClr val="tx1"/>
                        </a:solidFill>
                        <a:prstDash val="solid"/>
                        <a:round/>
                        <a:headEnd type="none" w="med" len="med"/>
                        <a:tailEnd type="none" w="med" len="med"/>
                      </a:lnB>
                      <a:solidFill>
                        <a:srgbClr val="800000"/>
                      </a:solidFill>
                    </a:tcPr>
                  </a:tc>
                </a:tr>
                <a:tr h="295519">
                  <a:tc>
                    <a:txBody>
                      <a:bodyPr/>
                      <a:lstStyle/>
                      <a:p>
                        <a:pPr marL="0" marR="0" lvl="0" indent="0" algn="ctr" defTabSz="914400" rtl="0" eaLnBrk="1" fontAlgn="base" latinLnBrk="0" hangingPunct="1">
                          <a:lnSpc>
                            <a:spcPct val="100000"/>
                          </a:lnSpc>
                          <a:spcBef>
                            <a:spcPct val="20000"/>
                          </a:spcBef>
                          <a:spcAft>
                            <a:spcPct val="0"/>
                          </a:spcAft>
                          <a:buClr>
                            <a:schemeClr val="tx2"/>
                          </a:buClr>
                          <a:buSzPct val="90000"/>
                          <a:buFont typeface="Wingdings" pitchFamily="2" charset="2"/>
                          <a:buNone/>
                          <a:tabLst/>
                        </a:pPr>
                        <a:r>
                          <a:rPr kumimoji="0" lang="en-US" sz="1500" u="none" strike="noStrike" cap="none" normalizeH="0" baseline="0" dirty="0" smtClean="0">
                            <a:ln>
                              <a:noFill/>
                            </a:ln>
                            <a:solidFill>
                              <a:srgbClr val="F8F8F8"/>
                            </a:solidFill>
                            <a:effectLst/>
                            <a:latin typeface="Corbel" pitchFamily="34" charset="0"/>
                            <a:cs typeface="Calibri" pitchFamily="34" charset="0"/>
                          </a:rPr>
                          <a:t>1</a:t>
                        </a:r>
                        <a:endParaRPr kumimoji="0" lang="en-US" sz="1500" b="0" i="0" u="none" strike="noStrike" cap="none" normalizeH="0" baseline="0" dirty="0" smtClean="0">
                          <a:ln>
                            <a:noFill/>
                          </a:ln>
                          <a:solidFill>
                            <a:srgbClr val="F8F8F8"/>
                          </a:solidFill>
                          <a:effectLst/>
                          <a:latin typeface="Corbel" pitchFamily="34" charset="0"/>
                          <a:cs typeface="Calibri" pitchFamily="34" charset="0"/>
                        </a:endParaRPr>
                      </a:p>
                    </a:txBody>
                    <a:tcPr horzOverflow="overflow">
                      <a:lnT w="12700" cap="flat" cmpd="sng" algn="ctr">
                        <a:solidFill>
                          <a:schemeClr val="tx1"/>
                        </a:solidFill>
                        <a:prstDash val="solid"/>
                        <a:round/>
                        <a:headEnd type="none" w="med" len="med"/>
                        <a:tailEnd type="none" w="med" len="med"/>
                      </a:lnT>
                      <a:solidFill>
                        <a:schemeClr val="tx1">
                          <a:lumMod val="50000"/>
                          <a:lumOff val="50000"/>
                        </a:schemeClr>
                      </a:solidFill>
                    </a:tcPr>
                  </a:tc>
                  <a:tc rowSpan="4">
                    <a:txBody>
                      <a:bodyPr/>
                      <a:lstStyle/>
                      <a:p>
                        <a:pPr marL="0" marR="0" lvl="0" indent="0" algn="ctr" defTabSz="914400" rtl="0" eaLnBrk="1" fontAlgn="base" latinLnBrk="0" hangingPunct="1">
                          <a:lnSpc>
                            <a:spcPct val="100000"/>
                          </a:lnSpc>
                          <a:spcBef>
                            <a:spcPct val="20000"/>
                          </a:spcBef>
                          <a:spcAft>
                            <a:spcPct val="0"/>
                          </a:spcAft>
                          <a:buClr>
                            <a:schemeClr val="tx2"/>
                          </a:buClr>
                          <a:buSzPct val="90000"/>
                          <a:buFont typeface="Wingdings" pitchFamily="2" charset="2"/>
                          <a:buNone/>
                          <a:tabLst/>
                        </a:pPr>
                        <a:r>
                          <a:rPr kumimoji="0" lang="en-US" sz="1500" u="none" strike="noStrike" cap="none" normalizeH="0" baseline="0" dirty="0" smtClean="0">
                            <a:ln>
                              <a:noFill/>
                            </a:ln>
                            <a:solidFill>
                              <a:srgbClr val="F8F8F8"/>
                            </a:solidFill>
                            <a:effectLst/>
                            <a:latin typeface="Corbel" pitchFamily="34" charset="0"/>
                            <a:cs typeface="Calibri" pitchFamily="34" charset="0"/>
                          </a:rPr>
                          <a:t>Agricultural gross domestic product (GDP)  </a:t>
                        </a:r>
                        <a:endParaRPr kumimoji="0" lang="en-US" sz="1500" b="0" i="0" u="none" strike="noStrike" cap="none" normalizeH="0" baseline="0" dirty="0" smtClean="0">
                          <a:ln>
                            <a:noFill/>
                          </a:ln>
                          <a:solidFill>
                            <a:srgbClr val="F8F8F8"/>
                          </a:solidFill>
                          <a:effectLst/>
                          <a:latin typeface="Corbel" pitchFamily="34" charset="0"/>
                          <a:cs typeface="Calibri" pitchFamily="34" charset="0"/>
                        </a:endParaRPr>
                      </a:p>
                    </a:txBody>
                    <a:tcPr anchor="ctr" horzOverflow="overflow">
                      <a:lnT w="12700" cap="flat" cmpd="sng" algn="ctr">
                        <a:solidFill>
                          <a:schemeClr val="tx1"/>
                        </a:solidFill>
                        <a:prstDash val="solid"/>
                        <a:round/>
                        <a:headEnd type="none" w="med" len="med"/>
                        <a:tailEnd type="none" w="med" len="med"/>
                      </a:lnT>
                      <a:solidFill>
                        <a:schemeClr val="tx1">
                          <a:lumMod val="50000"/>
                          <a:lumOff val="50000"/>
                        </a:schemeClr>
                      </a:solidFill>
                    </a:tcPr>
                  </a:tc>
                  <a:tc>
                    <a:txBody>
                      <a:bodyPr/>
                      <a:lstStyle/>
                      <a:p>
                        <a:pPr marL="225425" marR="0" lvl="0" indent="-225425" algn="ctr" defTabSz="914400" rtl="0" eaLnBrk="1" fontAlgn="base" latinLnBrk="0" hangingPunct="1">
                          <a:lnSpc>
                            <a:spcPct val="100000"/>
                          </a:lnSpc>
                          <a:spcBef>
                            <a:spcPct val="20000"/>
                          </a:spcBef>
                          <a:spcAft>
                            <a:spcPct val="0"/>
                          </a:spcAft>
                          <a:buClr>
                            <a:schemeClr val="tx2"/>
                          </a:buClr>
                          <a:buSzPct val="90000"/>
                          <a:buFont typeface="Wingdings" pitchFamily="2" charset="2"/>
                          <a:buNone/>
                          <a:tabLst/>
                        </a:pPr>
                        <a:r>
                          <a:rPr kumimoji="0" lang="en-US" sz="1500" u="none" strike="noStrike" cap="none" normalizeH="0" baseline="0" dirty="0" smtClean="0">
                            <a:ln>
                              <a:noFill/>
                            </a:ln>
                            <a:solidFill>
                              <a:srgbClr val="F8F8F8"/>
                            </a:solidFill>
                            <a:effectLst/>
                            <a:latin typeface="Corbel" pitchFamily="34" charset="0"/>
                            <a:cs typeface="Calibri" pitchFamily="34" charset="0"/>
                          </a:rPr>
                          <a:t>Ginarte-Park Index</a:t>
                        </a:r>
                        <a:endParaRPr kumimoji="0" lang="en-US" sz="1500" b="0" i="0" u="none" strike="noStrike" cap="none" normalizeH="0" baseline="0" dirty="0" smtClean="0">
                          <a:ln>
                            <a:noFill/>
                          </a:ln>
                          <a:solidFill>
                            <a:srgbClr val="F8F8F8"/>
                          </a:solidFill>
                          <a:effectLst/>
                          <a:latin typeface="Corbel" pitchFamily="34" charset="0"/>
                          <a:cs typeface="Calibri" pitchFamily="34" charset="0"/>
                        </a:endParaRPr>
                      </a:p>
                    </a:txBody>
                    <a:tcPr horzOverflow="overflow">
                      <a:lnT w="12700" cap="flat" cmpd="sng" algn="ctr">
                        <a:solidFill>
                          <a:schemeClr val="tx1"/>
                        </a:solidFill>
                        <a:prstDash val="solid"/>
                        <a:round/>
                        <a:headEnd type="none" w="med" len="med"/>
                        <a:tailEnd type="none" w="med" len="med"/>
                      </a:lnT>
                      <a:solidFill>
                        <a:schemeClr val="tx1">
                          <a:lumMod val="50000"/>
                          <a:lumOff val="50000"/>
                        </a:schemeClr>
                      </a:solidFill>
                    </a:tcPr>
                  </a:tc>
                  <a:tc rowSpan="4">
                    <a:txBody>
                      <a:body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Wingdings" pitchFamily="2" charset="2"/>
                          <a:buNone/>
                          <a:tabLst/>
                        </a:pPr>
                        <a:r>
                          <a:rPr kumimoji="0" lang="en-US" sz="1500" u="none" strike="noStrike" cap="none" normalizeH="0" baseline="0" dirty="0" smtClean="0">
                            <a:ln>
                              <a:noFill/>
                            </a:ln>
                            <a:solidFill>
                              <a:srgbClr val="F8F8F8"/>
                            </a:solidFill>
                            <a:effectLst/>
                            <a:latin typeface="Corbel" pitchFamily="34" charset="0"/>
                            <a:cs typeface="Calibri" pitchFamily="34" charset="0"/>
                          </a:rPr>
                          <a:t>Agricultural development indicators: agricultural area, irrigated land, fertilizer use, post-secondary education; and presence/absence of genetically modified  crops</a:t>
                        </a:r>
                        <a:endParaRPr kumimoji="0" lang="en-US" sz="1500" b="0" i="0" u="none" strike="noStrike" cap="none" normalizeH="0" baseline="0" dirty="0" smtClean="0">
                          <a:ln>
                            <a:noFill/>
                          </a:ln>
                          <a:solidFill>
                            <a:srgbClr val="F8F8F8"/>
                          </a:solidFill>
                          <a:effectLst/>
                          <a:latin typeface="Corbel" pitchFamily="34" charset="0"/>
                          <a:cs typeface="Calibri" pitchFamily="34" charset="0"/>
                        </a:endParaRPr>
                      </a:p>
                    </a:txBody>
                    <a:tcPr anchor="ctr" horzOverflow="overflow">
                      <a:lnT w="12700" cap="flat" cmpd="sng" algn="ctr">
                        <a:solidFill>
                          <a:schemeClr val="tx1"/>
                        </a:solidFill>
                        <a:prstDash val="solid"/>
                        <a:round/>
                        <a:headEnd type="none" w="med" len="med"/>
                        <a:tailEnd type="none" w="med" len="med"/>
                      </a:lnT>
                      <a:solidFill>
                        <a:schemeClr val="tx1">
                          <a:lumMod val="50000"/>
                          <a:lumOff val="50000"/>
                        </a:schemeClr>
                      </a:solidFill>
                    </a:tcPr>
                  </a:tc>
                </a:tr>
                <a:tr h="548821">
                  <a:tc>
                    <a:txBody>
                      <a:bodyPr/>
                      <a:lstStyle/>
                      <a:p>
                        <a:pPr marL="0" marR="0" lvl="0" indent="0" algn="ctr" defTabSz="914400" rtl="0" eaLnBrk="1" fontAlgn="base" latinLnBrk="0" hangingPunct="1">
                          <a:lnSpc>
                            <a:spcPct val="100000"/>
                          </a:lnSpc>
                          <a:spcBef>
                            <a:spcPct val="20000"/>
                          </a:spcBef>
                          <a:spcAft>
                            <a:spcPct val="0"/>
                          </a:spcAft>
                          <a:buClr>
                            <a:schemeClr val="tx2"/>
                          </a:buClr>
                          <a:buSzPct val="90000"/>
                          <a:buFont typeface="Wingdings" pitchFamily="2" charset="2"/>
                          <a:buNone/>
                          <a:tabLst/>
                        </a:pPr>
                        <a:r>
                          <a:rPr kumimoji="0" lang="en-US" sz="1500" u="none" strike="noStrike" cap="none" normalizeH="0" baseline="0" dirty="0" smtClean="0">
                            <a:ln>
                              <a:noFill/>
                            </a:ln>
                            <a:solidFill>
                              <a:srgbClr val="F8F8F8"/>
                            </a:solidFill>
                            <a:effectLst/>
                            <a:latin typeface="Corbel" pitchFamily="34" charset="0"/>
                            <a:cs typeface="Calibri" pitchFamily="34" charset="0"/>
                          </a:rPr>
                          <a:t>2</a:t>
                        </a:r>
                        <a:endParaRPr kumimoji="0" lang="en-US" sz="1500" b="0" i="0" u="none" strike="noStrike" cap="none" normalizeH="0" baseline="0" dirty="0" smtClean="0">
                          <a:ln>
                            <a:noFill/>
                          </a:ln>
                          <a:solidFill>
                            <a:srgbClr val="F8F8F8"/>
                          </a:solidFill>
                          <a:effectLst/>
                          <a:latin typeface="Corbel" pitchFamily="34" charset="0"/>
                          <a:cs typeface="Calibri" pitchFamily="34" charset="0"/>
                        </a:endParaRPr>
                      </a:p>
                    </a:txBody>
                    <a:tcPr horzOverflow="overflow">
                      <a:solidFill>
                        <a:schemeClr val="tx1">
                          <a:lumMod val="50000"/>
                          <a:lumOff val="50000"/>
                        </a:schemeClr>
                      </a:solidFill>
                    </a:tcPr>
                  </a:tc>
                  <a:tc vMerge="1">
                    <a:txBody>
                      <a:bodyPr/>
                      <a:lstStyle/>
                      <a:p>
                        <a:pPr marL="0" marR="0" lvl="0" indent="0" algn="ctr" defTabSz="914400" rtl="0" eaLnBrk="1" fontAlgn="base" latinLnBrk="0" hangingPunct="1">
                          <a:lnSpc>
                            <a:spcPct val="100000"/>
                          </a:lnSpc>
                          <a:spcBef>
                            <a:spcPct val="20000"/>
                          </a:spcBef>
                          <a:spcAft>
                            <a:spcPct val="0"/>
                          </a:spcAft>
                          <a:buClr>
                            <a:schemeClr val="tx2"/>
                          </a:buClr>
                          <a:buSzPct val="90000"/>
                          <a:buFont typeface="Wingdings" pitchFamily="2" charset="2"/>
                          <a:buNone/>
                          <a:tabLst/>
                        </a:pPr>
                        <a:endParaRPr kumimoji="0" lang="en-US" sz="1800" b="0" i="0" u="none" strike="noStrike" cap="none" normalizeH="0" baseline="0" dirty="0" smtClean="0">
                          <a:ln>
                            <a:noFill/>
                          </a:ln>
                          <a:solidFill>
                            <a:schemeClr val="tx1"/>
                          </a:solidFill>
                          <a:effectLst/>
                          <a:latin typeface="Corbel" pitchFamily="34" charset="0"/>
                          <a:cs typeface="Calibri" pitchFamily="34" charset="0"/>
                        </a:endParaRPr>
                      </a:p>
                    </a:txBody>
                    <a:tcPr horzOverflow="overflow">
                      <a:solidFill>
                        <a:srgbClr val="EAEAEA"/>
                      </a:solidFill>
                    </a:tcPr>
                  </a:tc>
                  <a:tc>
                    <a:txBody>
                      <a:bodyPr/>
                      <a:lstStyle/>
                      <a:p>
                        <a:pPr marL="225425" marR="0" lvl="0" indent="-225425" algn="ctr" defTabSz="914400" rtl="0" eaLnBrk="1" fontAlgn="base" latinLnBrk="0" hangingPunct="1">
                          <a:lnSpc>
                            <a:spcPct val="100000"/>
                          </a:lnSpc>
                          <a:spcBef>
                            <a:spcPct val="20000"/>
                          </a:spcBef>
                          <a:spcAft>
                            <a:spcPct val="0"/>
                          </a:spcAft>
                          <a:buClr>
                            <a:schemeClr val="tx2"/>
                          </a:buClr>
                          <a:buSzPct val="90000"/>
                          <a:buFont typeface="Wingdings" pitchFamily="2" charset="2"/>
                          <a:buNone/>
                          <a:tabLst/>
                        </a:pPr>
                        <a:r>
                          <a:rPr kumimoji="0" lang="en-US" sz="1500" u="none" strike="noStrike" cap="none" normalizeH="0" baseline="0" dirty="0" smtClean="0">
                            <a:ln>
                              <a:noFill/>
                            </a:ln>
                            <a:solidFill>
                              <a:srgbClr val="F8F8F8"/>
                            </a:solidFill>
                            <a:effectLst/>
                            <a:latin typeface="Corbel" pitchFamily="34" charset="0"/>
                            <a:cs typeface="Calibri" pitchFamily="34" charset="0"/>
                          </a:rPr>
                          <a:t>Number of domestic patents</a:t>
                        </a:r>
                        <a:endParaRPr kumimoji="0" lang="en-US" sz="1500" b="0" i="0" u="none" strike="noStrike" cap="none" normalizeH="0" baseline="0" dirty="0" smtClean="0">
                          <a:ln>
                            <a:noFill/>
                          </a:ln>
                          <a:solidFill>
                            <a:srgbClr val="F8F8F8"/>
                          </a:solidFill>
                          <a:effectLst/>
                          <a:latin typeface="Corbel" pitchFamily="34" charset="0"/>
                          <a:cs typeface="Calibri" pitchFamily="34" charset="0"/>
                        </a:endParaRPr>
                      </a:p>
                    </a:txBody>
                    <a:tcPr horzOverflow="overflow">
                      <a:solidFill>
                        <a:schemeClr val="tx1">
                          <a:lumMod val="50000"/>
                          <a:lumOff val="50000"/>
                        </a:schemeClr>
                      </a:solidFill>
                    </a:tcPr>
                  </a:tc>
                  <a:tc vMerge="1">
                    <a:txBody>
                      <a:bodyPr/>
                      <a:lstStyle/>
                      <a:p>
                        <a:endParaRPr lang="en-US"/>
                      </a:p>
                    </a:txBody>
                    <a:tcPr/>
                  </a:tc>
                </a:tr>
                <a:tr h="548821">
                  <a:tc>
                    <a:txBody>
                      <a:bodyPr/>
                      <a:lstStyle/>
                      <a:p>
                        <a:pPr marL="0" marR="0" lvl="0" indent="0" algn="ctr" defTabSz="914400" rtl="0" eaLnBrk="1" fontAlgn="base" latinLnBrk="0" hangingPunct="1">
                          <a:lnSpc>
                            <a:spcPct val="100000"/>
                          </a:lnSpc>
                          <a:spcBef>
                            <a:spcPct val="20000"/>
                          </a:spcBef>
                          <a:spcAft>
                            <a:spcPct val="0"/>
                          </a:spcAft>
                          <a:buClr>
                            <a:schemeClr val="tx2"/>
                          </a:buClr>
                          <a:buSzPct val="90000"/>
                          <a:buFont typeface="Wingdings" pitchFamily="2" charset="2"/>
                          <a:buNone/>
                          <a:tabLst/>
                        </a:pPr>
                        <a:r>
                          <a:rPr kumimoji="0" lang="en-US" sz="1500" u="none" strike="noStrike" cap="none" normalizeH="0" baseline="0" dirty="0" smtClean="0">
                            <a:ln>
                              <a:noFill/>
                            </a:ln>
                            <a:solidFill>
                              <a:srgbClr val="F8F8F8"/>
                            </a:solidFill>
                            <a:effectLst/>
                            <a:latin typeface="Corbel" pitchFamily="34" charset="0"/>
                            <a:cs typeface="Calibri" pitchFamily="34" charset="0"/>
                          </a:rPr>
                          <a:t>3</a:t>
                        </a:r>
                        <a:endParaRPr kumimoji="0" lang="en-US" sz="1500" b="0" i="0" u="none" strike="noStrike" cap="none" normalizeH="0" baseline="0" dirty="0" smtClean="0">
                          <a:ln>
                            <a:noFill/>
                          </a:ln>
                          <a:solidFill>
                            <a:srgbClr val="F8F8F8"/>
                          </a:solidFill>
                          <a:effectLst/>
                          <a:latin typeface="Corbel" pitchFamily="34" charset="0"/>
                          <a:cs typeface="Calibri" pitchFamily="34" charset="0"/>
                        </a:endParaRPr>
                      </a:p>
                    </a:txBody>
                    <a:tcPr horzOverflow="overflow">
                      <a:solidFill>
                        <a:schemeClr val="tx1">
                          <a:lumMod val="50000"/>
                          <a:lumOff val="50000"/>
                        </a:schemeClr>
                      </a:solidFill>
                    </a:tcPr>
                  </a:tc>
                  <a:tc vMerge="1">
                    <a:txBody>
                      <a:bodyPr/>
                      <a:lstStyle/>
                      <a:p>
                        <a:pPr marL="0" marR="0" lvl="0" indent="0" algn="ctr" defTabSz="914400" rtl="0" eaLnBrk="1" fontAlgn="base" latinLnBrk="0" hangingPunct="1">
                          <a:lnSpc>
                            <a:spcPct val="100000"/>
                          </a:lnSpc>
                          <a:spcBef>
                            <a:spcPct val="20000"/>
                          </a:spcBef>
                          <a:spcAft>
                            <a:spcPct val="0"/>
                          </a:spcAft>
                          <a:buClr>
                            <a:schemeClr val="tx2"/>
                          </a:buClr>
                          <a:buSzPct val="90000"/>
                          <a:buFont typeface="Wingdings" pitchFamily="2" charset="2"/>
                          <a:buNone/>
                          <a:tabLst/>
                        </a:pPr>
                        <a:endParaRPr kumimoji="0" lang="en-US" sz="1800" b="0" i="0" u="none" strike="noStrike" cap="none" normalizeH="0" baseline="0" dirty="0" smtClean="0">
                          <a:ln>
                            <a:noFill/>
                          </a:ln>
                          <a:solidFill>
                            <a:schemeClr val="tx1"/>
                          </a:solidFill>
                          <a:effectLst/>
                          <a:latin typeface="Corbel" pitchFamily="34" charset="0"/>
                          <a:cs typeface="Calibri" pitchFamily="34" charset="0"/>
                        </a:endParaRPr>
                      </a:p>
                    </a:txBody>
                    <a:tcPr horzOverflow="overflow">
                      <a:solidFill>
                        <a:schemeClr val="bg1">
                          <a:lumMod val="85000"/>
                        </a:schemeClr>
                      </a:solidFill>
                    </a:tcPr>
                  </a:tc>
                  <a:tc>
                    <a:txBody>
                      <a:bodyPr/>
                      <a:lstStyle/>
                      <a:p>
                        <a:pPr marL="236538" marR="0" lvl="0" indent="-236538" algn="ctr" defTabSz="914400" rtl="0" eaLnBrk="1" fontAlgn="base" latinLnBrk="0" hangingPunct="1">
                          <a:lnSpc>
                            <a:spcPct val="100000"/>
                          </a:lnSpc>
                          <a:spcBef>
                            <a:spcPct val="20000"/>
                          </a:spcBef>
                          <a:spcAft>
                            <a:spcPct val="0"/>
                          </a:spcAft>
                          <a:buClr>
                            <a:schemeClr val="tx2"/>
                          </a:buClr>
                          <a:buSzPct val="90000"/>
                          <a:buFont typeface="Wingdings" pitchFamily="2" charset="2"/>
                          <a:buNone/>
                          <a:tabLst/>
                        </a:pPr>
                        <a:r>
                          <a:rPr kumimoji="0" lang="en-US" sz="1500" u="none" strike="noStrike" cap="none" normalizeH="0" baseline="0" dirty="0" smtClean="0">
                            <a:ln>
                              <a:noFill/>
                            </a:ln>
                            <a:solidFill>
                              <a:srgbClr val="F8F8F8"/>
                            </a:solidFill>
                            <a:effectLst/>
                            <a:latin typeface="Corbel" pitchFamily="34" charset="0"/>
                            <a:cs typeface="Calibri" pitchFamily="34" charset="0"/>
                          </a:rPr>
                          <a:t>Tier classification based on number of domestic patents </a:t>
                        </a:r>
                        <a:endParaRPr kumimoji="0" lang="en-US" sz="1500" b="0" i="0" u="none" strike="noStrike" cap="none" normalizeH="0" baseline="0" dirty="0" smtClean="0">
                          <a:ln>
                            <a:noFill/>
                          </a:ln>
                          <a:solidFill>
                            <a:srgbClr val="F8F8F8"/>
                          </a:solidFill>
                          <a:effectLst/>
                          <a:latin typeface="Corbel" pitchFamily="34" charset="0"/>
                          <a:cs typeface="Calibri" pitchFamily="34" charset="0"/>
                        </a:endParaRPr>
                      </a:p>
                    </a:txBody>
                    <a:tcPr horzOverflow="overflow">
                      <a:solidFill>
                        <a:schemeClr val="tx1">
                          <a:lumMod val="50000"/>
                          <a:lumOff val="50000"/>
                        </a:schemeClr>
                      </a:solidFill>
                    </a:tcPr>
                  </a:tc>
                  <a:tc vMerge="1">
                    <a:txBody>
                      <a:bodyPr/>
                      <a:lstStyle/>
                      <a:p>
                        <a:endParaRPr lang="en-US"/>
                      </a:p>
                    </a:txBody>
                    <a:tcPr/>
                  </a:tc>
                </a:tr>
                <a:tr h="687492">
                  <a:tc>
                    <a:txBody>
                      <a:bodyPr/>
                      <a:lstStyle/>
                      <a:p>
                        <a:pPr marL="0" marR="0" lvl="0" indent="0" algn="ctr" defTabSz="914400" rtl="0" eaLnBrk="1" fontAlgn="base" latinLnBrk="0" hangingPunct="1">
                          <a:lnSpc>
                            <a:spcPct val="100000"/>
                          </a:lnSpc>
                          <a:spcBef>
                            <a:spcPct val="20000"/>
                          </a:spcBef>
                          <a:spcAft>
                            <a:spcPct val="0"/>
                          </a:spcAft>
                          <a:buClr>
                            <a:schemeClr val="tx2"/>
                          </a:buClr>
                          <a:buSzPct val="90000"/>
                          <a:buFont typeface="Wingdings" pitchFamily="2" charset="2"/>
                          <a:buNone/>
                          <a:tabLst/>
                        </a:pPr>
                        <a:r>
                          <a:rPr kumimoji="0" lang="en-US" sz="1500" u="none" strike="noStrike" cap="none" normalizeH="0" baseline="0" dirty="0" smtClean="0">
                            <a:ln>
                              <a:noFill/>
                            </a:ln>
                            <a:solidFill>
                              <a:srgbClr val="F8F8F8"/>
                            </a:solidFill>
                            <a:effectLst/>
                            <a:latin typeface="Corbel" pitchFamily="34" charset="0"/>
                            <a:cs typeface="Calibri" pitchFamily="34" charset="0"/>
                          </a:rPr>
                          <a:t>4</a:t>
                        </a:r>
                        <a:endParaRPr kumimoji="0" lang="en-US" sz="1500" b="0" i="0" u="none" strike="noStrike" cap="none" normalizeH="0" baseline="0" dirty="0" smtClean="0">
                          <a:ln>
                            <a:noFill/>
                          </a:ln>
                          <a:solidFill>
                            <a:srgbClr val="F8F8F8"/>
                          </a:solidFill>
                          <a:effectLst/>
                          <a:latin typeface="Corbel" pitchFamily="34" charset="0"/>
                          <a:cs typeface="Calibri" pitchFamily="34" charset="0"/>
                        </a:endParaRPr>
                      </a:p>
                    </a:txBody>
                    <a:tcPr horzOverflow="overflow">
                      <a:solidFill>
                        <a:schemeClr val="tx1">
                          <a:lumMod val="50000"/>
                          <a:lumOff val="50000"/>
                        </a:schemeClr>
                      </a:solidFill>
                    </a:tcPr>
                  </a:tc>
                  <a:tc vMerge="1">
                    <a:txBody>
                      <a:bodyPr/>
                      <a:lstStyle/>
                      <a:p>
                        <a:pPr marL="0" marR="0" lvl="0" indent="0" algn="ctr" defTabSz="914400" rtl="0" eaLnBrk="1" fontAlgn="base" latinLnBrk="0" hangingPunct="1">
                          <a:lnSpc>
                            <a:spcPct val="100000"/>
                          </a:lnSpc>
                          <a:spcBef>
                            <a:spcPct val="20000"/>
                          </a:spcBef>
                          <a:spcAft>
                            <a:spcPct val="0"/>
                          </a:spcAft>
                          <a:buClr>
                            <a:schemeClr val="tx2"/>
                          </a:buClr>
                          <a:buSzPct val="90000"/>
                          <a:buFont typeface="Wingdings" pitchFamily="2" charset="2"/>
                          <a:buNone/>
                          <a:tabLst/>
                        </a:pPr>
                        <a:endParaRPr kumimoji="0" lang="en-US" sz="1800" b="0" i="0" u="none" strike="noStrike" cap="none" normalizeH="0" baseline="0" dirty="0" smtClean="0">
                          <a:ln>
                            <a:noFill/>
                          </a:ln>
                          <a:solidFill>
                            <a:schemeClr val="tx1"/>
                          </a:solidFill>
                          <a:effectLst/>
                          <a:latin typeface="Corbel" pitchFamily="34" charset="0"/>
                          <a:cs typeface="Calibri" pitchFamily="34" charset="0"/>
                        </a:endParaRPr>
                      </a:p>
                    </a:txBody>
                    <a:tcPr horzOverflow="overflow">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90000"/>
                          <a:buFont typeface="Wingdings" pitchFamily="2" charset="2"/>
                          <a:buNone/>
                          <a:tabLst/>
                        </a:pPr>
                        <a:r>
                          <a:rPr kumimoji="0" lang="en-US" sz="1500" u="none" strike="noStrike" cap="none" normalizeH="0" baseline="0" dirty="0" smtClean="0">
                            <a:ln>
                              <a:noFill/>
                            </a:ln>
                            <a:solidFill>
                              <a:srgbClr val="F8F8F8"/>
                            </a:solidFill>
                            <a:effectLst/>
                            <a:latin typeface="Corbel" pitchFamily="34" charset="0"/>
                            <a:cs typeface="Calibri" pitchFamily="34" charset="0"/>
                          </a:rPr>
                          <a:t>Presence/absence of patent  and plant variety </a:t>
                        </a:r>
                        <a:br>
                          <a:rPr kumimoji="0" lang="en-US" sz="1500" u="none" strike="noStrike" cap="none" normalizeH="0" baseline="0" dirty="0" smtClean="0">
                            <a:ln>
                              <a:noFill/>
                            </a:ln>
                            <a:solidFill>
                              <a:srgbClr val="F8F8F8"/>
                            </a:solidFill>
                            <a:effectLst/>
                            <a:latin typeface="Corbel" pitchFamily="34" charset="0"/>
                            <a:cs typeface="Calibri" pitchFamily="34" charset="0"/>
                          </a:rPr>
                        </a:br>
                        <a:r>
                          <a:rPr kumimoji="0" lang="en-US" sz="1500" u="none" strike="noStrike" cap="none" normalizeH="0" baseline="0" dirty="0" smtClean="0">
                            <a:ln>
                              <a:noFill/>
                            </a:ln>
                            <a:solidFill>
                              <a:srgbClr val="F8F8F8"/>
                            </a:solidFill>
                            <a:effectLst/>
                            <a:latin typeface="Corbel" pitchFamily="34" charset="0"/>
                            <a:cs typeface="Calibri" pitchFamily="34" charset="0"/>
                          </a:rPr>
                          <a:t>protection laws </a:t>
                        </a:r>
                        <a:endParaRPr kumimoji="0" lang="en-US" sz="1500" b="0" i="0" u="none" strike="noStrike" cap="none" normalizeH="0" baseline="0" dirty="0" smtClean="0">
                          <a:ln>
                            <a:noFill/>
                          </a:ln>
                          <a:solidFill>
                            <a:srgbClr val="F8F8F8"/>
                          </a:solidFill>
                          <a:effectLst/>
                          <a:latin typeface="Corbel" pitchFamily="34" charset="0"/>
                          <a:cs typeface="Calibri" pitchFamily="34" charset="0"/>
                        </a:endParaRPr>
                      </a:p>
                    </a:txBody>
                    <a:tcPr horzOverflow="overflow">
                      <a:solidFill>
                        <a:schemeClr val="tx1">
                          <a:lumMod val="50000"/>
                          <a:lumOff val="50000"/>
                        </a:schemeClr>
                      </a:solidFill>
                    </a:tcPr>
                  </a:tc>
                  <a:tc vMerge="1">
                    <a:txBody>
                      <a:bodyPr/>
                      <a:lstStyle/>
                      <a:p>
                        <a:endParaRPr lang="en-US"/>
                      </a:p>
                    </a:txBody>
                    <a:tcPr/>
                  </a:tc>
                </a:tr>
              </a:tbl>
            </a:graphicData>
          </a:graphic>
        </p:graphicFrame>
        <p:cxnSp>
          <p:nvCxnSpPr>
            <p:cNvPr id="11" name="Straight Connector 10"/>
            <p:cNvCxnSpPr/>
            <p:nvPr/>
          </p:nvCxnSpPr>
          <p:spPr>
            <a:xfrm>
              <a:off x="395536" y="5942809"/>
              <a:ext cx="8229600" cy="0"/>
            </a:xfrm>
            <a:prstGeom prst="line">
              <a:avLst/>
            </a:prstGeom>
            <a:ln/>
          </p:spPr>
          <p:style>
            <a:lnRef idx="3">
              <a:schemeClr val="accent1"/>
            </a:lnRef>
            <a:fillRef idx="0">
              <a:schemeClr val="accent1"/>
            </a:fillRef>
            <a:effectRef idx="2">
              <a:schemeClr val="accent1"/>
            </a:effectRef>
            <a:fontRef idx="minor">
              <a:schemeClr val="tx1"/>
            </a:fontRef>
          </p:style>
        </p:cxnSp>
      </p:grpSp>
      <p:sp>
        <p:nvSpPr>
          <p:cNvPr id="2" name="Rectangle 1"/>
          <p:cNvSpPr/>
          <p:nvPr/>
        </p:nvSpPr>
        <p:spPr>
          <a:xfrm>
            <a:off x="1243819" y="2148934"/>
            <a:ext cx="1651414" cy="369332"/>
          </a:xfrm>
          <a:prstGeom prst="rect">
            <a:avLst/>
          </a:prstGeom>
        </p:spPr>
        <p:txBody>
          <a:bodyPr wrap="none">
            <a:spAutoFit/>
          </a:bodyPr>
          <a:lstStyle/>
          <a:p>
            <a:pPr marL="0" indent="0">
              <a:buNone/>
            </a:pPr>
            <a:r>
              <a:rPr lang="en-US" dirty="0">
                <a:latin typeface="Corbel" pitchFamily="34" charset="0"/>
              </a:rPr>
              <a:t>e.g. </a:t>
            </a:r>
            <a:r>
              <a:rPr lang="en-US" b="1" i="1" dirty="0">
                <a:latin typeface="Corbel" pitchFamily="34" charset="0"/>
              </a:rPr>
              <a:t>Y = a + </a:t>
            </a:r>
            <a:r>
              <a:rPr lang="en-US" b="1" i="1" dirty="0" err="1">
                <a:latin typeface="Corbel" pitchFamily="34" charset="0"/>
              </a:rPr>
              <a:t>bX</a:t>
            </a:r>
            <a:r>
              <a:rPr lang="en-US" dirty="0">
                <a:latin typeface="Corbel" pitchFamily="34" charset="0"/>
              </a:rPr>
              <a:t>, </a:t>
            </a:r>
          </a:p>
        </p:txBody>
      </p:sp>
      <p:cxnSp>
        <p:nvCxnSpPr>
          <p:cNvPr id="5" name="Straight Arrow Connector 4"/>
          <p:cNvCxnSpPr/>
          <p:nvPr/>
        </p:nvCxnSpPr>
        <p:spPr bwMode="auto">
          <a:xfrm>
            <a:off x="1891891" y="2518266"/>
            <a:ext cx="0" cy="134724"/>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TextBox 5"/>
          <p:cNvSpPr txBox="1"/>
          <p:nvPr/>
        </p:nvSpPr>
        <p:spPr>
          <a:xfrm>
            <a:off x="958019" y="2602468"/>
            <a:ext cx="2302024" cy="369332"/>
          </a:xfrm>
          <a:prstGeom prst="rect">
            <a:avLst/>
          </a:prstGeom>
          <a:noFill/>
        </p:spPr>
        <p:txBody>
          <a:bodyPr wrap="square" rtlCol="0">
            <a:spAutoFit/>
          </a:bodyPr>
          <a:lstStyle/>
          <a:p>
            <a:r>
              <a:rPr lang="en-US" dirty="0" smtClean="0">
                <a:latin typeface="Corbel" pitchFamily="34" charset="0"/>
              </a:rPr>
              <a:t>Dependent variable </a:t>
            </a:r>
            <a:endParaRPr lang="en-US" dirty="0">
              <a:latin typeface="Corbel" pitchFamily="34" charset="0"/>
            </a:endParaRPr>
          </a:p>
        </p:txBody>
      </p:sp>
      <p:cxnSp>
        <p:nvCxnSpPr>
          <p:cNvPr id="15" name="Straight Arrow Connector 14"/>
          <p:cNvCxnSpPr/>
          <p:nvPr/>
        </p:nvCxnSpPr>
        <p:spPr bwMode="auto">
          <a:xfrm>
            <a:off x="2827995" y="2148934"/>
            <a:ext cx="720080"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Straight Connector 17"/>
          <p:cNvCxnSpPr/>
          <p:nvPr/>
        </p:nvCxnSpPr>
        <p:spPr bwMode="auto">
          <a:xfrm>
            <a:off x="2827995" y="2148934"/>
            <a:ext cx="0"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Straight Connector 19"/>
          <p:cNvCxnSpPr/>
          <p:nvPr/>
        </p:nvCxnSpPr>
        <p:spPr bwMode="auto">
          <a:xfrm>
            <a:off x="2827995" y="214893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TextBox 21"/>
          <p:cNvSpPr txBox="1"/>
          <p:nvPr/>
        </p:nvSpPr>
        <p:spPr>
          <a:xfrm>
            <a:off x="3608301" y="2019057"/>
            <a:ext cx="1878099" cy="646331"/>
          </a:xfrm>
          <a:prstGeom prst="rect">
            <a:avLst/>
          </a:prstGeom>
          <a:noFill/>
        </p:spPr>
        <p:txBody>
          <a:bodyPr wrap="square" rtlCol="0">
            <a:spAutoFit/>
          </a:bodyPr>
          <a:lstStyle/>
          <a:p>
            <a:r>
              <a:rPr lang="en-US" dirty="0" smtClean="0">
                <a:latin typeface="Corbel" pitchFamily="34" charset="0"/>
              </a:rPr>
              <a:t>Independent + </a:t>
            </a:r>
            <a:br>
              <a:rPr lang="en-US" dirty="0" smtClean="0">
                <a:latin typeface="Corbel" pitchFamily="34" charset="0"/>
              </a:rPr>
            </a:br>
            <a:r>
              <a:rPr lang="en-US" dirty="0" smtClean="0">
                <a:latin typeface="Corbel" pitchFamily="34" charset="0"/>
              </a:rPr>
              <a:t>control variables </a:t>
            </a:r>
            <a:endParaRPr lang="en-US" dirty="0">
              <a:latin typeface="Corbel" pitchFamily="34" charset="0"/>
            </a:endParaRPr>
          </a:p>
        </p:txBody>
      </p:sp>
    </p:spTree>
    <p:extLst>
      <p:ext uri="{BB962C8B-B14F-4D97-AF65-F5344CB8AC3E}">
        <p14:creationId xmlns:p14="http://schemas.microsoft.com/office/powerpoint/2010/main" val="1493337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838200" y="2667000"/>
            <a:ext cx="5516016" cy="3463534"/>
          </a:xfrm>
          <a:prstGeom prst="rect">
            <a:avLst/>
          </a:prstGeom>
        </p:spPr>
        <p:txBody>
          <a:bodyPr wrap="square" lIns="267219" tIns="267219" rIns="267219" bIns="267219">
            <a:spAutoFit/>
          </a:bodyPr>
          <a:lstStyle>
            <a:defPPr>
              <a:defRPr lang="en-US"/>
            </a:defPPr>
            <a:lvl1pPr marL="0" algn="l" defTabSz="4275508" rtl="0" eaLnBrk="1" latinLnBrk="0" hangingPunct="1">
              <a:defRPr sz="8400" kern="1200">
                <a:solidFill>
                  <a:schemeClr val="tx1"/>
                </a:solidFill>
                <a:latin typeface="+mn-lt"/>
                <a:ea typeface="+mn-ea"/>
                <a:cs typeface="+mn-cs"/>
              </a:defRPr>
            </a:lvl1pPr>
            <a:lvl2pPr marL="2137754" algn="l" defTabSz="4275508" rtl="0" eaLnBrk="1" latinLnBrk="0" hangingPunct="1">
              <a:defRPr sz="8400" kern="1200">
                <a:solidFill>
                  <a:schemeClr val="tx1"/>
                </a:solidFill>
                <a:latin typeface="+mn-lt"/>
                <a:ea typeface="+mn-ea"/>
                <a:cs typeface="+mn-cs"/>
              </a:defRPr>
            </a:lvl2pPr>
            <a:lvl3pPr marL="4275508" algn="l" defTabSz="4275508" rtl="0" eaLnBrk="1" latinLnBrk="0" hangingPunct="1">
              <a:defRPr sz="8400" kern="1200">
                <a:solidFill>
                  <a:schemeClr val="tx1"/>
                </a:solidFill>
                <a:latin typeface="+mn-lt"/>
                <a:ea typeface="+mn-ea"/>
                <a:cs typeface="+mn-cs"/>
              </a:defRPr>
            </a:lvl3pPr>
            <a:lvl4pPr marL="6413264" algn="l" defTabSz="4275508" rtl="0" eaLnBrk="1" latinLnBrk="0" hangingPunct="1">
              <a:defRPr sz="8400" kern="1200">
                <a:solidFill>
                  <a:schemeClr val="tx1"/>
                </a:solidFill>
                <a:latin typeface="+mn-lt"/>
                <a:ea typeface="+mn-ea"/>
                <a:cs typeface="+mn-cs"/>
              </a:defRPr>
            </a:lvl4pPr>
            <a:lvl5pPr marL="8551017" algn="l" defTabSz="4275508" rtl="0" eaLnBrk="1" latinLnBrk="0" hangingPunct="1">
              <a:defRPr sz="8400" kern="1200">
                <a:solidFill>
                  <a:schemeClr val="tx1"/>
                </a:solidFill>
                <a:latin typeface="+mn-lt"/>
                <a:ea typeface="+mn-ea"/>
                <a:cs typeface="+mn-cs"/>
              </a:defRPr>
            </a:lvl5pPr>
            <a:lvl6pPr marL="10688771" algn="l" defTabSz="4275508" rtl="0" eaLnBrk="1" latinLnBrk="0" hangingPunct="1">
              <a:defRPr sz="8400" kern="1200">
                <a:solidFill>
                  <a:schemeClr val="tx1"/>
                </a:solidFill>
                <a:latin typeface="+mn-lt"/>
                <a:ea typeface="+mn-ea"/>
                <a:cs typeface="+mn-cs"/>
              </a:defRPr>
            </a:lvl6pPr>
            <a:lvl7pPr marL="12826525" algn="l" defTabSz="4275508" rtl="0" eaLnBrk="1" latinLnBrk="0" hangingPunct="1">
              <a:defRPr sz="8400" kern="1200">
                <a:solidFill>
                  <a:schemeClr val="tx1"/>
                </a:solidFill>
                <a:latin typeface="+mn-lt"/>
                <a:ea typeface="+mn-ea"/>
                <a:cs typeface="+mn-cs"/>
              </a:defRPr>
            </a:lvl7pPr>
            <a:lvl8pPr marL="14964279" algn="l" defTabSz="4275508" rtl="0" eaLnBrk="1" latinLnBrk="0" hangingPunct="1">
              <a:defRPr sz="8400" kern="1200">
                <a:solidFill>
                  <a:schemeClr val="tx1"/>
                </a:solidFill>
                <a:latin typeface="+mn-lt"/>
                <a:ea typeface="+mn-ea"/>
                <a:cs typeface="+mn-cs"/>
              </a:defRPr>
            </a:lvl8pPr>
            <a:lvl9pPr marL="17102034" algn="l" defTabSz="4275508" rtl="0" eaLnBrk="1" latinLnBrk="0" hangingPunct="1">
              <a:defRPr sz="8400" kern="1200">
                <a:solidFill>
                  <a:schemeClr val="tx1"/>
                </a:solidFill>
                <a:latin typeface="+mn-lt"/>
                <a:ea typeface="+mn-ea"/>
                <a:cs typeface="+mn-cs"/>
              </a:defRPr>
            </a:lvl9pPr>
          </a:lstStyle>
          <a:p>
            <a:pPr marL="457200" indent="-457200">
              <a:spcBef>
                <a:spcPts val="300"/>
              </a:spcBef>
              <a:spcAft>
                <a:spcPts val="300"/>
              </a:spcAft>
              <a:buClr>
                <a:srgbClr val="663300"/>
              </a:buClr>
              <a:buSzPct val="75000"/>
              <a:buFont typeface="Wingdings" pitchFamily="2" charset="2"/>
              <a:buChar char="q"/>
            </a:pPr>
            <a:r>
              <a:rPr lang="en-US" sz="2000" dirty="0" smtClean="0">
                <a:latin typeface="Corbel" pitchFamily="34" charset="0"/>
                <a:cs typeface="Calibri" pitchFamily="34" charset="0"/>
              </a:rPr>
              <a:t>significant </a:t>
            </a:r>
            <a:r>
              <a:rPr lang="en-US" sz="2000" dirty="0">
                <a:latin typeface="Corbel" pitchFamily="34" charset="0"/>
                <a:cs typeface="Calibri" pitchFamily="34" charset="0"/>
              </a:rPr>
              <a:t>relationship </a:t>
            </a:r>
            <a:r>
              <a:rPr lang="en-US" sz="2000" dirty="0" smtClean="0">
                <a:latin typeface="Corbel" pitchFamily="34" charset="0"/>
                <a:cs typeface="Calibri" pitchFamily="34" charset="0"/>
              </a:rPr>
              <a:t>of agricultural GDP with GPI, domestic patents, tier classification, and PVP;   </a:t>
            </a:r>
          </a:p>
          <a:p>
            <a:pPr marL="457200" indent="-457200">
              <a:spcBef>
                <a:spcPts val="300"/>
              </a:spcBef>
              <a:spcAft>
                <a:spcPts val="300"/>
              </a:spcAft>
              <a:buClr>
                <a:srgbClr val="663300"/>
              </a:buClr>
              <a:buSzPct val="75000"/>
              <a:buFont typeface="Wingdings" pitchFamily="2" charset="2"/>
              <a:buChar char="q"/>
            </a:pPr>
            <a:r>
              <a:rPr lang="en-US" sz="2000" dirty="0" smtClean="0">
                <a:latin typeface="Corbel" pitchFamily="34" charset="0"/>
                <a:cs typeface="Calibri" pitchFamily="34" charset="0"/>
              </a:rPr>
              <a:t>reaffirmed influence of traditional economic indicators: agricultural area, irrigation, fertilizer, and human capital to agricultural development; and </a:t>
            </a:r>
          </a:p>
          <a:p>
            <a:pPr marL="457200" indent="-457200">
              <a:spcBef>
                <a:spcPts val="300"/>
              </a:spcBef>
              <a:spcAft>
                <a:spcPts val="300"/>
              </a:spcAft>
              <a:buClr>
                <a:srgbClr val="663300"/>
              </a:buClr>
              <a:buSzPct val="75000"/>
              <a:buFont typeface="Wingdings" pitchFamily="2" charset="2"/>
              <a:buChar char="q"/>
            </a:pPr>
            <a:r>
              <a:rPr lang="en-US" sz="2000" dirty="0" smtClean="0">
                <a:latin typeface="Corbel" pitchFamily="34" charset="0"/>
                <a:cs typeface="Calibri" pitchFamily="34" charset="0"/>
              </a:rPr>
              <a:t>GM crop commercialization no significant influence on agricultural GDP</a:t>
            </a:r>
            <a:endParaRPr lang="en-US" sz="2200" dirty="0" smtClean="0">
              <a:latin typeface="Corbel" pitchFamily="34" charset="0"/>
              <a:cs typeface="Calibri" pitchFamily="34" charset="0"/>
            </a:endParaRPr>
          </a:p>
        </p:txBody>
      </p:sp>
      <p:sp>
        <p:nvSpPr>
          <p:cNvPr id="7" name="Rectangle 2"/>
          <p:cNvSpPr>
            <a:spLocks noGrp="1" noChangeArrowheads="1"/>
          </p:cNvSpPr>
          <p:nvPr>
            <p:ph type="title"/>
          </p:nvPr>
        </p:nvSpPr>
        <p:spPr>
          <a:xfrm>
            <a:off x="685800" y="152400"/>
            <a:ext cx="8229600" cy="1224136"/>
          </a:xfrm>
        </p:spPr>
        <p:txBody>
          <a:bodyPr>
            <a:normAutofit/>
          </a:bodyPr>
          <a:lstStyle/>
          <a:p>
            <a:pPr eaLnBrk="1" hangingPunct="1"/>
            <a:r>
              <a:rPr lang="en-US" b="1" dirty="0" smtClean="0"/>
              <a:t>findings </a:t>
            </a:r>
          </a:p>
        </p:txBody>
      </p:sp>
      <p:sp>
        <p:nvSpPr>
          <p:cNvPr id="8" name="Content Placeholder 2"/>
          <p:cNvSpPr>
            <a:spLocks noGrp="1"/>
          </p:cNvSpPr>
          <p:nvPr>
            <p:ph idx="1"/>
          </p:nvPr>
        </p:nvSpPr>
        <p:spPr>
          <a:xfrm>
            <a:off x="685800" y="1905000"/>
            <a:ext cx="8229600" cy="936104"/>
          </a:xfrm>
        </p:spPr>
        <p:txBody>
          <a:bodyPr>
            <a:normAutofit lnSpcReduction="10000"/>
          </a:bodyPr>
          <a:lstStyle/>
          <a:p>
            <a:pPr defTabSz="890731">
              <a:spcBef>
                <a:spcPct val="0"/>
              </a:spcBef>
              <a:buClr>
                <a:srgbClr val="663300"/>
              </a:buClr>
              <a:buSzPct val="75000"/>
            </a:pPr>
            <a:r>
              <a:rPr lang="en-US" dirty="0" smtClean="0">
                <a:cs typeface="Calibri" pitchFamily="34" charset="0"/>
              </a:rPr>
              <a:t>positive correlation between </a:t>
            </a:r>
            <a:r>
              <a:rPr lang="en-US" dirty="0">
                <a:cs typeface="Calibri" pitchFamily="34" charset="0"/>
              </a:rPr>
              <a:t>agricultural GDP </a:t>
            </a:r>
            <a:r>
              <a:rPr lang="en-US" dirty="0" smtClean="0">
                <a:cs typeface="Calibri" pitchFamily="34" charset="0"/>
              </a:rPr>
              <a:t/>
            </a:r>
            <a:br>
              <a:rPr lang="en-US" dirty="0" smtClean="0">
                <a:cs typeface="Calibri" pitchFamily="34" charset="0"/>
              </a:rPr>
            </a:br>
            <a:r>
              <a:rPr lang="en-US" dirty="0" smtClean="0">
                <a:cs typeface="Calibri" pitchFamily="34" charset="0"/>
              </a:rPr>
              <a:t>and </a:t>
            </a:r>
            <a:r>
              <a:rPr lang="en-US" dirty="0">
                <a:cs typeface="Calibri" pitchFamily="34" charset="0"/>
              </a:rPr>
              <a:t>measures of strengthened IPR </a:t>
            </a:r>
            <a:r>
              <a:rPr lang="en-US" dirty="0" smtClean="0">
                <a:cs typeface="Calibri" pitchFamily="34" charset="0"/>
              </a:rPr>
              <a:t>protection </a:t>
            </a:r>
            <a:endParaRPr lang="en-US" dirty="0">
              <a:cs typeface="Calibri" pitchFamily="34" charset="0"/>
            </a:endParaRPr>
          </a:p>
          <a:p>
            <a:pPr marL="0" indent="0">
              <a:buNone/>
            </a:pPr>
            <a:endParaRPr lang="en-US" dirty="0"/>
          </a:p>
        </p:txBody>
      </p:sp>
    </p:spTree>
    <p:extLst>
      <p:ext uri="{BB962C8B-B14F-4D97-AF65-F5344CB8AC3E}">
        <p14:creationId xmlns:p14="http://schemas.microsoft.com/office/powerpoint/2010/main" val="1596527903"/>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762000" y="152400"/>
            <a:ext cx="7772400" cy="1143000"/>
          </a:xfrm>
        </p:spPr>
        <p:txBody>
          <a:bodyPr/>
          <a:lstStyle/>
          <a:p>
            <a:pPr eaLnBrk="1" hangingPunct="1"/>
            <a:r>
              <a:rPr lang="en-US" dirty="0"/>
              <a:t>k</a:t>
            </a:r>
            <a:r>
              <a:rPr lang="en-US" b="1" dirty="0" smtClean="0"/>
              <a:t>ey lessons</a:t>
            </a:r>
          </a:p>
        </p:txBody>
      </p:sp>
      <p:sp>
        <p:nvSpPr>
          <p:cNvPr id="2" name="Rectangle 1"/>
          <p:cNvSpPr/>
          <p:nvPr/>
        </p:nvSpPr>
        <p:spPr>
          <a:xfrm>
            <a:off x="755576" y="2307501"/>
            <a:ext cx="7632848" cy="646331"/>
          </a:xfrm>
          <a:prstGeom prst="rect">
            <a:avLst/>
          </a:prstGeom>
        </p:spPr>
        <p:txBody>
          <a:bodyPr wrap="square">
            <a:spAutoFit/>
          </a:bodyPr>
          <a:lstStyle/>
          <a:p>
            <a:pPr marL="342900" lvl="0" indent="-342900">
              <a:buFont typeface="+mj-lt"/>
              <a:buAutoNum type="arabicPeriod"/>
            </a:pPr>
            <a:endParaRPr lang="en-US" dirty="0" smtClean="0">
              <a:latin typeface="Corbel" pitchFamily="34" charset="0"/>
            </a:endParaRPr>
          </a:p>
          <a:p>
            <a:pPr marL="0" lvl="2" eaLnBrk="1" hangingPunct="1"/>
            <a:endParaRPr lang="en-US" dirty="0">
              <a:ln w="1905"/>
              <a:latin typeface="Corbel" pitchFamily="34" charset="0"/>
            </a:endParaRPr>
          </a:p>
        </p:txBody>
      </p:sp>
      <p:sp>
        <p:nvSpPr>
          <p:cNvPr id="3" name="Rectangle 2"/>
          <p:cNvSpPr/>
          <p:nvPr/>
        </p:nvSpPr>
        <p:spPr>
          <a:xfrm>
            <a:off x="899592" y="1801029"/>
            <a:ext cx="7488832" cy="4447371"/>
          </a:xfrm>
          <a:prstGeom prst="rect">
            <a:avLst/>
          </a:prstGeom>
        </p:spPr>
        <p:txBody>
          <a:bodyPr wrap="square">
            <a:spAutoFit/>
          </a:bodyPr>
          <a:lstStyle/>
          <a:p>
            <a:pPr>
              <a:spcBef>
                <a:spcPts val="300"/>
              </a:spcBef>
              <a:spcAft>
                <a:spcPts val="300"/>
              </a:spcAft>
            </a:pPr>
            <a:r>
              <a:rPr lang="en-US" sz="2400" dirty="0" smtClean="0">
                <a:latin typeface="+mn-lt"/>
              </a:rPr>
              <a:t>Econometric tools useful to extract and infer useful information to determine impact of IPR to agriculture:</a:t>
            </a:r>
          </a:p>
          <a:p>
            <a:pPr>
              <a:spcBef>
                <a:spcPts val="300"/>
              </a:spcBef>
              <a:spcAft>
                <a:spcPts val="300"/>
              </a:spcAft>
            </a:pPr>
            <a:endParaRPr lang="en-US" sz="1000" dirty="0" smtClean="0">
              <a:latin typeface="Corbel" pitchFamily="34" charset="0"/>
            </a:endParaRPr>
          </a:p>
          <a:p>
            <a:pPr marL="508000" lvl="1" indent="-333375">
              <a:spcBef>
                <a:spcPts val="300"/>
              </a:spcBef>
              <a:spcAft>
                <a:spcPts val="300"/>
              </a:spcAft>
              <a:buClr>
                <a:srgbClr val="663300"/>
              </a:buClr>
              <a:buSzPct val="75000"/>
              <a:buFont typeface="Wingdings" pitchFamily="2" charset="2"/>
              <a:buChar char="q"/>
            </a:pPr>
            <a:r>
              <a:rPr lang="en-US" sz="2000" dirty="0">
                <a:latin typeface="Corbel" pitchFamily="34" charset="0"/>
              </a:rPr>
              <a:t>t</a:t>
            </a:r>
            <a:r>
              <a:rPr lang="en-US" sz="2000" dirty="0" smtClean="0">
                <a:latin typeface="Corbel" pitchFamily="34" charset="0"/>
              </a:rPr>
              <a:t>ime </a:t>
            </a:r>
            <a:r>
              <a:rPr lang="en-US" sz="2000" dirty="0">
                <a:latin typeface="Corbel" pitchFamily="34" charset="0"/>
              </a:rPr>
              <a:t>series cross section data </a:t>
            </a:r>
            <a:r>
              <a:rPr lang="en-US" sz="2000" dirty="0" smtClean="0">
                <a:latin typeface="Corbel" pitchFamily="34" charset="0"/>
              </a:rPr>
              <a:t>better than time series or cross section data alone: enables analysis of cross </a:t>
            </a:r>
            <a:r>
              <a:rPr lang="en-US" sz="2000" dirty="0">
                <a:latin typeface="Corbel" pitchFamily="34" charset="0"/>
              </a:rPr>
              <a:t>sectional variation (among TRIPS member countries) and time </a:t>
            </a:r>
            <a:br>
              <a:rPr lang="en-US" sz="2000" dirty="0">
                <a:latin typeface="Corbel" pitchFamily="34" charset="0"/>
              </a:rPr>
            </a:br>
            <a:r>
              <a:rPr lang="en-US" sz="2000" dirty="0">
                <a:latin typeface="Corbel" pitchFamily="34" charset="0"/>
              </a:rPr>
              <a:t>series variation (before and after TRIPS</a:t>
            </a:r>
            <a:r>
              <a:rPr lang="en-US" sz="2000" dirty="0" smtClean="0">
                <a:latin typeface="Corbel" pitchFamily="34" charset="0"/>
              </a:rPr>
              <a:t>); </a:t>
            </a:r>
            <a:endParaRPr lang="en-US" sz="2000" dirty="0">
              <a:latin typeface="Corbel" pitchFamily="34" charset="0"/>
            </a:endParaRPr>
          </a:p>
          <a:p>
            <a:pPr marL="465138" lvl="1" indent="-290513">
              <a:spcBef>
                <a:spcPts val="300"/>
              </a:spcBef>
              <a:spcAft>
                <a:spcPts val="300"/>
              </a:spcAft>
              <a:buClr>
                <a:srgbClr val="663300"/>
              </a:buClr>
              <a:buSzPct val="75000"/>
              <a:buFont typeface="Wingdings" pitchFamily="2" charset="2"/>
              <a:buChar char="q"/>
            </a:pPr>
            <a:r>
              <a:rPr lang="en-US" sz="2000" dirty="0">
                <a:latin typeface="Corbel" pitchFamily="34" charset="0"/>
              </a:rPr>
              <a:t>s</a:t>
            </a:r>
            <a:r>
              <a:rPr lang="en-US" sz="2000" dirty="0" smtClean="0">
                <a:latin typeface="Corbel" pitchFamily="34" charset="0"/>
              </a:rPr>
              <a:t>uccess </a:t>
            </a:r>
            <a:r>
              <a:rPr lang="en-US" sz="2000" dirty="0">
                <a:latin typeface="Corbel" pitchFamily="34" charset="0"/>
              </a:rPr>
              <a:t>of any econometric study hinges on quality </a:t>
            </a:r>
            <a:r>
              <a:rPr lang="en-US" sz="2000" dirty="0" smtClean="0">
                <a:latin typeface="Corbel" pitchFamily="34" charset="0"/>
              </a:rPr>
              <a:t/>
            </a:r>
            <a:br>
              <a:rPr lang="en-US" sz="2000" dirty="0" smtClean="0">
                <a:latin typeface="Corbel" pitchFamily="34" charset="0"/>
              </a:rPr>
            </a:br>
            <a:r>
              <a:rPr lang="en-US" sz="2000" dirty="0" smtClean="0">
                <a:latin typeface="Corbel" pitchFamily="34" charset="0"/>
              </a:rPr>
              <a:t>and </a:t>
            </a:r>
            <a:r>
              <a:rPr lang="en-US" sz="2000" dirty="0">
                <a:latin typeface="Corbel" pitchFamily="34" charset="0"/>
              </a:rPr>
              <a:t>quantity of data</a:t>
            </a:r>
            <a:r>
              <a:rPr lang="en-US" sz="2000" dirty="0" smtClean="0">
                <a:latin typeface="Corbel" pitchFamily="34" charset="0"/>
              </a:rPr>
              <a:t>.; </a:t>
            </a:r>
          </a:p>
          <a:p>
            <a:pPr marL="465138" lvl="1" indent="-290513">
              <a:spcBef>
                <a:spcPts val="300"/>
              </a:spcBef>
              <a:spcAft>
                <a:spcPts val="300"/>
              </a:spcAft>
              <a:buClr>
                <a:srgbClr val="663300"/>
              </a:buClr>
              <a:buSzPct val="75000"/>
              <a:buFont typeface="Wingdings" pitchFamily="2" charset="2"/>
              <a:buChar char="q"/>
            </a:pPr>
            <a:r>
              <a:rPr lang="en-US" sz="2000" dirty="0" smtClean="0">
                <a:latin typeface="Corbel" pitchFamily="34" charset="0"/>
              </a:rPr>
              <a:t>choice </a:t>
            </a:r>
            <a:r>
              <a:rPr lang="en-US" sz="2000" dirty="0">
                <a:latin typeface="Corbel" pitchFamily="34" charset="0"/>
              </a:rPr>
              <a:t>of variables </a:t>
            </a:r>
            <a:r>
              <a:rPr lang="en-US" sz="2000" dirty="0" smtClean="0">
                <a:latin typeface="Corbel" pitchFamily="34" charset="0"/>
              </a:rPr>
              <a:t>important </a:t>
            </a:r>
            <a:r>
              <a:rPr lang="en-US" sz="2000" dirty="0">
                <a:latin typeface="Corbel" pitchFamily="34" charset="0"/>
              </a:rPr>
              <a:t>to generate econometric models that represent </a:t>
            </a:r>
            <a:r>
              <a:rPr lang="en-US" sz="2000" dirty="0" smtClean="0">
                <a:latin typeface="Corbel" pitchFamily="34" charset="0"/>
              </a:rPr>
              <a:t>reality; </a:t>
            </a:r>
            <a:endParaRPr lang="en-US" sz="2000" dirty="0">
              <a:latin typeface="Corbel" pitchFamily="34" charset="0"/>
            </a:endParaRPr>
          </a:p>
          <a:p>
            <a:pPr marL="465138" lvl="1" indent="-290513">
              <a:spcBef>
                <a:spcPts val="300"/>
              </a:spcBef>
              <a:spcAft>
                <a:spcPts val="300"/>
              </a:spcAft>
              <a:buClr>
                <a:srgbClr val="663300"/>
              </a:buClr>
              <a:buSzPct val="75000"/>
              <a:buFont typeface="Wingdings" pitchFamily="2" charset="2"/>
              <a:buChar char="q"/>
            </a:pPr>
            <a:r>
              <a:rPr lang="en-US" sz="2000" dirty="0" smtClean="0">
                <a:latin typeface="Corbel" pitchFamily="34" charset="0"/>
              </a:rPr>
              <a:t>use </a:t>
            </a:r>
            <a:r>
              <a:rPr lang="en-US" sz="2000" dirty="0">
                <a:latin typeface="Corbel" pitchFamily="34" charset="0"/>
              </a:rPr>
              <a:t>modern econometric software (e.g. SAS)  </a:t>
            </a:r>
            <a:r>
              <a:rPr lang="en-US" sz="2000" dirty="0" smtClean="0">
                <a:latin typeface="Corbel" pitchFamily="34" charset="0"/>
              </a:rPr>
              <a:t/>
            </a:r>
            <a:br>
              <a:rPr lang="en-US" sz="2000" dirty="0" smtClean="0">
                <a:latin typeface="Corbel" pitchFamily="34" charset="0"/>
              </a:rPr>
            </a:br>
            <a:r>
              <a:rPr lang="en-US" sz="2000" dirty="0" smtClean="0">
                <a:latin typeface="Corbel" pitchFamily="34" charset="0"/>
              </a:rPr>
              <a:t>that offers robust and powerful estimation. </a:t>
            </a:r>
          </a:p>
        </p:txBody>
      </p:sp>
    </p:spTree>
    <p:extLst>
      <p:ext uri="{BB962C8B-B14F-4D97-AF65-F5344CB8AC3E}">
        <p14:creationId xmlns:p14="http://schemas.microsoft.com/office/powerpoint/2010/main" val="33181334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09600" y="188640"/>
            <a:ext cx="8229600" cy="1143000"/>
          </a:xfrm>
        </p:spPr>
        <p:txBody>
          <a:bodyPr/>
          <a:lstStyle/>
          <a:p>
            <a:pPr eaLnBrk="1" hangingPunct="1"/>
            <a:r>
              <a:rPr lang="en-US" dirty="0" smtClean="0">
                <a:solidFill>
                  <a:schemeClr val="tx1"/>
                </a:solidFill>
                <a:effectLst>
                  <a:outerShdw blurRad="38100" dist="38100" dir="2700000" algn="tl">
                    <a:srgbClr val="000000">
                      <a:alpha val="43137"/>
                    </a:srgbClr>
                  </a:outerShdw>
                </a:effectLst>
              </a:rPr>
              <a:t>m</a:t>
            </a:r>
            <a:r>
              <a:rPr lang="en-US" b="1" dirty="0" smtClean="0">
                <a:solidFill>
                  <a:schemeClr val="tx1"/>
                </a:solidFill>
                <a:effectLst>
                  <a:outerShdw blurRad="38100" dist="38100" dir="2700000" algn="tl">
                    <a:srgbClr val="000000">
                      <a:alpha val="43137"/>
                    </a:srgbClr>
                  </a:outerShdw>
                </a:effectLst>
              </a:rPr>
              <a:t>ethodology</a:t>
            </a:r>
          </a:p>
        </p:txBody>
      </p:sp>
      <p:sp>
        <p:nvSpPr>
          <p:cNvPr id="24" name="Rectangle 3"/>
          <p:cNvSpPr txBox="1">
            <a:spLocks noChangeArrowheads="1"/>
          </p:cNvSpPr>
          <p:nvPr/>
        </p:nvSpPr>
        <p:spPr bwMode="auto">
          <a:xfrm>
            <a:off x="1807153" y="5384934"/>
            <a:ext cx="6354687" cy="457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Blip>
                <a:blip r:embed="rId3"/>
              </a:buBlip>
              <a:defRPr sz="2400">
                <a:solidFill>
                  <a:schemeClr val="tx1"/>
                </a:solidFill>
                <a:latin typeface="+mn-lt"/>
                <a:ea typeface="+mn-ea"/>
                <a:cs typeface="+mn-cs"/>
              </a:defRPr>
            </a:lvl1pPr>
            <a:lvl2pPr marL="742950" indent="-285750" algn="l" rtl="0" eaLnBrk="0" fontAlgn="base" hangingPunct="0">
              <a:spcBef>
                <a:spcPct val="20000"/>
              </a:spcBef>
              <a:spcAft>
                <a:spcPct val="0"/>
              </a:spcAft>
              <a:buBlip>
                <a:blip r:embed="rId3"/>
              </a:buBlip>
              <a:defRPr sz="2400">
                <a:solidFill>
                  <a:schemeClr val="tx1"/>
                </a:solidFill>
                <a:latin typeface="+mn-lt"/>
                <a:cs typeface="+mn-cs"/>
              </a:defRPr>
            </a:lvl2pPr>
            <a:lvl3pPr marL="1143000" indent="-228600" algn="l" rtl="0" eaLnBrk="0" fontAlgn="base" hangingPunct="0">
              <a:spcBef>
                <a:spcPct val="20000"/>
              </a:spcBef>
              <a:spcAft>
                <a:spcPct val="0"/>
              </a:spcAft>
              <a:buBlip>
                <a:blip r:embed="rId3"/>
              </a:buBlip>
              <a:defRPr sz="2400">
                <a:solidFill>
                  <a:schemeClr val="tx1"/>
                </a:solidFill>
                <a:latin typeface="+mn-lt"/>
                <a:cs typeface="+mn-cs"/>
              </a:defRPr>
            </a:lvl3pPr>
            <a:lvl4pPr marL="1600200" indent="-228600" algn="l" rtl="0" eaLnBrk="0" fontAlgn="base" hangingPunct="0">
              <a:spcBef>
                <a:spcPct val="20000"/>
              </a:spcBef>
              <a:spcAft>
                <a:spcPct val="0"/>
              </a:spcAft>
              <a:buBlip>
                <a:blip r:embed="rId3"/>
              </a:buBlip>
              <a:defRPr sz="2400">
                <a:solidFill>
                  <a:schemeClr val="tx1"/>
                </a:solidFill>
                <a:latin typeface="+mn-lt"/>
                <a:cs typeface="+mn-cs"/>
              </a:defRPr>
            </a:lvl4pPr>
            <a:lvl5pPr marL="2057400" indent="-228600" algn="l" rtl="0" eaLnBrk="0" fontAlgn="base" hangingPunct="0">
              <a:spcBef>
                <a:spcPct val="20000"/>
              </a:spcBef>
              <a:spcAft>
                <a:spcPct val="0"/>
              </a:spcAft>
              <a:buBlip>
                <a:blip r:embed="rId3"/>
              </a:buBlip>
              <a:defRPr sz="2400">
                <a:solidFill>
                  <a:schemeClr val="tx1"/>
                </a:solidFill>
                <a:latin typeface="+mn-lt"/>
                <a:cs typeface="+mn-cs"/>
              </a:defRPr>
            </a:lvl5pPr>
            <a:lvl6pPr marL="2514600" indent="-228600" algn="l" rtl="0" fontAlgn="base">
              <a:spcBef>
                <a:spcPct val="20000"/>
              </a:spcBef>
              <a:spcAft>
                <a:spcPct val="0"/>
              </a:spcAft>
              <a:buBlip>
                <a:blip r:embed="rId3"/>
              </a:buBlip>
              <a:defRPr sz="2400">
                <a:solidFill>
                  <a:schemeClr val="tx1"/>
                </a:solidFill>
                <a:latin typeface="+mn-lt"/>
                <a:cs typeface="+mn-cs"/>
              </a:defRPr>
            </a:lvl6pPr>
            <a:lvl7pPr marL="2971800" indent="-228600" algn="l" rtl="0" fontAlgn="base">
              <a:spcBef>
                <a:spcPct val="20000"/>
              </a:spcBef>
              <a:spcAft>
                <a:spcPct val="0"/>
              </a:spcAft>
              <a:buBlip>
                <a:blip r:embed="rId3"/>
              </a:buBlip>
              <a:defRPr sz="2400">
                <a:solidFill>
                  <a:schemeClr val="tx1"/>
                </a:solidFill>
                <a:latin typeface="+mn-lt"/>
                <a:cs typeface="+mn-cs"/>
              </a:defRPr>
            </a:lvl7pPr>
            <a:lvl8pPr marL="3429000" indent="-228600" algn="l" rtl="0" fontAlgn="base">
              <a:spcBef>
                <a:spcPct val="20000"/>
              </a:spcBef>
              <a:spcAft>
                <a:spcPct val="0"/>
              </a:spcAft>
              <a:buBlip>
                <a:blip r:embed="rId3"/>
              </a:buBlip>
              <a:defRPr sz="2400">
                <a:solidFill>
                  <a:schemeClr val="tx1"/>
                </a:solidFill>
                <a:latin typeface="+mn-lt"/>
                <a:cs typeface="+mn-cs"/>
              </a:defRPr>
            </a:lvl8pPr>
            <a:lvl9pPr marL="3886200" indent="-228600" algn="l" rtl="0" fontAlgn="base">
              <a:spcBef>
                <a:spcPct val="20000"/>
              </a:spcBef>
              <a:spcAft>
                <a:spcPct val="0"/>
              </a:spcAft>
              <a:buBlip>
                <a:blip r:embed="rId3"/>
              </a:buBlip>
              <a:defRPr sz="2400">
                <a:solidFill>
                  <a:schemeClr val="tx1"/>
                </a:solidFill>
                <a:latin typeface="+mn-lt"/>
                <a:cs typeface="+mn-cs"/>
              </a:defRPr>
            </a:lvl9pPr>
          </a:lstStyle>
          <a:p>
            <a:pPr marL="682625" indent="-682625" algn="ctr" eaLnBrk="1" hangingPunct="1">
              <a:buFontTx/>
              <a:buNone/>
            </a:pPr>
            <a:endParaRPr lang="en-US" sz="1800" b="1" dirty="0" smtClean="0">
              <a:ln w="1905"/>
              <a:effectLst>
                <a:innerShdw blurRad="69850" dist="43180" dir="5400000">
                  <a:srgbClr val="000000">
                    <a:alpha val="65000"/>
                  </a:srgbClr>
                </a:innerShdw>
              </a:effectLst>
              <a:latin typeface="Corbel" pitchFamily="34" charset="0"/>
            </a:endParaRPr>
          </a:p>
        </p:txBody>
      </p:sp>
      <p:sp>
        <p:nvSpPr>
          <p:cNvPr id="9" name="Rectangle 8"/>
          <p:cNvSpPr/>
          <p:nvPr/>
        </p:nvSpPr>
        <p:spPr>
          <a:xfrm>
            <a:off x="677920" y="1679138"/>
            <a:ext cx="6484880" cy="1692771"/>
          </a:xfrm>
          <a:prstGeom prst="rect">
            <a:avLst/>
          </a:prstGeom>
        </p:spPr>
        <p:txBody>
          <a:bodyPr wrap="square">
            <a:spAutoFit/>
          </a:bodyPr>
          <a:lstStyle/>
          <a:p>
            <a:r>
              <a:rPr lang="en-US" sz="3000" b="1" dirty="0" smtClean="0">
                <a:latin typeface="+mn-lt"/>
              </a:rPr>
              <a:t>Tool No.2 : web-based survey</a:t>
            </a:r>
            <a:endParaRPr lang="en-US" sz="1500" b="1" dirty="0" smtClean="0">
              <a:latin typeface="Corbel" pitchFamily="34" charset="0"/>
            </a:endParaRPr>
          </a:p>
          <a:p>
            <a:pPr marL="342900" indent="-342900">
              <a:buClr>
                <a:srgbClr val="663300"/>
              </a:buClr>
              <a:buFont typeface="Monotype Corsiva" pitchFamily="66" charset="0"/>
              <a:buChar char="■"/>
            </a:pPr>
            <a:endParaRPr lang="en-US" sz="2400" dirty="0" smtClean="0">
              <a:ln w="1905"/>
              <a:effectLst>
                <a:innerShdw blurRad="69850" dist="43180" dir="5400000">
                  <a:srgbClr val="000000">
                    <a:alpha val="65000"/>
                  </a:srgbClr>
                </a:innerShdw>
              </a:effectLst>
              <a:latin typeface="Corbel" pitchFamily="34" charset="0"/>
            </a:endParaRPr>
          </a:p>
          <a:p>
            <a:pPr marL="342900" indent="-342900">
              <a:buClr>
                <a:srgbClr val="663300"/>
              </a:buClr>
              <a:buFont typeface="Monotype Corsiva" pitchFamily="66" charset="0"/>
              <a:buChar char="■"/>
            </a:pPr>
            <a:r>
              <a:rPr lang="en-US" sz="2400" dirty="0" smtClean="0">
                <a:ln w="1905"/>
                <a:effectLst>
                  <a:innerShdw blurRad="69850" dist="43180" dir="5400000">
                    <a:srgbClr val="000000">
                      <a:alpha val="65000"/>
                    </a:srgbClr>
                  </a:innerShdw>
                </a:effectLst>
                <a:latin typeface="Corbel" pitchFamily="34" charset="0"/>
              </a:rPr>
              <a:t>steps </a:t>
            </a:r>
            <a:r>
              <a:rPr lang="en-US" sz="2400" dirty="0">
                <a:ln w="1905"/>
                <a:effectLst>
                  <a:innerShdw blurRad="69850" dist="43180" dir="5400000">
                    <a:srgbClr val="000000">
                      <a:alpha val="65000"/>
                    </a:srgbClr>
                  </a:innerShdw>
                </a:effectLst>
                <a:latin typeface="Corbel" pitchFamily="34" charset="0"/>
              </a:rPr>
              <a:t>to doing </a:t>
            </a:r>
            <a:r>
              <a:rPr lang="en-US" sz="2400" dirty="0" smtClean="0">
                <a:ln w="1905"/>
                <a:effectLst>
                  <a:innerShdw blurRad="69850" dist="43180" dir="5400000">
                    <a:srgbClr val="000000">
                      <a:alpha val="65000"/>
                    </a:srgbClr>
                  </a:innerShdw>
                </a:effectLst>
                <a:latin typeface="Corbel" pitchFamily="34" charset="0"/>
              </a:rPr>
              <a:t>web-based study</a:t>
            </a:r>
            <a:endParaRPr lang="en-US" sz="2400" dirty="0">
              <a:ln w="1905"/>
              <a:effectLst>
                <a:innerShdw blurRad="69850" dist="43180" dir="5400000">
                  <a:srgbClr val="000000">
                    <a:alpha val="65000"/>
                  </a:srgbClr>
                </a:innerShdw>
              </a:effectLst>
              <a:latin typeface="Corbel" pitchFamily="34" charset="0"/>
            </a:endParaRPr>
          </a:p>
          <a:p>
            <a:pPr marL="457200" indent="-457200" algn="ctr">
              <a:buClr>
                <a:srgbClr val="663300"/>
              </a:buClr>
              <a:buSzPct val="75000"/>
              <a:buFont typeface="Wingdings" pitchFamily="2" charset="2"/>
              <a:buChar char="§"/>
            </a:pPr>
            <a:endParaRPr lang="en-US" sz="2600" dirty="0">
              <a:latin typeface="Corbel" pitchFamily="34" charset="0"/>
            </a:endParaRPr>
          </a:p>
        </p:txBody>
      </p:sp>
      <p:grpSp>
        <p:nvGrpSpPr>
          <p:cNvPr id="21" name="Group 20"/>
          <p:cNvGrpSpPr/>
          <p:nvPr/>
        </p:nvGrpSpPr>
        <p:grpSpPr>
          <a:xfrm>
            <a:off x="511416" y="3388897"/>
            <a:ext cx="1469784" cy="2304690"/>
            <a:chOff x="393873" y="2995550"/>
            <a:chExt cx="1739727" cy="2596958"/>
          </a:xfrm>
          <a:scene3d>
            <a:camera prst="obliqueTopLeft"/>
            <a:lightRig rig="threePt" dir="t"/>
          </a:scene3d>
        </p:grpSpPr>
        <p:sp>
          <p:nvSpPr>
            <p:cNvPr id="35" name="Oval 34"/>
            <p:cNvSpPr/>
            <p:nvPr/>
          </p:nvSpPr>
          <p:spPr>
            <a:xfrm>
              <a:off x="685800" y="2995550"/>
              <a:ext cx="1072614" cy="1035122"/>
            </a:xfrm>
            <a:prstGeom prst="ellipse">
              <a:avLst/>
            </a:prstGeom>
            <a:gradFill flip="none" rotWithShape="1">
              <a:gsLst>
                <a:gs pos="5000">
                  <a:srgbClr val="990000"/>
                </a:gs>
                <a:gs pos="48000">
                  <a:srgbClr val="663300"/>
                </a:gs>
                <a:gs pos="100000">
                  <a:srgbClr val="663300"/>
                </a:gs>
              </a:gsLst>
              <a:path path="circle">
                <a:fillToRect l="50000" t="50000" r="50000" b="50000"/>
              </a:path>
              <a:tileRect/>
            </a:gradFill>
            <a:ln w="5080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prstClr val="white"/>
                  </a:solidFill>
                  <a:latin typeface="Corbel" pitchFamily="34" charset="0"/>
                </a:rPr>
                <a:t>             </a:t>
              </a:r>
            </a:p>
          </p:txBody>
        </p:sp>
        <p:sp>
          <p:nvSpPr>
            <p:cNvPr id="36" name="Oval 35"/>
            <p:cNvSpPr/>
            <p:nvPr/>
          </p:nvSpPr>
          <p:spPr>
            <a:xfrm>
              <a:off x="801914" y="2995550"/>
              <a:ext cx="981810" cy="1035122"/>
            </a:xfrm>
            <a:prstGeom prst="ellipse">
              <a:avLst/>
            </a:prstGeom>
            <a:solidFill>
              <a:schemeClr val="accent4">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latin typeface="Corbel" pitchFamily="34" charset="0"/>
                </a:rPr>
                <a:t>       </a:t>
              </a:r>
              <a:endParaRPr lang="en-US" sz="4000" dirty="0">
                <a:solidFill>
                  <a:schemeClr val="tx1"/>
                </a:solidFill>
                <a:latin typeface="Corbel" pitchFamily="34" charset="0"/>
              </a:endParaRPr>
            </a:p>
          </p:txBody>
        </p:sp>
        <p:sp>
          <p:nvSpPr>
            <p:cNvPr id="37" name="TextBox 36"/>
            <p:cNvSpPr txBox="1"/>
            <p:nvPr/>
          </p:nvSpPr>
          <p:spPr>
            <a:xfrm>
              <a:off x="1066800" y="3087808"/>
              <a:ext cx="1066800" cy="707886"/>
            </a:xfrm>
            <a:prstGeom prst="rect">
              <a:avLst/>
            </a:prstGeom>
            <a:noFill/>
          </p:spPr>
          <p:txBody>
            <a:bodyPr wrap="square" rtlCol="0">
              <a:spAutoFit/>
            </a:bodyPr>
            <a:lstStyle/>
            <a:p>
              <a:r>
                <a:rPr lang="en-US" sz="4000" b="1" dirty="0" smtClean="0">
                  <a:solidFill>
                    <a:schemeClr val="bg1">
                      <a:alpha val="64000"/>
                    </a:schemeClr>
                  </a:solidFill>
                  <a:effectLst>
                    <a:outerShdw blurRad="38100" dist="38100" dir="2700000" algn="tl">
                      <a:srgbClr val="000000">
                        <a:alpha val="43137"/>
                      </a:srgbClr>
                    </a:outerShdw>
                  </a:effectLst>
                  <a:latin typeface="Corbel" pitchFamily="34" charset="0"/>
                  <a:cs typeface="Arial" pitchFamily="34" charset="0"/>
                </a:rPr>
                <a:t>1</a:t>
              </a:r>
              <a:endParaRPr lang="en-US" sz="4000" b="1" dirty="0">
                <a:solidFill>
                  <a:schemeClr val="bg1">
                    <a:alpha val="64000"/>
                  </a:schemeClr>
                </a:solidFill>
                <a:effectLst>
                  <a:outerShdw blurRad="38100" dist="38100" dir="2700000" algn="tl">
                    <a:srgbClr val="000000">
                      <a:alpha val="43137"/>
                    </a:srgbClr>
                  </a:outerShdw>
                </a:effectLst>
                <a:latin typeface="Corbel" pitchFamily="34" charset="0"/>
                <a:cs typeface="Arial" pitchFamily="34" charset="0"/>
              </a:endParaRPr>
            </a:p>
          </p:txBody>
        </p:sp>
        <p:sp>
          <p:nvSpPr>
            <p:cNvPr id="11" name="Rectangle 10"/>
            <p:cNvSpPr/>
            <p:nvPr/>
          </p:nvSpPr>
          <p:spPr>
            <a:xfrm>
              <a:off x="393873" y="4101238"/>
              <a:ext cx="1540134" cy="1491270"/>
            </a:xfrm>
            <a:prstGeom prst="rect">
              <a:avLst/>
            </a:prstGeom>
          </p:spPr>
          <p:txBody>
            <a:bodyPr wrap="square">
              <a:spAutoFit/>
            </a:bodyPr>
            <a:lstStyle/>
            <a:p>
              <a:r>
                <a:rPr lang="en-US" sz="2000" dirty="0" smtClean="0">
                  <a:latin typeface="Corbel" pitchFamily="34" charset="0"/>
                </a:rPr>
                <a:t>identify/</a:t>
              </a:r>
              <a:br>
                <a:rPr lang="en-US" sz="2000" dirty="0" smtClean="0">
                  <a:latin typeface="Corbel" pitchFamily="34" charset="0"/>
                </a:rPr>
              </a:br>
              <a:r>
                <a:rPr lang="en-US" sz="2000" dirty="0" smtClean="0">
                  <a:latin typeface="Corbel" pitchFamily="34" charset="0"/>
                </a:rPr>
                <a:t>define  </a:t>
              </a:r>
              <a:r>
                <a:rPr lang="en-US" sz="2000" dirty="0">
                  <a:latin typeface="Corbel" pitchFamily="34" charset="0"/>
                </a:rPr>
                <a:t/>
              </a:r>
              <a:br>
                <a:rPr lang="en-US" sz="2000" dirty="0">
                  <a:latin typeface="Corbel" pitchFamily="34" charset="0"/>
                </a:rPr>
              </a:br>
              <a:r>
                <a:rPr lang="en-US" sz="2000" dirty="0">
                  <a:latin typeface="Corbel" pitchFamily="34" charset="0"/>
                </a:rPr>
                <a:t>research </a:t>
              </a:r>
              <a:r>
                <a:rPr lang="en-US" sz="2000" dirty="0" smtClean="0">
                  <a:latin typeface="Corbel" pitchFamily="34" charset="0"/>
                </a:rPr>
                <a:t>problem</a:t>
              </a:r>
              <a:endParaRPr lang="en-US" sz="2000" dirty="0">
                <a:latin typeface="Corbel" pitchFamily="34" charset="0"/>
              </a:endParaRPr>
            </a:p>
          </p:txBody>
        </p:sp>
      </p:grpSp>
      <p:grpSp>
        <p:nvGrpSpPr>
          <p:cNvPr id="23" name="Group 22"/>
          <p:cNvGrpSpPr/>
          <p:nvPr/>
        </p:nvGrpSpPr>
        <p:grpSpPr>
          <a:xfrm>
            <a:off x="2895600" y="3419220"/>
            <a:ext cx="1228179" cy="1638079"/>
            <a:chOff x="2971800" y="3063839"/>
            <a:chExt cx="1475822" cy="1961060"/>
          </a:xfrm>
          <a:scene3d>
            <a:camera prst="obliqueTopLeft"/>
            <a:lightRig rig="threePt" dir="t"/>
          </a:scene3d>
        </p:grpSpPr>
        <p:sp>
          <p:nvSpPr>
            <p:cNvPr id="13" name="Rectangle 12"/>
            <p:cNvSpPr/>
            <p:nvPr/>
          </p:nvSpPr>
          <p:spPr>
            <a:xfrm>
              <a:off x="3000643" y="4177439"/>
              <a:ext cx="1446979" cy="847460"/>
            </a:xfrm>
            <a:prstGeom prst="rect">
              <a:avLst/>
            </a:prstGeom>
          </p:spPr>
          <p:txBody>
            <a:bodyPr wrap="none">
              <a:spAutoFit/>
            </a:bodyPr>
            <a:lstStyle/>
            <a:p>
              <a:r>
                <a:rPr lang="en-US" sz="2000" dirty="0" smtClean="0">
                  <a:latin typeface="Corbel" pitchFamily="34" charset="0"/>
                </a:rPr>
                <a:t>sampling </a:t>
              </a:r>
              <a:r>
                <a:rPr lang="en-US" sz="2000" dirty="0">
                  <a:latin typeface="Corbel" pitchFamily="34" charset="0"/>
                </a:rPr>
                <a:t/>
              </a:r>
              <a:br>
                <a:rPr lang="en-US" sz="2000" dirty="0">
                  <a:latin typeface="Corbel" pitchFamily="34" charset="0"/>
                </a:rPr>
              </a:br>
              <a:r>
                <a:rPr lang="en-US" sz="2000" dirty="0">
                  <a:latin typeface="Corbel" pitchFamily="34" charset="0"/>
                </a:rPr>
                <a:t>method</a:t>
              </a:r>
            </a:p>
          </p:txBody>
        </p:sp>
        <p:sp>
          <p:nvSpPr>
            <p:cNvPr id="46" name="Oval 45"/>
            <p:cNvSpPr/>
            <p:nvPr/>
          </p:nvSpPr>
          <p:spPr>
            <a:xfrm>
              <a:off x="2971800" y="3063839"/>
              <a:ext cx="1072614" cy="1035122"/>
            </a:xfrm>
            <a:prstGeom prst="ellipse">
              <a:avLst/>
            </a:prstGeom>
            <a:gradFill flip="none" rotWithShape="1">
              <a:gsLst>
                <a:gs pos="5000">
                  <a:srgbClr val="990000"/>
                </a:gs>
                <a:gs pos="48000">
                  <a:srgbClr val="663300"/>
                </a:gs>
                <a:gs pos="100000">
                  <a:srgbClr val="663300"/>
                </a:gs>
              </a:gsLst>
              <a:path path="circle">
                <a:fillToRect l="50000" t="50000" r="50000" b="50000"/>
              </a:path>
              <a:tileRect/>
            </a:gradFill>
            <a:ln w="5080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prstClr val="white"/>
                  </a:solidFill>
                  <a:latin typeface="Corbel" pitchFamily="34" charset="0"/>
                </a:rPr>
                <a:t>             </a:t>
              </a:r>
            </a:p>
          </p:txBody>
        </p:sp>
        <p:sp>
          <p:nvSpPr>
            <p:cNvPr id="47" name="Oval 46"/>
            <p:cNvSpPr/>
            <p:nvPr/>
          </p:nvSpPr>
          <p:spPr>
            <a:xfrm>
              <a:off x="3087914" y="3063839"/>
              <a:ext cx="981810" cy="1035122"/>
            </a:xfrm>
            <a:prstGeom prst="ellipse">
              <a:avLst/>
            </a:prstGeom>
            <a:solidFill>
              <a:schemeClr val="accent4">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latin typeface="Corbel" pitchFamily="34" charset="0"/>
                </a:rPr>
                <a:t>       </a:t>
              </a:r>
              <a:endParaRPr lang="en-US" sz="4000" dirty="0">
                <a:solidFill>
                  <a:schemeClr val="tx1"/>
                </a:solidFill>
                <a:latin typeface="Corbel" pitchFamily="34" charset="0"/>
              </a:endParaRPr>
            </a:p>
          </p:txBody>
        </p:sp>
        <p:sp>
          <p:nvSpPr>
            <p:cNvPr id="49" name="TextBox 48"/>
            <p:cNvSpPr txBox="1"/>
            <p:nvPr/>
          </p:nvSpPr>
          <p:spPr>
            <a:xfrm>
              <a:off x="3352800" y="3088552"/>
              <a:ext cx="1066800" cy="707886"/>
            </a:xfrm>
            <a:prstGeom prst="rect">
              <a:avLst/>
            </a:prstGeom>
            <a:noFill/>
          </p:spPr>
          <p:txBody>
            <a:bodyPr wrap="square" rtlCol="0">
              <a:spAutoFit/>
            </a:bodyPr>
            <a:lstStyle/>
            <a:p>
              <a:r>
                <a:rPr lang="en-US" sz="4000" b="1" dirty="0" smtClean="0">
                  <a:solidFill>
                    <a:schemeClr val="bg1">
                      <a:alpha val="64000"/>
                    </a:schemeClr>
                  </a:solidFill>
                  <a:effectLst>
                    <a:outerShdw blurRad="38100" dist="38100" dir="2700000" algn="tl">
                      <a:srgbClr val="000000">
                        <a:alpha val="43137"/>
                      </a:srgbClr>
                    </a:outerShdw>
                  </a:effectLst>
                  <a:latin typeface="Corbel" pitchFamily="34" charset="0"/>
                  <a:cs typeface="Arial" pitchFamily="34" charset="0"/>
                </a:rPr>
                <a:t>3</a:t>
              </a:r>
              <a:endParaRPr lang="en-US" sz="4000" b="1" dirty="0">
                <a:solidFill>
                  <a:schemeClr val="bg1">
                    <a:alpha val="64000"/>
                  </a:schemeClr>
                </a:solidFill>
                <a:effectLst>
                  <a:outerShdw blurRad="38100" dist="38100" dir="2700000" algn="tl">
                    <a:srgbClr val="000000">
                      <a:alpha val="43137"/>
                    </a:srgbClr>
                  </a:outerShdw>
                </a:effectLst>
                <a:latin typeface="Corbel" pitchFamily="34" charset="0"/>
                <a:cs typeface="Arial" pitchFamily="34" charset="0"/>
              </a:endParaRPr>
            </a:p>
          </p:txBody>
        </p:sp>
      </p:grpSp>
      <p:grpSp>
        <p:nvGrpSpPr>
          <p:cNvPr id="29" name="Group 28"/>
          <p:cNvGrpSpPr/>
          <p:nvPr/>
        </p:nvGrpSpPr>
        <p:grpSpPr>
          <a:xfrm>
            <a:off x="4038600" y="4180317"/>
            <a:ext cx="1303047" cy="1839483"/>
            <a:chOff x="4114799" y="3828116"/>
            <a:chExt cx="1565784" cy="2231348"/>
          </a:xfrm>
          <a:scene3d>
            <a:camera prst="obliqueTopLeft"/>
            <a:lightRig rig="threePt" dir="t"/>
          </a:scene3d>
        </p:grpSpPr>
        <p:sp>
          <p:nvSpPr>
            <p:cNvPr id="14" name="Rectangle 13"/>
            <p:cNvSpPr/>
            <p:nvPr/>
          </p:nvSpPr>
          <p:spPr>
            <a:xfrm>
              <a:off x="4114799" y="4939437"/>
              <a:ext cx="1565784" cy="1120027"/>
            </a:xfrm>
            <a:prstGeom prst="rect">
              <a:avLst/>
            </a:prstGeom>
          </p:spPr>
          <p:txBody>
            <a:bodyPr wrap="square">
              <a:spAutoFit/>
            </a:bodyPr>
            <a:lstStyle/>
            <a:p>
              <a:r>
                <a:rPr lang="en-US" dirty="0">
                  <a:latin typeface="Corbel" pitchFamily="34" charset="0"/>
                </a:rPr>
                <a:t>q</a:t>
              </a:r>
              <a:r>
                <a:rPr lang="en-US" dirty="0" smtClean="0">
                  <a:latin typeface="Corbel" pitchFamily="34" charset="0"/>
                </a:rPr>
                <a:t>uestion-</a:t>
              </a:r>
              <a:r>
                <a:rPr lang="en-US" dirty="0" err="1" smtClean="0">
                  <a:latin typeface="Corbel" pitchFamily="34" charset="0"/>
                </a:rPr>
                <a:t>naire</a:t>
              </a:r>
              <a:r>
                <a:rPr lang="en-US" dirty="0" smtClean="0">
                  <a:latin typeface="Corbel" pitchFamily="34" charset="0"/>
                </a:rPr>
                <a:t> </a:t>
              </a:r>
              <a:r>
                <a:rPr lang="en-US" dirty="0">
                  <a:latin typeface="Corbel" pitchFamily="34" charset="0"/>
                </a:rPr>
                <a:t/>
              </a:r>
              <a:br>
                <a:rPr lang="en-US" dirty="0">
                  <a:latin typeface="Corbel" pitchFamily="34" charset="0"/>
                </a:rPr>
              </a:br>
              <a:r>
                <a:rPr lang="en-US" dirty="0">
                  <a:latin typeface="Corbel" pitchFamily="34" charset="0"/>
                </a:rPr>
                <a:t>design*</a:t>
              </a:r>
            </a:p>
          </p:txBody>
        </p:sp>
        <p:sp>
          <p:nvSpPr>
            <p:cNvPr id="51" name="Oval 50"/>
            <p:cNvSpPr/>
            <p:nvPr/>
          </p:nvSpPr>
          <p:spPr>
            <a:xfrm>
              <a:off x="4191000" y="3828116"/>
              <a:ext cx="1072614" cy="1035122"/>
            </a:xfrm>
            <a:prstGeom prst="ellipse">
              <a:avLst/>
            </a:prstGeom>
            <a:gradFill flip="none" rotWithShape="1">
              <a:gsLst>
                <a:gs pos="5000">
                  <a:srgbClr val="990000"/>
                </a:gs>
                <a:gs pos="48000">
                  <a:srgbClr val="663300"/>
                </a:gs>
                <a:gs pos="100000">
                  <a:srgbClr val="663300"/>
                </a:gs>
              </a:gsLst>
              <a:path path="circle">
                <a:fillToRect l="50000" t="50000" r="50000" b="50000"/>
              </a:path>
              <a:tileRect/>
            </a:gradFill>
            <a:ln w="5080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latin typeface="Corbel" pitchFamily="34" charset="0"/>
                </a:rPr>
                <a:t>             </a:t>
              </a:r>
            </a:p>
          </p:txBody>
        </p:sp>
        <p:sp>
          <p:nvSpPr>
            <p:cNvPr id="52" name="Oval 51"/>
            <p:cNvSpPr/>
            <p:nvPr/>
          </p:nvSpPr>
          <p:spPr>
            <a:xfrm>
              <a:off x="4307114" y="3828116"/>
              <a:ext cx="981810" cy="1035122"/>
            </a:xfrm>
            <a:prstGeom prst="ellipse">
              <a:avLst/>
            </a:prstGeom>
            <a:solidFill>
              <a:schemeClr val="accent4">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Corbel" pitchFamily="34" charset="0"/>
                </a:rPr>
                <a:t>       </a:t>
              </a:r>
              <a:endParaRPr lang="en-US" dirty="0">
                <a:solidFill>
                  <a:schemeClr val="tx1"/>
                </a:solidFill>
                <a:latin typeface="Corbel" pitchFamily="34" charset="0"/>
              </a:endParaRPr>
            </a:p>
          </p:txBody>
        </p:sp>
        <p:sp>
          <p:nvSpPr>
            <p:cNvPr id="53" name="TextBox 52"/>
            <p:cNvSpPr txBox="1"/>
            <p:nvPr/>
          </p:nvSpPr>
          <p:spPr>
            <a:xfrm>
              <a:off x="4495800" y="3850552"/>
              <a:ext cx="1066800" cy="858687"/>
            </a:xfrm>
            <a:prstGeom prst="rect">
              <a:avLst/>
            </a:prstGeom>
            <a:noFill/>
          </p:spPr>
          <p:txBody>
            <a:bodyPr wrap="square" rtlCol="0">
              <a:spAutoFit/>
            </a:bodyPr>
            <a:lstStyle/>
            <a:p>
              <a:r>
                <a:rPr lang="en-US" sz="4000" b="1" dirty="0" smtClean="0">
                  <a:solidFill>
                    <a:schemeClr val="bg1">
                      <a:alpha val="64000"/>
                    </a:schemeClr>
                  </a:solidFill>
                  <a:effectLst>
                    <a:outerShdw blurRad="38100" dist="38100" dir="2700000" algn="tl">
                      <a:srgbClr val="000000">
                        <a:alpha val="43137"/>
                      </a:srgbClr>
                    </a:outerShdw>
                  </a:effectLst>
                  <a:latin typeface="Corbel" pitchFamily="34" charset="0"/>
                  <a:cs typeface="Arial" pitchFamily="34" charset="0"/>
                </a:rPr>
                <a:t>4</a:t>
              </a:r>
              <a:endParaRPr lang="en-US" sz="4000" b="1" dirty="0">
                <a:solidFill>
                  <a:schemeClr val="bg1">
                    <a:alpha val="64000"/>
                  </a:schemeClr>
                </a:solidFill>
                <a:effectLst>
                  <a:outerShdw blurRad="38100" dist="38100" dir="2700000" algn="tl">
                    <a:srgbClr val="000000">
                      <a:alpha val="43137"/>
                    </a:srgbClr>
                  </a:outerShdw>
                </a:effectLst>
                <a:latin typeface="Corbel" pitchFamily="34" charset="0"/>
                <a:cs typeface="Arial" pitchFamily="34" charset="0"/>
              </a:endParaRPr>
            </a:p>
          </p:txBody>
        </p:sp>
      </p:grpSp>
      <p:grpSp>
        <p:nvGrpSpPr>
          <p:cNvPr id="22" name="Group 21"/>
          <p:cNvGrpSpPr/>
          <p:nvPr/>
        </p:nvGrpSpPr>
        <p:grpSpPr>
          <a:xfrm>
            <a:off x="1600200" y="4218621"/>
            <a:ext cx="1379028" cy="1561956"/>
            <a:chOff x="1543313" y="3828116"/>
            <a:chExt cx="1657087" cy="1927640"/>
          </a:xfrm>
          <a:scene3d>
            <a:camera prst="obliqueTopLeft"/>
            <a:lightRig rig="threePt" dir="t"/>
          </a:scene3d>
        </p:grpSpPr>
        <p:sp>
          <p:nvSpPr>
            <p:cNvPr id="12" name="Rectangle 11"/>
            <p:cNvSpPr/>
            <p:nvPr/>
          </p:nvSpPr>
          <p:spPr>
            <a:xfrm>
              <a:off x="1543313" y="4958107"/>
              <a:ext cx="1428487" cy="797649"/>
            </a:xfrm>
            <a:prstGeom prst="rect">
              <a:avLst/>
            </a:prstGeom>
          </p:spPr>
          <p:txBody>
            <a:bodyPr wrap="square">
              <a:spAutoFit/>
            </a:bodyPr>
            <a:lstStyle/>
            <a:p>
              <a:r>
                <a:rPr lang="en-US" dirty="0" smtClean="0">
                  <a:latin typeface="Corbel" pitchFamily="34" charset="0"/>
                </a:rPr>
                <a:t>research </a:t>
              </a:r>
              <a:r>
                <a:rPr lang="en-US" dirty="0">
                  <a:latin typeface="Corbel" pitchFamily="34" charset="0"/>
                </a:rPr>
                <a:t/>
              </a:r>
              <a:br>
                <a:rPr lang="en-US" dirty="0">
                  <a:latin typeface="Corbel" pitchFamily="34" charset="0"/>
                </a:rPr>
              </a:br>
              <a:r>
                <a:rPr lang="en-US" dirty="0">
                  <a:latin typeface="Corbel" pitchFamily="34" charset="0"/>
                </a:rPr>
                <a:t>objective</a:t>
              </a:r>
            </a:p>
          </p:txBody>
        </p:sp>
        <p:sp>
          <p:nvSpPr>
            <p:cNvPr id="57" name="Oval 56"/>
            <p:cNvSpPr/>
            <p:nvPr/>
          </p:nvSpPr>
          <p:spPr>
            <a:xfrm>
              <a:off x="1828800" y="3828116"/>
              <a:ext cx="1072614" cy="1035122"/>
            </a:xfrm>
            <a:prstGeom prst="ellipse">
              <a:avLst/>
            </a:prstGeom>
            <a:gradFill flip="none" rotWithShape="1">
              <a:gsLst>
                <a:gs pos="5000">
                  <a:srgbClr val="990000"/>
                </a:gs>
                <a:gs pos="48000">
                  <a:srgbClr val="663300"/>
                </a:gs>
                <a:gs pos="100000">
                  <a:srgbClr val="663300"/>
                </a:gs>
              </a:gsLst>
              <a:path path="circle">
                <a:fillToRect l="50000" t="50000" r="50000" b="50000"/>
              </a:path>
              <a:tileRect/>
            </a:gradFill>
            <a:ln w="5080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latin typeface="Corbel" pitchFamily="34" charset="0"/>
                </a:rPr>
                <a:t>             </a:t>
              </a:r>
            </a:p>
          </p:txBody>
        </p:sp>
        <p:sp>
          <p:nvSpPr>
            <p:cNvPr id="58" name="Oval 57"/>
            <p:cNvSpPr/>
            <p:nvPr/>
          </p:nvSpPr>
          <p:spPr>
            <a:xfrm>
              <a:off x="1944914" y="3828116"/>
              <a:ext cx="981810" cy="1035122"/>
            </a:xfrm>
            <a:prstGeom prst="ellipse">
              <a:avLst/>
            </a:prstGeom>
            <a:solidFill>
              <a:schemeClr val="accent4">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Corbel" pitchFamily="34" charset="0"/>
                </a:rPr>
                <a:t>       </a:t>
              </a:r>
              <a:endParaRPr lang="en-US" dirty="0">
                <a:solidFill>
                  <a:schemeClr val="tx1"/>
                </a:solidFill>
                <a:latin typeface="Corbel" pitchFamily="34" charset="0"/>
              </a:endParaRPr>
            </a:p>
          </p:txBody>
        </p:sp>
        <p:sp>
          <p:nvSpPr>
            <p:cNvPr id="59" name="TextBox 58"/>
            <p:cNvSpPr txBox="1"/>
            <p:nvPr/>
          </p:nvSpPr>
          <p:spPr>
            <a:xfrm>
              <a:off x="2133600" y="3949187"/>
              <a:ext cx="1066800" cy="873616"/>
            </a:xfrm>
            <a:prstGeom prst="rect">
              <a:avLst/>
            </a:prstGeom>
            <a:noFill/>
          </p:spPr>
          <p:txBody>
            <a:bodyPr wrap="square" rtlCol="0">
              <a:spAutoFit/>
            </a:bodyPr>
            <a:lstStyle/>
            <a:p>
              <a:r>
                <a:rPr lang="en-US" sz="4000" b="1" dirty="0" smtClean="0">
                  <a:solidFill>
                    <a:schemeClr val="bg1">
                      <a:alpha val="64000"/>
                    </a:schemeClr>
                  </a:solidFill>
                  <a:effectLst>
                    <a:outerShdw blurRad="38100" dist="38100" dir="2700000" algn="tl">
                      <a:srgbClr val="000000">
                        <a:alpha val="43137"/>
                      </a:srgbClr>
                    </a:outerShdw>
                  </a:effectLst>
                  <a:latin typeface="Corbel" pitchFamily="34" charset="0"/>
                  <a:cs typeface="Arial" pitchFamily="34" charset="0"/>
                </a:rPr>
                <a:t>2</a:t>
              </a:r>
              <a:endParaRPr lang="en-US" sz="4000" b="1" dirty="0">
                <a:solidFill>
                  <a:schemeClr val="bg1">
                    <a:alpha val="64000"/>
                  </a:schemeClr>
                </a:solidFill>
                <a:effectLst>
                  <a:outerShdw blurRad="38100" dist="38100" dir="2700000" algn="tl">
                    <a:srgbClr val="000000">
                      <a:alpha val="43137"/>
                    </a:srgbClr>
                  </a:outerShdw>
                </a:effectLst>
                <a:latin typeface="Corbel" pitchFamily="34" charset="0"/>
                <a:cs typeface="Arial" pitchFamily="34" charset="0"/>
              </a:endParaRPr>
            </a:p>
          </p:txBody>
        </p:sp>
      </p:grpSp>
      <p:grpSp>
        <p:nvGrpSpPr>
          <p:cNvPr id="33" name="Group 32"/>
          <p:cNvGrpSpPr/>
          <p:nvPr/>
        </p:nvGrpSpPr>
        <p:grpSpPr>
          <a:xfrm>
            <a:off x="6400801" y="4104513"/>
            <a:ext cx="1343638" cy="1620553"/>
            <a:chOff x="6383430" y="3751916"/>
            <a:chExt cx="1757957" cy="1900575"/>
          </a:xfrm>
          <a:scene3d>
            <a:camera prst="obliqueTopLeft"/>
            <a:lightRig rig="threePt" dir="t"/>
          </a:scene3d>
        </p:grpSpPr>
        <p:sp>
          <p:nvSpPr>
            <p:cNvPr id="16" name="Rectangle 15"/>
            <p:cNvSpPr/>
            <p:nvPr/>
          </p:nvSpPr>
          <p:spPr>
            <a:xfrm>
              <a:off x="6383430" y="4894478"/>
              <a:ext cx="1757957" cy="758013"/>
            </a:xfrm>
            <a:prstGeom prst="rect">
              <a:avLst/>
            </a:prstGeom>
          </p:spPr>
          <p:txBody>
            <a:bodyPr wrap="none">
              <a:spAutoFit/>
            </a:bodyPr>
            <a:lstStyle/>
            <a:p>
              <a:r>
                <a:rPr lang="en-US" dirty="0" smtClean="0">
                  <a:latin typeface="Corbel" pitchFamily="34" charset="0"/>
                </a:rPr>
                <a:t>host </a:t>
              </a:r>
              <a:r>
                <a:rPr lang="en-US" dirty="0">
                  <a:latin typeface="Corbel" pitchFamily="34" charset="0"/>
                </a:rPr>
                <a:t>survey </a:t>
              </a:r>
              <a:r>
                <a:rPr lang="en-US" dirty="0" smtClean="0">
                  <a:latin typeface="Corbel" pitchFamily="34" charset="0"/>
                </a:rPr>
                <a:t/>
              </a:r>
              <a:br>
                <a:rPr lang="en-US" dirty="0" smtClean="0">
                  <a:latin typeface="Corbel" pitchFamily="34" charset="0"/>
                </a:rPr>
              </a:br>
              <a:r>
                <a:rPr lang="en-US" dirty="0" smtClean="0">
                  <a:latin typeface="Corbel" pitchFamily="34" charset="0"/>
                </a:rPr>
                <a:t>in Internet</a:t>
              </a:r>
              <a:r>
                <a:rPr lang="en-US" dirty="0">
                  <a:latin typeface="Corbel" pitchFamily="34" charset="0"/>
                </a:rPr>
                <a:t>* </a:t>
              </a:r>
            </a:p>
          </p:txBody>
        </p:sp>
        <p:sp>
          <p:nvSpPr>
            <p:cNvPr id="63" name="Oval 62"/>
            <p:cNvSpPr/>
            <p:nvPr/>
          </p:nvSpPr>
          <p:spPr>
            <a:xfrm>
              <a:off x="6486737" y="3751916"/>
              <a:ext cx="1072614" cy="1035122"/>
            </a:xfrm>
            <a:prstGeom prst="ellipse">
              <a:avLst/>
            </a:prstGeom>
            <a:gradFill flip="none" rotWithShape="1">
              <a:gsLst>
                <a:gs pos="5000">
                  <a:srgbClr val="990000"/>
                </a:gs>
                <a:gs pos="48000">
                  <a:srgbClr val="663300"/>
                </a:gs>
                <a:gs pos="100000">
                  <a:srgbClr val="663300"/>
                </a:gs>
              </a:gsLst>
              <a:path path="circle">
                <a:fillToRect l="50000" t="50000" r="50000" b="50000"/>
              </a:path>
              <a:tileRect/>
            </a:gradFill>
            <a:ln w="5080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latin typeface="Corbel" pitchFamily="34" charset="0"/>
                </a:rPr>
                <a:t>             </a:t>
              </a:r>
            </a:p>
          </p:txBody>
        </p:sp>
        <p:sp>
          <p:nvSpPr>
            <p:cNvPr id="64" name="Oval 63"/>
            <p:cNvSpPr/>
            <p:nvPr/>
          </p:nvSpPr>
          <p:spPr>
            <a:xfrm>
              <a:off x="6602851" y="3751916"/>
              <a:ext cx="981810" cy="1035122"/>
            </a:xfrm>
            <a:prstGeom prst="ellipse">
              <a:avLst/>
            </a:prstGeom>
            <a:solidFill>
              <a:schemeClr val="accent4">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Corbel" pitchFamily="34" charset="0"/>
                </a:rPr>
                <a:t>       </a:t>
              </a:r>
              <a:endParaRPr lang="en-US" dirty="0">
                <a:solidFill>
                  <a:schemeClr val="tx1"/>
                </a:solidFill>
                <a:latin typeface="Corbel" pitchFamily="34" charset="0"/>
              </a:endParaRPr>
            </a:p>
          </p:txBody>
        </p:sp>
        <p:sp>
          <p:nvSpPr>
            <p:cNvPr id="65" name="TextBox 64"/>
            <p:cNvSpPr txBox="1"/>
            <p:nvPr/>
          </p:nvSpPr>
          <p:spPr>
            <a:xfrm>
              <a:off x="6781800" y="3926751"/>
              <a:ext cx="1066800" cy="830205"/>
            </a:xfrm>
            <a:prstGeom prst="rect">
              <a:avLst/>
            </a:prstGeom>
            <a:noFill/>
          </p:spPr>
          <p:txBody>
            <a:bodyPr wrap="square" rtlCol="0">
              <a:spAutoFit/>
            </a:bodyPr>
            <a:lstStyle/>
            <a:p>
              <a:r>
                <a:rPr lang="en-US" sz="4000" b="1" dirty="0" smtClean="0">
                  <a:solidFill>
                    <a:schemeClr val="bg1">
                      <a:alpha val="64000"/>
                    </a:schemeClr>
                  </a:solidFill>
                  <a:effectLst>
                    <a:outerShdw blurRad="38100" dist="38100" dir="2700000" algn="tl">
                      <a:srgbClr val="000000">
                        <a:alpha val="43137"/>
                      </a:srgbClr>
                    </a:outerShdw>
                  </a:effectLst>
                  <a:latin typeface="Corbel" pitchFamily="34" charset="0"/>
                  <a:cs typeface="Arial" pitchFamily="34" charset="0"/>
                </a:rPr>
                <a:t>6</a:t>
              </a:r>
              <a:endParaRPr lang="en-US" sz="4000" b="1" dirty="0">
                <a:solidFill>
                  <a:schemeClr val="bg1">
                    <a:alpha val="64000"/>
                  </a:schemeClr>
                </a:solidFill>
                <a:effectLst>
                  <a:outerShdw blurRad="38100" dist="38100" dir="2700000" algn="tl">
                    <a:srgbClr val="000000">
                      <a:alpha val="43137"/>
                    </a:srgbClr>
                  </a:outerShdw>
                </a:effectLst>
                <a:latin typeface="Corbel" pitchFamily="34" charset="0"/>
                <a:cs typeface="Arial" pitchFamily="34" charset="0"/>
              </a:endParaRPr>
            </a:p>
          </p:txBody>
        </p:sp>
      </p:grpSp>
      <p:grpSp>
        <p:nvGrpSpPr>
          <p:cNvPr id="32" name="Group 31"/>
          <p:cNvGrpSpPr/>
          <p:nvPr/>
        </p:nvGrpSpPr>
        <p:grpSpPr>
          <a:xfrm>
            <a:off x="5105400" y="3389229"/>
            <a:ext cx="1252040" cy="2268064"/>
            <a:chOff x="5201105" y="3034438"/>
            <a:chExt cx="1504495" cy="2561409"/>
          </a:xfrm>
          <a:scene3d>
            <a:camera prst="obliqueTopLeft"/>
            <a:lightRig rig="threePt" dir="t"/>
          </a:scene3d>
        </p:grpSpPr>
        <p:sp>
          <p:nvSpPr>
            <p:cNvPr id="15" name="Rectangle 14"/>
            <p:cNvSpPr/>
            <p:nvPr/>
          </p:nvSpPr>
          <p:spPr>
            <a:xfrm>
              <a:off x="5201105" y="4101238"/>
              <a:ext cx="1504495" cy="1494609"/>
            </a:xfrm>
            <a:prstGeom prst="rect">
              <a:avLst/>
            </a:prstGeom>
          </p:spPr>
          <p:txBody>
            <a:bodyPr wrap="square">
              <a:spAutoFit/>
            </a:bodyPr>
            <a:lstStyle/>
            <a:p>
              <a:pPr algn="ctr"/>
              <a:r>
                <a:rPr lang="en-US" sz="2000" dirty="0" smtClean="0">
                  <a:latin typeface="Corbel" pitchFamily="34" charset="0"/>
                </a:rPr>
                <a:t>survey </a:t>
              </a:r>
              <a:r>
                <a:rPr lang="en-US" sz="2000" dirty="0">
                  <a:latin typeface="Corbel" pitchFamily="34" charset="0"/>
                </a:rPr>
                <a:t>invitation </a:t>
              </a:r>
              <a:br>
                <a:rPr lang="en-US" sz="2000" dirty="0">
                  <a:latin typeface="Corbel" pitchFamily="34" charset="0"/>
                </a:rPr>
              </a:br>
              <a:r>
                <a:rPr lang="en-US" sz="2000" dirty="0">
                  <a:latin typeface="Corbel" pitchFamily="34" charset="0"/>
                </a:rPr>
                <a:t>&amp; follow-up * </a:t>
              </a:r>
            </a:p>
          </p:txBody>
        </p:sp>
        <p:sp>
          <p:nvSpPr>
            <p:cNvPr id="67" name="Oval 66"/>
            <p:cNvSpPr/>
            <p:nvPr/>
          </p:nvSpPr>
          <p:spPr>
            <a:xfrm>
              <a:off x="5334000" y="3034438"/>
              <a:ext cx="1072614" cy="1035122"/>
            </a:xfrm>
            <a:prstGeom prst="ellipse">
              <a:avLst/>
            </a:prstGeom>
            <a:gradFill flip="none" rotWithShape="1">
              <a:gsLst>
                <a:gs pos="5000">
                  <a:srgbClr val="990000"/>
                </a:gs>
                <a:gs pos="48000">
                  <a:srgbClr val="663300"/>
                </a:gs>
                <a:gs pos="100000">
                  <a:srgbClr val="663300"/>
                </a:gs>
              </a:gsLst>
              <a:path path="circle">
                <a:fillToRect l="50000" t="50000" r="50000" b="50000"/>
              </a:path>
              <a:tileRect/>
            </a:gradFill>
            <a:ln w="5080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prstClr val="white"/>
                  </a:solidFill>
                  <a:latin typeface="Corbel" pitchFamily="34" charset="0"/>
                </a:rPr>
                <a:t>             </a:t>
              </a:r>
            </a:p>
          </p:txBody>
        </p:sp>
        <p:sp>
          <p:nvSpPr>
            <p:cNvPr id="68" name="Oval 67"/>
            <p:cNvSpPr/>
            <p:nvPr/>
          </p:nvSpPr>
          <p:spPr>
            <a:xfrm>
              <a:off x="5450114" y="3034438"/>
              <a:ext cx="981810" cy="1035122"/>
            </a:xfrm>
            <a:prstGeom prst="ellipse">
              <a:avLst/>
            </a:prstGeom>
            <a:solidFill>
              <a:schemeClr val="accent4">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latin typeface="Corbel" pitchFamily="34" charset="0"/>
                </a:rPr>
                <a:t>       </a:t>
              </a:r>
              <a:endParaRPr lang="en-US" sz="4000" dirty="0">
                <a:solidFill>
                  <a:schemeClr val="tx1"/>
                </a:solidFill>
                <a:latin typeface="Corbel" pitchFamily="34" charset="0"/>
              </a:endParaRPr>
            </a:p>
          </p:txBody>
        </p:sp>
        <p:sp>
          <p:nvSpPr>
            <p:cNvPr id="69" name="TextBox 68"/>
            <p:cNvSpPr txBox="1"/>
            <p:nvPr/>
          </p:nvSpPr>
          <p:spPr>
            <a:xfrm>
              <a:off x="5638800" y="3080150"/>
              <a:ext cx="1066800" cy="707886"/>
            </a:xfrm>
            <a:prstGeom prst="rect">
              <a:avLst/>
            </a:prstGeom>
            <a:noFill/>
          </p:spPr>
          <p:txBody>
            <a:bodyPr wrap="square" rtlCol="0">
              <a:spAutoFit/>
            </a:bodyPr>
            <a:lstStyle/>
            <a:p>
              <a:r>
                <a:rPr lang="en-US" sz="4000" b="1" dirty="0" smtClean="0">
                  <a:solidFill>
                    <a:schemeClr val="bg1">
                      <a:alpha val="64000"/>
                    </a:schemeClr>
                  </a:solidFill>
                  <a:effectLst>
                    <a:outerShdw blurRad="38100" dist="38100" dir="2700000" algn="tl">
                      <a:srgbClr val="000000">
                        <a:alpha val="43137"/>
                      </a:srgbClr>
                    </a:outerShdw>
                  </a:effectLst>
                  <a:latin typeface="Corbel" pitchFamily="34" charset="0"/>
                  <a:cs typeface="Arial" pitchFamily="34" charset="0"/>
                </a:rPr>
                <a:t>5</a:t>
              </a:r>
              <a:endParaRPr lang="en-US" sz="4000" b="1" dirty="0">
                <a:solidFill>
                  <a:schemeClr val="bg1">
                    <a:alpha val="64000"/>
                  </a:schemeClr>
                </a:solidFill>
                <a:effectLst>
                  <a:outerShdw blurRad="38100" dist="38100" dir="2700000" algn="tl">
                    <a:srgbClr val="000000">
                      <a:alpha val="43137"/>
                    </a:srgbClr>
                  </a:outerShdw>
                </a:effectLst>
                <a:latin typeface="Corbel" pitchFamily="34" charset="0"/>
                <a:cs typeface="Arial" pitchFamily="34" charset="0"/>
              </a:endParaRPr>
            </a:p>
          </p:txBody>
        </p:sp>
      </p:grpSp>
      <p:grpSp>
        <p:nvGrpSpPr>
          <p:cNvPr id="34" name="Group 33"/>
          <p:cNvGrpSpPr/>
          <p:nvPr/>
        </p:nvGrpSpPr>
        <p:grpSpPr>
          <a:xfrm>
            <a:off x="7696201" y="3327534"/>
            <a:ext cx="1295399" cy="2208630"/>
            <a:chOff x="7572038" y="2971800"/>
            <a:chExt cx="1648162" cy="2500545"/>
          </a:xfrm>
          <a:scene3d>
            <a:camera prst="obliqueTopLeft"/>
            <a:lightRig rig="threePt" dir="t"/>
          </a:scene3d>
        </p:grpSpPr>
        <p:sp>
          <p:nvSpPr>
            <p:cNvPr id="17" name="Rectangle 16"/>
            <p:cNvSpPr/>
            <p:nvPr/>
          </p:nvSpPr>
          <p:spPr>
            <a:xfrm>
              <a:off x="7572038" y="4113368"/>
              <a:ext cx="1556596" cy="1358977"/>
            </a:xfrm>
            <a:prstGeom prst="rect">
              <a:avLst/>
            </a:prstGeom>
          </p:spPr>
          <p:txBody>
            <a:bodyPr wrap="square">
              <a:spAutoFit/>
            </a:bodyPr>
            <a:lstStyle/>
            <a:p>
              <a:r>
                <a:rPr lang="en-US" dirty="0" smtClean="0">
                  <a:latin typeface="Corbel" pitchFamily="34" charset="0"/>
                </a:rPr>
                <a:t>data </a:t>
              </a:r>
              <a:r>
                <a:rPr lang="en-US" dirty="0" err="1" smtClean="0">
                  <a:latin typeface="Corbel" pitchFamily="34" charset="0"/>
                </a:rPr>
                <a:t>verifi-cation</a:t>
              </a:r>
              <a:r>
                <a:rPr lang="en-US" dirty="0" smtClean="0">
                  <a:latin typeface="Corbel" pitchFamily="34" charset="0"/>
                </a:rPr>
                <a:t>, collection, &amp; analysis </a:t>
              </a:r>
              <a:endParaRPr lang="en-US" dirty="0">
                <a:latin typeface="Corbel" pitchFamily="34" charset="0"/>
              </a:endParaRPr>
            </a:p>
          </p:txBody>
        </p:sp>
        <p:sp>
          <p:nvSpPr>
            <p:cNvPr id="71" name="Oval 70"/>
            <p:cNvSpPr/>
            <p:nvPr/>
          </p:nvSpPr>
          <p:spPr>
            <a:xfrm>
              <a:off x="7782137" y="2971800"/>
              <a:ext cx="1072614" cy="1035122"/>
            </a:xfrm>
            <a:prstGeom prst="ellipse">
              <a:avLst/>
            </a:prstGeom>
            <a:gradFill flip="none" rotWithShape="1">
              <a:gsLst>
                <a:gs pos="5000">
                  <a:srgbClr val="990000"/>
                </a:gs>
                <a:gs pos="48000">
                  <a:srgbClr val="663300"/>
                </a:gs>
                <a:gs pos="100000">
                  <a:srgbClr val="663300"/>
                </a:gs>
              </a:gsLst>
              <a:path path="circle">
                <a:fillToRect l="50000" t="50000" r="50000" b="50000"/>
              </a:path>
              <a:tileRect/>
            </a:gradFill>
            <a:ln w="5080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prstClr val="white"/>
                  </a:solidFill>
                  <a:latin typeface="Corbel" pitchFamily="34" charset="0"/>
                </a:rPr>
                <a:t>             </a:t>
              </a:r>
            </a:p>
          </p:txBody>
        </p:sp>
        <p:sp>
          <p:nvSpPr>
            <p:cNvPr id="72" name="Oval 71"/>
            <p:cNvSpPr/>
            <p:nvPr/>
          </p:nvSpPr>
          <p:spPr>
            <a:xfrm>
              <a:off x="7898251" y="2971800"/>
              <a:ext cx="981810" cy="1035122"/>
            </a:xfrm>
            <a:prstGeom prst="ellipse">
              <a:avLst/>
            </a:prstGeom>
            <a:solidFill>
              <a:schemeClr val="accent4">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latin typeface="Corbel" pitchFamily="34" charset="0"/>
                </a:rPr>
                <a:t>       </a:t>
              </a:r>
              <a:endParaRPr lang="en-US" sz="4000" dirty="0">
                <a:solidFill>
                  <a:schemeClr val="tx1"/>
                </a:solidFill>
                <a:latin typeface="Corbel" pitchFamily="34" charset="0"/>
              </a:endParaRPr>
            </a:p>
          </p:txBody>
        </p:sp>
        <p:sp>
          <p:nvSpPr>
            <p:cNvPr id="73" name="TextBox 72"/>
            <p:cNvSpPr txBox="1"/>
            <p:nvPr/>
          </p:nvSpPr>
          <p:spPr>
            <a:xfrm>
              <a:off x="8153400" y="3048000"/>
              <a:ext cx="1066800" cy="707886"/>
            </a:xfrm>
            <a:prstGeom prst="rect">
              <a:avLst/>
            </a:prstGeom>
            <a:noFill/>
          </p:spPr>
          <p:txBody>
            <a:bodyPr wrap="square" rtlCol="0">
              <a:spAutoFit/>
            </a:bodyPr>
            <a:lstStyle/>
            <a:p>
              <a:r>
                <a:rPr lang="en-US" sz="4000" b="1" dirty="0" smtClean="0">
                  <a:solidFill>
                    <a:schemeClr val="bg1">
                      <a:alpha val="64000"/>
                    </a:schemeClr>
                  </a:solidFill>
                  <a:effectLst>
                    <a:outerShdw blurRad="38100" dist="38100" dir="2700000" algn="tl">
                      <a:srgbClr val="000000">
                        <a:alpha val="43137"/>
                      </a:srgbClr>
                    </a:outerShdw>
                  </a:effectLst>
                  <a:latin typeface="Corbel" pitchFamily="34" charset="0"/>
                  <a:cs typeface="Arial" pitchFamily="34" charset="0"/>
                </a:rPr>
                <a:t>7</a:t>
              </a:r>
              <a:endParaRPr lang="en-US" sz="4000" b="1" dirty="0">
                <a:solidFill>
                  <a:schemeClr val="bg1">
                    <a:alpha val="64000"/>
                  </a:schemeClr>
                </a:solidFill>
                <a:effectLst>
                  <a:outerShdw blurRad="38100" dist="38100" dir="2700000" algn="tl">
                    <a:srgbClr val="000000">
                      <a:alpha val="43137"/>
                    </a:srgbClr>
                  </a:outerShdw>
                </a:effectLst>
                <a:latin typeface="Corbel" pitchFamily="34" charset="0"/>
                <a:cs typeface="Arial" pitchFamily="34" charset="0"/>
              </a:endParaRPr>
            </a:p>
          </p:txBody>
        </p:sp>
      </p:grpSp>
    </p:spTree>
    <p:extLst>
      <p:ext uri="{BB962C8B-B14F-4D97-AF65-F5344CB8AC3E}">
        <p14:creationId xmlns:p14="http://schemas.microsoft.com/office/powerpoint/2010/main" val="38304966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rotWithShape="1">
          <a:blip r:embed="rId3">
            <a:extLst>
              <a:ext uri="{BEBA8EAE-BF5A-486C-A8C5-ECC9F3942E4B}">
                <a14:imgProps xmlns:a14="http://schemas.microsoft.com/office/drawing/2010/main">
                  <a14:imgLayer r:embed="rId4">
                    <a14:imgEffect>
                      <a14:sharpenSoften amount="-25000"/>
                    </a14:imgEffect>
                  </a14:imgLayer>
                </a14:imgProps>
              </a:ext>
              <a:ext uri="{28A0092B-C50C-407E-A947-70E740481C1C}">
                <a14:useLocalDpi xmlns:a14="http://schemas.microsoft.com/office/drawing/2010/main" val="0"/>
              </a:ext>
            </a:extLst>
          </a:blip>
          <a:srcRect t="13518"/>
          <a:stretch/>
        </p:blipFill>
        <p:spPr>
          <a:xfrm>
            <a:off x="729342" y="3187632"/>
            <a:ext cx="3995057" cy="3213168"/>
          </a:xfrm>
          <a:prstGeom prst="rect">
            <a:avLst/>
          </a:prstGeom>
        </p:spPr>
      </p:pic>
      <p:sp>
        <p:nvSpPr>
          <p:cNvPr id="6146" name="Rectangle 2"/>
          <p:cNvSpPr>
            <a:spLocks noGrp="1" noChangeArrowheads="1"/>
          </p:cNvSpPr>
          <p:nvPr>
            <p:ph type="title"/>
          </p:nvPr>
        </p:nvSpPr>
        <p:spPr>
          <a:xfrm>
            <a:off x="685800" y="76200"/>
            <a:ext cx="7772400" cy="1143000"/>
          </a:xfrm>
        </p:spPr>
        <p:txBody>
          <a:bodyPr/>
          <a:lstStyle/>
          <a:p>
            <a:pPr eaLnBrk="1" hangingPunct="1"/>
            <a:r>
              <a:rPr lang="en-US" dirty="0">
                <a:solidFill>
                  <a:schemeClr val="tx1"/>
                </a:solidFill>
                <a:effectLst>
                  <a:outerShdw blurRad="38100" dist="38100" dir="2700000" algn="tl">
                    <a:srgbClr val="000000">
                      <a:alpha val="43137"/>
                    </a:srgbClr>
                  </a:outerShdw>
                </a:effectLst>
              </a:rPr>
              <a:t>m</a:t>
            </a:r>
            <a:r>
              <a:rPr lang="en-US" b="1" dirty="0" smtClean="0">
                <a:solidFill>
                  <a:schemeClr val="tx1"/>
                </a:solidFill>
                <a:effectLst>
                  <a:outerShdw blurRad="38100" dist="38100" dir="2700000" algn="tl">
                    <a:srgbClr val="000000">
                      <a:alpha val="43137"/>
                    </a:srgbClr>
                  </a:outerShdw>
                </a:effectLst>
              </a:rPr>
              <a:t>ethodology</a:t>
            </a:r>
            <a:r>
              <a:rPr lang="en-US" dirty="0" smtClean="0">
                <a:solidFill>
                  <a:schemeClr val="tx1"/>
                </a:solidFill>
                <a:effectLst>
                  <a:outerShdw blurRad="38100" dist="38100" dir="2700000" algn="tl">
                    <a:srgbClr val="000000">
                      <a:alpha val="43137"/>
                    </a:srgbClr>
                  </a:outerShdw>
                </a:effectLst>
              </a:rPr>
              <a:t> </a:t>
            </a:r>
          </a:p>
        </p:txBody>
      </p:sp>
      <p:sp>
        <p:nvSpPr>
          <p:cNvPr id="7" name="Content Placeholder 2"/>
          <p:cNvSpPr>
            <a:spLocks noGrp="1"/>
          </p:cNvSpPr>
          <p:nvPr>
            <p:ph idx="1"/>
          </p:nvPr>
        </p:nvSpPr>
        <p:spPr>
          <a:xfrm>
            <a:off x="4876800" y="1600200"/>
            <a:ext cx="3886200" cy="467975"/>
          </a:xfrm>
        </p:spPr>
        <p:txBody>
          <a:bodyPr>
            <a:normAutofit fontScale="92500" lnSpcReduction="10000"/>
          </a:bodyPr>
          <a:lstStyle/>
          <a:p>
            <a:pPr eaLnBrk="1" hangingPunct="1">
              <a:buClr>
                <a:srgbClr val="663300"/>
              </a:buClr>
              <a:buSzPct val="75000"/>
            </a:pPr>
            <a:r>
              <a:rPr lang="en-US" dirty="0" smtClean="0">
                <a:latin typeface="Corbel" pitchFamily="34" charset="0"/>
              </a:rPr>
              <a:t>evaluation questions</a:t>
            </a:r>
            <a:endParaRPr lang="en-US" dirty="0">
              <a:latin typeface="Corbel" pitchFamily="34" charset="0"/>
            </a:endParaRPr>
          </a:p>
          <a:p>
            <a:endParaRPr lang="en-US" dirty="0">
              <a:latin typeface="Corbel" pitchFamily="34" charset="0"/>
            </a:endParaRPr>
          </a:p>
        </p:txBody>
      </p:sp>
      <p:sp>
        <p:nvSpPr>
          <p:cNvPr id="8" name="Rectangular Callout 7"/>
          <p:cNvSpPr/>
          <p:nvPr/>
        </p:nvSpPr>
        <p:spPr>
          <a:xfrm>
            <a:off x="787400" y="1600200"/>
            <a:ext cx="3751943" cy="1350050"/>
          </a:xfrm>
          <a:prstGeom prst="wedgeRectCallout">
            <a:avLst>
              <a:gd name="adj1" fmla="val -42897"/>
              <a:gd name="adj2" fmla="val 89298"/>
            </a:avLst>
          </a:prstGeom>
          <a:solidFill>
            <a:srgbClr val="663300"/>
          </a:solidFill>
          <a:ln>
            <a:noFill/>
          </a:ln>
          <a:scene3d>
            <a:camera prst="orthographicFront"/>
            <a:lightRig rig="sunrise" dir="t"/>
          </a:scene3d>
          <a:sp3d prstMaterial="metal"/>
        </p:spPr>
        <p:style>
          <a:lnRef idx="2">
            <a:schemeClr val="accent1">
              <a:shade val="50000"/>
            </a:schemeClr>
          </a:lnRef>
          <a:fillRef idx="1">
            <a:schemeClr val="accent1"/>
          </a:fillRef>
          <a:effectRef idx="0">
            <a:schemeClr val="accent1"/>
          </a:effectRef>
          <a:fontRef idx="minor">
            <a:schemeClr val="lt1"/>
          </a:fontRef>
        </p:style>
        <p:txBody>
          <a:bodyPr lIns="274320" tIns="365760" rIns="274320" bIns="365760" rtlCol="0" anchor="ctr"/>
          <a:lstStyle/>
          <a:p>
            <a:pPr marL="0" lvl="2" algn="ctr"/>
            <a:endParaRPr lang="en-US" sz="2200" b="1" dirty="0" smtClean="0">
              <a:ln w="1905"/>
              <a:latin typeface="Corbel" pitchFamily="34" charset="0"/>
            </a:endParaRPr>
          </a:p>
          <a:p>
            <a:pPr marL="0" lvl="2">
              <a:spcBef>
                <a:spcPts val="300"/>
              </a:spcBef>
              <a:spcAft>
                <a:spcPts val="300"/>
              </a:spcAft>
            </a:pPr>
            <a:endParaRPr lang="en-US" sz="2200" b="1" dirty="0">
              <a:ln w="1905"/>
              <a:latin typeface="Corbel" pitchFamily="34" charset="0"/>
            </a:endParaRPr>
          </a:p>
          <a:p>
            <a:pPr marL="0" lvl="2">
              <a:spcBef>
                <a:spcPts val="300"/>
              </a:spcBef>
              <a:spcAft>
                <a:spcPts val="300"/>
              </a:spcAft>
            </a:pPr>
            <a:endParaRPr lang="en-US" sz="2000" b="1" dirty="0" smtClean="0">
              <a:ln w="1905"/>
              <a:latin typeface="Corbel" pitchFamily="34" charset="0"/>
            </a:endParaRPr>
          </a:p>
          <a:p>
            <a:pPr marL="0" lvl="2">
              <a:spcBef>
                <a:spcPts val="300"/>
              </a:spcBef>
              <a:spcAft>
                <a:spcPts val="300"/>
              </a:spcAft>
            </a:pPr>
            <a:endParaRPr lang="en-US" sz="2000" b="1" dirty="0" smtClean="0">
              <a:ln w="1905"/>
              <a:latin typeface="Corbel" pitchFamily="34" charset="0"/>
            </a:endParaRPr>
          </a:p>
          <a:p>
            <a:pPr marL="0" lvl="2">
              <a:spcBef>
                <a:spcPts val="300"/>
              </a:spcBef>
              <a:spcAft>
                <a:spcPts val="300"/>
              </a:spcAft>
            </a:pPr>
            <a:r>
              <a:rPr lang="en-US" sz="2000" b="1" dirty="0" smtClean="0">
                <a:ln w="1905"/>
                <a:latin typeface="Corbel" pitchFamily="34" charset="0"/>
              </a:rPr>
              <a:t>main question: </a:t>
            </a:r>
            <a:br>
              <a:rPr lang="en-US" sz="2000" b="1" dirty="0" smtClean="0">
                <a:ln w="1905"/>
                <a:latin typeface="Corbel" pitchFamily="34" charset="0"/>
              </a:rPr>
            </a:br>
            <a:r>
              <a:rPr lang="en-US" sz="2000" dirty="0">
                <a:effectLst>
                  <a:outerShdw blurRad="38100" dist="38100" dir="2700000" algn="tl">
                    <a:srgbClr val="000000">
                      <a:alpha val="43137"/>
                    </a:srgbClr>
                  </a:outerShdw>
                </a:effectLst>
                <a:latin typeface="Corbel" pitchFamily="34" charset="0"/>
              </a:rPr>
              <a:t>a</a:t>
            </a:r>
            <a:r>
              <a:rPr lang="en-US" sz="2000" dirty="0" smtClean="0">
                <a:effectLst>
                  <a:outerShdw blurRad="38100" dist="38100" dir="2700000" algn="tl">
                    <a:srgbClr val="000000">
                      <a:alpha val="43137"/>
                    </a:srgbClr>
                  </a:outerShdw>
                </a:effectLst>
                <a:latin typeface="Corbel" pitchFamily="34" charset="0"/>
              </a:rPr>
              <a:t>re </a:t>
            </a:r>
            <a:r>
              <a:rPr lang="en-US" sz="2000" dirty="0">
                <a:effectLst>
                  <a:outerShdw blurRad="38100" dist="38100" dir="2700000" algn="tl">
                    <a:srgbClr val="000000">
                      <a:alpha val="43137"/>
                    </a:srgbClr>
                  </a:outerShdw>
                </a:effectLst>
                <a:latin typeface="Corbel" pitchFamily="34" charset="0"/>
              </a:rPr>
              <a:t>public research institutions </a:t>
            </a:r>
            <a:r>
              <a:rPr lang="en-US" sz="2000" dirty="0" smtClean="0">
                <a:effectLst>
                  <a:outerShdw blurRad="38100" dist="38100" dir="2700000" algn="tl">
                    <a:srgbClr val="000000">
                      <a:alpha val="43137"/>
                    </a:srgbClr>
                  </a:outerShdw>
                </a:effectLst>
                <a:latin typeface="Corbel" pitchFamily="34" charset="0"/>
              </a:rPr>
              <a:t>in </a:t>
            </a:r>
            <a:r>
              <a:rPr lang="en-US" sz="2000" dirty="0">
                <a:effectLst>
                  <a:outerShdw blurRad="38100" dist="38100" dir="2700000" algn="tl">
                    <a:srgbClr val="000000">
                      <a:alpha val="43137"/>
                    </a:srgbClr>
                  </a:outerShdw>
                </a:effectLst>
                <a:latin typeface="Corbel" pitchFamily="34" charset="0"/>
              </a:rPr>
              <a:t>developing </a:t>
            </a:r>
            <a:r>
              <a:rPr lang="en-US" sz="2000" dirty="0" smtClean="0">
                <a:effectLst>
                  <a:outerShdw blurRad="38100" dist="38100" dir="2700000" algn="tl">
                    <a:srgbClr val="000000">
                      <a:alpha val="43137"/>
                    </a:srgbClr>
                  </a:outerShdw>
                </a:effectLst>
                <a:latin typeface="Corbel" pitchFamily="34" charset="0"/>
              </a:rPr>
              <a:t>Asia ready </a:t>
            </a:r>
            <a:r>
              <a:rPr lang="en-US" sz="2000" dirty="0">
                <a:effectLst>
                  <a:outerShdw blurRad="38100" dist="38100" dir="2700000" algn="tl">
                    <a:srgbClr val="000000">
                      <a:alpha val="43137"/>
                    </a:srgbClr>
                  </a:outerShdw>
                </a:effectLst>
                <a:latin typeface="Corbel" pitchFamily="34" charset="0"/>
              </a:rPr>
              <a:t>to </a:t>
            </a:r>
            <a:r>
              <a:rPr lang="en-US" sz="2000" dirty="0" smtClean="0">
                <a:effectLst>
                  <a:outerShdw blurRad="38100" dist="38100" dir="2700000" algn="tl">
                    <a:srgbClr val="000000">
                      <a:alpha val="43137"/>
                    </a:srgbClr>
                  </a:outerShdw>
                </a:effectLst>
                <a:latin typeface="Corbel" pitchFamily="34" charset="0"/>
              </a:rPr>
              <a:t>embrace </a:t>
            </a:r>
            <a:r>
              <a:rPr lang="en-US" sz="2000" dirty="0">
                <a:effectLst>
                  <a:outerShdw blurRad="38100" dist="38100" dir="2700000" algn="tl">
                    <a:srgbClr val="000000">
                      <a:alpha val="43137"/>
                    </a:srgbClr>
                  </a:outerShdw>
                </a:effectLst>
                <a:latin typeface="Corbel" pitchFamily="34" charset="0"/>
              </a:rPr>
              <a:t>IPRs</a:t>
            </a:r>
            <a:r>
              <a:rPr lang="en-US" sz="2000" dirty="0" smtClean="0">
                <a:effectLst>
                  <a:outerShdw blurRad="38100" dist="38100" dir="2700000" algn="tl">
                    <a:srgbClr val="000000">
                      <a:alpha val="43137"/>
                    </a:srgbClr>
                  </a:outerShdw>
                </a:effectLst>
                <a:latin typeface="Corbel" pitchFamily="34" charset="0"/>
              </a:rPr>
              <a:t>?</a:t>
            </a:r>
          </a:p>
          <a:p>
            <a:pPr marL="0" lvl="2">
              <a:spcBef>
                <a:spcPts val="300"/>
              </a:spcBef>
              <a:spcAft>
                <a:spcPts val="300"/>
              </a:spcAft>
            </a:pPr>
            <a:endParaRPr lang="en-US" sz="2000" dirty="0" smtClean="0">
              <a:effectLst>
                <a:outerShdw blurRad="38100" dist="38100" dir="2700000" algn="tl">
                  <a:srgbClr val="000000">
                    <a:alpha val="43137"/>
                  </a:srgbClr>
                </a:outerShdw>
              </a:effectLst>
              <a:latin typeface="Corbel" pitchFamily="34" charset="0"/>
            </a:endParaRPr>
          </a:p>
          <a:p>
            <a:pPr marL="0" lvl="2">
              <a:spcBef>
                <a:spcPts val="300"/>
              </a:spcBef>
              <a:spcAft>
                <a:spcPts val="300"/>
              </a:spcAft>
            </a:pPr>
            <a:endParaRPr lang="en-US" sz="2000" dirty="0" smtClean="0">
              <a:effectLst>
                <a:outerShdw blurRad="38100" dist="38100" dir="2700000" algn="tl">
                  <a:srgbClr val="000000">
                    <a:alpha val="43137"/>
                  </a:srgbClr>
                </a:outerShdw>
              </a:effectLst>
              <a:latin typeface="Corbel" pitchFamily="34" charset="0"/>
            </a:endParaRPr>
          </a:p>
          <a:p>
            <a:pPr marL="0" lvl="2">
              <a:spcBef>
                <a:spcPts val="300"/>
              </a:spcBef>
              <a:spcAft>
                <a:spcPts val="300"/>
              </a:spcAft>
            </a:pPr>
            <a:r>
              <a:rPr lang="en-US" sz="2000" dirty="0" smtClean="0">
                <a:effectLst>
                  <a:outerShdw blurRad="38100" dist="38100" dir="2700000" algn="tl">
                    <a:srgbClr val="000000">
                      <a:alpha val="43137"/>
                    </a:srgbClr>
                  </a:outerShdw>
                </a:effectLst>
                <a:latin typeface="Corbel" pitchFamily="34" charset="0"/>
              </a:rPr>
              <a:t> </a:t>
            </a:r>
            <a:endParaRPr lang="en-US" sz="2000" dirty="0">
              <a:effectLst>
                <a:outerShdw blurRad="38100" dist="38100" dir="2700000" algn="tl">
                  <a:srgbClr val="000000">
                    <a:alpha val="43137"/>
                  </a:srgbClr>
                </a:outerShdw>
              </a:effectLst>
              <a:latin typeface="Corbel" pitchFamily="34" charset="0"/>
            </a:endParaRPr>
          </a:p>
          <a:p>
            <a:pPr marL="0" lvl="2" algn="ctr"/>
            <a:r>
              <a:rPr lang="en-US" sz="2000" b="1" dirty="0" smtClean="0">
                <a:ln w="1905"/>
                <a:latin typeface="Corbel" pitchFamily="34" charset="0"/>
              </a:rPr>
              <a:t> </a:t>
            </a:r>
            <a:endParaRPr lang="en-US" sz="2000" b="1" dirty="0">
              <a:ln w="1905"/>
              <a:latin typeface="Corbel" pitchFamily="34" charset="0"/>
            </a:endParaRPr>
          </a:p>
          <a:p>
            <a:pPr algn="ctr"/>
            <a:endParaRPr lang="en-US" dirty="0"/>
          </a:p>
        </p:txBody>
      </p:sp>
      <p:sp>
        <p:nvSpPr>
          <p:cNvPr id="10" name="Rectangle 9"/>
          <p:cNvSpPr/>
          <p:nvPr/>
        </p:nvSpPr>
        <p:spPr>
          <a:xfrm>
            <a:off x="4953000" y="2133600"/>
            <a:ext cx="4038600" cy="4154984"/>
          </a:xfrm>
          <a:prstGeom prst="rect">
            <a:avLst/>
          </a:prstGeom>
        </p:spPr>
        <p:txBody>
          <a:bodyPr wrap="square">
            <a:spAutoFit/>
          </a:bodyPr>
          <a:lstStyle/>
          <a:p>
            <a:pPr marL="347663" lvl="2" indent="-347663">
              <a:spcBef>
                <a:spcPts val="0"/>
              </a:spcBef>
              <a:spcAft>
                <a:spcPts val="0"/>
              </a:spcAft>
              <a:buAutoNum type="arabicPeriod"/>
              <a:tabLst>
                <a:tab pos="347663" algn="l"/>
              </a:tabLst>
            </a:pPr>
            <a:r>
              <a:rPr lang="en-US" sz="2200" dirty="0" smtClean="0">
                <a:latin typeface="Corbel" pitchFamily="34" charset="0"/>
              </a:rPr>
              <a:t>which </a:t>
            </a:r>
            <a:r>
              <a:rPr lang="en-US" sz="2200" dirty="0">
                <a:latin typeface="Corbel" pitchFamily="34" charset="0"/>
              </a:rPr>
              <a:t>countries and institutions need to be sampled? </a:t>
            </a:r>
          </a:p>
          <a:p>
            <a:pPr marL="347663" lvl="2" indent="-347663">
              <a:spcBef>
                <a:spcPts val="0"/>
              </a:spcBef>
              <a:spcAft>
                <a:spcPts val="0"/>
              </a:spcAft>
              <a:buAutoNum type="arabicPeriod"/>
              <a:tabLst>
                <a:tab pos="347663" algn="l"/>
              </a:tabLst>
            </a:pPr>
            <a:r>
              <a:rPr lang="en-US" sz="2200" dirty="0" smtClean="0">
                <a:latin typeface="Corbel" pitchFamily="34" charset="0"/>
              </a:rPr>
              <a:t>what </a:t>
            </a:r>
            <a:r>
              <a:rPr lang="en-US" sz="2200" dirty="0">
                <a:latin typeface="Corbel" pitchFamily="34" charset="0"/>
              </a:rPr>
              <a:t>survey questions need </a:t>
            </a:r>
            <a:r>
              <a:rPr lang="en-US" sz="2200" dirty="0" smtClean="0">
                <a:latin typeface="Corbel" pitchFamily="34" charset="0"/>
              </a:rPr>
              <a:t/>
            </a:r>
            <a:br>
              <a:rPr lang="en-US" sz="2200" dirty="0" smtClean="0">
                <a:latin typeface="Corbel" pitchFamily="34" charset="0"/>
              </a:rPr>
            </a:br>
            <a:r>
              <a:rPr lang="en-US" sz="2200" dirty="0" smtClean="0">
                <a:latin typeface="Corbel" pitchFamily="34" charset="0"/>
              </a:rPr>
              <a:t>to </a:t>
            </a:r>
            <a:r>
              <a:rPr lang="en-US" sz="2200" dirty="0">
                <a:latin typeface="Corbel" pitchFamily="34" charset="0"/>
              </a:rPr>
              <a:t>be asked? </a:t>
            </a:r>
          </a:p>
          <a:p>
            <a:pPr marL="347663" lvl="2" indent="-347663">
              <a:spcBef>
                <a:spcPts val="0"/>
              </a:spcBef>
              <a:spcAft>
                <a:spcPts val="0"/>
              </a:spcAft>
              <a:buFont typeface="+mj-lt"/>
              <a:buAutoNum type="arabicPeriod" startAt="3"/>
            </a:pPr>
            <a:r>
              <a:rPr lang="en-US" sz="2200" dirty="0" smtClean="0">
                <a:latin typeface="Corbel" pitchFamily="34" charset="0"/>
              </a:rPr>
              <a:t>how </a:t>
            </a:r>
            <a:r>
              <a:rPr lang="en-US" sz="2200" dirty="0">
                <a:latin typeface="Corbel" pitchFamily="34" charset="0"/>
              </a:rPr>
              <a:t>to assure reliability, validity, and unbiased results </a:t>
            </a:r>
            <a:r>
              <a:rPr lang="en-US" sz="2200" dirty="0" smtClean="0">
                <a:latin typeface="Corbel" pitchFamily="34" charset="0"/>
              </a:rPr>
              <a:t/>
            </a:r>
            <a:br>
              <a:rPr lang="en-US" sz="2200" dirty="0" smtClean="0">
                <a:latin typeface="Corbel" pitchFamily="34" charset="0"/>
              </a:rPr>
            </a:br>
            <a:r>
              <a:rPr lang="en-US" sz="2200" dirty="0" smtClean="0">
                <a:latin typeface="Corbel" pitchFamily="34" charset="0"/>
              </a:rPr>
              <a:t>in </a:t>
            </a:r>
            <a:r>
              <a:rPr lang="en-US" sz="2200" dirty="0">
                <a:latin typeface="Corbel" pitchFamily="34" charset="0"/>
              </a:rPr>
              <a:t>web-based survey? </a:t>
            </a:r>
          </a:p>
          <a:p>
            <a:pPr marL="347663" lvl="3" indent="-347663">
              <a:spcBef>
                <a:spcPts val="0"/>
              </a:spcBef>
              <a:spcAft>
                <a:spcPts val="0"/>
              </a:spcAft>
              <a:buClr>
                <a:srgbClr val="00B0F0"/>
              </a:buClr>
              <a:buSzPct val="80000"/>
            </a:pPr>
            <a:r>
              <a:rPr lang="en-US" sz="2200" dirty="0" smtClean="0">
                <a:latin typeface="Corbel" pitchFamily="34" charset="0"/>
              </a:rPr>
              <a:t>4.  </a:t>
            </a:r>
            <a:r>
              <a:rPr lang="en-US" sz="2200" dirty="0" smtClean="0">
                <a:latin typeface="Corbel" pitchFamily="34" charset="0"/>
              </a:rPr>
              <a:t>what </a:t>
            </a:r>
            <a:r>
              <a:rPr lang="en-US" sz="2200" dirty="0">
                <a:latin typeface="Corbel" pitchFamily="34" charset="0"/>
              </a:rPr>
              <a:t>other information </a:t>
            </a:r>
            <a:r>
              <a:rPr lang="en-US" sz="2200" dirty="0" smtClean="0">
                <a:latin typeface="Corbel" pitchFamily="34" charset="0"/>
              </a:rPr>
              <a:t>is useful </a:t>
            </a:r>
            <a:r>
              <a:rPr lang="en-US" sz="2200" dirty="0">
                <a:latin typeface="Corbel" pitchFamily="34" charset="0"/>
              </a:rPr>
              <a:t>for policy decisions related to institutionalization of IPR </a:t>
            </a:r>
            <a:r>
              <a:rPr lang="en-US" sz="2200" dirty="0" smtClean="0">
                <a:latin typeface="Corbel" pitchFamily="34" charset="0"/>
              </a:rPr>
              <a:t>in public </a:t>
            </a:r>
            <a:r>
              <a:rPr lang="en-US" sz="2200" dirty="0">
                <a:latin typeface="Corbel" pitchFamily="34" charset="0"/>
              </a:rPr>
              <a:t>sector? </a:t>
            </a:r>
            <a:endParaRPr lang="en-US" sz="2000" dirty="0" smtClean="0">
              <a:latin typeface="Corbel" pitchFamily="34" charset="0"/>
            </a:endParaRPr>
          </a:p>
        </p:txBody>
      </p:sp>
    </p:spTree>
    <p:extLst>
      <p:ext uri="{BB962C8B-B14F-4D97-AF65-F5344CB8AC3E}">
        <p14:creationId xmlns:p14="http://schemas.microsoft.com/office/powerpoint/2010/main" val="517187892"/>
      </p:ext>
    </p:extLst>
  </p:cSld>
  <p:clrMapOvr>
    <a:masterClrMapping/>
  </p:clrMapOvr>
  <p:timing>
    <p:tnLst>
      <p:par>
        <p:cTn id="1" dur="indefinite" restart="never" nodeType="tmRoot"/>
      </p:par>
    </p:tnLst>
  </p:timing>
</p:sld>
</file>

<file path=ppt/theme/theme1.xml><?xml version="1.0" encoding="utf-8"?>
<a:theme xmlns:a="http://schemas.openxmlformats.org/drawingml/2006/main" name="Layers">
  <a:themeElements>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fontScheme name="Layers">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ayers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Layers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Layers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Layers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Layers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Layer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Layers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Layers</Template>
  <TotalTime>1630</TotalTime>
  <Words>1445</Words>
  <Application>Microsoft Office PowerPoint</Application>
  <PresentationFormat>On-screen Show (4:3)</PresentationFormat>
  <Paragraphs>266</Paragraphs>
  <Slides>15</Slides>
  <Notes>14</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Layers</vt:lpstr>
      <vt:lpstr>PowerPoint Presentation</vt:lpstr>
      <vt:lpstr>introduction</vt:lpstr>
      <vt:lpstr>methodology</vt:lpstr>
      <vt:lpstr>methodology </vt:lpstr>
      <vt:lpstr>methodology </vt:lpstr>
      <vt:lpstr>findings </vt:lpstr>
      <vt:lpstr>key lessons</vt:lpstr>
      <vt:lpstr>methodology</vt:lpstr>
      <vt:lpstr>methodology </vt:lpstr>
      <vt:lpstr>methodology </vt:lpstr>
      <vt:lpstr>findings  </vt:lpstr>
      <vt:lpstr>findings  </vt:lpstr>
      <vt:lpstr>key lessons</vt:lpstr>
      <vt:lpstr>conclusion</vt:lpstr>
      <vt:lpstr>moving forward</vt:lpstr>
    </vt:vector>
  </TitlesOfParts>
  <Company>PhilRice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Audit of Techn</dc:title>
  <dc:creator>jgpayumo</dc:creator>
  <cp:lastModifiedBy>Payumo, Jane Garcia</cp:lastModifiedBy>
  <cp:revision>165</cp:revision>
  <dcterms:created xsi:type="dcterms:W3CDTF">2007-05-29T02:32:55Z</dcterms:created>
  <dcterms:modified xsi:type="dcterms:W3CDTF">2011-09-24T16:36:39Z</dcterms:modified>
</cp:coreProperties>
</file>