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82" r:id="rId3"/>
    <p:sldId id="258" r:id="rId4"/>
    <p:sldId id="259" r:id="rId5"/>
    <p:sldId id="260" r:id="rId6"/>
    <p:sldId id="261" r:id="rId7"/>
    <p:sldId id="283" r:id="rId8"/>
    <p:sldId id="262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2929A-2E7F-4480-9AA4-126B8ECB5002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426AC-D0D8-4A42-B599-032C08A00C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ompetition.gov.sy" TargetMode="External"/><Relationship Id="rId2" Type="http://schemas.openxmlformats.org/officeDocument/2006/relationships/hyperlink" Target="http://www.competition.gov.s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1" descr="C:\Documents and Settings\user8.PRIME\سطح المكتب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486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06575"/>
            <a:ext cx="7772400" cy="1470025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SY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آفاق العمل المستقبلي </a:t>
            </a:r>
            <a:br>
              <a:rPr lang="ar-SY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SY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لهيئة المنافسة ومنع الاحتكار</a:t>
            </a:r>
            <a:endParaRPr lang="en-US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>
                <a:solidFill>
                  <a:srgbClr val="7030A0"/>
                </a:solidFill>
              </a:rPr>
              <a:t>مخرجات قانون المنافسة ومنع الاحتكار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SA" dirty="0" smtClean="0"/>
              <a:t>زيادة </a:t>
            </a:r>
            <a:r>
              <a:rPr lang="ar-SA" dirty="0" err="1" smtClean="0"/>
              <a:t>ال</a:t>
            </a:r>
            <a:r>
              <a:rPr lang="ar-SY" dirty="0" smtClean="0"/>
              <a:t>ا</a:t>
            </a:r>
            <a:r>
              <a:rPr lang="ar-SA" dirty="0" smtClean="0"/>
              <a:t>نتاج </a:t>
            </a:r>
            <a:endParaRPr lang="en-US" dirty="0" smtClean="0"/>
          </a:p>
          <a:p>
            <a:pPr lvl="0" algn="r" rtl="1"/>
            <a:r>
              <a:rPr lang="ar-SA" dirty="0" smtClean="0"/>
              <a:t>زيادة الابتكار _ الاختراع _ الإبداع _ التطوير</a:t>
            </a:r>
            <a:endParaRPr lang="en-US" dirty="0" smtClean="0"/>
          </a:p>
          <a:p>
            <a:pPr lvl="0" algn="r" rtl="1"/>
            <a:r>
              <a:rPr lang="ar-SA" dirty="0" smtClean="0"/>
              <a:t>زيادة في الدخل </a:t>
            </a:r>
            <a:endParaRPr lang="en-US" dirty="0" smtClean="0"/>
          </a:p>
          <a:p>
            <a:pPr lvl="0" algn="r" rtl="1"/>
            <a:r>
              <a:rPr lang="ar-SA" dirty="0" smtClean="0"/>
              <a:t>تحسين</a:t>
            </a:r>
            <a:r>
              <a:rPr lang="ar-SY" dirty="0" smtClean="0"/>
              <a:t> في</a:t>
            </a:r>
            <a:r>
              <a:rPr lang="ar-SA" dirty="0" smtClean="0"/>
              <a:t> </a:t>
            </a:r>
            <a:r>
              <a:rPr lang="ar-SA" dirty="0" smtClean="0"/>
              <a:t>المستوى المعيشة </a:t>
            </a:r>
            <a:endParaRPr lang="en-US" dirty="0" smtClean="0"/>
          </a:p>
          <a:p>
            <a:pPr lvl="0" algn="r" rtl="1"/>
            <a:r>
              <a:rPr lang="ar-SA" dirty="0" smtClean="0"/>
              <a:t>ضمانة إنتاج السلع بأقل تكلفة ممكنة </a:t>
            </a:r>
            <a:endParaRPr lang="en-US" dirty="0" smtClean="0"/>
          </a:p>
          <a:p>
            <a:pPr lvl="0" algn="r" rtl="1"/>
            <a:r>
              <a:rPr lang="ar-SA" dirty="0" smtClean="0"/>
              <a:t>إدخال منتجات جديدة وعمليات جديدة في الإنتاج 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>
                <a:solidFill>
                  <a:srgbClr val="7030A0"/>
                </a:solidFill>
              </a:rPr>
              <a:t>مخرجات قانون المنافسة ومنع الاحتكار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r" rtl="1"/>
            <a:r>
              <a:rPr lang="ar-SA" dirty="0" smtClean="0"/>
              <a:t>رفع مؤشرات التنافسية على المستويين الداخلي والخارجي لرفع القدرة في الكفاءة والإنتاج </a:t>
            </a:r>
            <a:endParaRPr lang="en-US" dirty="0" smtClean="0"/>
          </a:p>
          <a:p>
            <a:pPr lvl="0" algn="r" rtl="1"/>
            <a:r>
              <a:rPr lang="ar-SA" dirty="0" smtClean="0"/>
              <a:t>خفض الأسعار </a:t>
            </a:r>
            <a:endParaRPr lang="en-US" dirty="0" smtClean="0"/>
          </a:p>
          <a:p>
            <a:pPr lvl="0" algn="r" rtl="1"/>
            <a:r>
              <a:rPr lang="ar-SA" dirty="0" smtClean="0"/>
              <a:t>تحسين الإدارة </a:t>
            </a:r>
            <a:endParaRPr lang="en-US" dirty="0" smtClean="0"/>
          </a:p>
          <a:p>
            <a:pPr lvl="0" algn="r" rtl="1"/>
            <a:r>
              <a:rPr lang="ar-SA" dirty="0" smtClean="0"/>
              <a:t>المساهمة في الحد من عمليات الفساد </a:t>
            </a:r>
            <a:endParaRPr lang="en-US" dirty="0" smtClean="0"/>
          </a:p>
          <a:p>
            <a:pPr lvl="0" algn="r" rtl="1"/>
            <a:r>
              <a:rPr lang="ar-SA" dirty="0" smtClean="0"/>
              <a:t>المساهمة في الحد من البطالة </a:t>
            </a:r>
            <a:endParaRPr lang="en-US" dirty="0" smtClean="0"/>
          </a:p>
          <a:p>
            <a:pPr lvl="0" algn="r" rtl="1"/>
            <a:r>
              <a:rPr lang="ar-SA" dirty="0" smtClean="0"/>
              <a:t>تشجيع الاستثمارات من خلال ( الحد من الشروط التمييزية والتعسف في استخدام السلطة في اتخاذ قرارات تؤثر على المنافسة ) 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محاور العمل المستقبلي لهيئة المنافسة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r" rtl="1">
              <a:buFont typeface="+mj-lt"/>
              <a:buAutoNum type="arabicParenR"/>
            </a:pPr>
            <a:r>
              <a:rPr lang="ar-TN" dirty="0" smtClean="0"/>
              <a:t>استمرارية نشر ثقافة المنافسة والتوعية بأحكام القانون.</a:t>
            </a:r>
            <a:endParaRPr lang="en-US" dirty="0" smtClean="0"/>
          </a:p>
          <a:p>
            <a:pPr marL="514350" lvl="0" indent="-514350" algn="r" rtl="1">
              <a:buFont typeface="+mj-lt"/>
              <a:buAutoNum type="arabicParenR"/>
            </a:pPr>
            <a:r>
              <a:rPr lang="ar-TN" dirty="0" smtClean="0"/>
              <a:t>تشجيع المنافسة في السوق.</a:t>
            </a:r>
            <a:endParaRPr lang="en-US" dirty="0" smtClean="0"/>
          </a:p>
          <a:p>
            <a:pPr marL="514350" lvl="0" indent="-514350" algn="r" rtl="1">
              <a:buFont typeface="+mj-lt"/>
              <a:buAutoNum type="arabicParenR"/>
            </a:pPr>
            <a:r>
              <a:rPr lang="ar-TN" dirty="0" smtClean="0"/>
              <a:t>استكمال بناء الوحدات التنظيمية التابعة للهيئة في المحافظات لإنفاذ القانون.</a:t>
            </a:r>
            <a:endParaRPr lang="en-US" dirty="0" smtClean="0"/>
          </a:p>
          <a:p>
            <a:pPr marL="514350" lvl="0" indent="-514350" algn="r" rtl="1">
              <a:buFont typeface="+mj-lt"/>
              <a:buAutoNum type="arabicParenR"/>
            </a:pPr>
            <a:r>
              <a:rPr lang="ar-TN" dirty="0" smtClean="0"/>
              <a:t>تدريب وتأهيل وتطوير الكفاءات للعاملين بالهيئة.</a:t>
            </a:r>
            <a:endParaRPr lang="en-US" dirty="0" smtClean="0"/>
          </a:p>
          <a:p>
            <a:pPr marL="514350" lvl="0" indent="-514350" algn="r" rtl="1">
              <a:buFont typeface="+mj-lt"/>
              <a:buAutoNum type="arabicParenR"/>
            </a:pPr>
            <a:r>
              <a:rPr lang="ar-TN" dirty="0" smtClean="0"/>
              <a:t>متابعة سير آليات السوق وتطوير نظم المتابعة والمعلومات حول وضع المنافسة في السوق.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>
                <a:solidFill>
                  <a:srgbClr val="FF0000"/>
                </a:solidFill>
              </a:rPr>
              <a:t>محاور العمل المستقبلي لهيئة المنافسة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 algn="r" rtl="1">
              <a:buFont typeface="+mj-lt"/>
              <a:buAutoNum type="arabicParenR" startAt="6"/>
            </a:pPr>
            <a:r>
              <a:rPr lang="ar-SA" dirty="0" smtClean="0"/>
              <a:t>الكشف عن الممارسات المخلة بالمنافسة ومراقبة عمليات التركز الاقتصادي المؤثرة على المنافسة.</a:t>
            </a:r>
            <a:endParaRPr lang="en-US" dirty="0" smtClean="0"/>
          </a:p>
          <a:p>
            <a:pPr marL="514350" lvl="0" indent="-514350" algn="r" rtl="1">
              <a:buFont typeface="+mj-lt"/>
              <a:buAutoNum type="arabicParenR" startAt="6"/>
            </a:pPr>
            <a:r>
              <a:rPr lang="ar-SA" dirty="0" smtClean="0"/>
              <a:t>توطيد الصلة بالمؤسسات والهيئات المماثلة في الخارج وتبادل المعلومات والتجارب .</a:t>
            </a:r>
            <a:endParaRPr lang="en-US" dirty="0" smtClean="0"/>
          </a:p>
          <a:p>
            <a:pPr marL="514350" lvl="0" indent="-514350" algn="r" rtl="1">
              <a:buFont typeface="+mj-lt"/>
              <a:buAutoNum type="arabicParenR" startAt="6"/>
            </a:pPr>
            <a:r>
              <a:rPr lang="ar-SA" dirty="0" smtClean="0"/>
              <a:t>المشاركة في المنتديات الدولية المتخصصة في مجال المنافسة.</a:t>
            </a:r>
            <a:endParaRPr lang="en-US" dirty="0" smtClean="0"/>
          </a:p>
          <a:p>
            <a:pPr marL="514350" lvl="0" indent="-514350" algn="r" rtl="1">
              <a:buFont typeface="+mj-lt"/>
              <a:buAutoNum type="arabicParenR" startAt="6"/>
            </a:pPr>
            <a:r>
              <a:rPr lang="ar-SA" dirty="0" smtClean="0"/>
              <a:t>اقتراح تطوير وتحديث التشريعات القانونية القائمة على ضوء ما ينتج عن التطبيق العملي للقانون والاتفاقيات الإقليمية والدولية .</a:t>
            </a:r>
            <a:endParaRPr lang="ar-SY" dirty="0" smtClean="0"/>
          </a:p>
          <a:p>
            <a:pPr marL="355600" lvl="0" indent="-355600" algn="r" rtl="1">
              <a:buNone/>
            </a:pPr>
            <a:r>
              <a:rPr lang="ar-SY" dirty="0" smtClean="0"/>
              <a:t>10) تقييم أثر التشريعات القائمة والمستقبلية على المنافسة في سورية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Y" dirty="0" smtClean="0">
                <a:solidFill>
                  <a:srgbClr val="0070C0"/>
                </a:solidFill>
              </a:rPr>
              <a:t>1. نشر ثقافة المنافسة والتوعية بأحكام القانون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Y" dirty="0" smtClean="0"/>
              <a:t>مواصلة إقامة حملات التوعية لكافة الفعاليات</a:t>
            </a:r>
          </a:p>
          <a:p>
            <a:pPr algn="r" rtl="1">
              <a:buFont typeface="Wingdings" pitchFamily="2" charset="2"/>
              <a:buChar char="ü"/>
            </a:pPr>
            <a:r>
              <a:rPr lang="ar-SY" dirty="0" smtClean="0"/>
              <a:t>الجهات الحكومية الرسمية</a:t>
            </a:r>
          </a:p>
          <a:p>
            <a:pPr algn="r" rtl="1">
              <a:buFont typeface="Wingdings" pitchFamily="2" charset="2"/>
              <a:buChar char="ü"/>
            </a:pPr>
            <a:r>
              <a:rPr lang="ar-SY" dirty="0" smtClean="0"/>
              <a:t>القطاع الخاص</a:t>
            </a:r>
          </a:p>
          <a:p>
            <a:pPr algn="r" rtl="1">
              <a:buFont typeface="Wingdings" pitchFamily="2" charset="2"/>
              <a:buChar char="ü"/>
            </a:pPr>
            <a:r>
              <a:rPr lang="ar-SY" dirty="0" smtClean="0"/>
              <a:t>طلاب الجامعات (حقوق – اقتصاد..)</a:t>
            </a:r>
          </a:p>
          <a:p>
            <a:pPr algn="r" rtl="1">
              <a:buFont typeface="Wingdings" pitchFamily="2" charset="2"/>
              <a:buChar char="ü"/>
            </a:pPr>
            <a:r>
              <a:rPr lang="ar-SY" dirty="0" smtClean="0"/>
              <a:t>القضاء</a:t>
            </a:r>
          </a:p>
          <a:p>
            <a:pPr algn="r" rtl="1">
              <a:buFont typeface="Wingdings" pitchFamily="2" charset="2"/>
              <a:buChar char="ü"/>
            </a:pPr>
            <a:r>
              <a:rPr lang="ar-SY" dirty="0" smtClean="0"/>
              <a:t>المستهلكون وجمعية حماية المستهلك</a:t>
            </a:r>
          </a:p>
          <a:p>
            <a:pPr algn="r" rtl="1"/>
            <a:r>
              <a:rPr lang="ar-SY" dirty="0" smtClean="0"/>
              <a:t>تنفيذ خطة إعلامية متكاملة</a:t>
            </a:r>
          </a:p>
          <a:p>
            <a:pPr algn="r" rtl="1"/>
            <a:r>
              <a:rPr lang="ar-SY" dirty="0" smtClean="0"/>
              <a:t>تحديث الموقع الإلكتروني الرسمي للهيئة</a:t>
            </a:r>
          </a:p>
          <a:p>
            <a:pPr algn="r" rtl="1"/>
            <a:r>
              <a:rPr lang="ar-SY" dirty="0" smtClean="0"/>
              <a:t>السعي لإدراج قانون المنافسة في مناهج كليات الحقوق والاقتصاد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>
                <a:solidFill>
                  <a:srgbClr val="0070C0"/>
                </a:solidFill>
              </a:rPr>
              <a:t>2. تشجيع المنافسة في مختلف القطاعات الاقتصادية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Y" dirty="0" smtClean="0"/>
              <a:t>تنسيق العمل بين الهيئة وكافة الفعاليات والقطاعات الاقتصادية لتطوير المنافسة فيها</a:t>
            </a:r>
          </a:p>
          <a:p>
            <a:pPr algn="r" rtl="1"/>
            <a:r>
              <a:rPr lang="ar-SY" dirty="0" smtClean="0"/>
              <a:t>التنسيق مع الجهات ذات العلاقة لتوفير المناخ الملائم للمنافسة وذلك من خلال:</a:t>
            </a:r>
          </a:p>
          <a:p>
            <a:pPr algn="r" rtl="1">
              <a:buFont typeface="Wingdings" pitchFamily="2" charset="2"/>
              <a:buChar char="ü"/>
            </a:pPr>
            <a:r>
              <a:rPr lang="ar-SY" dirty="0" smtClean="0"/>
              <a:t>تخفيف شروط ومتطلبات ممارسة الأنشطة الاقتصادية</a:t>
            </a:r>
          </a:p>
          <a:p>
            <a:pPr algn="r" rtl="1">
              <a:buFont typeface="Wingdings" pitchFamily="2" charset="2"/>
              <a:buChar char="ü"/>
            </a:pPr>
            <a:r>
              <a:rPr lang="ar-SY" dirty="0" smtClean="0"/>
              <a:t>ضمان تشجيع المنافسة في الشروط المرجعية للعطاءات العامة</a:t>
            </a:r>
          </a:p>
          <a:p>
            <a:pPr algn="r" rtl="1">
              <a:buFont typeface="Wingdings" pitchFamily="2" charset="2"/>
              <a:buChar char="ü"/>
            </a:pPr>
            <a:r>
              <a:rPr lang="ar-SY" dirty="0" smtClean="0"/>
              <a:t>التعاون مع جمعية حماية المستهلك لتفعيل دور المستهلك في تنفيذ سياسة المنافسة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>
                <a:solidFill>
                  <a:srgbClr val="0070C0"/>
                </a:solidFill>
              </a:rPr>
              <a:t>3. </a:t>
            </a:r>
            <a:r>
              <a:rPr lang="ar-TN" dirty="0" smtClean="0">
                <a:solidFill>
                  <a:srgbClr val="0070C0"/>
                </a:solidFill>
              </a:rPr>
              <a:t>استكمال بناء الوحدات التنظيمية التابعة للهيئة في المحافظات لإنفاذ القانون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pPr lvl="0" algn="r" rtl="1">
              <a:lnSpc>
                <a:spcPct val="200000"/>
              </a:lnSpc>
            </a:pPr>
            <a:r>
              <a:rPr lang="ar-SA" dirty="0" smtClean="0"/>
              <a:t>إحداث وحدات تنظيمية تابعة للهيئة على مستوى القطر .</a:t>
            </a:r>
            <a:endParaRPr lang="en-US" dirty="0" smtClean="0"/>
          </a:p>
          <a:p>
            <a:pPr algn="r" rtl="1">
              <a:lnSpc>
                <a:spcPct val="200000"/>
              </a:lnSpc>
            </a:pPr>
            <a:r>
              <a:rPr lang="ar-SA" dirty="0" smtClean="0"/>
              <a:t>تدعيم الهيئة بالكفاءات لتفعيل العمل على أحسن وجه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>
                <a:solidFill>
                  <a:srgbClr val="0070C0"/>
                </a:solidFill>
              </a:rPr>
              <a:t>4. </a:t>
            </a:r>
            <a:r>
              <a:rPr lang="ar-SA" dirty="0" smtClean="0">
                <a:solidFill>
                  <a:srgbClr val="0070C0"/>
                </a:solidFill>
              </a:rPr>
              <a:t>تدريب وتأهيل وتطوير الكفاءات للعاملين بالهيئة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Y" dirty="0" smtClean="0"/>
              <a:t>استمرار تنظيم الدورات الفنية المتخصصة للكوادر المعنية</a:t>
            </a:r>
          </a:p>
          <a:p>
            <a:pPr algn="r" rtl="1"/>
            <a:r>
              <a:rPr lang="ar-SY" dirty="0" smtClean="0"/>
              <a:t>تنظيم دورات خارجية للاطلاع على تجارب الدول الأخرى</a:t>
            </a:r>
          </a:p>
          <a:p>
            <a:pPr algn="r" rtl="1"/>
            <a:r>
              <a:rPr lang="ar-SY" dirty="0" smtClean="0"/>
              <a:t>تنظيم دورات وورشات عمل بين الهيئة والجهات الحكومية المختلفة</a:t>
            </a:r>
          </a:p>
          <a:p>
            <a:pPr algn="r" rtl="1"/>
            <a:r>
              <a:rPr lang="ar-SY" dirty="0" smtClean="0"/>
              <a:t>الاستمرار في تطوير قدرات العاملين بالهيئة في مجال تقانة المعلومات واللغات الأجنبية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>
                <a:solidFill>
                  <a:srgbClr val="0070C0"/>
                </a:solidFill>
              </a:rPr>
              <a:t>5. </a:t>
            </a:r>
            <a:r>
              <a:rPr lang="ar-SA" dirty="0" smtClean="0">
                <a:solidFill>
                  <a:srgbClr val="0070C0"/>
                </a:solidFill>
              </a:rPr>
              <a:t>متابعة سير آليات السوق وتطوير المتابعة والمعلومات حول وضع المنافسة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r" rtl="1"/>
            <a:r>
              <a:rPr lang="ar-SA" dirty="0" smtClean="0"/>
              <a:t>جمع وتحليل المعلومات حول الأسعار وسير الأسواق من مختلف المصادر المتاحة (مراقبة الأسواق – الجهات الرسمية – التحريات الميدانية ....)</a:t>
            </a:r>
            <a:endParaRPr lang="en-US" dirty="0" smtClean="0"/>
          </a:p>
          <a:p>
            <a:pPr lvl="0" algn="r" rtl="1"/>
            <a:r>
              <a:rPr lang="ar-SA" dirty="0" smtClean="0"/>
              <a:t>ربط الهيئة بقواعد المعلومات المتوفرة .</a:t>
            </a:r>
            <a:endParaRPr lang="en-US" dirty="0" smtClean="0"/>
          </a:p>
          <a:p>
            <a:pPr lvl="0" algn="r" rtl="1"/>
            <a:r>
              <a:rPr lang="ar-SA" dirty="0" smtClean="0"/>
              <a:t>إجراء دراسات حول أهم القطاعات ونسب التركز فيها وتحديث المعلومات بصفة دورية .</a:t>
            </a:r>
            <a:endParaRPr lang="en-US" dirty="0" smtClean="0"/>
          </a:p>
          <a:p>
            <a:pPr algn="r" rtl="1"/>
            <a:r>
              <a:rPr lang="ar-SA" dirty="0" smtClean="0"/>
              <a:t>جمع كافة المؤشرات الخاصة بالسلوكيات التجارية المخلة بالمنافسة من خلال (متابعة المقالات الصحفية – الشكاوى .....)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>
                <a:solidFill>
                  <a:srgbClr val="0070C0"/>
                </a:solidFill>
              </a:rPr>
              <a:t>6. </a:t>
            </a:r>
            <a:r>
              <a:rPr lang="ar-SA" dirty="0" smtClean="0">
                <a:solidFill>
                  <a:srgbClr val="0070C0"/>
                </a:solidFill>
              </a:rPr>
              <a:t>الكشف عن الممارسات المخلة بالمنافسة في السوق والتصدي لها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SA" dirty="0" smtClean="0"/>
              <a:t>توخي المرونة في التطبيق وإعطاء الأولوية في المرحلة الأولى لتصويب الأوضاع .</a:t>
            </a:r>
            <a:endParaRPr lang="en-US" dirty="0" smtClean="0"/>
          </a:p>
          <a:p>
            <a:pPr lvl="0" algn="r" rtl="1"/>
            <a:r>
              <a:rPr lang="ar-SA" dirty="0" smtClean="0"/>
              <a:t>التعامل مع القضايا المعروضة بدقة وفعالية لتأكيد مصداقية هيئة المنافسة .</a:t>
            </a:r>
            <a:endParaRPr lang="en-US" dirty="0" smtClean="0"/>
          </a:p>
          <a:p>
            <a:pPr algn="r" rtl="1"/>
            <a:r>
              <a:rPr lang="ar-SA" dirty="0" smtClean="0"/>
              <a:t>إخضاع القطاعات التي تبرز فيها إشكاليات مخلة بتوازن السوق إلى المتابعة الدورية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33600"/>
            <a:ext cx="7772400" cy="1362075"/>
          </a:xfrm>
        </p:spPr>
        <p:txBody>
          <a:bodyPr/>
          <a:lstStyle/>
          <a:p>
            <a:pPr algn="ctr"/>
            <a:r>
              <a:rPr lang="ar-SY" dirty="0" smtClean="0">
                <a:solidFill>
                  <a:srgbClr val="0070C0"/>
                </a:solidFill>
              </a:rPr>
              <a:t>ماذا أنجزت الهيئة العامة للمنافسة               ومنع الاحتكار؟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>
                <a:solidFill>
                  <a:srgbClr val="0070C0"/>
                </a:solidFill>
              </a:rPr>
              <a:t>7. </a:t>
            </a:r>
            <a:r>
              <a:rPr lang="ar-SA" dirty="0" smtClean="0">
                <a:solidFill>
                  <a:srgbClr val="0070C0"/>
                </a:solidFill>
              </a:rPr>
              <a:t>توطيد الصلة بالمؤسسات والهيئات المماثلة في الخارج وتبادل المعلومات والتجارب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SY" dirty="0" smtClean="0"/>
              <a:t>المشاركة في </a:t>
            </a:r>
            <a:r>
              <a:rPr lang="ar-SA" dirty="0" smtClean="0"/>
              <a:t>الملتقيات الإقليمية والدولية  ل</a:t>
            </a:r>
            <a:r>
              <a:rPr lang="ar-SY" dirty="0" smtClean="0"/>
              <a:t>لتواصل</a:t>
            </a:r>
            <a:r>
              <a:rPr lang="ar-SA" dirty="0" smtClean="0"/>
              <a:t>  مع الهيئات المماثلة وخاصة العربية والصديقة .</a:t>
            </a:r>
            <a:endParaRPr lang="en-US" dirty="0" smtClean="0"/>
          </a:p>
          <a:p>
            <a:pPr lvl="0" algn="r" rtl="1"/>
            <a:r>
              <a:rPr lang="ar-SA" dirty="0" smtClean="0"/>
              <a:t>تبادل </a:t>
            </a:r>
            <a:r>
              <a:rPr lang="ar-SY" dirty="0" smtClean="0"/>
              <a:t>الخبرات</a:t>
            </a:r>
            <a:r>
              <a:rPr lang="ar-SA" dirty="0" smtClean="0"/>
              <a:t> مع هذه الهيئات.</a:t>
            </a:r>
            <a:endParaRPr lang="en-US" dirty="0" smtClean="0"/>
          </a:p>
          <a:p>
            <a:pPr lvl="0" algn="r" rtl="1"/>
            <a:r>
              <a:rPr lang="ar-SA" dirty="0" smtClean="0"/>
              <a:t>تنظيم ملتقيات سنوية مشتركة للمنافسة بحيث تكون فرصة للقاء الخبراء والمختصين .</a:t>
            </a:r>
            <a:endParaRPr lang="en-US" dirty="0" smtClean="0"/>
          </a:p>
          <a:p>
            <a:pPr algn="r" rtl="1"/>
            <a:r>
              <a:rPr lang="ar-SA" dirty="0" smtClean="0"/>
              <a:t>إبرام اتفاقيات تعاون ثنائية مشتركة لتبادل المعلومات والخبرات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>
                <a:solidFill>
                  <a:srgbClr val="0070C0"/>
                </a:solidFill>
              </a:rPr>
              <a:t>8. </a:t>
            </a:r>
            <a:r>
              <a:rPr lang="ar-SA" dirty="0" smtClean="0">
                <a:solidFill>
                  <a:srgbClr val="0070C0"/>
                </a:solidFill>
              </a:rPr>
              <a:t>المشاركة في المنتديات الإقليمية والدولية المتخصصة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r" rtl="1"/>
            <a:r>
              <a:rPr lang="ar-SA" dirty="0" smtClean="0"/>
              <a:t>مواكبة التطورات الحاصلة في</a:t>
            </a:r>
            <a:r>
              <a:rPr lang="ar-SY" dirty="0" smtClean="0"/>
              <a:t> تحديث قوانين المنافسة في العالم</a:t>
            </a:r>
            <a:r>
              <a:rPr lang="ar-SA" dirty="0" smtClean="0"/>
              <a:t>.</a:t>
            </a:r>
            <a:endParaRPr lang="en-US" dirty="0" smtClean="0"/>
          </a:p>
          <a:p>
            <a:pPr algn="r" rtl="1"/>
            <a:r>
              <a:rPr lang="ar-SA" dirty="0" smtClean="0"/>
              <a:t>المساهمة والاستفادة من المناقشات التي تجري ضمن فريق العمل الحكومي حول قوانين وسياسات  المنافسة المقترحة عن الأونكتاد بما يوفره هذا الملتقى السنوي من فرصة لتبادل الخبرات والتجارب</a:t>
            </a:r>
            <a:endParaRPr lang="ar-SY" dirty="0" smtClean="0"/>
          </a:p>
          <a:p>
            <a:pPr algn="r" rtl="1"/>
            <a:r>
              <a:rPr lang="ar-SA" dirty="0" smtClean="0"/>
              <a:t>المشاركة في أعمال لجنة خبراء المنافسة المتفرعة عن المجلس الاقتصادي والاجتماعي لجامعة الدول العربية في إطار العمل ع</a:t>
            </a:r>
            <a:r>
              <a:rPr lang="ar-SY" dirty="0" smtClean="0"/>
              <a:t>لى</a:t>
            </a:r>
            <a:r>
              <a:rPr lang="ar-SA" dirty="0" smtClean="0"/>
              <a:t> تنمية الوعي بهذا الموضوع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1"/>
            <a:r>
              <a:rPr lang="ar-SY" dirty="0" smtClean="0">
                <a:solidFill>
                  <a:srgbClr val="0070C0"/>
                </a:solidFill>
              </a:rPr>
              <a:t>9. </a:t>
            </a:r>
            <a:r>
              <a:rPr lang="ar-SA" dirty="0" smtClean="0">
                <a:solidFill>
                  <a:srgbClr val="0070C0"/>
                </a:solidFill>
              </a:rPr>
              <a:t>تطوير وتحديث التشريعات القانونية على ضوء التطبيق العملي وتطور القانون المقارن والاتفاقيات الإقليمية والدولية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229600" cy="4221163"/>
          </a:xfrm>
        </p:spPr>
        <p:txBody>
          <a:bodyPr/>
          <a:lstStyle/>
          <a:p>
            <a:pPr algn="r" rtl="1"/>
            <a:r>
              <a:rPr lang="ar-SA" dirty="0" smtClean="0"/>
              <a:t>إجراء مراجعة دورية للصعوبات التطبيقية للقانون للوقوف على الثغرات واقتراح التعديلات الضرورية عند الحاجة لذلك وكذلك </a:t>
            </a:r>
            <a:endParaRPr lang="ar-SY" dirty="0" smtClean="0"/>
          </a:p>
          <a:p>
            <a:pPr algn="r" rtl="1"/>
            <a:r>
              <a:rPr lang="ar-SA" dirty="0" smtClean="0"/>
              <a:t>إجراء تقييم  مرحلي كل (3-4) سنوات من تطبيق القانون لفعالية النموذج المؤسسي المعتمد وأدائه واقتراح التعديلات الضرورية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SY" dirty="0" smtClean="0">
                <a:solidFill>
                  <a:srgbClr val="0070C0"/>
                </a:solidFill>
              </a:rPr>
              <a:t>10. ت</a:t>
            </a:r>
            <a:r>
              <a:rPr lang="ar-SA" dirty="0" err="1" smtClean="0">
                <a:solidFill>
                  <a:srgbClr val="0070C0"/>
                </a:solidFill>
              </a:rPr>
              <a:t>قييم</a:t>
            </a:r>
            <a:r>
              <a:rPr lang="ar-SA" dirty="0" smtClean="0">
                <a:solidFill>
                  <a:srgbClr val="0070C0"/>
                </a:solidFill>
              </a:rPr>
              <a:t> أثر التشريعات القائمة والمستقبلية على المنافسة في سورية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SA" dirty="0" smtClean="0"/>
              <a:t>إحداث لجنة في الهيئة تعمل على دراسة أثر التشريعات على المنافسة</a:t>
            </a:r>
            <a:endParaRPr lang="en-US" dirty="0" smtClean="0"/>
          </a:p>
          <a:p>
            <a:pPr algn="r" rtl="1"/>
            <a:r>
              <a:rPr lang="ar-SA" dirty="0" smtClean="0"/>
              <a:t>العمل على دراسة مشروعات القوانين قبل صدورها وتحديد أثرها على المنافسة واقتراح التعديل المناسب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rmAutofit/>
          </a:bodyPr>
          <a:lstStyle/>
          <a:p>
            <a:r>
              <a:rPr lang="ar-SY" dirty="0" smtClean="0">
                <a:solidFill>
                  <a:srgbClr val="FF0000"/>
                </a:solidFill>
              </a:rPr>
              <a:t>شكراً لحسن استماعكم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ar-SY" dirty="0" smtClean="0">
                <a:solidFill>
                  <a:srgbClr val="C00000"/>
                </a:solidFill>
              </a:rPr>
              <a:t>في المجال التنظيمي والإداري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20000"/>
          </a:bodyPr>
          <a:lstStyle/>
          <a:p>
            <a:pPr algn="r" rtl="1">
              <a:buNone/>
            </a:pPr>
            <a:endParaRPr lang="ar-SY" dirty="0" smtClean="0"/>
          </a:p>
          <a:p>
            <a:pPr algn="r" rtl="1"/>
            <a:r>
              <a:rPr lang="ar-SY" dirty="0" smtClean="0"/>
              <a:t>صدور الملاك العددي للهيئة</a:t>
            </a:r>
          </a:p>
          <a:p>
            <a:pPr algn="r" rtl="1"/>
            <a:r>
              <a:rPr lang="ar-SY" dirty="0" smtClean="0"/>
              <a:t>صدور قرار تسمية أعضاء مجلس المنافسة</a:t>
            </a:r>
          </a:p>
          <a:p>
            <a:pPr algn="r" rtl="1"/>
            <a:r>
              <a:rPr lang="ar-SY" dirty="0" smtClean="0"/>
              <a:t>صدور اللائحة التنفيذية لقانون المنافسة</a:t>
            </a:r>
          </a:p>
          <a:p>
            <a:pPr algn="r" rtl="1"/>
            <a:r>
              <a:rPr lang="ar-SY" dirty="0" smtClean="0"/>
              <a:t>صدور النظام الداخلي لمجلس المنافسة ولائحة إجراءات المجلس</a:t>
            </a:r>
          </a:p>
          <a:p>
            <a:pPr algn="r" rtl="1"/>
            <a:r>
              <a:rPr lang="ar-SY" dirty="0" smtClean="0"/>
              <a:t>صدور تعميم السيد رئيس مجلس الوزراء إلى كافة الجهات العامة لإحالة كل ما يتعلق بالمنافسة ومنع الاحتكار إلى هيئة المنافسة</a:t>
            </a:r>
          </a:p>
          <a:p>
            <a:pPr algn="r" rtl="1"/>
            <a:r>
              <a:rPr lang="ar-SY" dirty="0" smtClean="0"/>
              <a:t>صدور تعميم السيد رئيس مجلس الوزراء إلى غرف (الصناعة والتجارة والحرفيين والسياحة والزراعة) لتوفيق أوضاعها وفقا لأحكام قانون المنافسة ولتقديم التسهيلات لعناصر الهيئة</a:t>
            </a:r>
          </a:p>
          <a:p>
            <a:pPr algn="r" rtl="1"/>
            <a:r>
              <a:rPr lang="ar-SY" dirty="0" smtClean="0"/>
              <a:t>إعداد مشروع الهيكل التنظيمي للهيئة بالشكل الذي يساعدها بتنفيذ مهامها المحددة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ar-SY" dirty="0" smtClean="0">
                <a:solidFill>
                  <a:srgbClr val="C00000"/>
                </a:solidFill>
              </a:rPr>
              <a:t>في مجال الاتفاقيات والتعاون الدولي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 fontScale="77500" lnSpcReduction="20000"/>
          </a:bodyPr>
          <a:lstStyle/>
          <a:p>
            <a:pPr algn="r" rtl="1">
              <a:buNone/>
            </a:pPr>
            <a:endParaRPr lang="ar-SY" dirty="0" smtClean="0"/>
          </a:p>
          <a:p>
            <a:pPr algn="r" rtl="1">
              <a:lnSpc>
                <a:spcPct val="120000"/>
              </a:lnSpc>
            </a:pPr>
            <a:r>
              <a:rPr lang="ar-SY" dirty="0" smtClean="0"/>
              <a:t>التعاون مع الوكالة الألمانية للتعاون الفني </a:t>
            </a:r>
            <a:r>
              <a:rPr lang="en-US" dirty="0" smtClean="0"/>
              <a:t>GTZ</a:t>
            </a:r>
            <a:endParaRPr lang="ar-SY" dirty="0" smtClean="0"/>
          </a:p>
          <a:p>
            <a:pPr algn="r" rtl="1">
              <a:lnSpc>
                <a:spcPct val="120000"/>
              </a:lnSpc>
            </a:pPr>
            <a:r>
              <a:rPr lang="ar-SY" dirty="0" smtClean="0"/>
              <a:t>التعاون مع برنامج الأمم المتحدة الإنمائي </a:t>
            </a:r>
            <a:r>
              <a:rPr lang="en-US" dirty="0" smtClean="0"/>
              <a:t>UNDP</a:t>
            </a:r>
          </a:p>
          <a:p>
            <a:pPr algn="r" rtl="1">
              <a:lnSpc>
                <a:spcPct val="120000"/>
              </a:lnSpc>
            </a:pPr>
            <a:r>
              <a:rPr lang="ar-SY" dirty="0" smtClean="0"/>
              <a:t>توقيع اتفاقية مع تونس</a:t>
            </a:r>
            <a:r>
              <a:rPr lang="en-US" dirty="0" smtClean="0"/>
              <a:t> </a:t>
            </a:r>
            <a:r>
              <a:rPr lang="ar-SY" dirty="0" smtClean="0"/>
              <a:t>، الجزائر، ومشروع اتفاقية مع الأردن</a:t>
            </a:r>
          </a:p>
          <a:p>
            <a:pPr algn="r" rtl="1">
              <a:lnSpc>
                <a:spcPct val="120000"/>
              </a:lnSpc>
            </a:pPr>
            <a:r>
              <a:rPr lang="ar-SY" dirty="0" smtClean="0"/>
              <a:t>توقيع مذكرة تفاهم مع كرواتيا ومشروع مذكرة مع فرنسا</a:t>
            </a:r>
          </a:p>
          <a:p>
            <a:pPr algn="r" rtl="1">
              <a:lnSpc>
                <a:spcPct val="120000"/>
              </a:lnSpc>
            </a:pPr>
            <a:r>
              <a:rPr lang="ar-SY" dirty="0" smtClean="0"/>
              <a:t>التعاون مع برنامج تبسيط بيئة الأعمال </a:t>
            </a:r>
            <a:r>
              <a:rPr lang="en-US" dirty="0" smtClean="0"/>
              <a:t>BESP</a:t>
            </a:r>
            <a:endParaRPr lang="ar-SY" dirty="0" smtClean="0"/>
          </a:p>
          <a:p>
            <a:pPr algn="r" rtl="1">
              <a:lnSpc>
                <a:spcPct val="120000"/>
              </a:lnSpc>
            </a:pPr>
            <a:r>
              <a:rPr lang="ar-SY" dirty="0" smtClean="0"/>
              <a:t>التعاون مع المنظمة العالمية للملكية الفكرية </a:t>
            </a:r>
            <a:r>
              <a:rPr lang="en-US" dirty="0" smtClean="0"/>
              <a:t>WIPO</a:t>
            </a:r>
            <a:endParaRPr lang="ar-SY" dirty="0" smtClean="0"/>
          </a:p>
          <a:p>
            <a:pPr algn="r" rtl="1">
              <a:lnSpc>
                <a:spcPct val="120000"/>
              </a:lnSpc>
            </a:pPr>
            <a:r>
              <a:rPr lang="ar-SY" dirty="0" smtClean="0"/>
              <a:t>حضور مؤتمر المنافسة الدولي لدول </a:t>
            </a:r>
            <a:r>
              <a:rPr lang="en-US" dirty="0" smtClean="0"/>
              <a:t>BRIC</a:t>
            </a:r>
            <a:endParaRPr lang="ar-SY" dirty="0" smtClean="0"/>
          </a:p>
          <a:p>
            <a:pPr algn="r" rtl="1">
              <a:lnSpc>
                <a:spcPct val="120000"/>
              </a:lnSpc>
            </a:pPr>
            <a:r>
              <a:rPr lang="ar-SY" dirty="0" smtClean="0"/>
              <a:t>القيام بجولة اطلاعية إلى هيئة المنافسة الفرنسية</a:t>
            </a:r>
          </a:p>
          <a:p>
            <a:pPr algn="r" rtl="1">
              <a:lnSpc>
                <a:spcPct val="120000"/>
              </a:lnSpc>
            </a:pPr>
            <a:r>
              <a:rPr lang="ar-SY" dirty="0" smtClean="0"/>
              <a:t>تبادل الزيارات مع مديرية المنافسة الأردنية </a:t>
            </a:r>
          </a:p>
          <a:p>
            <a:pPr algn="r" rtl="1">
              <a:lnSpc>
                <a:spcPct val="120000"/>
              </a:lnSpc>
            </a:pPr>
            <a:r>
              <a:rPr lang="ar-SY" dirty="0" smtClean="0"/>
              <a:t>المشاركة في اجتماعات اللجان الوطنية لانضمام سورية إلى منظمة التجارة العالمية</a:t>
            </a:r>
          </a:p>
          <a:p>
            <a:pPr algn="r" rtl="1">
              <a:lnSpc>
                <a:spcPct val="120000"/>
              </a:lnSpc>
            </a:pPr>
            <a:r>
              <a:rPr lang="ar-SY" dirty="0" smtClean="0"/>
              <a:t>المشاركة في اجتماعات اللجان المشتركة بين سويا والدول الأخرى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rtl="1"/>
            <a:r>
              <a:rPr lang="ar-SY" dirty="0" smtClean="0">
                <a:solidFill>
                  <a:srgbClr val="C00000"/>
                </a:solidFill>
              </a:rPr>
              <a:t>في مجال المعلوماتية والترجمة والإعلام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ar-SY" dirty="0" smtClean="0"/>
              <a:t>إنشاء موقع إلكتروني رسمي للهيئة ويتم العمل حاليا على تطويره</a:t>
            </a:r>
          </a:p>
          <a:p>
            <a:pPr algn="l">
              <a:buNone/>
            </a:pPr>
            <a:r>
              <a:rPr lang="en-US" dirty="0" smtClean="0">
                <a:hlinkClick r:id="rId2"/>
              </a:rPr>
              <a:t>www.competition.gov.sy</a:t>
            </a:r>
            <a:endParaRPr lang="en-US" dirty="0" smtClean="0"/>
          </a:p>
          <a:p>
            <a:pPr algn="l">
              <a:buNone/>
            </a:pPr>
            <a:r>
              <a:rPr lang="en-US" dirty="0" smtClean="0">
                <a:hlinkClick r:id="rId3"/>
              </a:rPr>
              <a:t>info@competition.gov.sy</a:t>
            </a:r>
            <a:endParaRPr lang="en-US" dirty="0" smtClean="0"/>
          </a:p>
          <a:p>
            <a:pPr algn="r" rtl="1"/>
            <a:r>
              <a:rPr lang="ar-SY" dirty="0" smtClean="0"/>
              <a:t>استخدام التقنية في تبادل المعلومات داخليا وخارجيا</a:t>
            </a:r>
          </a:p>
          <a:p>
            <a:pPr algn="r" rtl="1"/>
            <a:r>
              <a:rPr lang="ar-SY" dirty="0" smtClean="0"/>
              <a:t>ترجمة المحاضرات والدراسات المقدمة من الخبراء</a:t>
            </a:r>
          </a:p>
          <a:p>
            <a:pPr algn="r" rtl="1"/>
            <a:r>
              <a:rPr lang="ar-SY" dirty="0" smtClean="0"/>
              <a:t>نشر أخبار الهيئة على الموقع والصحف الرسمية</a:t>
            </a:r>
          </a:p>
          <a:p>
            <a:pPr algn="r" rtl="1"/>
            <a:r>
              <a:rPr lang="ar-SY" dirty="0" smtClean="0"/>
              <a:t>تصميم بروشورات ومواد إعلانية للتعريف بقانون المنافسة وعمل الهيئة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ar-SY" dirty="0" smtClean="0">
                <a:solidFill>
                  <a:srgbClr val="C00000"/>
                </a:solidFill>
              </a:rPr>
              <a:t>في مجال التأهيل والتدريب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525963"/>
          </a:xfrm>
        </p:spPr>
        <p:txBody>
          <a:bodyPr>
            <a:normAutofit/>
          </a:bodyPr>
          <a:lstStyle/>
          <a:p>
            <a:pPr algn="r" rtl="1"/>
            <a:r>
              <a:rPr lang="ar-SY" dirty="0" smtClean="0"/>
              <a:t>وضع برنامج تدريبي بالتعاون مع برنامج تبسيط بيئة الأعمال </a:t>
            </a:r>
            <a:r>
              <a:rPr lang="en-US" dirty="0" smtClean="0"/>
              <a:t>BESP</a:t>
            </a:r>
            <a:r>
              <a:rPr lang="ar-SY" dirty="0" smtClean="0"/>
              <a:t> التابع للمفوضية الأوروبية</a:t>
            </a:r>
          </a:p>
          <a:p>
            <a:pPr algn="r" rtl="1"/>
            <a:r>
              <a:rPr lang="ar-SY" dirty="0" smtClean="0"/>
              <a:t>إلقاء المحاضرات في الهيئة من قبل عدد من الخبراء المتخصصين في مجال المنافسة</a:t>
            </a:r>
          </a:p>
          <a:p>
            <a:pPr algn="r" rtl="1"/>
            <a:r>
              <a:rPr lang="ar-SY" dirty="0" smtClean="0"/>
              <a:t>أسبوع تدريبي في الهيئة بمشاركة الوفد الجزائري </a:t>
            </a:r>
          </a:p>
          <a:p>
            <a:pPr algn="r" rtl="1"/>
            <a:r>
              <a:rPr lang="ar-SY" dirty="0" smtClean="0"/>
              <a:t>أسبوع تدريبي أقامته </a:t>
            </a:r>
            <a:r>
              <a:rPr lang="en-US" dirty="0" smtClean="0"/>
              <a:t>WIPO</a:t>
            </a:r>
            <a:r>
              <a:rPr lang="ar-SY" dirty="0" smtClean="0"/>
              <a:t> في الهيئة</a:t>
            </a:r>
          </a:p>
          <a:p>
            <a:pPr algn="r" rtl="1"/>
            <a:endParaRPr lang="ar-SY" dirty="0" smtClean="0"/>
          </a:p>
          <a:p>
            <a:pPr algn="r" rtl="1"/>
            <a:endParaRPr lang="ar-SY" dirty="0" smtClean="0"/>
          </a:p>
          <a:p>
            <a:pPr algn="r" rtl="1"/>
            <a:endParaRPr lang="en-US" dirty="0" smtClean="0"/>
          </a:p>
          <a:p>
            <a:pPr algn="r" rtl="1"/>
            <a:endParaRPr lang="ar-SY" dirty="0" smtClean="0"/>
          </a:p>
          <a:p>
            <a:pPr algn="r" rtl="1"/>
            <a:endParaRPr lang="ar-SY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>
            <a:normAutofit/>
          </a:bodyPr>
          <a:lstStyle/>
          <a:p>
            <a:r>
              <a:rPr lang="ar-SY" dirty="0" smtClean="0">
                <a:solidFill>
                  <a:srgbClr val="C00000"/>
                </a:solidFill>
              </a:rPr>
              <a:t>في مجال نشر ثقافة المنافسة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10000"/>
          </a:bodyPr>
          <a:lstStyle/>
          <a:p>
            <a:pPr algn="r" rtl="1"/>
            <a:r>
              <a:rPr lang="ar-SY" dirty="0" smtClean="0"/>
              <a:t>إقامة ندوة حول المنافسة ومنع الاحتكار بالتعاون مع الوكالة الألمانية للدعم الفني </a:t>
            </a:r>
            <a:r>
              <a:rPr lang="en-US" dirty="0" smtClean="0"/>
              <a:t>GTZ</a:t>
            </a:r>
            <a:endParaRPr lang="ar-SY" dirty="0" smtClean="0"/>
          </a:p>
          <a:p>
            <a:pPr algn="r" rtl="1"/>
            <a:r>
              <a:rPr lang="ar-SY" dirty="0" smtClean="0"/>
              <a:t>إقامة ندوة للفعاليات الاقتصادية حول المنافسة وإيجابياتها</a:t>
            </a:r>
          </a:p>
          <a:p>
            <a:pPr algn="r" rtl="1"/>
            <a:r>
              <a:rPr lang="ar-SY" dirty="0" smtClean="0"/>
              <a:t>إقامة ندوة تلفزيونية حول المنافسة ومنع الاحتكار بمشاركة الخبير الألماني ستوكمان</a:t>
            </a:r>
          </a:p>
          <a:p>
            <a:pPr algn="r" rtl="1"/>
            <a:r>
              <a:rPr lang="ar-SY" dirty="0" smtClean="0"/>
              <a:t>إقامة ورشة عمل حول سياسة المنافسة ومكافحة الإغراق بالتعاون مع وزارة الاقتصاد و أونكتاد </a:t>
            </a:r>
            <a:r>
              <a:rPr lang="en-US" dirty="0" smtClean="0"/>
              <a:t>UNCTAD</a:t>
            </a:r>
            <a:endParaRPr lang="ar-SY" dirty="0" smtClean="0"/>
          </a:p>
          <a:p>
            <a:pPr algn="r" rtl="1"/>
            <a:r>
              <a:rPr lang="ar-SY" dirty="0" smtClean="0"/>
              <a:t>التحضير للمؤتمر العربي الأول للمنافسة في سوريا</a:t>
            </a:r>
          </a:p>
          <a:p>
            <a:pPr algn="r" rtl="1"/>
            <a:r>
              <a:rPr lang="ar-SY" dirty="0" smtClean="0"/>
              <a:t>التحضير لإقامة ندوة وطنية حول المنافسة وحماية الملكية الفكرية</a:t>
            </a:r>
          </a:p>
          <a:p>
            <a:pPr algn="r" rtl="1"/>
            <a:r>
              <a:rPr lang="ar-SY" dirty="0" smtClean="0"/>
              <a:t>وضع خطة تعاون مع اتحادات غرف الصناعة والتجارة والفعاليات الأخرى لنشر ثقافة المنافسة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ar-SY" dirty="0" smtClean="0">
                <a:solidFill>
                  <a:srgbClr val="C00000"/>
                </a:solidFill>
              </a:rPr>
              <a:t>في مجال الأبحاث والدراسات والرقابة الاقتصادية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Y" dirty="0" smtClean="0"/>
              <a:t>بناء قاعدة بيانات متكاملة</a:t>
            </a:r>
          </a:p>
          <a:p>
            <a:pPr algn="r" rtl="1"/>
            <a:r>
              <a:rPr lang="ar-SY" dirty="0" smtClean="0"/>
              <a:t>الشروع بإعداد 39 دراسة لأهم القطاعات الاقتصادية </a:t>
            </a:r>
          </a:p>
          <a:p>
            <a:pPr algn="r" rtl="1"/>
            <a:r>
              <a:rPr lang="ar-SY" dirty="0" smtClean="0"/>
              <a:t>تسمية عناصر الضابطة العدلية</a:t>
            </a:r>
          </a:p>
          <a:p>
            <a:pPr algn="r" rtl="1"/>
            <a:r>
              <a:rPr lang="ar-SY" dirty="0" smtClean="0"/>
              <a:t>دراسة الشكاوى الواردة إلى الهيئة</a:t>
            </a:r>
          </a:p>
          <a:p>
            <a:pPr algn="r" rtl="1"/>
            <a:r>
              <a:rPr lang="ar-SY" dirty="0" smtClean="0"/>
              <a:t>إنجاز دراسة عن مادة الإطارات وتقديم توصيات إلى الحكومة بشأنها</a:t>
            </a:r>
          </a:p>
          <a:p>
            <a:pPr algn="r" rtl="1"/>
            <a:r>
              <a:rPr lang="ar-SY" dirty="0" smtClean="0"/>
              <a:t>صدور قرار مجلس المنافسة رقم 1 لعام 2010 في القضية المتعلقة بحماية المعارض بناء على شكوى مقدمة إلى الهيئة</a:t>
            </a:r>
          </a:p>
          <a:p>
            <a:pPr algn="r" rtl="1"/>
            <a:endParaRPr lang="en-US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362075"/>
          </a:xfrm>
        </p:spPr>
        <p:txBody>
          <a:bodyPr/>
          <a:lstStyle/>
          <a:p>
            <a:pPr algn="ctr"/>
            <a:r>
              <a:rPr lang="ar-SY" dirty="0" smtClean="0">
                <a:solidFill>
                  <a:srgbClr val="0070C0"/>
                </a:solidFill>
              </a:rPr>
              <a:t>ما الذي تسعى هيئة المنافسة إلى تحقيقه؟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1135</Words>
  <Application>Microsoft Office PowerPoint</Application>
  <PresentationFormat>On-screen Show (4:3)</PresentationFormat>
  <Paragraphs>131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آفاق العمل المستقبلي  لهيئة المنافسة ومنع الاحتكار</vt:lpstr>
      <vt:lpstr>ماذا أنجزت الهيئة العامة للمنافسة               ومنع الاحتكار؟</vt:lpstr>
      <vt:lpstr>في المجال التنظيمي والإداري</vt:lpstr>
      <vt:lpstr>في مجال الاتفاقيات والتعاون الدولي</vt:lpstr>
      <vt:lpstr>في مجال المعلوماتية والترجمة والإعلام</vt:lpstr>
      <vt:lpstr>في مجال التأهيل والتدريب</vt:lpstr>
      <vt:lpstr>في مجال نشر ثقافة المنافسة</vt:lpstr>
      <vt:lpstr>في مجال الأبحاث والدراسات والرقابة الاقتصادية</vt:lpstr>
      <vt:lpstr>ما الذي تسعى هيئة المنافسة إلى تحقيقه؟</vt:lpstr>
      <vt:lpstr>مخرجات قانون المنافسة ومنع الاحتكار</vt:lpstr>
      <vt:lpstr>مخرجات قانون المنافسة ومنع الاحتكار</vt:lpstr>
      <vt:lpstr>محاور العمل المستقبلي لهيئة المنافسة</vt:lpstr>
      <vt:lpstr>محاور العمل المستقبلي لهيئة المنافسة</vt:lpstr>
      <vt:lpstr>1. نشر ثقافة المنافسة والتوعية بأحكام القانون</vt:lpstr>
      <vt:lpstr>2. تشجيع المنافسة في مختلف القطاعات الاقتصادية</vt:lpstr>
      <vt:lpstr>3. استكمال بناء الوحدات التنظيمية التابعة للهيئة في المحافظات لإنفاذ القانون</vt:lpstr>
      <vt:lpstr>4. تدريب وتأهيل وتطوير الكفاءات للعاملين بالهيئة</vt:lpstr>
      <vt:lpstr>5. متابعة سير آليات السوق وتطوير المتابعة والمعلومات حول وضع المنافسة</vt:lpstr>
      <vt:lpstr>6. الكشف عن الممارسات المخلة بالمنافسة في السوق والتصدي لها</vt:lpstr>
      <vt:lpstr>7. توطيد الصلة بالمؤسسات والهيئات المماثلة في الخارج وتبادل المعلومات والتجارب </vt:lpstr>
      <vt:lpstr>8. المشاركة في المنتديات الإقليمية والدولية المتخصصة</vt:lpstr>
      <vt:lpstr>9. تطوير وتحديث التشريعات القانونية على ضوء التطبيق العملي وتطور القانون المقارن والاتفاقيات الإقليمية والدولية </vt:lpstr>
      <vt:lpstr>10. تقييم أثر التشريعات القائمة والمستقبلية على المنافسة في سورية</vt:lpstr>
      <vt:lpstr>شكراً لحسن استماعكم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العمل المستقبلي من قبل هيئة المنافسة</dc:title>
  <dc:creator>Issa</dc:creator>
  <cp:lastModifiedBy>Issa</cp:lastModifiedBy>
  <cp:revision>118</cp:revision>
  <dcterms:created xsi:type="dcterms:W3CDTF">2006-08-16T00:00:00Z</dcterms:created>
  <dcterms:modified xsi:type="dcterms:W3CDTF">2010-10-19T19:18:23Z</dcterms:modified>
</cp:coreProperties>
</file>