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Source Sans Pro" panose="020B0503030403020204" pitchFamily="3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145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252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86840" y="0"/>
            <a:ext cx="6583680" cy="10287000"/>
            <a:chOff x="0" y="0"/>
            <a:chExt cx="4064000" cy="6350000"/>
          </a:xfrm>
        </p:grpSpPr>
        <p:sp>
          <p:nvSpPr>
            <p:cNvPr id="3" name="Freeform 3"/>
            <p:cNvSpPr/>
            <p:nvPr/>
          </p:nvSpPr>
          <p:spPr>
            <a:xfrm>
              <a:off x="92837" y="0"/>
              <a:ext cx="3878326" cy="6350000"/>
            </a:xfrm>
            <a:custGeom>
              <a:avLst/>
              <a:gdLst/>
              <a:ahLst/>
              <a:cxnLst/>
              <a:rect l="l" t="t" r="r" b="b"/>
              <a:pathLst>
                <a:path w="3878326" h="6350000">
                  <a:moveTo>
                    <a:pt x="1939163" y="0"/>
                  </a:moveTo>
                  <a:lnTo>
                    <a:pt x="0" y="6350000"/>
                  </a:lnTo>
                  <a:lnTo>
                    <a:pt x="3878326" y="6350000"/>
                  </a:lnTo>
                  <a:close/>
                </a:path>
              </a:pathLst>
            </a:custGeom>
            <a:blipFill>
              <a:blip r:embed="rId2"/>
              <a:stretch>
                <a:fillRect l="-31108" r="-32621"/>
              </a:stretch>
            </a:blipFill>
          </p:spPr>
          <p:txBody>
            <a:bodyPr/>
            <a:lstStyle/>
            <a:p>
              <a:endParaRPr lang="en-ZA"/>
            </a:p>
          </p:txBody>
        </p:sp>
      </p:grpSp>
      <p:grpSp>
        <p:nvGrpSpPr>
          <p:cNvPr id="4" name="Group 4"/>
          <p:cNvGrpSpPr/>
          <p:nvPr/>
        </p:nvGrpSpPr>
        <p:grpSpPr>
          <a:xfrm>
            <a:off x="-3304428" y="-694574"/>
            <a:ext cx="6608856" cy="7123949"/>
            <a:chOff x="0" y="0"/>
            <a:chExt cx="1204093" cy="1297940"/>
          </a:xfrm>
        </p:grpSpPr>
        <p:sp>
          <p:nvSpPr>
            <p:cNvPr id="5" name="Freeform 5"/>
            <p:cNvSpPr/>
            <p:nvPr/>
          </p:nvSpPr>
          <p:spPr>
            <a:xfrm>
              <a:off x="0" y="0"/>
              <a:ext cx="1204093" cy="1297940"/>
            </a:xfrm>
            <a:custGeom>
              <a:avLst/>
              <a:gdLst/>
              <a:ahLst/>
              <a:cxnLst/>
              <a:rect l="l" t="t" r="r" b="b"/>
              <a:pathLst>
                <a:path w="1204093" h="1297940">
                  <a:moveTo>
                    <a:pt x="0" y="0"/>
                  </a:moveTo>
                  <a:lnTo>
                    <a:pt x="602047" y="1297940"/>
                  </a:lnTo>
                  <a:lnTo>
                    <a:pt x="1204093" y="0"/>
                  </a:lnTo>
                  <a:close/>
                </a:path>
              </a:pathLst>
            </a:custGeom>
            <a:gradFill rotWithShape="1">
              <a:gsLst>
                <a:gs pos="0">
                  <a:srgbClr val="000000">
                    <a:alpha val="100000"/>
                  </a:srgbClr>
                </a:gs>
                <a:gs pos="100000">
                  <a:srgbClr val="737373">
                    <a:alpha val="100000"/>
                  </a:srgbClr>
                </a:gs>
              </a:gsLst>
              <a:lin ang="0"/>
            </a:gradFill>
          </p:spPr>
          <p:txBody>
            <a:bodyPr/>
            <a:lstStyle/>
            <a:p>
              <a:endParaRPr lang="en-ZA"/>
            </a:p>
          </p:txBody>
        </p:sp>
      </p:grpSp>
      <p:sp>
        <p:nvSpPr>
          <p:cNvPr id="6" name="TextBox 6"/>
          <p:cNvSpPr txBox="1"/>
          <p:nvPr/>
        </p:nvSpPr>
        <p:spPr>
          <a:xfrm>
            <a:off x="4297086" y="1295400"/>
            <a:ext cx="11875372" cy="3797643"/>
          </a:xfrm>
          <a:prstGeom prst="rect">
            <a:avLst/>
          </a:prstGeom>
        </p:spPr>
        <p:txBody>
          <a:bodyPr lIns="0" tIns="0" rIns="0" bIns="0" rtlCol="0" anchor="t">
            <a:spAutoFit/>
          </a:bodyPr>
          <a:lstStyle/>
          <a:p>
            <a:pPr marL="0" lvl="0" indent="0" algn="ctr">
              <a:lnSpc>
                <a:spcPts val="10199"/>
              </a:lnSpc>
            </a:pPr>
            <a:r>
              <a:rPr lang="en-US" sz="8499" dirty="0">
                <a:solidFill>
                  <a:srgbClr val="F4F4F4"/>
                </a:solidFill>
                <a:latin typeface="Source Sans Pro"/>
              </a:rPr>
              <a:t>Copyright for AI-generated works? </a:t>
            </a:r>
          </a:p>
          <a:p>
            <a:pPr marL="0" lvl="0" indent="0" algn="ctr">
              <a:lnSpc>
                <a:spcPts val="10199"/>
              </a:lnSpc>
            </a:pPr>
            <a:r>
              <a:rPr lang="en-US" sz="4400" dirty="0">
                <a:solidFill>
                  <a:srgbClr val="F4F4F4"/>
                </a:solidFill>
                <a:latin typeface="Source Sans Pro"/>
              </a:rPr>
              <a:t>Setting out the arguments against © protection</a:t>
            </a:r>
            <a:endParaRPr lang="en-US" sz="8499" dirty="0">
              <a:solidFill>
                <a:srgbClr val="F4F4F4"/>
              </a:solidFill>
              <a:latin typeface="Source Sans Pro"/>
            </a:endParaRPr>
          </a:p>
        </p:txBody>
      </p:sp>
      <p:sp>
        <p:nvSpPr>
          <p:cNvPr id="7" name="Freeform 7"/>
          <p:cNvSpPr/>
          <p:nvPr/>
        </p:nvSpPr>
        <p:spPr>
          <a:xfrm>
            <a:off x="10234772" y="8778402"/>
            <a:ext cx="2934764" cy="959797"/>
          </a:xfrm>
          <a:custGeom>
            <a:avLst/>
            <a:gdLst/>
            <a:ahLst/>
            <a:cxnLst/>
            <a:rect l="l" t="t" r="r" b="b"/>
            <a:pathLst>
              <a:path w="2934764" h="959797">
                <a:moveTo>
                  <a:pt x="0" y="0"/>
                </a:moveTo>
                <a:lnTo>
                  <a:pt x="2934764" y="0"/>
                </a:lnTo>
                <a:lnTo>
                  <a:pt x="2934764" y="959796"/>
                </a:lnTo>
                <a:lnTo>
                  <a:pt x="0" y="959796"/>
                </a:lnTo>
                <a:lnTo>
                  <a:pt x="0" y="0"/>
                </a:lnTo>
                <a:close/>
              </a:path>
            </a:pathLst>
          </a:custGeom>
          <a:blipFill>
            <a:blip r:embed="rId3"/>
            <a:stretch>
              <a:fillRect/>
            </a:stretch>
          </a:blipFill>
        </p:spPr>
        <p:txBody>
          <a:bodyPr/>
          <a:lstStyle/>
          <a:p>
            <a:endParaRPr lang="en-ZA"/>
          </a:p>
        </p:txBody>
      </p:sp>
      <p:sp>
        <p:nvSpPr>
          <p:cNvPr id="8" name="Freeform 8"/>
          <p:cNvSpPr/>
          <p:nvPr/>
        </p:nvSpPr>
        <p:spPr>
          <a:xfrm>
            <a:off x="7237078" y="8778402"/>
            <a:ext cx="2656985" cy="1003942"/>
          </a:xfrm>
          <a:custGeom>
            <a:avLst/>
            <a:gdLst/>
            <a:ahLst/>
            <a:cxnLst/>
            <a:rect l="l" t="t" r="r" b="b"/>
            <a:pathLst>
              <a:path w="2656985" h="1003942">
                <a:moveTo>
                  <a:pt x="0" y="0"/>
                </a:moveTo>
                <a:lnTo>
                  <a:pt x="2656986" y="0"/>
                </a:lnTo>
                <a:lnTo>
                  <a:pt x="2656986" y="1003942"/>
                </a:lnTo>
                <a:lnTo>
                  <a:pt x="0" y="1003942"/>
                </a:lnTo>
                <a:lnTo>
                  <a:pt x="0" y="0"/>
                </a:lnTo>
                <a:close/>
              </a:path>
            </a:pathLst>
          </a:custGeom>
          <a:blipFill>
            <a:blip r:embed="rId4"/>
            <a:stretch>
              <a:fillRect/>
            </a:stretch>
          </a:blipFill>
        </p:spPr>
        <p:txBody>
          <a:bodyPr/>
          <a:lstStyle/>
          <a:p>
            <a:endParaRPr lang="en-ZA"/>
          </a:p>
        </p:txBody>
      </p:sp>
      <p:sp>
        <p:nvSpPr>
          <p:cNvPr id="9" name="Freeform 9"/>
          <p:cNvSpPr/>
          <p:nvPr/>
        </p:nvSpPr>
        <p:spPr>
          <a:xfrm>
            <a:off x="13512436" y="8635472"/>
            <a:ext cx="995982" cy="1245655"/>
          </a:xfrm>
          <a:custGeom>
            <a:avLst/>
            <a:gdLst/>
            <a:ahLst/>
            <a:cxnLst/>
            <a:rect l="l" t="t" r="r" b="b"/>
            <a:pathLst>
              <a:path w="995982" h="1245655">
                <a:moveTo>
                  <a:pt x="0" y="0"/>
                </a:moveTo>
                <a:lnTo>
                  <a:pt x="995981" y="0"/>
                </a:lnTo>
                <a:lnTo>
                  <a:pt x="995981" y="1245656"/>
                </a:lnTo>
                <a:lnTo>
                  <a:pt x="0" y="1245656"/>
                </a:lnTo>
                <a:lnTo>
                  <a:pt x="0" y="0"/>
                </a:lnTo>
                <a:close/>
              </a:path>
            </a:pathLst>
          </a:custGeom>
          <a:blipFill>
            <a:blip r:embed="rId5"/>
            <a:stretch>
              <a:fillRect r="-740793"/>
            </a:stretch>
          </a:blipFill>
        </p:spPr>
        <p:txBody>
          <a:bodyPr/>
          <a:lstStyle/>
          <a:p>
            <a:endParaRPr lang="en-ZA"/>
          </a:p>
        </p:txBody>
      </p:sp>
      <p:sp>
        <p:nvSpPr>
          <p:cNvPr id="10" name="TextBox 10"/>
          <p:cNvSpPr txBox="1"/>
          <p:nvPr/>
        </p:nvSpPr>
        <p:spPr>
          <a:xfrm>
            <a:off x="5867400" y="5981700"/>
            <a:ext cx="9207828" cy="1282402"/>
          </a:xfrm>
          <a:prstGeom prst="rect">
            <a:avLst/>
          </a:prstGeom>
        </p:spPr>
        <p:txBody>
          <a:bodyPr lIns="0" tIns="0" rIns="0" bIns="0" rtlCol="0" anchor="t">
            <a:spAutoFit/>
          </a:bodyPr>
          <a:lstStyle/>
          <a:p>
            <a:pPr algn="ctr">
              <a:lnSpc>
                <a:spcPts val="2039"/>
              </a:lnSpc>
            </a:pPr>
            <a:r>
              <a:rPr lang="en-US" sz="3200" dirty="0">
                <a:solidFill>
                  <a:srgbClr val="F4F4F4"/>
                </a:solidFill>
                <a:latin typeface="Source Sans Pro"/>
              </a:rPr>
              <a:t>Hanani Hlomani</a:t>
            </a:r>
          </a:p>
          <a:p>
            <a:pPr algn="ctr">
              <a:lnSpc>
                <a:spcPts val="2039"/>
              </a:lnSpc>
            </a:pPr>
            <a:endParaRPr lang="en-US" sz="2400" dirty="0">
              <a:solidFill>
                <a:srgbClr val="F4F4F4"/>
              </a:solidFill>
              <a:latin typeface="Source Sans Pro"/>
            </a:endParaRPr>
          </a:p>
          <a:p>
            <a:pPr algn="ctr">
              <a:lnSpc>
                <a:spcPts val="2039"/>
              </a:lnSpc>
            </a:pPr>
            <a:r>
              <a:rPr lang="en-US" sz="2400" dirty="0">
                <a:solidFill>
                  <a:srgbClr val="F4F4F4"/>
                </a:solidFill>
                <a:latin typeface="Source Sans Pro"/>
              </a:rPr>
              <a:t>Research ICT Africa, </a:t>
            </a:r>
            <a:r>
              <a:rPr lang="en-US" sz="2400" dirty="0" err="1">
                <a:solidFill>
                  <a:srgbClr val="F4F4F4"/>
                </a:solidFill>
                <a:latin typeface="Source Sans Pro"/>
              </a:rPr>
              <a:t>Intaka</a:t>
            </a:r>
            <a:r>
              <a:rPr lang="en-US" sz="2400" dirty="0">
                <a:solidFill>
                  <a:srgbClr val="F4F4F4"/>
                </a:solidFill>
                <a:latin typeface="Source Sans Pro"/>
              </a:rPr>
              <a:t> Centre for law and technology</a:t>
            </a:r>
          </a:p>
          <a:p>
            <a:pPr algn="ctr">
              <a:lnSpc>
                <a:spcPts val="2039"/>
              </a:lnSpc>
            </a:pPr>
            <a:endParaRPr lang="en-US" sz="1699" dirty="0">
              <a:solidFill>
                <a:srgbClr val="F4F4F4"/>
              </a:solidFill>
              <a:latin typeface="Source Sans Pro"/>
            </a:endParaRPr>
          </a:p>
          <a:p>
            <a:pPr marL="0" lvl="0" indent="0" algn="ctr">
              <a:lnSpc>
                <a:spcPts val="2039"/>
              </a:lnSpc>
            </a:pPr>
            <a:endParaRPr lang="en-US" sz="1699" dirty="0">
              <a:solidFill>
                <a:srgbClr val="F4F4F4"/>
              </a:solidFill>
              <a:latin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252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108416" y="2471655"/>
            <a:ext cx="9347893" cy="8039188"/>
            <a:chOff x="0" y="0"/>
            <a:chExt cx="6350000" cy="5461000"/>
          </a:xfrm>
        </p:grpSpPr>
        <p:sp>
          <p:nvSpPr>
            <p:cNvPr id="3" name="Freeform 3"/>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blipFill>
              <a:blip r:embed="rId2"/>
              <a:stretch>
                <a:fillRect l="-12372" r="-17860"/>
              </a:stretch>
            </a:blipFill>
          </p:spPr>
          <p:txBody>
            <a:bodyPr/>
            <a:lstStyle/>
            <a:p>
              <a:endParaRPr lang="en-ZA"/>
            </a:p>
          </p:txBody>
        </p:sp>
      </p:grpSp>
      <p:grpSp>
        <p:nvGrpSpPr>
          <p:cNvPr id="4" name="Group 4"/>
          <p:cNvGrpSpPr/>
          <p:nvPr/>
        </p:nvGrpSpPr>
        <p:grpSpPr>
          <a:xfrm rot="-10800000">
            <a:off x="13656188" y="0"/>
            <a:ext cx="4631812" cy="10287000"/>
            <a:chOff x="0" y="0"/>
            <a:chExt cx="5190125" cy="11526982"/>
          </a:xfrm>
        </p:grpSpPr>
        <p:sp>
          <p:nvSpPr>
            <p:cNvPr id="5" name="Freeform 5"/>
            <p:cNvSpPr/>
            <p:nvPr/>
          </p:nvSpPr>
          <p:spPr>
            <a:xfrm>
              <a:off x="0" y="0"/>
              <a:ext cx="5190125" cy="11526982"/>
            </a:xfrm>
            <a:custGeom>
              <a:avLst/>
              <a:gdLst/>
              <a:ahLst/>
              <a:cxnLst/>
              <a:rect l="l" t="t" r="r" b="b"/>
              <a:pathLst>
                <a:path w="5190125" h="11526982">
                  <a:moveTo>
                    <a:pt x="5190125" y="11526982"/>
                  </a:moveTo>
                  <a:lnTo>
                    <a:pt x="0" y="11526982"/>
                  </a:lnTo>
                  <a:lnTo>
                    <a:pt x="0" y="0"/>
                  </a:lnTo>
                  <a:lnTo>
                    <a:pt x="5190125" y="11526982"/>
                  </a:lnTo>
                  <a:close/>
                </a:path>
              </a:pathLst>
            </a:custGeom>
            <a:solidFill>
              <a:srgbClr val="9C9B9B"/>
            </a:solidFill>
          </p:spPr>
          <p:txBody>
            <a:bodyPr/>
            <a:lstStyle/>
            <a:p>
              <a:endParaRPr lang="en-ZA"/>
            </a:p>
          </p:txBody>
        </p:sp>
      </p:grpSp>
      <p:sp>
        <p:nvSpPr>
          <p:cNvPr id="6" name="TextBox 6"/>
          <p:cNvSpPr txBox="1"/>
          <p:nvPr/>
        </p:nvSpPr>
        <p:spPr>
          <a:xfrm>
            <a:off x="445284" y="1257300"/>
            <a:ext cx="8698716" cy="1645920"/>
          </a:xfrm>
          <a:prstGeom prst="rect">
            <a:avLst/>
          </a:prstGeom>
        </p:spPr>
        <p:txBody>
          <a:bodyPr lIns="0" tIns="0" rIns="0" bIns="0" rtlCol="0" anchor="t">
            <a:spAutoFit/>
          </a:bodyPr>
          <a:lstStyle/>
          <a:p>
            <a:pPr marL="0" lvl="0" indent="0">
              <a:lnSpc>
                <a:spcPts val="12300"/>
              </a:lnSpc>
            </a:pPr>
            <a:r>
              <a:rPr lang="en-US" sz="12300">
                <a:solidFill>
                  <a:srgbClr val="F4F4F4"/>
                </a:solidFill>
                <a:latin typeface="Source Sans Pro"/>
              </a:rPr>
              <a:t>The Problem</a:t>
            </a:r>
          </a:p>
        </p:txBody>
      </p:sp>
      <p:sp>
        <p:nvSpPr>
          <p:cNvPr id="7" name="TextBox 7"/>
          <p:cNvSpPr txBox="1"/>
          <p:nvPr/>
        </p:nvSpPr>
        <p:spPr>
          <a:xfrm>
            <a:off x="185650" y="3011874"/>
            <a:ext cx="11446360" cy="7275126"/>
          </a:xfrm>
          <a:prstGeom prst="rect">
            <a:avLst/>
          </a:prstGeom>
        </p:spPr>
        <p:txBody>
          <a:bodyPr lIns="0" tIns="0" rIns="0" bIns="0" rtlCol="0" anchor="t">
            <a:spAutoFit/>
          </a:bodyPr>
          <a:lstStyle/>
          <a:p>
            <a:pPr marL="656091" lvl="1" indent="-328045">
              <a:lnSpc>
                <a:spcPts val="4862"/>
              </a:lnSpc>
              <a:buFont typeface="Arial"/>
              <a:buChar char="•"/>
            </a:pPr>
            <a:r>
              <a:rPr lang="en-US" sz="3038" spc="346">
                <a:solidFill>
                  <a:srgbClr val="F4F4F4"/>
                </a:solidFill>
                <a:latin typeface="Source Sans Pro"/>
              </a:rPr>
              <a:t>Platforms like ChatGPT and DALL-E produce text and images that are so coherent and creative that they are often indistinguishable from those crafted by human hands.</a:t>
            </a:r>
          </a:p>
          <a:p>
            <a:pPr marL="656091" lvl="1" indent="-328045">
              <a:lnSpc>
                <a:spcPts val="4862"/>
              </a:lnSpc>
              <a:buFont typeface="Arial"/>
              <a:buChar char="•"/>
            </a:pPr>
            <a:r>
              <a:rPr lang="en-US" sz="3038" spc="346">
                <a:solidFill>
                  <a:srgbClr val="F4F4F4"/>
                </a:solidFill>
                <a:latin typeface="Source Sans Pro"/>
              </a:rPr>
              <a:t>Moving on to the legal realm, we encounter a significant challenge: the copyright status of AI-generated works remains unclear.</a:t>
            </a:r>
          </a:p>
          <a:p>
            <a:pPr marL="656091" lvl="1" indent="-328045">
              <a:lnSpc>
                <a:spcPts val="4862"/>
              </a:lnSpc>
              <a:buFont typeface="Arial"/>
              <a:buChar char="•"/>
            </a:pPr>
            <a:r>
              <a:rPr lang="en-US" sz="3038" spc="346">
                <a:solidFill>
                  <a:srgbClr val="F4F4F4"/>
                </a:solidFill>
                <a:latin typeface="Source Sans Pro"/>
              </a:rPr>
              <a:t>Existing copyright laws were not designed to address this novel phenomenon, creating a legal vacuum.</a:t>
            </a:r>
          </a:p>
          <a:p>
            <a:pPr marL="656091" lvl="1" indent="-328045">
              <a:lnSpc>
                <a:spcPts val="4862"/>
              </a:lnSpc>
              <a:buFont typeface="Arial"/>
              <a:buChar char="•"/>
            </a:pPr>
            <a:r>
              <a:rPr lang="en-US" sz="3038" spc="346">
                <a:solidFill>
                  <a:srgbClr val="F4F4F4"/>
                </a:solidFill>
                <a:latin typeface="Source Sans Pro"/>
              </a:rPr>
              <a:t>What were they designed for?</a:t>
            </a:r>
          </a:p>
          <a:p>
            <a:pPr marL="0" lvl="0" indent="0">
              <a:lnSpc>
                <a:spcPts val="4862"/>
              </a:lnSpc>
            </a:pPr>
            <a:endParaRPr lang="en-US" sz="3038" spc="346">
              <a:solidFill>
                <a:srgbClr val="F4F4F4"/>
              </a:solidFill>
              <a:latin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252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108416" y="2471655"/>
            <a:ext cx="9347893" cy="8039188"/>
            <a:chOff x="0" y="0"/>
            <a:chExt cx="6350000" cy="5461000"/>
          </a:xfrm>
        </p:grpSpPr>
        <p:sp>
          <p:nvSpPr>
            <p:cNvPr id="3" name="Freeform 3"/>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blipFill>
              <a:blip r:embed="rId2"/>
              <a:stretch>
                <a:fillRect l="-1018" r="-869"/>
              </a:stretch>
            </a:blipFill>
          </p:spPr>
          <p:txBody>
            <a:bodyPr/>
            <a:lstStyle/>
            <a:p>
              <a:endParaRPr lang="en-ZA"/>
            </a:p>
          </p:txBody>
        </p:sp>
      </p:grpSp>
      <p:grpSp>
        <p:nvGrpSpPr>
          <p:cNvPr id="4" name="Group 4"/>
          <p:cNvGrpSpPr/>
          <p:nvPr/>
        </p:nvGrpSpPr>
        <p:grpSpPr>
          <a:xfrm rot="-10800000">
            <a:off x="13508948" y="0"/>
            <a:ext cx="4779052" cy="10287000"/>
            <a:chOff x="0" y="0"/>
            <a:chExt cx="5355113" cy="11526982"/>
          </a:xfrm>
        </p:grpSpPr>
        <p:sp>
          <p:nvSpPr>
            <p:cNvPr id="5" name="Freeform 5"/>
            <p:cNvSpPr/>
            <p:nvPr/>
          </p:nvSpPr>
          <p:spPr>
            <a:xfrm>
              <a:off x="0" y="0"/>
              <a:ext cx="5355113" cy="11526982"/>
            </a:xfrm>
            <a:custGeom>
              <a:avLst/>
              <a:gdLst/>
              <a:ahLst/>
              <a:cxnLst/>
              <a:rect l="l" t="t" r="r" b="b"/>
              <a:pathLst>
                <a:path w="5355113" h="11526982">
                  <a:moveTo>
                    <a:pt x="5355113" y="11526982"/>
                  </a:moveTo>
                  <a:lnTo>
                    <a:pt x="0" y="11526982"/>
                  </a:lnTo>
                  <a:lnTo>
                    <a:pt x="0" y="0"/>
                  </a:lnTo>
                  <a:lnTo>
                    <a:pt x="5355113" y="11526982"/>
                  </a:lnTo>
                  <a:close/>
                </a:path>
              </a:pathLst>
            </a:custGeom>
            <a:gradFill rotWithShape="1">
              <a:gsLst>
                <a:gs pos="0">
                  <a:srgbClr val="000000">
                    <a:alpha val="100000"/>
                  </a:srgbClr>
                </a:gs>
                <a:gs pos="100000">
                  <a:srgbClr val="737373">
                    <a:alpha val="100000"/>
                  </a:srgbClr>
                </a:gs>
              </a:gsLst>
              <a:lin ang="0"/>
            </a:gradFill>
          </p:spPr>
          <p:txBody>
            <a:bodyPr/>
            <a:lstStyle/>
            <a:p>
              <a:endParaRPr lang="en-ZA"/>
            </a:p>
          </p:txBody>
        </p:sp>
      </p:grpSp>
      <p:sp>
        <p:nvSpPr>
          <p:cNvPr id="6" name="TextBox 6"/>
          <p:cNvSpPr txBox="1"/>
          <p:nvPr/>
        </p:nvSpPr>
        <p:spPr>
          <a:xfrm>
            <a:off x="634904" y="1233963"/>
            <a:ext cx="11053729" cy="2684933"/>
          </a:xfrm>
          <a:prstGeom prst="rect">
            <a:avLst/>
          </a:prstGeom>
        </p:spPr>
        <p:txBody>
          <a:bodyPr lIns="0" tIns="0" rIns="0" bIns="0" rtlCol="0" anchor="t">
            <a:spAutoFit/>
          </a:bodyPr>
          <a:lstStyle/>
          <a:p>
            <a:pPr marL="0" lvl="0" indent="0">
              <a:lnSpc>
                <a:spcPts val="10372"/>
              </a:lnSpc>
            </a:pPr>
            <a:r>
              <a:rPr lang="en-US" sz="10372">
                <a:solidFill>
                  <a:srgbClr val="F4F4F4"/>
                </a:solidFill>
                <a:latin typeface="Source Sans Pro"/>
              </a:rPr>
              <a:t>What Copyright law was created for.</a:t>
            </a:r>
          </a:p>
        </p:txBody>
      </p:sp>
      <p:sp>
        <p:nvSpPr>
          <p:cNvPr id="7" name="TextBox 7"/>
          <p:cNvSpPr txBox="1"/>
          <p:nvPr/>
        </p:nvSpPr>
        <p:spPr>
          <a:xfrm>
            <a:off x="135348" y="4086272"/>
            <a:ext cx="11553286" cy="5949481"/>
          </a:xfrm>
          <a:prstGeom prst="rect">
            <a:avLst/>
          </a:prstGeom>
        </p:spPr>
        <p:txBody>
          <a:bodyPr lIns="0" tIns="0" rIns="0" bIns="0" rtlCol="0" anchor="t">
            <a:spAutoFit/>
          </a:bodyPr>
          <a:lstStyle/>
          <a:p>
            <a:pPr marL="670109" lvl="1" indent="-335054">
              <a:lnSpc>
                <a:spcPts val="5928"/>
              </a:lnSpc>
              <a:buFont typeface="Arial"/>
              <a:buChar char="•"/>
            </a:pPr>
            <a:r>
              <a:rPr lang="en-US" sz="3103" spc="207">
                <a:solidFill>
                  <a:srgbClr val="F4F4F4"/>
                </a:solidFill>
                <a:latin typeface="Source Sans Pro"/>
              </a:rPr>
              <a:t>Copyright is intended as an incentive for humans to create, produce text, images, video, and software.</a:t>
            </a:r>
          </a:p>
          <a:p>
            <a:pPr marL="670109" lvl="1" indent="-335054">
              <a:lnSpc>
                <a:spcPts val="5928"/>
              </a:lnSpc>
              <a:buFont typeface="Arial"/>
              <a:buChar char="•"/>
            </a:pPr>
            <a:r>
              <a:rPr lang="en-US" sz="3103" spc="207">
                <a:solidFill>
                  <a:srgbClr val="F4F4F4"/>
                </a:solidFill>
                <a:latin typeface="Source Sans Pro"/>
              </a:rPr>
              <a:t>AI does not need copyright as an incentive to produce the outputs, it simply performs the operation it was created to perform with little human oversight. </a:t>
            </a:r>
          </a:p>
          <a:p>
            <a:pPr marL="670109" lvl="1" indent="-335054">
              <a:lnSpc>
                <a:spcPts val="5928"/>
              </a:lnSpc>
              <a:buFont typeface="Arial"/>
              <a:buChar char="•"/>
            </a:pPr>
            <a:r>
              <a:rPr lang="en-US" sz="3103" spc="207">
                <a:solidFill>
                  <a:srgbClr val="F4F4F4"/>
                </a:solidFill>
                <a:latin typeface="Source Sans Pro"/>
              </a:rPr>
              <a:t>Reward: Copyright is also meant to reward creativity. </a:t>
            </a:r>
          </a:p>
          <a:p>
            <a:pPr>
              <a:lnSpc>
                <a:spcPts val="5928"/>
              </a:lnSpc>
            </a:pPr>
            <a:r>
              <a:rPr lang="en-US" sz="3103" spc="207">
                <a:solidFill>
                  <a:srgbClr val="F4F4F4"/>
                </a:solidFill>
                <a:latin typeface="Source Sans Pro"/>
              </a:rPr>
              <a:t> </a:t>
            </a:r>
          </a:p>
          <a:p>
            <a:pPr marL="0" lvl="0" indent="0">
              <a:lnSpc>
                <a:spcPts val="5928"/>
              </a:lnSpc>
            </a:pPr>
            <a:endParaRPr lang="en-US" sz="3103" spc="207">
              <a:solidFill>
                <a:srgbClr val="F4F4F4"/>
              </a:solidFill>
              <a:latin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737373">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3039865" y="2309062"/>
            <a:ext cx="8666770" cy="7198498"/>
          </a:xfrm>
          <a:custGeom>
            <a:avLst/>
            <a:gdLst/>
            <a:ahLst/>
            <a:cxnLst/>
            <a:rect l="l" t="t" r="r" b="b"/>
            <a:pathLst>
              <a:path w="8666770" h="7198498">
                <a:moveTo>
                  <a:pt x="0" y="0"/>
                </a:moveTo>
                <a:lnTo>
                  <a:pt x="8666769" y="0"/>
                </a:lnTo>
                <a:lnTo>
                  <a:pt x="8666769" y="7198498"/>
                </a:lnTo>
                <a:lnTo>
                  <a:pt x="0" y="7198498"/>
                </a:lnTo>
                <a:lnTo>
                  <a:pt x="0" y="0"/>
                </a:lnTo>
                <a:close/>
              </a:path>
            </a:pathLst>
          </a:custGeom>
          <a:blipFill>
            <a:blip r:embed="rId2"/>
            <a:stretch>
              <a:fillRect t="-3876" b="-3876"/>
            </a:stretch>
          </a:blipFill>
        </p:spPr>
        <p:txBody>
          <a:bodyPr/>
          <a:lstStyle/>
          <a:p>
            <a:endParaRPr lang="en-ZA"/>
          </a:p>
        </p:txBody>
      </p:sp>
      <p:grpSp>
        <p:nvGrpSpPr>
          <p:cNvPr id="3" name="Group 3"/>
          <p:cNvGrpSpPr/>
          <p:nvPr/>
        </p:nvGrpSpPr>
        <p:grpSpPr>
          <a:xfrm>
            <a:off x="5314273" y="-3914877"/>
            <a:ext cx="965779" cy="4572916"/>
            <a:chOff x="0" y="0"/>
            <a:chExt cx="254362" cy="1204389"/>
          </a:xfrm>
        </p:grpSpPr>
        <p:sp>
          <p:nvSpPr>
            <p:cNvPr id="4" name="Freeform 4"/>
            <p:cNvSpPr/>
            <p:nvPr/>
          </p:nvSpPr>
          <p:spPr>
            <a:xfrm>
              <a:off x="0" y="0"/>
              <a:ext cx="254362" cy="1204389"/>
            </a:xfrm>
            <a:custGeom>
              <a:avLst/>
              <a:gdLst/>
              <a:ahLst/>
              <a:cxnLst/>
              <a:rect l="l" t="t" r="r" b="b"/>
              <a:pathLst>
                <a:path w="254362" h="1204389">
                  <a:moveTo>
                    <a:pt x="0" y="0"/>
                  </a:moveTo>
                  <a:lnTo>
                    <a:pt x="254362" y="0"/>
                  </a:lnTo>
                  <a:lnTo>
                    <a:pt x="254362" y="1204389"/>
                  </a:lnTo>
                  <a:lnTo>
                    <a:pt x="0" y="1204389"/>
                  </a:lnTo>
                  <a:close/>
                </a:path>
              </a:pathLst>
            </a:custGeom>
            <a:solidFill>
              <a:srgbClr val="9C9B9B"/>
            </a:solidFill>
          </p:spPr>
          <p:txBody>
            <a:bodyPr/>
            <a:lstStyle/>
            <a:p>
              <a:endParaRPr lang="en-ZA"/>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5436036" y="9964563"/>
            <a:ext cx="955026" cy="3086100"/>
            <a:chOff x="0" y="0"/>
            <a:chExt cx="251529" cy="812800"/>
          </a:xfrm>
        </p:grpSpPr>
        <p:sp>
          <p:nvSpPr>
            <p:cNvPr id="7" name="Freeform 7"/>
            <p:cNvSpPr/>
            <p:nvPr/>
          </p:nvSpPr>
          <p:spPr>
            <a:xfrm>
              <a:off x="0" y="0"/>
              <a:ext cx="251529" cy="812800"/>
            </a:xfrm>
            <a:custGeom>
              <a:avLst/>
              <a:gdLst/>
              <a:ahLst/>
              <a:cxnLst/>
              <a:rect l="l" t="t" r="r" b="b"/>
              <a:pathLst>
                <a:path w="251529" h="812800">
                  <a:moveTo>
                    <a:pt x="0" y="0"/>
                  </a:moveTo>
                  <a:lnTo>
                    <a:pt x="251529" y="0"/>
                  </a:lnTo>
                  <a:lnTo>
                    <a:pt x="251529" y="812800"/>
                  </a:lnTo>
                  <a:lnTo>
                    <a:pt x="0" y="812800"/>
                  </a:lnTo>
                  <a:close/>
                </a:path>
              </a:pathLst>
            </a:custGeom>
            <a:solidFill>
              <a:srgbClr val="9C9B9B"/>
            </a:solidFill>
          </p:spPr>
          <p:txBody>
            <a:bodyPr/>
            <a:lstStyle/>
            <a:p>
              <a:endParaRPr lang="en-ZA"/>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2869606" y="3392691"/>
            <a:ext cx="4906200" cy="1111121"/>
          </a:xfrm>
          <a:prstGeom prst="rect">
            <a:avLst/>
          </a:prstGeom>
        </p:spPr>
        <p:txBody>
          <a:bodyPr lIns="0" tIns="0" rIns="0" bIns="0" rtlCol="0" anchor="t">
            <a:spAutoFit/>
          </a:bodyPr>
          <a:lstStyle/>
          <a:p>
            <a:pPr marL="0" lvl="0" indent="0">
              <a:lnSpc>
                <a:spcPts val="2242"/>
              </a:lnSpc>
            </a:pPr>
            <a:r>
              <a:rPr lang="en-US" sz="1446" spc="273">
                <a:solidFill>
                  <a:srgbClr val="F4F4F4"/>
                </a:solidFill>
                <a:latin typeface="Source Sans Pro"/>
              </a:rPr>
              <a:t>Microsoft and other big tech developers of AI claim not to be interested in copyright so much as in producing general purpose AI (Lomas, 2023) </a:t>
            </a:r>
          </a:p>
        </p:txBody>
      </p:sp>
      <p:sp>
        <p:nvSpPr>
          <p:cNvPr id="10" name="TextBox 10"/>
          <p:cNvSpPr txBox="1"/>
          <p:nvPr/>
        </p:nvSpPr>
        <p:spPr>
          <a:xfrm>
            <a:off x="3039865" y="637941"/>
            <a:ext cx="11053729" cy="1369418"/>
          </a:xfrm>
          <a:prstGeom prst="rect">
            <a:avLst/>
          </a:prstGeom>
        </p:spPr>
        <p:txBody>
          <a:bodyPr lIns="0" tIns="0" rIns="0" bIns="0" rtlCol="0" anchor="t">
            <a:spAutoFit/>
          </a:bodyPr>
          <a:lstStyle/>
          <a:p>
            <a:pPr marL="0" lvl="0" indent="0">
              <a:lnSpc>
                <a:spcPts val="10372"/>
              </a:lnSpc>
            </a:pPr>
            <a:r>
              <a:rPr lang="en-US" sz="10372">
                <a:solidFill>
                  <a:srgbClr val="F4F4F4"/>
                </a:solidFill>
                <a:latin typeface="Source Sans Pro"/>
              </a:rPr>
              <a:t>Investment in AI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737373">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337258" y="396709"/>
            <a:ext cx="17033898" cy="2105025"/>
          </a:xfrm>
          <a:prstGeom prst="rect">
            <a:avLst/>
          </a:prstGeom>
        </p:spPr>
        <p:txBody>
          <a:bodyPr lIns="0" tIns="0" rIns="0" bIns="0" rtlCol="0" anchor="t">
            <a:spAutoFit/>
          </a:bodyPr>
          <a:lstStyle/>
          <a:p>
            <a:pPr marL="0" lvl="0" indent="0">
              <a:lnSpc>
                <a:spcPts val="8399"/>
              </a:lnSpc>
            </a:pPr>
            <a:r>
              <a:rPr lang="en-US" sz="6999">
                <a:solidFill>
                  <a:srgbClr val="F4F4F4"/>
                </a:solidFill>
                <a:latin typeface="Source Sans Pro"/>
              </a:rPr>
              <a:t>Why Copyright should not vest in AI-generated works</a:t>
            </a:r>
          </a:p>
        </p:txBody>
      </p:sp>
      <p:sp>
        <p:nvSpPr>
          <p:cNvPr id="3" name="TextBox 3"/>
          <p:cNvSpPr txBox="1"/>
          <p:nvPr/>
        </p:nvSpPr>
        <p:spPr>
          <a:xfrm>
            <a:off x="337258" y="2765724"/>
            <a:ext cx="16454312" cy="8957310"/>
          </a:xfrm>
          <a:prstGeom prst="rect">
            <a:avLst/>
          </a:prstGeom>
        </p:spPr>
        <p:txBody>
          <a:bodyPr lIns="0" tIns="0" rIns="0" bIns="0" rtlCol="0" anchor="t">
            <a:spAutoFit/>
          </a:bodyPr>
          <a:lstStyle/>
          <a:p>
            <a:pPr>
              <a:lnSpc>
                <a:spcPts val="4770"/>
              </a:lnSpc>
            </a:pPr>
            <a:r>
              <a:rPr lang="en-US" sz="3000" u="sng" spc="171">
                <a:solidFill>
                  <a:srgbClr val="F4F4F4"/>
                </a:solidFill>
                <a:latin typeface="Source Sans Pro"/>
              </a:rPr>
              <a:t>Logic</a:t>
            </a:r>
            <a:r>
              <a:rPr lang="en-US" sz="3000" spc="171">
                <a:solidFill>
                  <a:srgbClr val="F4F4F4"/>
                </a:solidFill>
                <a:latin typeface="Source Sans Pro"/>
              </a:rPr>
              <a:t>:</a:t>
            </a:r>
          </a:p>
          <a:p>
            <a:pPr marL="647700" lvl="1" indent="-323850">
              <a:lnSpc>
                <a:spcPts val="4770"/>
              </a:lnSpc>
              <a:buFont typeface="Arial"/>
              <a:buChar char="•"/>
            </a:pPr>
            <a:r>
              <a:rPr lang="en-US" sz="3000" spc="171">
                <a:solidFill>
                  <a:srgbClr val="F4F4F4"/>
                </a:solidFill>
                <a:latin typeface="Source Sans Pro"/>
              </a:rPr>
              <a:t> AI processes that produce outputs that resemble human creative processes are probabilistic. Generative AI relies heavily on the training data provided; so it's doubtful if they can create anything even if they combine human creativity in unexpected ways. </a:t>
            </a:r>
          </a:p>
          <a:p>
            <a:pPr marL="647700" lvl="1" indent="-323850">
              <a:lnSpc>
                <a:spcPts val="4770"/>
              </a:lnSpc>
              <a:buFont typeface="Arial"/>
              <a:buChar char="•"/>
            </a:pPr>
            <a:r>
              <a:rPr lang="en-US" sz="3000" spc="171">
                <a:solidFill>
                  <a:srgbClr val="F4F4F4"/>
                </a:solidFill>
                <a:latin typeface="Source Sans Pro"/>
              </a:rPr>
              <a:t>Humans do not create probabilistically; instead, humans attempt to convey meaning through text and images. Ascribing meaning to AI outputs is a logical fallacy.</a:t>
            </a:r>
          </a:p>
          <a:p>
            <a:pPr>
              <a:lnSpc>
                <a:spcPts val="4770"/>
              </a:lnSpc>
            </a:pPr>
            <a:endParaRPr lang="en-US" sz="3000" spc="171">
              <a:solidFill>
                <a:srgbClr val="F4F4F4"/>
              </a:solidFill>
              <a:latin typeface="Source Sans Pro"/>
            </a:endParaRPr>
          </a:p>
          <a:p>
            <a:pPr>
              <a:lnSpc>
                <a:spcPts val="4770"/>
              </a:lnSpc>
            </a:pPr>
            <a:r>
              <a:rPr lang="en-US" sz="3000" u="sng" spc="171">
                <a:solidFill>
                  <a:srgbClr val="F4F4F4"/>
                </a:solidFill>
                <a:latin typeface="Source Sans Pro"/>
              </a:rPr>
              <a:t>Ownership and Attribution: </a:t>
            </a:r>
          </a:p>
          <a:p>
            <a:pPr marL="647700" lvl="1" indent="-323850">
              <a:lnSpc>
                <a:spcPts val="4770"/>
              </a:lnSpc>
              <a:buFont typeface="Arial"/>
              <a:buChar char="•"/>
            </a:pPr>
            <a:r>
              <a:rPr lang="en-US" sz="3000" spc="171">
                <a:solidFill>
                  <a:srgbClr val="F4F4F4"/>
                </a:solidFill>
                <a:latin typeface="Source Sans Pro"/>
              </a:rPr>
              <a:t>Most AI systems that produce outputs that mimic human creativity were trained on many creative inputs without consent or attribution toward the authors. If the developer of the AI owns AI in the outputs that would be similar to a software vendor owning the copyright in everything produced using the software that is licensed to end users.</a:t>
            </a:r>
          </a:p>
          <a:p>
            <a:pPr>
              <a:lnSpc>
                <a:spcPts val="4770"/>
              </a:lnSpc>
            </a:pPr>
            <a:endParaRPr lang="en-US" sz="3000" spc="171">
              <a:solidFill>
                <a:srgbClr val="F4F4F4"/>
              </a:solidFill>
              <a:latin typeface="Source Sans Pro"/>
            </a:endParaRPr>
          </a:p>
          <a:p>
            <a:pPr marL="0" lvl="0" indent="0">
              <a:lnSpc>
                <a:spcPts val="4770"/>
              </a:lnSpc>
            </a:pPr>
            <a:endParaRPr lang="en-US" sz="3000" spc="171">
              <a:solidFill>
                <a:srgbClr val="F4F4F4"/>
              </a:solidFill>
              <a:latin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737373">
                <a:alpha val="100000"/>
              </a:srgbClr>
            </a:gs>
          </a:gsLst>
          <a:lin ang="0"/>
        </a:gra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4952114" y="0"/>
            <a:ext cx="11961628" cy="10287000"/>
            <a:chOff x="0" y="0"/>
            <a:chExt cx="6350000" cy="5461000"/>
          </a:xfrm>
        </p:grpSpPr>
        <p:sp>
          <p:nvSpPr>
            <p:cNvPr id="3" name="Freeform 3"/>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blipFill>
              <a:blip r:embed="rId2"/>
              <a:stretch>
                <a:fillRect l="-25395" r="-4837"/>
              </a:stretch>
            </a:blipFill>
          </p:spPr>
          <p:txBody>
            <a:bodyPr/>
            <a:lstStyle/>
            <a:p>
              <a:endParaRPr lang="en-ZA"/>
            </a:p>
          </p:txBody>
        </p:sp>
      </p:grpSp>
      <p:grpSp>
        <p:nvGrpSpPr>
          <p:cNvPr id="4" name="Group 4"/>
          <p:cNvGrpSpPr/>
          <p:nvPr/>
        </p:nvGrpSpPr>
        <p:grpSpPr>
          <a:xfrm>
            <a:off x="-1616678" y="0"/>
            <a:ext cx="3347655" cy="3608571"/>
            <a:chOff x="0" y="0"/>
            <a:chExt cx="1204093" cy="1297940"/>
          </a:xfrm>
        </p:grpSpPr>
        <p:sp>
          <p:nvSpPr>
            <p:cNvPr id="5" name="Freeform 5"/>
            <p:cNvSpPr/>
            <p:nvPr/>
          </p:nvSpPr>
          <p:spPr>
            <a:xfrm>
              <a:off x="0" y="0"/>
              <a:ext cx="1204093" cy="1297940"/>
            </a:xfrm>
            <a:custGeom>
              <a:avLst/>
              <a:gdLst/>
              <a:ahLst/>
              <a:cxnLst/>
              <a:rect l="l" t="t" r="r" b="b"/>
              <a:pathLst>
                <a:path w="1204093" h="1297940">
                  <a:moveTo>
                    <a:pt x="0" y="0"/>
                  </a:moveTo>
                  <a:lnTo>
                    <a:pt x="602047" y="1297940"/>
                  </a:lnTo>
                  <a:lnTo>
                    <a:pt x="1204093" y="0"/>
                  </a:lnTo>
                  <a:close/>
                </a:path>
              </a:pathLst>
            </a:custGeom>
            <a:solidFill>
              <a:srgbClr val="9C9B9B"/>
            </a:solidFill>
          </p:spPr>
          <p:txBody>
            <a:bodyPr/>
            <a:lstStyle/>
            <a:p>
              <a:endParaRPr lang="en-ZA"/>
            </a:p>
          </p:txBody>
        </p:sp>
      </p:grpSp>
      <p:sp>
        <p:nvSpPr>
          <p:cNvPr id="6" name="TextBox 6"/>
          <p:cNvSpPr txBox="1"/>
          <p:nvPr/>
        </p:nvSpPr>
        <p:spPr>
          <a:xfrm>
            <a:off x="5464957" y="509587"/>
            <a:ext cx="8685061" cy="1047750"/>
          </a:xfrm>
          <a:prstGeom prst="rect">
            <a:avLst/>
          </a:prstGeom>
        </p:spPr>
        <p:txBody>
          <a:bodyPr lIns="0" tIns="0" rIns="0" bIns="0" rtlCol="0" anchor="t">
            <a:spAutoFit/>
          </a:bodyPr>
          <a:lstStyle/>
          <a:p>
            <a:pPr marL="0" lvl="0" indent="0">
              <a:lnSpc>
                <a:spcPts val="8399"/>
              </a:lnSpc>
            </a:pPr>
            <a:r>
              <a:rPr lang="en-US" sz="6999" dirty="0">
                <a:solidFill>
                  <a:srgbClr val="F4F4F4"/>
                </a:solidFill>
                <a:latin typeface="Source Sans Pro"/>
              </a:rPr>
              <a:t>Continued..</a:t>
            </a:r>
          </a:p>
        </p:txBody>
      </p:sp>
      <p:sp>
        <p:nvSpPr>
          <p:cNvPr id="7" name="TextBox 7"/>
          <p:cNvSpPr txBox="1"/>
          <p:nvPr/>
        </p:nvSpPr>
        <p:spPr>
          <a:xfrm>
            <a:off x="5464957" y="1604261"/>
            <a:ext cx="12210102" cy="7470884"/>
          </a:xfrm>
          <a:prstGeom prst="rect">
            <a:avLst/>
          </a:prstGeom>
        </p:spPr>
        <p:txBody>
          <a:bodyPr lIns="0" tIns="0" rIns="0" bIns="0" rtlCol="0" anchor="t">
            <a:spAutoFit/>
          </a:bodyPr>
          <a:lstStyle/>
          <a:p>
            <a:pPr marL="594872" lvl="1" indent="-297436">
              <a:lnSpc>
                <a:spcPts val="5455"/>
              </a:lnSpc>
              <a:buFont typeface="Arial"/>
              <a:buChar char="•"/>
            </a:pPr>
            <a:r>
              <a:rPr lang="en-US" sz="2755" spc="520">
                <a:solidFill>
                  <a:srgbClr val="F4F4F4"/>
                </a:solidFill>
                <a:latin typeface="Source Sans Pro"/>
              </a:rPr>
              <a:t>Ethical Considerations: Is it fair for AI to claim copyright over outputs heavily reliant on the creativity of countless human contributors?</a:t>
            </a:r>
          </a:p>
          <a:p>
            <a:pPr marL="594872" lvl="1" indent="-297436">
              <a:lnSpc>
                <a:spcPts val="5455"/>
              </a:lnSpc>
              <a:buFont typeface="Arial"/>
              <a:buChar char="•"/>
            </a:pPr>
            <a:r>
              <a:rPr lang="en-US" sz="2755" spc="520">
                <a:solidFill>
                  <a:srgbClr val="F4F4F4"/>
                </a:solidFill>
                <a:latin typeface="Source Sans Pro"/>
              </a:rPr>
              <a:t>Impact on African Creativity: The consequences of this uncertainty extend to the heart of our creative industries. If left unaddressed, this lack of clarity threatens the livelihoods of our talented creators and potentially stifles the growth of creative sectors that are essential for our economic development.</a:t>
            </a:r>
          </a:p>
          <a:p>
            <a:pPr>
              <a:lnSpc>
                <a:spcPts val="5455"/>
              </a:lnSpc>
            </a:pPr>
            <a:endParaRPr lang="en-US" sz="2755" spc="520">
              <a:solidFill>
                <a:srgbClr val="F4F4F4"/>
              </a:solidFill>
              <a:latin typeface="Source Sans Pro"/>
            </a:endParaRPr>
          </a:p>
          <a:p>
            <a:pPr marL="0" lvl="0" indent="0">
              <a:lnSpc>
                <a:spcPts val="5455"/>
              </a:lnSpc>
            </a:pPr>
            <a:endParaRPr lang="en-US" sz="2755" spc="520">
              <a:solidFill>
                <a:srgbClr val="F4F4F4"/>
              </a:solidFill>
              <a:latin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1252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4952114" y="484349"/>
            <a:ext cx="11961628" cy="10287000"/>
            <a:chOff x="0" y="0"/>
            <a:chExt cx="6350000" cy="5461000"/>
          </a:xfrm>
        </p:grpSpPr>
        <p:sp>
          <p:nvSpPr>
            <p:cNvPr id="3" name="Freeform 3"/>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blipFill>
              <a:blip r:embed="rId2"/>
              <a:stretch>
                <a:fillRect l="-14976" r="-15255"/>
              </a:stretch>
            </a:blipFill>
          </p:spPr>
          <p:txBody>
            <a:bodyPr/>
            <a:lstStyle/>
            <a:p>
              <a:endParaRPr lang="en-ZA"/>
            </a:p>
          </p:txBody>
        </p:sp>
      </p:grpSp>
      <p:grpSp>
        <p:nvGrpSpPr>
          <p:cNvPr id="4" name="Group 4"/>
          <p:cNvGrpSpPr/>
          <p:nvPr/>
        </p:nvGrpSpPr>
        <p:grpSpPr>
          <a:xfrm>
            <a:off x="-1616678" y="0"/>
            <a:ext cx="3347655" cy="3608571"/>
            <a:chOff x="0" y="0"/>
            <a:chExt cx="1204093" cy="1297940"/>
          </a:xfrm>
        </p:grpSpPr>
        <p:sp>
          <p:nvSpPr>
            <p:cNvPr id="5" name="Freeform 5"/>
            <p:cNvSpPr/>
            <p:nvPr/>
          </p:nvSpPr>
          <p:spPr>
            <a:xfrm>
              <a:off x="0" y="0"/>
              <a:ext cx="1204093" cy="1297940"/>
            </a:xfrm>
            <a:custGeom>
              <a:avLst/>
              <a:gdLst/>
              <a:ahLst/>
              <a:cxnLst/>
              <a:rect l="l" t="t" r="r" b="b"/>
              <a:pathLst>
                <a:path w="1204093" h="1297940">
                  <a:moveTo>
                    <a:pt x="0" y="0"/>
                  </a:moveTo>
                  <a:lnTo>
                    <a:pt x="602047" y="1297940"/>
                  </a:lnTo>
                  <a:lnTo>
                    <a:pt x="1204093" y="0"/>
                  </a:lnTo>
                  <a:close/>
                </a:path>
              </a:pathLst>
            </a:custGeom>
            <a:gradFill rotWithShape="1">
              <a:gsLst>
                <a:gs pos="0">
                  <a:srgbClr val="000000">
                    <a:alpha val="100000"/>
                  </a:srgbClr>
                </a:gs>
                <a:gs pos="100000">
                  <a:srgbClr val="737373">
                    <a:alpha val="100000"/>
                  </a:srgbClr>
                </a:gs>
              </a:gsLst>
              <a:lin ang="0"/>
            </a:gradFill>
          </p:spPr>
          <p:txBody>
            <a:bodyPr/>
            <a:lstStyle/>
            <a:p>
              <a:endParaRPr lang="en-ZA"/>
            </a:p>
          </p:txBody>
        </p:sp>
      </p:grpSp>
      <p:sp>
        <p:nvSpPr>
          <p:cNvPr id="6" name="Freeform 6"/>
          <p:cNvSpPr/>
          <p:nvPr/>
        </p:nvSpPr>
        <p:spPr>
          <a:xfrm>
            <a:off x="7789815" y="5143500"/>
            <a:ext cx="8189343" cy="4777117"/>
          </a:xfrm>
          <a:custGeom>
            <a:avLst/>
            <a:gdLst/>
            <a:ahLst/>
            <a:cxnLst/>
            <a:rect l="l" t="t" r="r" b="b"/>
            <a:pathLst>
              <a:path w="8189343" h="4777117">
                <a:moveTo>
                  <a:pt x="0" y="0"/>
                </a:moveTo>
                <a:lnTo>
                  <a:pt x="8189343" y="0"/>
                </a:lnTo>
                <a:lnTo>
                  <a:pt x="8189343" y="4777117"/>
                </a:lnTo>
                <a:lnTo>
                  <a:pt x="0" y="4777117"/>
                </a:lnTo>
                <a:lnTo>
                  <a:pt x="0" y="0"/>
                </a:lnTo>
                <a:close/>
              </a:path>
            </a:pathLst>
          </a:custGeom>
          <a:blipFill>
            <a:blip r:embed="rId3"/>
            <a:stretch>
              <a:fillRect/>
            </a:stretch>
          </a:blipFill>
        </p:spPr>
        <p:txBody>
          <a:bodyPr/>
          <a:lstStyle/>
          <a:p>
            <a:endParaRPr lang="en-ZA"/>
          </a:p>
        </p:txBody>
      </p:sp>
      <p:sp>
        <p:nvSpPr>
          <p:cNvPr id="7" name="TextBox 7"/>
          <p:cNvSpPr txBox="1"/>
          <p:nvPr/>
        </p:nvSpPr>
        <p:spPr>
          <a:xfrm>
            <a:off x="5519567" y="509587"/>
            <a:ext cx="8685061" cy="1047750"/>
          </a:xfrm>
          <a:prstGeom prst="rect">
            <a:avLst/>
          </a:prstGeom>
        </p:spPr>
        <p:txBody>
          <a:bodyPr lIns="0" tIns="0" rIns="0" bIns="0" rtlCol="0" anchor="t">
            <a:spAutoFit/>
          </a:bodyPr>
          <a:lstStyle/>
          <a:p>
            <a:pPr marL="0" lvl="0" indent="0">
              <a:lnSpc>
                <a:spcPts val="8399"/>
              </a:lnSpc>
            </a:pPr>
            <a:r>
              <a:rPr lang="en-US" sz="6999">
                <a:solidFill>
                  <a:srgbClr val="F4F4F4"/>
                </a:solidFill>
                <a:latin typeface="Source Sans Pro"/>
              </a:rPr>
              <a:t>Direction so far….</a:t>
            </a:r>
          </a:p>
        </p:txBody>
      </p:sp>
      <p:sp>
        <p:nvSpPr>
          <p:cNvPr id="8" name="TextBox 8"/>
          <p:cNvSpPr txBox="1"/>
          <p:nvPr/>
        </p:nvSpPr>
        <p:spPr>
          <a:xfrm>
            <a:off x="4760103" y="1797365"/>
            <a:ext cx="12841507" cy="3693447"/>
          </a:xfrm>
          <a:prstGeom prst="rect">
            <a:avLst/>
          </a:prstGeom>
        </p:spPr>
        <p:txBody>
          <a:bodyPr lIns="0" tIns="0" rIns="0" bIns="0" rtlCol="0" anchor="t">
            <a:spAutoFit/>
          </a:bodyPr>
          <a:lstStyle/>
          <a:p>
            <a:pPr marL="518714" lvl="1" indent="-259357">
              <a:lnSpc>
                <a:spcPts val="4877"/>
              </a:lnSpc>
              <a:buFont typeface="Arial"/>
              <a:buChar char="•"/>
            </a:pPr>
            <a:r>
              <a:rPr lang="en-US" sz="2402" spc="194" dirty="0">
                <a:solidFill>
                  <a:srgbClr val="F4F4F4"/>
                </a:solidFill>
                <a:latin typeface="Source Sans Pro"/>
              </a:rPr>
              <a:t>The US Copyright Office has refused to register AI outputs due to lack of human authorship and issued guidelines requiring disclosure of AI use. (Thaler v Perlmutter)</a:t>
            </a:r>
          </a:p>
          <a:p>
            <a:pPr marL="518714" lvl="1" indent="-259357">
              <a:lnSpc>
                <a:spcPts val="4877"/>
              </a:lnSpc>
              <a:buFont typeface="Arial"/>
              <a:buChar char="•"/>
            </a:pPr>
            <a:r>
              <a:rPr lang="en-US" sz="2402" spc="194" dirty="0">
                <a:solidFill>
                  <a:srgbClr val="F4F4F4"/>
                </a:solidFill>
                <a:latin typeface="Source Sans Pro"/>
              </a:rPr>
              <a:t>Similarly, patent offices and courts have refused to </a:t>
            </a:r>
            <a:r>
              <a:rPr lang="en-US" sz="2402" spc="194" dirty="0" err="1">
                <a:solidFill>
                  <a:srgbClr val="F4F4F4"/>
                </a:solidFill>
                <a:latin typeface="Source Sans Pro"/>
              </a:rPr>
              <a:t>recognise</a:t>
            </a:r>
            <a:r>
              <a:rPr lang="en-US" sz="2402" spc="194" dirty="0">
                <a:solidFill>
                  <a:srgbClr val="F4F4F4"/>
                </a:solidFill>
                <a:latin typeface="Source Sans Pro"/>
              </a:rPr>
              <a:t> AI as an inventor for patent. (Thaler v. Vidal (Fed. Circ), 2022).</a:t>
            </a:r>
          </a:p>
          <a:p>
            <a:pPr marL="0" lvl="0" indent="0">
              <a:lnSpc>
                <a:spcPts val="4877"/>
              </a:lnSpc>
            </a:pPr>
            <a:endParaRPr lang="en-US" sz="2402" spc="194" dirty="0">
              <a:solidFill>
                <a:srgbClr val="F4F4F4"/>
              </a:solidFill>
              <a:latin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1252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4483004" y="0"/>
            <a:ext cx="12313662" cy="10589749"/>
            <a:chOff x="0" y="0"/>
            <a:chExt cx="6350000" cy="5461000"/>
          </a:xfrm>
        </p:grpSpPr>
        <p:sp>
          <p:nvSpPr>
            <p:cNvPr id="3" name="Freeform 3"/>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blipFill>
              <a:blip r:embed="rId2"/>
              <a:stretch>
                <a:fillRect r="-29907"/>
              </a:stretch>
            </a:blipFill>
          </p:spPr>
          <p:txBody>
            <a:bodyPr/>
            <a:lstStyle/>
            <a:p>
              <a:endParaRPr lang="en-ZA"/>
            </a:p>
          </p:txBody>
        </p:sp>
      </p:grpSp>
      <p:grpSp>
        <p:nvGrpSpPr>
          <p:cNvPr id="4" name="Group 4"/>
          <p:cNvGrpSpPr/>
          <p:nvPr/>
        </p:nvGrpSpPr>
        <p:grpSpPr>
          <a:xfrm>
            <a:off x="-1673828" y="0"/>
            <a:ext cx="3347655" cy="3608571"/>
            <a:chOff x="0" y="0"/>
            <a:chExt cx="1204093" cy="1297940"/>
          </a:xfrm>
        </p:grpSpPr>
        <p:sp>
          <p:nvSpPr>
            <p:cNvPr id="5" name="Freeform 5"/>
            <p:cNvSpPr/>
            <p:nvPr/>
          </p:nvSpPr>
          <p:spPr>
            <a:xfrm>
              <a:off x="0" y="0"/>
              <a:ext cx="1204093" cy="1297940"/>
            </a:xfrm>
            <a:custGeom>
              <a:avLst/>
              <a:gdLst/>
              <a:ahLst/>
              <a:cxnLst/>
              <a:rect l="l" t="t" r="r" b="b"/>
              <a:pathLst>
                <a:path w="1204093" h="1297940">
                  <a:moveTo>
                    <a:pt x="0" y="0"/>
                  </a:moveTo>
                  <a:lnTo>
                    <a:pt x="602047" y="1297940"/>
                  </a:lnTo>
                  <a:lnTo>
                    <a:pt x="1204093" y="0"/>
                  </a:lnTo>
                  <a:close/>
                </a:path>
              </a:pathLst>
            </a:custGeom>
            <a:gradFill rotWithShape="1">
              <a:gsLst>
                <a:gs pos="0">
                  <a:srgbClr val="A6A6A6">
                    <a:alpha val="100000"/>
                  </a:srgbClr>
                </a:gs>
                <a:gs pos="100000">
                  <a:srgbClr val="FFFFFF">
                    <a:alpha val="100000"/>
                  </a:srgbClr>
                </a:gs>
              </a:gsLst>
              <a:lin ang="0"/>
            </a:gradFill>
          </p:spPr>
          <p:txBody>
            <a:bodyPr/>
            <a:lstStyle/>
            <a:p>
              <a:endParaRPr lang="en-ZA"/>
            </a:p>
          </p:txBody>
        </p:sp>
      </p:grpSp>
      <p:sp>
        <p:nvSpPr>
          <p:cNvPr id="6" name="TextBox 6"/>
          <p:cNvSpPr txBox="1"/>
          <p:nvPr/>
        </p:nvSpPr>
        <p:spPr>
          <a:xfrm>
            <a:off x="5877376" y="756536"/>
            <a:ext cx="7618261" cy="1047750"/>
          </a:xfrm>
          <a:prstGeom prst="rect">
            <a:avLst/>
          </a:prstGeom>
        </p:spPr>
        <p:txBody>
          <a:bodyPr lIns="0" tIns="0" rIns="0" bIns="0" rtlCol="0" anchor="t">
            <a:spAutoFit/>
          </a:bodyPr>
          <a:lstStyle/>
          <a:p>
            <a:pPr marL="0" lvl="0" indent="0">
              <a:lnSpc>
                <a:spcPts val="8399"/>
              </a:lnSpc>
            </a:pPr>
            <a:r>
              <a:rPr lang="en-US" sz="6999">
                <a:solidFill>
                  <a:srgbClr val="F4F4F4"/>
                </a:solidFill>
                <a:latin typeface="Source Sans Pro"/>
              </a:rPr>
              <a:t>Conclusion</a:t>
            </a:r>
          </a:p>
        </p:txBody>
      </p:sp>
      <p:sp>
        <p:nvSpPr>
          <p:cNvPr id="7" name="TextBox 7"/>
          <p:cNvSpPr txBox="1"/>
          <p:nvPr/>
        </p:nvSpPr>
        <p:spPr>
          <a:xfrm>
            <a:off x="5565815" y="2253859"/>
            <a:ext cx="10655688" cy="6374390"/>
          </a:xfrm>
          <a:prstGeom prst="rect">
            <a:avLst/>
          </a:prstGeom>
        </p:spPr>
        <p:txBody>
          <a:bodyPr lIns="0" tIns="0" rIns="0" bIns="0" rtlCol="0" anchor="t">
            <a:spAutoFit/>
          </a:bodyPr>
          <a:lstStyle/>
          <a:p>
            <a:pPr marL="679886" lvl="1" indent="-339943">
              <a:lnSpc>
                <a:spcPts val="5636"/>
              </a:lnSpc>
              <a:buFont typeface="Arial"/>
              <a:buChar char="•"/>
            </a:pPr>
            <a:r>
              <a:rPr lang="en-US" sz="3149" spc="170">
                <a:solidFill>
                  <a:srgbClr val="F4F4F4"/>
                </a:solidFill>
                <a:latin typeface="Source Sans Pro"/>
              </a:rPr>
              <a:t>In conclusion, the path forward is multifaceted. The decisions we make regarding AI-generated content and copyright will reverberate through our cultural, economic, and ethical landscapes. I implore us to engage in a thoughtful dialogue, recognizing that the core principle of copyright is to reward human creativity.</a:t>
            </a:r>
          </a:p>
          <a:p>
            <a:pPr>
              <a:lnSpc>
                <a:spcPts val="5636"/>
              </a:lnSpc>
            </a:pPr>
            <a:endParaRPr lang="en-US" sz="3149" spc="170">
              <a:solidFill>
                <a:srgbClr val="F4F4F4"/>
              </a:solidFill>
              <a:latin typeface="Source Sans Pro"/>
            </a:endParaRPr>
          </a:p>
          <a:p>
            <a:pPr marL="0" lvl="0" indent="0">
              <a:lnSpc>
                <a:spcPts val="5636"/>
              </a:lnSpc>
            </a:pPr>
            <a:endParaRPr lang="en-US" sz="3149" spc="170">
              <a:solidFill>
                <a:srgbClr val="F4F4F4"/>
              </a:solidFill>
              <a:latin typeface="Source Sans Pr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531</Words>
  <Application>Microsoft Office PowerPoint</Application>
  <PresentationFormat>Custom</PresentationFormat>
  <Paragraphs>32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Source Sans Pro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WIPO Conversation presentation.pptx</dc:title>
  <dc:creator>DALY Alica</dc:creator>
  <cp:lastModifiedBy>DALY Alica</cp:lastModifiedBy>
  <cp:revision>3</cp:revision>
  <dcterms:created xsi:type="dcterms:W3CDTF">2006-08-16T00:00:00Z</dcterms:created>
  <dcterms:modified xsi:type="dcterms:W3CDTF">2023-09-19T13:50:37Z</dcterms:modified>
  <dc:identifier>DAFu0X0RKxg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773ee6-353b-4fb9-a59d-0b94c8c67bea_Enabled">
    <vt:lpwstr>true</vt:lpwstr>
  </property>
  <property fmtid="{D5CDD505-2E9C-101B-9397-08002B2CF9AE}" pid="3" name="MSIP_Label_20773ee6-353b-4fb9-a59d-0b94c8c67bea_SetDate">
    <vt:lpwstr>2023-09-19T13:50:18Z</vt:lpwstr>
  </property>
  <property fmtid="{D5CDD505-2E9C-101B-9397-08002B2CF9AE}" pid="4" name="MSIP_Label_20773ee6-353b-4fb9-a59d-0b94c8c67bea_Method">
    <vt:lpwstr>Privileged</vt:lpwstr>
  </property>
  <property fmtid="{D5CDD505-2E9C-101B-9397-08002B2CF9AE}" pid="5" name="MSIP_Label_20773ee6-353b-4fb9-a59d-0b94c8c67bea_Name">
    <vt:lpwstr>No markings</vt:lpwstr>
  </property>
  <property fmtid="{D5CDD505-2E9C-101B-9397-08002B2CF9AE}" pid="6" name="MSIP_Label_20773ee6-353b-4fb9-a59d-0b94c8c67bea_SiteId">
    <vt:lpwstr>faa31b06-8ccc-48c9-867f-f7510dd11c02</vt:lpwstr>
  </property>
  <property fmtid="{D5CDD505-2E9C-101B-9397-08002B2CF9AE}" pid="7" name="MSIP_Label_20773ee6-353b-4fb9-a59d-0b94c8c67bea_ActionId">
    <vt:lpwstr>7dab7a4a-7c2b-42c5-936d-c1834ebc0c21</vt:lpwstr>
  </property>
  <property fmtid="{D5CDD505-2E9C-101B-9397-08002B2CF9AE}" pid="8" name="MSIP_Label_20773ee6-353b-4fb9-a59d-0b94c8c67bea_ContentBits">
    <vt:lpwstr>0</vt:lpwstr>
  </property>
</Properties>
</file>