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366" r:id="rId5"/>
    <p:sldId id="340" r:id="rId6"/>
    <p:sldId id="371" r:id="rId7"/>
    <p:sldId id="353" r:id="rId8"/>
    <p:sldId id="328" r:id="rId9"/>
    <p:sldId id="359" r:id="rId10"/>
    <p:sldId id="370" r:id="rId11"/>
    <p:sldId id="372" r:id="rId12"/>
    <p:sldId id="365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82667-6102-27E7-ED8E-01A166EB4B6B}" name="Guest User" initials="GU" userId="Guest User" providerId="Windows Live"/>
  <p188:author id="{ED094A91-338E-7718-E635-DD4E73A53401}" name="Ony Naraulita Maringga" initials="OM" userId="S::ony.maringga@telkom.co.id::6f72c921-5448-4d45-b289-abf2a98e73dd" providerId="AD"/>
  <p188:author id="{885D0FB1-9017-9274-CE78-07CE55DCCB69}" name="Ony Naraulita Maringga" initials="OM" userId="f39ca1be8bf9539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1EED"/>
    <a:srgbClr val="570DBA"/>
    <a:srgbClr val="5802B2"/>
    <a:srgbClr val="5E1582"/>
    <a:srgbClr val="5F01C1"/>
    <a:srgbClr val="F5F0FF"/>
    <a:srgbClr val="FFFFFF"/>
    <a:srgbClr val="4F00A3"/>
    <a:srgbClr val="681791"/>
    <a:srgbClr val="B24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2768D-9B30-A438-8123-0B2F59E82AFF}" v="278" dt="2023-03-29T02:21:41.720"/>
    <p1510:client id="{15D67D2C-12CB-438E-8672-8B049E084515}" v="1133" vWet="1135" dt="2023-03-29T02:21:21.231"/>
    <p1510:client id="{21505759-2086-4BAE-8213-4914A7155703}" v="36" dt="2023-03-29T08:28:21.121"/>
    <p1510:client id="{2BD77F13-B6A8-49A4-AD38-7E85A195F10A}" v="1036" dt="2023-03-29T09:55:03.786"/>
    <p1510:client id="{360E98E6-10F0-4123-9964-5AE1A3131535}" v="44" dt="2023-03-29T09:55:35.681"/>
    <p1510:client id="{4777A05B-4923-7A97-C63B-2ED9B232AD53}" v="341" dt="2023-03-28T14:50:29.914"/>
    <p1510:client id="{5D5F3E77-1726-918C-848E-4EAFFC03E28D}" v="1" dt="2023-03-28T13:45:08.404"/>
    <p1510:client id="{76136AC9-24FB-46BD-A253-EA919857C7AB}" v="294" dt="2023-03-29T09:56:40.736"/>
    <p1510:client id="{96AE3F07-7FF2-02DB-1530-1DA99D9C7C39}" v="11" dt="2023-03-29T00:18:30.487"/>
    <p1510:client id="{AD969C04-F9D1-476B-2114-5A808E743458}" v="1050" dt="2023-03-29T03:27:40.110"/>
    <p1510:client id="{CEBDC31E-9942-4F0A-94A9-135C8AB0F3DF}" v="5" dt="2023-03-29T07:26:48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A3C9E-E884-4C6A-BC5D-20510ADCD8A7}" type="datetimeFigureOut"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B9C81-969C-406E-9EAE-820080FA82E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8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B9C81-969C-406E-9EAE-820080FA82E0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5987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 </a:t>
            </a:r>
            <a:r>
              <a:rPr lang="en-US" err="1"/>
              <a:t>terkait</a:t>
            </a:r>
            <a:r>
              <a:rPr lang="en-US"/>
              <a:t> government support.</a:t>
            </a:r>
          </a:p>
          <a:p>
            <a:r>
              <a:rPr lang="en-US" err="1"/>
              <a:t>Kesiapan</a:t>
            </a:r>
            <a:r>
              <a:rPr lang="en-US"/>
              <a:t> </a:t>
            </a:r>
            <a:r>
              <a:rPr lang="en-US" err="1"/>
              <a:t>penggunaan</a:t>
            </a:r>
            <a:r>
              <a:rPr lang="en-US"/>
              <a:t> metaverse </a:t>
            </a:r>
            <a:r>
              <a:rPr lang="en-US" err="1"/>
              <a:t>memerlukan</a:t>
            </a:r>
            <a:r>
              <a:rPr lang="en-US"/>
              <a:t> </a:t>
            </a:r>
            <a:r>
              <a:rPr lang="en-US" err="1"/>
              <a:t>dukungan</a:t>
            </a:r>
            <a:r>
              <a:rPr lang="en-US"/>
              <a:t> </a:t>
            </a:r>
            <a:r>
              <a:rPr lang="en-US" err="1"/>
              <a:t>dari</a:t>
            </a:r>
            <a:r>
              <a:rPr lang="en-US"/>
              <a:t> </a:t>
            </a:r>
            <a:r>
              <a:rPr lang="en-US" err="1"/>
              <a:t>pemerintah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meningkatkan</a:t>
            </a:r>
            <a:r>
              <a:rPr lang="en-US"/>
              <a:t> </a:t>
            </a:r>
            <a:r>
              <a:rPr lang="en-US" err="1"/>
              <a:t>taraf</a:t>
            </a:r>
            <a:r>
              <a:rPr lang="en-US"/>
              <a:t> talent </a:t>
            </a:r>
            <a:r>
              <a:rPr lang="en-US" err="1"/>
              <a:t>serta</a:t>
            </a:r>
            <a:r>
              <a:rPr lang="en-US"/>
              <a:t> </a:t>
            </a:r>
            <a:r>
              <a:rPr lang="en-US" err="1"/>
              <a:t>mempermudah</a:t>
            </a:r>
            <a:r>
              <a:rPr lang="en-US"/>
              <a:t> </a:t>
            </a:r>
            <a:r>
              <a:rPr lang="en-US" err="1"/>
              <a:t>urusan</a:t>
            </a:r>
            <a:r>
              <a:rPr lang="en-US"/>
              <a:t> </a:t>
            </a:r>
            <a:r>
              <a:rPr lang="en-US" err="1"/>
              <a:t>legalitas</a:t>
            </a:r>
            <a:r>
              <a:rPr lang="en-US"/>
              <a:t> </a:t>
            </a:r>
            <a:r>
              <a:rPr lang="en-US" err="1"/>
              <a:t>teknologi</a:t>
            </a:r>
            <a:r>
              <a:rPr lang="en-US"/>
              <a:t> </a:t>
            </a:r>
            <a:r>
              <a:rPr lang="en-US" err="1"/>
              <a:t>pendukung</a:t>
            </a:r>
            <a:r>
              <a:rPr lang="en-US"/>
              <a:t> metaverse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B9C81-969C-406E-9EAE-820080FA82E0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156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 </a:t>
            </a:r>
            <a:r>
              <a:rPr lang="en-US" err="1"/>
              <a:t>terkait</a:t>
            </a:r>
            <a:r>
              <a:rPr lang="en-US"/>
              <a:t> government support.</a:t>
            </a:r>
          </a:p>
          <a:p>
            <a:r>
              <a:rPr lang="en-US" err="1"/>
              <a:t>Kesiapan</a:t>
            </a:r>
            <a:r>
              <a:rPr lang="en-US"/>
              <a:t> </a:t>
            </a:r>
            <a:r>
              <a:rPr lang="en-US" err="1"/>
              <a:t>penggunaan</a:t>
            </a:r>
            <a:r>
              <a:rPr lang="en-US"/>
              <a:t> metaverse </a:t>
            </a:r>
            <a:r>
              <a:rPr lang="en-US" err="1"/>
              <a:t>memerlukan</a:t>
            </a:r>
            <a:r>
              <a:rPr lang="en-US"/>
              <a:t> </a:t>
            </a:r>
            <a:r>
              <a:rPr lang="en-US" err="1"/>
              <a:t>dukungan</a:t>
            </a:r>
            <a:r>
              <a:rPr lang="en-US"/>
              <a:t> </a:t>
            </a:r>
            <a:r>
              <a:rPr lang="en-US" err="1"/>
              <a:t>dari</a:t>
            </a:r>
            <a:r>
              <a:rPr lang="en-US"/>
              <a:t> </a:t>
            </a:r>
            <a:r>
              <a:rPr lang="en-US" err="1"/>
              <a:t>pemerintah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meningkatkan</a:t>
            </a:r>
            <a:r>
              <a:rPr lang="en-US"/>
              <a:t> </a:t>
            </a:r>
            <a:r>
              <a:rPr lang="en-US" err="1"/>
              <a:t>taraf</a:t>
            </a:r>
            <a:r>
              <a:rPr lang="en-US"/>
              <a:t> talent </a:t>
            </a:r>
            <a:r>
              <a:rPr lang="en-US" err="1"/>
              <a:t>serta</a:t>
            </a:r>
            <a:r>
              <a:rPr lang="en-US"/>
              <a:t> </a:t>
            </a:r>
            <a:r>
              <a:rPr lang="en-US" err="1"/>
              <a:t>mempermudah</a:t>
            </a:r>
            <a:r>
              <a:rPr lang="en-US"/>
              <a:t> </a:t>
            </a:r>
            <a:r>
              <a:rPr lang="en-US" err="1"/>
              <a:t>urusan</a:t>
            </a:r>
            <a:r>
              <a:rPr lang="en-US"/>
              <a:t> </a:t>
            </a:r>
            <a:r>
              <a:rPr lang="en-US" err="1"/>
              <a:t>legalitas</a:t>
            </a:r>
            <a:r>
              <a:rPr lang="en-US"/>
              <a:t> </a:t>
            </a:r>
            <a:r>
              <a:rPr lang="en-US" err="1"/>
              <a:t>teknologi</a:t>
            </a:r>
            <a:r>
              <a:rPr lang="en-US"/>
              <a:t> </a:t>
            </a:r>
            <a:r>
              <a:rPr lang="en-US" err="1"/>
              <a:t>pendukung</a:t>
            </a:r>
            <a:r>
              <a:rPr lang="en-US"/>
              <a:t> metaverse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B9C81-969C-406E-9EAE-820080FA82E0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0207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 </a:t>
            </a:r>
            <a:r>
              <a:rPr lang="en-US" err="1"/>
              <a:t>terkait</a:t>
            </a:r>
            <a:r>
              <a:rPr lang="en-US"/>
              <a:t> government support.</a:t>
            </a:r>
          </a:p>
          <a:p>
            <a:r>
              <a:rPr lang="en-US" err="1"/>
              <a:t>Kesiapan</a:t>
            </a:r>
            <a:r>
              <a:rPr lang="en-US"/>
              <a:t> </a:t>
            </a:r>
            <a:r>
              <a:rPr lang="en-US" err="1"/>
              <a:t>penggunaan</a:t>
            </a:r>
            <a:r>
              <a:rPr lang="en-US"/>
              <a:t> metaverse </a:t>
            </a:r>
            <a:r>
              <a:rPr lang="en-US" err="1"/>
              <a:t>memerlukan</a:t>
            </a:r>
            <a:r>
              <a:rPr lang="en-US"/>
              <a:t> </a:t>
            </a:r>
            <a:r>
              <a:rPr lang="en-US" err="1"/>
              <a:t>dukungan</a:t>
            </a:r>
            <a:r>
              <a:rPr lang="en-US"/>
              <a:t> </a:t>
            </a:r>
            <a:r>
              <a:rPr lang="en-US" err="1"/>
              <a:t>dari</a:t>
            </a:r>
            <a:r>
              <a:rPr lang="en-US"/>
              <a:t> </a:t>
            </a:r>
            <a:r>
              <a:rPr lang="en-US" err="1"/>
              <a:t>pemerintah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meningkatkan</a:t>
            </a:r>
            <a:r>
              <a:rPr lang="en-US"/>
              <a:t> </a:t>
            </a:r>
            <a:r>
              <a:rPr lang="en-US" err="1"/>
              <a:t>taraf</a:t>
            </a:r>
            <a:r>
              <a:rPr lang="en-US"/>
              <a:t> talent </a:t>
            </a:r>
            <a:r>
              <a:rPr lang="en-US" err="1"/>
              <a:t>serta</a:t>
            </a:r>
            <a:r>
              <a:rPr lang="en-US"/>
              <a:t> </a:t>
            </a:r>
            <a:r>
              <a:rPr lang="en-US" err="1"/>
              <a:t>mempermudah</a:t>
            </a:r>
            <a:r>
              <a:rPr lang="en-US"/>
              <a:t> </a:t>
            </a:r>
            <a:r>
              <a:rPr lang="en-US" err="1"/>
              <a:t>urusan</a:t>
            </a:r>
            <a:r>
              <a:rPr lang="en-US"/>
              <a:t> </a:t>
            </a:r>
            <a:r>
              <a:rPr lang="en-US" err="1"/>
              <a:t>legalitas</a:t>
            </a:r>
            <a:r>
              <a:rPr lang="en-US"/>
              <a:t> </a:t>
            </a:r>
            <a:r>
              <a:rPr lang="en-US" err="1"/>
              <a:t>teknologi</a:t>
            </a:r>
            <a:r>
              <a:rPr lang="en-US"/>
              <a:t> </a:t>
            </a:r>
            <a:r>
              <a:rPr lang="en-US" err="1"/>
              <a:t>pendukung</a:t>
            </a:r>
            <a:r>
              <a:rPr lang="en-US"/>
              <a:t> metaverse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B9C81-969C-406E-9EAE-820080FA82E0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504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Indonesia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memiliki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prospek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paling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cerah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sebagai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pasar metaverse,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seiring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dengan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tingginya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demografi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pengguna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internet yang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mencapai</a:t>
            </a:r>
            <a:r>
              <a:rPr lang="en-ID" sz="1800" b="0" i="0" u="none" strike="noStrike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 204.7 </a:t>
            </a:r>
            <a:r>
              <a:rPr lang="en-ID" sz="1800" b="0" i="0" u="none" strike="noStrike" err="1">
                <a:solidFill>
                  <a:srgbClr val="000000"/>
                </a:solidFill>
                <a:effectLst/>
                <a:latin typeface="Lora" panose="020B0604020202020204" pitchFamily="2" charset="0"/>
              </a:rPr>
              <a:t>jt</a:t>
            </a:r>
            <a:endParaRPr lang="en-US"/>
          </a:p>
          <a:p>
            <a:r>
              <a:rPr lang="en-US"/>
              <a:t>2. Industry game </a:t>
            </a:r>
            <a:r>
              <a:rPr lang="en-US" err="1"/>
              <a:t>mendominasi</a:t>
            </a:r>
            <a:r>
              <a:rPr lang="en-US"/>
              <a:t> </a:t>
            </a:r>
            <a:r>
              <a:rPr lang="en-US" err="1"/>
              <a:t>pembelian</a:t>
            </a:r>
            <a:r>
              <a:rPr lang="en-US"/>
              <a:t> </a:t>
            </a:r>
            <a:r>
              <a:rPr lang="en-US" err="1"/>
              <a:t>barang</a:t>
            </a:r>
            <a:r>
              <a:rPr lang="en-US"/>
              <a:t> virtual ( item game, skin </a:t>
            </a:r>
            <a:r>
              <a:rPr lang="en-US" err="1"/>
              <a:t>dll</a:t>
            </a:r>
            <a:r>
              <a:rPr lang="en-US"/>
              <a:t>) </a:t>
            </a:r>
            <a:r>
              <a:rPr lang="en-US" err="1"/>
              <a:t>menjadi</a:t>
            </a:r>
            <a:r>
              <a:rPr lang="en-US"/>
              <a:t> </a:t>
            </a:r>
            <a:r>
              <a:rPr lang="en-US" err="1"/>
              <a:t>peluang</a:t>
            </a:r>
            <a:r>
              <a:rPr lang="en-US"/>
              <a:t> </a:t>
            </a:r>
            <a:r>
              <a:rPr lang="en-US" err="1"/>
              <a:t>karena</a:t>
            </a:r>
            <a:r>
              <a:rPr lang="en-US"/>
              <a:t> habit/</a:t>
            </a:r>
            <a:r>
              <a:rPr lang="en-US" err="1"/>
              <a:t>kebiasaan</a:t>
            </a:r>
            <a:r>
              <a:rPr lang="en-US"/>
              <a:t> gamers </a:t>
            </a:r>
            <a:r>
              <a:rPr lang="en-US" err="1"/>
              <a:t>atau</a:t>
            </a:r>
            <a:r>
              <a:rPr lang="en-US"/>
              <a:t> </a:t>
            </a:r>
            <a:r>
              <a:rPr lang="en-US" err="1"/>
              <a:t>pengguna</a:t>
            </a:r>
            <a:r>
              <a:rPr lang="en-US"/>
              <a:t> </a:t>
            </a:r>
            <a:r>
              <a:rPr lang="en-US" err="1"/>
              <a:t>teknologi</a:t>
            </a:r>
            <a:r>
              <a:rPr lang="en-US"/>
              <a:t> yang </a:t>
            </a:r>
            <a:r>
              <a:rPr lang="en-US" err="1"/>
              <a:t>membeli</a:t>
            </a:r>
            <a:r>
              <a:rPr lang="en-US"/>
              <a:t> </a:t>
            </a:r>
            <a:r>
              <a:rPr lang="en-US" err="1"/>
              <a:t>barang</a:t>
            </a:r>
            <a:r>
              <a:rPr lang="en-US"/>
              <a:t> virtual. </a:t>
            </a:r>
            <a:r>
              <a:rPr lang="en-US" err="1"/>
              <a:t>lebih</a:t>
            </a:r>
            <a:r>
              <a:rPr lang="en-US"/>
              <a:t> </a:t>
            </a:r>
            <a:r>
              <a:rPr lang="en-US" err="1"/>
              <a:t>dari</a:t>
            </a:r>
            <a:r>
              <a:rPr lang="en-US"/>
              <a:t> 50% </a:t>
            </a:r>
            <a:r>
              <a:rPr lang="en-US" err="1"/>
              <a:t>populasi</a:t>
            </a:r>
            <a:r>
              <a:rPr lang="en-US"/>
              <a:t> SEA’s </a:t>
            </a:r>
            <a:r>
              <a:rPr lang="en-US" err="1"/>
              <a:t>menggunakan</a:t>
            </a:r>
            <a:r>
              <a:rPr lang="en-US"/>
              <a:t> </a:t>
            </a:r>
            <a:r>
              <a:rPr lang="en-US" err="1"/>
              <a:t>uangnya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games dan 95% </a:t>
            </a:r>
            <a:r>
              <a:rPr lang="en-US" err="1"/>
              <a:t>dari</a:t>
            </a:r>
            <a:r>
              <a:rPr lang="en-US"/>
              <a:t> </a:t>
            </a:r>
            <a:r>
              <a:rPr lang="en-US" err="1"/>
              <a:t>populasi</a:t>
            </a:r>
            <a:r>
              <a:rPr lang="en-US"/>
              <a:t> </a:t>
            </a:r>
            <a:r>
              <a:rPr lang="en-US" err="1"/>
              <a:t>tersebut</a:t>
            </a:r>
            <a:r>
              <a:rPr lang="en-US"/>
              <a:t> </a:t>
            </a:r>
            <a:r>
              <a:rPr lang="en-US" err="1"/>
              <a:t>menghabiskan</a:t>
            </a:r>
            <a:r>
              <a:rPr lang="en-US"/>
              <a:t> </a:t>
            </a:r>
            <a:r>
              <a:rPr lang="en-US" err="1"/>
              <a:t>uangnya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membeli</a:t>
            </a:r>
            <a:r>
              <a:rPr lang="en-US"/>
              <a:t> item games</a:t>
            </a:r>
          </a:p>
          <a:p>
            <a:r>
              <a:rPr lang="en-US"/>
              <a:t>3. Belum </a:t>
            </a:r>
            <a:r>
              <a:rPr lang="en-US" err="1"/>
              <a:t>banyak</a:t>
            </a:r>
            <a:r>
              <a:rPr lang="en-US"/>
              <a:t> yang </a:t>
            </a:r>
            <a:r>
              <a:rPr lang="en-US" err="1"/>
              <a:t>menggunakan</a:t>
            </a:r>
            <a:r>
              <a:rPr lang="en-US"/>
              <a:t> device </a:t>
            </a:r>
            <a:r>
              <a:rPr lang="en-US" err="1"/>
              <a:t>yg</a:t>
            </a:r>
            <a:r>
              <a:rPr lang="en-US"/>
              <a:t> </a:t>
            </a:r>
            <a:r>
              <a:rPr lang="en-US" err="1"/>
              <a:t>mendukung</a:t>
            </a:r>
            <a:r>
              <a:rPr lang="en-US"/>
              <a:t> metaverse </a:t>
            </a:r>
            <a:r>
              <a:rPr lang="en-US" err="1"/>
              <a:t>seperti</a:t>
            </a:r>
            <a:r>
              <a:rPr lang="en-US"/>
              <a:t> VR</a:t>
            </a:r>
          </a:p>
          <a:p>
            <a:r>
              <a:rPr lang="en-US"/>
              <a:t>4. </a:t>
            </a:r>
            <a:r>
              <a:rPr lang="en-US" err="1"/>
              <a:t>Kesiapan</a:t>
            </a:r>
            <a:r>
              <a:rPr lang="en-US"/>
              <a:t> Indonesia </a:t>
            </a:r>
            <a:r>
              <a:rPr lang="en-US" err="1"/>
              <a:t>dalam</a:t>
            </a:r>
            <a:r>
              <a:rPr lang="en-US"/>
              <a:t> </a:t>
            </a:r>
            <a:r>
              <a:rPr lang="en-US" err="1"/>
              <a:t>sisi</a:t>
            </a:r>
            <a:r>
              <a:rPr lang="en-US"/>
              <a:t> </a:t>
            </a:r>
            <a:r>
              <a:rPr lang="en-US" err="1"/>
              <a:t>ekonomi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menunjang</a:t>
            </a:r>
            <a:r>
              <a:rPr lang="en-US"/>
              <a:t> </a:t>
            </a:r>
            <a:r>
              <a:rPr lang="en-US" err="1"/>
              <a:t>peralatan</a:t>
            </a:r>
            <a:r>
              <a:rPr lang="en-US"/>
              <a:t> </a:t>
            </a:r>
            <a:r>
              <a:rPr lang="en-US" err="1"/>
              <a:t>serta</a:t>
            </a:r>
            <a:r>
              <a:rPr lang="en-US"/>
              <a:t> </a:t>
            </a:r>
            <a:r>
              <a:rPr lang="en-US" err="1"/>
              <a:t>kebutuhan</a:t>
            </a:r>
            <a:r>
              <a:rPr lang="en-US"/>
              <a:t> </a:t>
            </a:r>
            <a:r>
              <a:rPr lang="en-US" err="1"/>
              <a:t>dalam</a:t>
            </a:r>
            <a:r>
              <a:rPr lang="en-US"/>
              <a:t> </a:t>
            </a:r>
            <a:r>
              <a:rPr lang="en-US" err="1"/>
              <a:t>membangun</a:t>
            </a:r>
            <a:r>
              <a:rPr lang="en-US"/>
              <a:t> metaverse</a:t>
            </a:r>
          </a:p>
          <a:p>
            <a:r>
              <a:rPr lang="en-ID"/>
              <a:t>5. Ada 12.4 </a:t>
            </a:r>
            <a:r>
              <a:rPr lang="en-ID" err="1"/>
              <a:t>jt</a:t>
            </a:r>
            <a:r>
              <a:rPr lang="en-ID"/>
              <a:t> investor crypto (4.5%) </a:t>
            </a:r>
            <a:r>
              <a:rPr lang="en-ID" err="1"/>
              <a:t>dari</a:t>
            </a:r>
            <a:r>
              <a:rPr lang="en-ID"/>
              <a:t> total </a:t>
            </a:r>
            <a:r>
              <a:rPr lang="en-ID" err="1"/>
              <a:t>populasi</a:t>
            </a:r>
            <a:r>
              <a:rPr lang="en-ID"/>
              <a:t>.  </a:t>
            </a:r>
            <a:r>
              <a:rPr lang="en-ID" err="1"/>
              <a:t>Yg</a:t>
            </a:r>
            <a:r>
              <a:rPr lang="en-ID"/>
              <a:t> </a:t>
            </a:r>
            <a:r>
              <a:rPr lang="en-ID" err="1"/>
              <a:t>berarti</a:t>
            </a:r>
            <a:r>
              <a:rPr lang="en-ID"/>
              <a:t> </a:t>
            </a:r>
            <a:r>
              <a:rPr lang="en-ID" err="1"/>
              <a:t>masih</a:t>
            </a:r>
            <a:r>
              <a:rPr lang="en-ID"/>
              <a:t> </a:t>
            </a:r>
            <a:r>
              <a:rPr lang="en-ID" err="1"/>
              <a:t>sedikit</a:t>
            </a:r>
            <a:r>
              <a:rPr lang="en-ID"/>
              <a:t> </a:t>
            </a:r>
            <a:r>
              <a:rPr lang="en-ID" err="1"/>
              <a:t>masyarakat</a:t>
            </a:r>
            <a:r>
              <a:rPr lang="en-ID"/>
              <a:t> </a:t>
            </a:r>
            <a:r>
              <a:rPr lang="en-ID" err="1"/>
              <a:t>yg</a:t>
            </a:r>
            <a:r>
              <a:rPr lang="en-ID"/>
              <a:t> </a:t>
            </a:r>
            <a:r>
              <a:rPr lang="en-ID" err="1"/>
              <a:t>tertarik</a:t>
            </a:r>
            <a:r>
              <a:rPr lang="en-ID"/>
              <a:t> </a:t>
            </a:r>
            <a:r>
              <a:rPr lang="en-ID" err="1"/>
              <a:t>akan</a:t>
            </a:r>
            <a:r>
              <a:rPr lang="en-ID"/>
              <a:t> crypto</a:t>
            </a:r>
          </a:p>
          <a:p>
            <a:r>
              <a:rPr lang="en-ID"/>
              <a:t>6. </a:t>
            </a:r>
            <a:r>
              <a:rPr lang="en-ID" err="1"/>
              <a:t>Diperlukan</a:t>
            </a:r>
            <a:r>
              <a:rPr lang="en-ID"/>
              <a:t> </a:t>
            </a:r>
            <a:r>
              <a:rPr lang="en-ID" err="1"/>
              <a:t>ketersediaan</a:t>
            </a:r>
            <a:r>
              <a:rPr lang="en-ID"/>
              <a:t> </a:t>
            </a:r>
            <a:r>
              <a:rPr lang="en-ID" err="1"/>
              <a:t>infrastruktur</a:t>
            </a:r>
            <a:r>
              <a:rPr lang="en-ID"/>
              <a:t> </a:t>
            </a:r>
            <a:r>
              <a:rPr lang="en-ID" err="1"/>
              <a:t>telekomunikasi</a:t>
            </a:r>
            <a:r>
              <a:rPr lang="en-ID"/>
              <a:t> </a:t>
            </a:r>
            <a:r>
              <a:rPr lang="en-ID" err="1"/>
              <a:t>diindonesia</a:t>
            </a:r>
            <a:r>
              <a:rPr lang="en-ID"/>
              <a:t> </a:t>
            </a:r>
            <a:r>
              <a:rPr lang="en-ID" err="1"/>
              <a:t>untuk</a:t>
            </a:r>
            <a:r>
              <a:rPr lang="en-ID"/>
              <a:t> </a:t>
            </a:r>
            <a:r>
              <a:rPr lang="en-ID" err="1"/>
              <a:t>mendukung</a:t>
            </a:r>
            <a:r>
              <a:rPr lang="en-ID"/>
              <a:t> </a:t>
            </a:r>
            <a:r>
              <a:rPr lang="en-ID" err="1"/>
              <a:t>menggunaan</a:t>
            </a:r>
            <a:r>
              <a:rPr lang="en-ID"/>
              <a:t> metaverse </a:t>
            </a:r>
            <a:r>
              <a:rPr lang="en-ID" err="1"/>
              <a:t>secara</a:t>
            </a:r>
            <a:r>
              <a:rPr lang="en-ID"/>
              <a:t> massive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B9C81-969C-406E-9EAE-820080FA82E0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5786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 </a:t>
            </a:r>
            <a:r>
              <a:rPr lang="en-US" err="1"/>
              <a:t>terkait</a:t>
            </a:r>
            <a:r>
              <a:rPr lang="en-US"/>
              <a:t> government support.</a:t>
            </a:r>
          </a:p>
          <a:p>
            <a:r>
              <a:rPr lang="en-US" err="1"/>
              <a:t>Kesiapan</a:t>
            </a:r>
            <a:r>
              <a:rPr lang="en-US"/>
              <a:t> </a:t>
            </a:r>
            <a:r>
              <a:rPr lang="en-US" err="1"/>
              <a:t>penggunaan</a:t>
            </a:r>
            <a:r>
              <a:rPr lang="en-US"/>
              <a:t> metaverse </a:t>
            </a:r>
            <a:r>
              <a:rPr lang="en-US" err="1"/>
              <a:t>memerlukan</a:t>
            </a:r>
            <a:r>
              <a:rPr lang="en-US"/>
              <a:t> </a:t>
            </a:r>
            <a:r>
              <a:rPr lang="en-US" err="1"/>
              <a:t>dukungan</a:t>
            </a:r>
            <a:r>
              <a:rPr lang="en-US"/>
              <a:t> </a:t>
            </a:r>
            <a:r>
              <a:rPr lang="en-US" err="1"/>
              <a:t>dari</a:t>
            </a:r>
            <a:r>
              <a:rPr lang="en-US"/>
              <a:t> </a:t>
            </a:r>
            <a:r>
              <a:rPr lang="en-US" err="1"/>
              <a:t>pemerintah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meningkatkan</a:t>
            </a:r>
            <a:r>
              <a:rPr lang="en-US"/>
              <a:t> </a:t>
            </a:r>
            <a:r>
              <a:rPr lang="en-US" err="1"/>
              <a:t>taraf</a:t>
            </a:r>
            <a:r>
              <a:rPr lang="en-US"/>
              <a:t> talent </a:t>
            </a:r>
            <a:r>
              <a:rPr lang="en-US" err="1"/>
              <a:t>serta</a:t>
            </a:r>
            <a:r>
              <a:rPr lang="en-US"/>
              <a:t> </a:t>
            </a:r>
            <a:r>
              <a:rPr lang="en-US" err="1"/>
              <a:t>mempermudah</a:t>
            </a:r>
            <a:r>
              <a:rPr lang="en-US"/>
              <a:t> </a:t>
            </a:r>
            <a:r>
              <a:rPr lang="en-US" err="1"/>
              <a:t>urusan</a:t>
            </a:r>
            <a:r>
              <a:rPr lang="en-US"/>
              <a:t> </a:t>
            </a:r>
            <a:r>
              <a:rPr lang="en-US" err="1"/>
              <a:t>legalitas</a:t>
            </a:r>
            <a:r>
              <a:rPr lang="en-US"/>
              <a:t> </a:t>
            </a:r>
            <a:r>
              <a:rPr lang="en-US" err="1"/>
              <a:t>teknologi</a:t>
            </a:r>
            <a:r>
              <a:rPr lang="en-US"/>
              <a:t> </a:t>
            </a:r>
            <a:r>
              <a:rPr lang="en-US" err="1"/>
              <a:t>pendukung</a:t>
            </a:r>
            <a:r>
              <a:rPr lang="en-US"/>
              <a:t> metaverse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B9C81-969C-406E-9EAE-820080FA82E0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9145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 </a:t>
            </a:r>
            <a:r>
              <a:rPr lang="en-US" err="1"/>
              <a:t>terkait</a:t>
            </a:r>
            <a:r>
              <a:rPr lang="en-US"/>
              <a:t> government support.</a:t>
            </a:r>
          </a:p>
          <a:p>
            <a:r>
              <a:rPr lang="en-US" err="1"/>
              <a:t>Kesiapan</a:t>
            </a:r>
            <a:r>
              <a:rPr lang="en-US"/>
              <a:t> </a:t>
            </a:r>
            <a:r>
              <a:rPr lang="en-US" err="1"/>
              <a:t>penggunaan</a:t>
            </a:r>
            <a:r>
              <a:rPr lang="en-US"/>
              <a:t> metaverse </a:t>
            </a:r>
            <a:r>
              <a:rPr lang="en-US" err="1"/>
              <a:t>memerlukan</a:t>
            </a:r>
            <a:r>
              <a:rPr lang="en-US"/>
              <a:t> </a:t>
            </a:r>
            <a:r>
              <a:rPr lang="en-US" err="1"/>
              <a:t>dukungan</a:t>
            </a:r>
            <a:r>
              <a:rPr lang="en-US"/>
              <a:t> </a:t>
            </a:r>
            <a:r>
              <a:rPr lang="en-US" err="1"/>
              <a:t>dari</a:t>
            </a:r>
            <a:r>
              <a:rPr lang="en-US"/>
              <a:t> </a:t>
            </a:r>
            <a:r>
              <a:rPr lang="en-US" err="1"/>
              <a:t>pemerintah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meningkatkan</a:t>
            </a:r>
            <a:r>
              <a:rPr lang="en-US"/>
              <a:t> </a:t>
            </a:r>
            <a:r>
              <a:rPr lang="en-US" err="1"/>
              <a:t>taraf</a:t>
            </a:r>
            <a:r>
              <a:rPr lang="en-US"/>
              <a:t> talent </a:t>
            </a:r>
            <a:r>
              <a:rPr lang="en-US" err="1"/>
              <a:t>serta</a:t>
            </a:r>
            <a:r>
              <a:rPr lang="en-US"/>
              <a:t> </a:t>
            </a:r>
            <a:r>
              <a:rPr lang="en-US" err="1"/>
              <a:t>mempermudah</a:t>
            </a:r>
            <a:r>
              <a:rPr lang="en-US"/>
              <a:t> </a:t>
            </a:r>
            <a:r>
              <a:rPr lang="en-US" err="1"/>
              <a:t>urusan</a:t>
            </a:r>
            <a:r>
              <a:rPr lang="en-US"/>
              <a:t> </a:t>
            </a:r>
            <a:r>
              <a:rPr lang="en-US" err="1"/>
              <a:t>legalitas</a:t>
            </a:r>
            <a:r>
              <a:rPr lang="en-US"/>
              <a:t> </a:t>
            </a:r>
            <a:r>
              <a:rPr lang="en-US" err="1"/>
              <a:t>teknologi</a:t>
            </a:r>
            <a:r>
              <a:rPr lang="en-US"/>
              <a:t> </a:t>
            </a:r>
            <a:r>
              <a:rPr lang="en-US" err="1"/>
              <a:t>pendukung</a:t>
            </a:r>
            <a:r>
              <a:rPr lang="en-US"/>
              <a:t> metaverse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B9C81-969C-406E-9EAE-820080FA82E0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42238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 </a:t>
            </a:r>
            <a:r>
              <a:rPr lang="en-US" err="1"/>
              <a:t>terkait</a:t>
            </a:r>
            <a:r>
              <a:rPr lang="en-US"/>
              <a:t> government support.</a:t>
            </a:r>
          </a:p>
          <a:p>
            <a:r>
              <a:rPr lang="en-US" err="1"/>
              <a:t>Kesiapan</a:t>
            </a:r>
            <a:r>
              <a:rPr lang="en-US"/>
              <a:t> </a:t>
            </a:r>
            <a:r>
              <a:rPr lang="en-US" err="1"/>
              <a:t>penggunaan</a:t>
            </a:r>
            <a:r>
              <a:rPr lang="en-US"/>
              <a:t> metaverse </a:t>
            </a:r>
            <a:r>
              <a:rPr lang="en-US" err="1"/>
              <a:t>memerlukan</a:t>
            </a:r>
            <a:r>
              <a:rPr lang="en-US"/>
              <a:t> </a:t>
            </a:r>
            <a:r>
              <a:rPr lang="en-US" err="1"/>
              <a:t>dukungan</a:t>
            </a:r>
            <a:r>
              <a:rPr lang="en-US"/>
              <a:t> </a:t>
            </a:r>
            <a:r>
              <a:rPr lang="en-US" err="1"/>
              <a:t>dari</a:t>
            </a:r>
            <a:r>
              <a:rPr lang="en-US"/>
              <a:t> </a:t>
            </a:r>
            <a:r>
              <a:rPr lang="en-US" err="1"/>
              <a:t>pemerintah</a:t>
            </a:r>
            <a:r>
              <a:rPr lang="en-US"/>
              <a:t> </a:t>
            </a:r>
            <a:r>
              <a:rPr lang="en-US" err="1"/>
              <a:t>untuk</a:t>
            </a:r>
            <a:r>
              <a:rPr lang="en-US"/>
              <a:t> </a:t>
            </a:r>
            <a:r>
              <a:rPr lang="en-US" err="1"/>
              <a:t>meningkatkan</a:t>
            </a:r>
            <a:r>
              <a:rPr lang="en-US"/>
              <a:t> </a:t>
            </a:r>
            <a:r>
              <a:rPr lang="en-US" err="1"/>
              <a:t>taraf</a:t>
            </a:r>
            <a:r>
              <a:rPr lang="en-US"/>
              <a:t> talent </a:t>
            </a:r>
            <a:r>
              <a:rPr lang="en-US" err="1"/>
              <a:t>serta</a:t>
            </a:r>
            <a:r>
              <a:rPr lang="en-US"/>
              <a:t> </a:t>
            </a:r>
            <a:r>
              <a:rPr lang="en-US" err="1"/>
              <a:t>mempermudah</a:t>
            </a:r>
            <a:r>
              <a:rPr lang="en-US"/>
              <a:t> </a:t>
            </a:r>
            <a:r>
              <a:rPr lang="en-US" err="1"/>
              <a:t>urusan</a:t>
            </a:r>
            <a:r>
              <a:rPr lang="en-US"/>
              <a:t> </a:t>
            </a:r>
            <a:r>
              <a:rPr lang="en-US" err="1"/>
              <a:t>legalitas</a:t>
            </a:r>
            <a:r>
              <a:rPr lang="en-US"/>
              <a:t> </a:t>
            </a:r>
            <a:r>
              <a:rPr lang="en-US" err="1"/>
              <a:t>teknologi</a:t>
            </a:r>
            <a:r>
              <a:rPr lang="en-US"/>
              <a:t> </a:t>
            </a:r>
            <a:r>
              <a:rPr lang="en-US" err="1"/>
              <a:t>pendukung</a:t>
            </a:r>
            <a:r>
              <a:rPr lang="en-US"/>
              <a:t> metaverse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B9C81-969C-406E-9EAE-820080FA82E0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94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c416045e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c416045e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782DA3C-B3CD-B1E5-F15E-19A6572E9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" y="-334"/>
            <a:ext cx="12191409" cy="68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70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"/>
          <p:cNvSpPr/>
          <p:nvPr userDrawn="1"/>
        </p:nvSpPr>
        <p:spPr>
          <a:xfrm>
            <a:off x="-1" y="4447309"/>
            <a:ext cx="3726873" cy="2410691"/>
          </a:xfrm>
          <a:custGeom>
            <a:avLst/>
            <a:gdLst>
              <a:gd name="connsiteX0" fmla="*/ 0 w 4551218"/>
              <a:gd name="connsiteY0" fmla="*/ 0 h 3616036"/>
              <a:gd name="connsiteX1" fmla="*/ 4551218 w 4551218"/>
              <a:gd name="connsiteY1" fmla="*/ 0 h 3616036"/>
              <a:gd name="connsiteX2" fmla="*/ 4551218 w 4551218"/>
              <a:gd name="connsiteY2" fmla="*/ 3616036 h 3616036"/>
              <a:gd name="connsiteX3" fmla="*/ 0 w 4551218"/>
              <a:gd name="connsiteY3" fmla="*/ 3616036 h 361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1218" h="3616036">
                <a:moveTo>
                  <a:pt x="0" y="0"/>
                </a:moveTo>
                <a:lnTo>
                  <a:pt x="4551218" y="0"/>
                </a:lnTo>
                <a:lnTo>
                  <a:pt x="4551218" y="3616036"/>
                </a:lnTo>
                <a:lnTo>
                  <a:pt x="0" y="3616036"/>
                </a:lnTo>
                <a:close/>
              </a:path>
            </a:pathLst>
          </a:custGeom>
          <a:gradFill>
            <a:gsLst>
              <a:gs pos="34000">
                <a:srgbClr val="270C9A">
                  <a:alpha val="27000"/>
                </a:srgbClr>
              </a:gs>
              <a:gs pos="100000">
                <a:srgbClr val="A237D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Oval 4"/>
          <p:cNvSpPr/>
          <p:nvPr userDrawn="1"/>
        </p:nvSpPr>
        <p:spPr>
          <a:xfrm>
            <a:off x="10265833" y="573617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Oval 6"/>
          <p:cNvSpPr/>
          <p:nvPr userDrawn="1"/>
        </p:nvSpPr>
        <p:spPr>
          <a:xfrm>
            <a:off x="11159067" y="5354109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54183" y="484910"/>
            <a:ext cx="4419600" cy="2832000"/>
          </a:xfrm>
          <a:custGeom>
            <a:avLst/>
            <a:gdLst>
              <a:gd name="connsiteX0" fmla="*/ 0 w 6629400"/>
              <a:gd name="connsiteY0" fmla="*/ 0 h 4248000"/>
              <a:gd name="connsiteX1" fmla="*/ 6629400 w 6629400"/>
              <a:gd name="connsiteY1" fmla="*/ 0 h 4248000"/>
              <a:gd name="connsiteX2" fmla="*/ 6629400 w 6629400"/>
              <a:gd name="connsiteY2" fmla="*/ 4248000 h 4248000"/>
              <a:gd name="connsiteX3" fmla="*/ 0 w 6629400"/>
              <a:gd name="connsiteY3" fmla="*/ 4248000 h 42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4248000">
                <a:moveTo>
                  <a:pt x="0" y="0"/>
                </a:moveTo>
                <a:lnTo>
                  <a:pt x="6629400" y="0"/>
                </a:lnTo>
                <a:lnTo>
                  <a:pt x="6629400" y="4248000"/>
                </a:lnTo>
                <a:lnTo>
                  <a:pt x="0" y="42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54183" y="3541091"/>
            <a:ext cx="4419600" cy="2832000"/>
          </a:xfrm>
          <a:custGeom>
            <a:avLst/>
            <a:gdLst>
              <a:gd name="connsiteX0" fmla="*/ 0 w 6629400"/>
              <a:gd name="connsiteY0" fmla="*/ 0 h 4248000"/>
              <a:gd name="connsiteX1" fmla="*/ 6629400 w 6629400"/>
              <a:gd name="connsiteY1" fmla="*/ 0 h 4248000"/>
              <a:gd name="connsiteX2" fmla="*/ 6629400 w 6629400"/>
              <a:gd name="connsiteY2" fmla="*/ 4248000 h 4248000"/>
              <a:gd name="connsiteX3" fmla="*/ 0 w 6629400"/>
              <a:gd name="connsiteY3" fmla="*/ 4248000 h 42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4248000">
                <a:moveTo>
                  <a:pt x="0" y="0"/>
                </a:moveTo>
                <a:lnTo>
                  <a:pt x="6629400" y="0"/>
                </a:lnTo>
                <a:lnTo>
                  <a:pt x="6629400" y="4248000"/>
                </a:lnTo>
                <a:lnTo>
                  <a:pt x="0" y="42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92359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156883" y="571394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447309" y="0"/>
            <a:ext cx="7744690" cy="6857999"/>
          </a:xfrm>
          <a:custGeom>
            <a:avLst/>
            <a:gdLst>
              <a:gd name="connsiteX0" fmla="*/ 0 w 3354616"/>
              <a:gd name="connsiteY0" fmla="*/ 0 h 6350000"/>
              <a:gd name="connsiteX1" fmla="*/ 3354616 w 3354616"/>
              <a:gd name="connsiteY1" fmla="*/ 0 h 6350000"/>
              <a:gd name="connsiteX2" fmla="*/ 3354616 w 3354616"/>
              <a:gd name="connsiteY2" fmla="*/ 6350000 h 6350000"/>
              <a:gd name="connsiteX3" fmla="*/ 0 w 3354616"/>
              <a:gd name="connsiteY3" fmla="*/ 6350000 h 63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4616" h="6350000">
                <a:moveTo>
                  <a:pt x="0" y="0"/>
                </a:moveTo>
                <a:lnTo>
                  <a:pt x="3354616" y="0"/>
                </a:lnTo>
                <a:lnTo>
                  <a:pt x="3354616" y="6350000"/>
                </a:lnTo>
                <a:lnTo>
                  <a:pt x="0" y="6350000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65450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11.png"/><Relationship Id="rId21" Type="http://schemas.openxmlformats.org/officeDocument/2006/relationships/image" Target="../media/image22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14.jpeg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26" Type="http://schemas.openxmlformats.org/officeDocument/2006/relationships/image" Target="../media/image31.png"/><Relationship Id="rId3" Type="http://schemas.openxmlformats.org/officeDocument/2006/relationships/image" Target="../media/image11.png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3.png"/><Relationship Id="rId10" Type="http://schemas.microsoft.com/office/2007/relationships/hdphoto" Target="../media/hdphoto2.wdp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14" Type="http://schemas.microsoft.com/office/2007/relationships/hdphoto" Target="../media/hdphoto4.wdp"/><Relationship Id="rId22" Type="http://schemas.openxmlformats.org/officeDocument/2006/relationships/image" Target="../media/image26.png"/><Relationship Id="rId27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53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12" Type="http://schemas.openxmlformats.org/officeDocument/2006/relationships/image" Target="../media/image49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image" Target="../media/image47.png"/><Relationship Id="rId19" Type="http://schemas.openxmlformats.org/officeDocument/2006/relationships/image" Target="../media/image28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4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image" Target="../media/image35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5" Type="http://schemas.openxmlformats.org/officeDocument/2006/relationships/image" Target="../media/image8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"/>
          <a:stretch/>
        </p:blipFill>
        <p:spPr>
          <a:xfrm>
            <a:off x="-24385" y="-121771"/>
            <a:ext cx="12430001" cy="6996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79" y="5775072"/>
            <a:ext cx="1448130" cy="1537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215" y="-454122"/>
            <a:ext cx="1379350" cy="1239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399" y="5568504"/>
            <a:ext cx="434560" cy="4612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802" y="4003941"/>
            <a:ext cx="4598448" cy="45984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50" y="6193013"/>
            <a:ext cx="646257" cy="350584"/>
          </a:xfrm>
          <a:prstGeom prst="rect">
            <a:avLst/>
          </a:prstGeom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745970" y="3853983"/>
            <a:ext cx="9294642" cy="91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n-ID" sz="2800" b="1" i="0">
                <a:solidFill>
                  <a:srgbClr val="FFC000"/>
                </a:solidFill>
                <a:effectLst/>
                <a:latin typeface="Helvetica Neue"/>
              </a:rPr>
              <a:t>WIDI NUGROHO</a:t>
            </a:r>
            <a:endParaRPr lang="en-US" altLang="en-US" sz="2800" b="1">
              <a:solidFill>
                <a:srgbClr val="FFC000"/>
              </a:solidFill>
              <a:latin typeface="Calibri"/>
              <a:cs typeface="Poppins"/>
            </a:endParaRPr>
          </a:p>
          <a:p>
            <a:pPr>
              <a:lnSpc>
                <a:spcPct val="125000"/>
              </a:lnSpc>
            </a:pPr>
            <a:r>
              <a:rPr lang="en-US" altLang="en-US" sz="1600">
                <a:solidFill>
                  <a:schemeClr val="bg1"/>
                </a:solidFill>
                <a:latin typeface="Calibri"/>
                <a:cs typeface="Poppins"/>
              </a:rPr>
              <a:t>Deputy EVP Digital &amp; Technology Platform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8F78B48-E42A-C7AC-22D0-B606EF371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70" y="5792814"/>
            <a:ext cx="9294642" cy="75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i="0">
                <a:solidFill>
                  <a:srgbClr val="FFC000"/>
                </a:solidFill>
                <a:effectLst/>
                <a:latin typeface="Arial"/>
                <a:cs typeface="Arial"/>
              </a:rPr>
              <a:t>WIPO Conversation on Intellectual Property (IP) and Frontier Technologies</a:t>
            </a:r>
            <a:endParaRPr lang="en-US" sz="1600" b="1">
              <a:solidFill>
                <a:srgbClr val="FFC000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400">
                <a:solidFill>
                  <a:schemeClr val="bg1"/>
                </a:solidFill>
                <a:latin typeface="Montserrat"/>
                <a:cs typeface="Poppins"/>
              </a:rPr>
              <a:t>Divisi Digital Business &amp; Technology - PT. Telkom Indonesia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84DCC8-74B5-BD36-904B-0E4D0D314CBC}"/>
              </a:ext>
            </a:extLst>
          </p:cNvPr>
          <p:cNvGrpSpPr/>
          <p:nvPr/>
        </p:nvGrpSpPr>
        <p:grpSpPr>
          <a:xfrm>
            <a:off x="9650455" y="59776"/>
            <a:ext cx="2452813" cy="863429"/>
            <a:chOff x="9318119" y="59388"/>
            <a:chExt cx="2452813" cy="8634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93434F-E959-FC07-69CE-E79D54C90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5071" y="59388"/>
              <a:ext cx="1227012" cy="8634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A436C3-ECA5-70CB-4B7D-B62C06882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6062" y="129206"/>
              <a:ext cx="804870" cy="6183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2518D1-6951-F814-F952-0B7725AD8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119" y="276157"/>
              <a:ext cx="615994" cy="359044"/>
            </a:xfrm>
            <a:prstGeom prst="rect">
              <a:avLst/>
            </a:prstGeom>
          </p:spPr>
        </p:pic>
      </p:grpSp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856DC21C-7D41-B29E-C9A8-D3BB6119F5B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2879" y="2689394"/>
            <a:ext cx="5457736" cy="1012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52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Shape&#10;&#10;Description automatically generated">
            <a:extLst>
              <a:ext uri="{FF2B5EF4-FFF2-40B4-BE49-F238E27FC236}">
                <a16:creationId xmlns:a16="http://schemas.microsoft.com/office/drawing/2014/main" id="{4195B7FE-3042-FF72-8633-5381B848E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74" y="-167665"/>
            <a:ext cx="13328696" cy="813222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EE2D34-DE28-09D5-D8A5-2CC32BE1C68D}"/>
              </a:ext>
            </a:extLst>
          </p:cNvPr>
          <p:cNvSpPr/>
          <p:nvPr/>
        </p:nvSpPr>
        <p:spPr>
          <a:xfrm>
            <a:off x="609980" y="4135511"/>
            <a:ext cx="10972040" cy="23308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D11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5772203" y="3166524"/>
            <a:ext cx="5197475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br>
              <a:rPr lang="en-US" altLang="en-US" sz="1600" b="1">
                <a:latin typeface="Montserrat"/>
                <a:cs typeface="Poppins SemiBold"/>
              </a:rPr>
            </a:br>
            <a:endParaRPr lang="en-US" altLang="en-US" sz="2650" b="1">
              <a:solidFill>
                <a:srgbClr val="FFC000"/>
              </a:solidFill>
              <a:latin typeface="Montserrat"/>
              <a:cs typeface="Poppins SemiBold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544622" y="2594"/>
            <a:ext cx="2516313" cy="878278"/>
            <a:chOff x="9318119" y="44539"/>
            <a:chExt cx="2516313" cy="87827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2738" y="59388"/>
              <a:ext cx="1227012" cy="86342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979" y="44539"/>
              <a:ext cx="942453" cy="72421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119" y="276157"/>
              <a:ext cx="615994" cy="35904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5D8477F-7ABB-4AEE-7FBB-F9E2BBBED839}"/>
              </a:ext>
            </a:extLst>
          </p:cNvPr>
          <p:cNvSpPr txBox="1"/>
          <p:nvPr/>
        </p:nvSpPr>
        <p:spPr>
          <a:xfrm>
            <a:off x="5002590" y="6538685"/>
            <a:ext cx="69039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Digital Business Technology - Telkom Indonesia | page 3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348E92-6B5F-ED1E-D4D8-F0123F540DA1}"/>
              </a:ext>
            </a:extLst>
          </p:cNvPr>
          <p:cNvSpPr txBox="1"/>
          <p:nvPr/>
        </p:nvSpPr>
        <p:spPr>
          <a:xfrm>
            <a:off x="812524" y="4193748"/>
            <a:ext cx="291614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1600" b="1">
                <a:solidFill>
                  <a:srgbClr val="5F01C1"/>
                </a:solidFill>
                <a:latin typeface="Montserrat" panose="00000500000000000000" pitchFamily="50" charset="0"/>
                <a:ea typeface="+mn-lt"/>
                <a:cs typeface="+mn-lt"/>
              </a:rPr>
              <a:t>Our Partners</a:t>
            </a:r>
            <a:r>
              <a:rPr lang="en-ID" sz="1600">
                <a:solidFill>
                  <a:srgbClr val="5F01C1"/>
                </a:solidFill>
                <a:latin typeface="Montserrat" panose="00000500000000000000" pitchFamily="50" charset="0"/>
                <a:ea typeface="+mn-lt"/>
                <a:cs typeface="+mn-lt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A05FA-479D-4A96-ADB9-16D0E470C7B5}"/>
              </a:ext>
            </a:extLst>
          </p:cNvPr>
          <p:cNvSpPr txBox="1"/>
          <p:nvPr/>
        </p:nvSpPr>
        <p:spPr>
          <a:xfrm>
            <a:off x="6333144" y="897557"/>
            <a:ext cx="260826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1600" b="1">
                <a:solidFill>
                  <a:srgbClr val="5E1582"/>
                </a:solidFill>
                <a:latin typeface="Montserrat" panose="00000500000000000000" pitchFamily="50" charset="0"/>
                <a:ea typeface="+mn-lt"/>
                <a:cs typeface="+mn-lt"/>
              </a:rPr>
              <a:t>Award: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1C079A-8E75-01F9-FFE2-45AB8C58C77C}"/>
              </a:ext>
            </a:extLst>
          </p:cNvPr>
          <p:cNvSpPr txBox="1"/>
          <p:nvPr/>
        </p:nvSpPr>
        <p:spPr>
          <a:xfrm>
            <a:off x="1139629" y="3324618"/>
            <a:ext cx="166508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1400">
                <a:latin typeface="Calibri Light"/>
                <a:ea typeface="+mn-lt"/>
                <a:cs typeface="+mn-lt"/>
              </a:rPr>
              <a:t>Available on: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98AE3CB-3335-F4DE-7F1B-87E361947B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44" r="-617" b="-44"/>
          <a:stretch/>
        </p:blipFill>
        <p:spPr>
          <a:xfrm>
            <a:off x="9170894" y="1270503"/>
            <a:ext cx="1765099" cy="22164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FE5F17D-5144-B972-E0BE-B81B2E706514}"/>
              </a:ext>
            </a:extLst>
          </p:cNvPr>
          <p:cNvGrpSpPr/>
          <p:nvPr/>
        </p:nvGrpSpPr>
        <p:grpSpPr>
          <a:xfrm>
            <a:off x="6397202" y="1265819"/>
            <a:ext cx="2226581" cy="2213035"/>
            <a:chOff x="1912204" y="1668876"/>
            <a:chExt cx="1962150" cy="1952625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D61A5059-3EC7-1C86-B27F-ABAC34274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2204" y="1668876"/>
              <a:ext cx="1962150" cy="1952625"/>
            </a:xfrm>
            <a:prstGeom prst="rect">
              <a:avLst/>
            </a:prstGeom>
          </p:spPr>
        </p:pic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AC88854C-20E5-7CEC-C416-3BBAB7FA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5079" y="1811751"/>
              <a:ext cx="1676400" cy="1704975"/>
            </a:xfrm>
            <a:prstGeom prst="rect">
              <a:avLst/>
            </a:prstGeom>
          </p:spPr>
        </p:pic>
      </p:grpSp>
      <p:pic>
        <p:nvPicPr>
          <p:cNvPr id="21" name="Picture 21">
            <a:extLst>
              <a:ext uri="{FF2B5EF4-FFF2-40B4-BE49-F238E27FC236}">
                <a16:creationId xmlns:a16="http://schemas.microsoft.com/office/drawing/2014/main" id="{CE601502-BBDD-5F31-2190-92332F9533D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394" y="3281014"/>
            <a:ext cx="310860" cy="315424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54436D12-E004-5D49-8447-DCF4244D310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3426582" y="3265156"/>
            <a:ext cx="278416" cy="338555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4B177D0A-5FB8-242B-FEC0-771E2A6B516E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655" y="3232328"/>
            <a:ext cx="505783" cy="492967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01968A7B-7BDF-5E74-26E6-42CC7FF8D552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8809" y="3199153"/>
            <a:ext cx="501511" cy="49723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3A1386A-85F7-A570-FFF4-8BAFDBDF40A6}"/>
              </a:ext>
            </a:extLst>
          </p:cNvPr>
          <p:cNvSpPr txBox="1"/>
          <p:nvPr/>
        </p:nvSpPr>
        <p:spPr>
          <a:xfrm>
            <a:off x="2464915" y="1275093"/>
            <a:ext cx="195583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2800" b="1">
                <a:solidFill>
                  <a:srgbClr val="7030A0"/>
                </a:solidFill>
                <a:latin typeface="Montserrat" panose="00000500000000000000" pitchFamily="50" charset="0"/>
                <a:ea typeface="+mn-lt"/>
                <a:cs typeface="+mn-lt"/>
              </a:rPr>
              <a:t>25K+</a:t>
            </a:r>
          </a:p>
          <a:p>
            <a:pPr algn="ctr"/>
            <a:r>
              <a:rPr lang="en-ID" sz="1600">
                <a:latin typeface="+mj-lt"/>
                <a:ea typeface="+mn-lt"/>
                <a:cs typeface="+mn-lt"/>
              </a:rPr>
              <a:t>Users Based</a:t>
            </a:r>
            <a:endParaRPr lang="en-US" sz="1200">
              <a:latin typeface="+mj-lt"/>
              <a:cs typeface="Arial"/>
            </a:endParaRP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8FC9A21A-CF2A-1226-B43F-3935FB9D81A9}"/>
              </a:ext>
            </a:extLst>
          </p:cNvPr>
          <p:cNvSpPr txBox="1"/>
          <p:nvPr/>
        </p:nvSpPr>
        <p:spPr>
          <a:xfrm>
            <a:off x="6397202" y="3523575"/>
            <a:ext cx="231709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D" sz="1200">
                <a:ea typeface="+mn-lt"/>
                <a:cs typeface="+mn-lt"/>
              </a:rPr>
              <a:t>Award 1</a:t>
            </a:r>
            <a:r>
              <a:rPr lang="en-ID" sz="1200" baseline="30000">
                <a:ea typeface="+mn-lt"/>
                <a:cs typeface="+mn-lt"/>
              </a:rPr>
              <a:t>st</a:t>
            </a:r>
            <a:r>
              <a:rPr lang="en-ID" sz="1200">
                <a:ea typeface="+mn-lt"/>
                <a:cs typeface="+mn-lt"/>
              </a:rPr>
              <a:t> Metaverse in Indonesia </a:t>
            </a:r>
            <a:r>
              <a:rPr lang="en-ID" sz="1200" err="1">
                <a:ea typeface="+mn-lt"/>
                <a:cs typeface="+mn-lt"/>
              </a:rPr>
              <a:t>Tras&amp;Co</a:t>
            </a:r>
            <a:r>
              <a:rPr lang="en-ID" sz="1200">
                <a:ea typeface="+mn-lt"/>
                <a:cs typeface="+mn-lt"/>
              </a:rPr>
              <a:t> </a:t>
            </a:r>
            <a:r>
              <a:rPr lang="en-ID" sz="1200" err="1">
                <a:ea typeface="+mn-lt"/>
                <a:cs typeface="+mn-lt"/>
              </a:rPr>
              <a:t>InfoBrand</a:t>
            </a:r>
            <a:endParaRPr lang="en-US" sz="1600"/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2F0D25DA-CD0E-F11D-A3CD-4C9F5CDA922D}"/>
              </a:ext>
            </a:extLst>
          </p:cNvPr>
          <p:cNvSpPr txBox="1"/>
          <p:nvPr/>
        </p:nvSpPr>
        <p:spPr>
          <a:xfrm>
            <a:off x="9075343" y="3548056"/>
            <a:ext cx="205749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ea typeface="+mn-lt"/>
                <a:cs typeface="+mn-lt"/>
              </a:rPr>
              <a:t>World Record MURI First Mosque in Indonesia</a:t>
            </a:r>
            <a:endParaRPr lang="en-US" sz="160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DA7DFE1-75DB-CCE4-5415-58678A2E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92" y="5177940"/>
            <a:ext cx="1242210" cy="9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8D38389-F512-EC42-C6BA-531A5D0E5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48" y="4556725"/>
            <a:ext cx="1124310" cy="5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C2849FAF-A204-6A09-654D-FC4CA928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72" y="4637854"/>
            <a:ext cx="2150804" cy="69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6E52461-9BB8-3682-7AE7-B17494580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35185" r="-463" b="31481"/>
          <a:stretch/>
        </p:blipFill>
        <p:spPr bwMode="auto">
          <a:xfrm>
            <a:off x="4434156" y="4810294"/>
            <a:ext cx="1437139" cy="46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24EEC58B-5AD8-D859-5CA6-8BF1848EEB4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81156" y="4485768"/>
            <a:ext cx="993419" cy="98504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FE103433-47DF-B62C-006B-0AD2A56A9A6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41094" y="5299033"/>
            <a:ext cx="1202824" cy="907691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1A49E666-5D48-87D0-6450-29991547D02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-64" t="26034" b="29104"/>
          <a:stretch/>
        </p:blipFill>
        <p:spPr>
          <a:xfrm>
            <a:off x="3106512" y="5382587"/>
            <a:ext cx="1492297" cy="528395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5AE6880-F38A-FC57-A5E6-4381DA09755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15843" y="5574882"/>
            <a:ext cx="986718" cy="320600"/>
          </a:xfrm>
          <a:prstGeom prst="rect">
            <a:avLst/>
          </a:prstGeom>
        </p:spPr>
      </p:pic>
      <p:pic>
        <p:nvPicPr>
          <p:cNvPr id="4" name="Picture 39">
            <a:extLst>
              <a:ext uri="{FF2B5EF4-FFF2-40B4-BE49-F238E27FC236}">
                <a16:creationId xmlns:a16="http://schemas.microsoft.com/office/drawing/2014/main" id="{163FB447-5EAD-7BB5-C09B-AE85EE48951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48780" y="4632206"/>
            <a:ext cx="2152633" cy="625051"/>
          </a:xfrm>
          <a:prstGeom prst="rect">
            <a:avLst/>
          </a:prstGeom>
        </p:spPr>
      </p:pic>
      <p:pic>
        <p:nvPicPr>
          <p:cNvPr id="40" name="Picture 43">
            <a:extLst>
              <a:ext uri="{FF2B5EF4-FFF2-40B4-BE49-F238E27FC236}">
                <a16:creationId xmlns:a16="http://schemas.microsoft.com/office/drawing/2014/main" id="{73E6020F-19D3-E4E6-D0CA-E685F6DE540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29148" y="5499793"/>
            <a:ext cx="1504368" cy="549875"/>
          </a:xfrm>
          <a:prstGeom prst="rect">
            <a:avLst/>
          </a:prstGeom>
        </p:spPr>
      </p:pic>
      <p:pic>
        <p:nvPicPr>
          <p:cNvPr id="44" name="Picture 44">
            <a:extLst>
              <a:ext uri="{FF2B5EF4-FFF2-40B4-BE49-F238E27FC236}">
                <a16:creationId xmlns:a16="http://schemas.microsoft.com/office/drawing/2014/main" id="{E57EDFBE-7589-80EC-7A4E-8C003B5C6EC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6425" y="5374238"/>
            <a:ext cx="1043675" cy="69930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D725E7C-BC83-F52C-5111-78024BE2B6F3}"/>
              </a:ext>
            </a:extLst>
          </p:cNvPr>
          <p:cNvSpPr txBox="1"/>
          <p:nvPr/>
        </p:nvSpPr>
        <p:spPr>
          <a:xfrm>
            <a:off x="4134697" y="2155400"/>
            <a:ext cx="108538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2800" b="1">
                <a:solidFill>
                  <a:srgbClr val="7030A0"/>
                </a:solidFill>
                <a:latin typeface="Montserrat" panose="00000500000000000000" pitchFamily="50" charset="0"/>
                <a:ea typeface="+mn-lt"/>
                <a:cs typeface="+mn-lt"/>
              </a:rPr>
              <a:t>5K+</a:t>
            </a:r>
          </a:p>
          <a:p>
            <a:pPr algn="ctr"/>
            <a:r>
              <a:rPr lang="en-ID" sz="1600">
                <a:latin typeface="+mj-lt"/>
                <a:ea typeface="+mn-lt"/>
                <a:cs typeface="+mn-lt"/>
              </a:rPr>
              <a:t>MAU</a:t>
            </a:r>
            <a:endParaRPr lang="en-US">
              <a:latin typeface="+mj-lt"/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077C92-E5FE-9D08-A7D7-8FA4D6B10719}"/>
              </a:ext>
            </a:extLst>
          </p:cNvPr>
          <p:cNvSpPr txBox="1"/>
          <p:nvPr/>
        </p:nvSpPr>
        <p:spPr>
          <a:xfrm>
            <a:off x="2721672" y="2102753"/>
            <a:ext cx="122803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2800" b="1">
                <a:solidFill>
                  <a:srgbClr val="7030A0"/>
                </a:solidFill>
                <a:latin typeface="Montserrat" panose="00000500000000000000" pitchFamily="50" charset="0"/>
                <a:ea typeface="+mn-lt"/>
                <a:cs typeface="+mn-lt"/>
              </a:rPr>
              <a:t>4.3</a:t>
            </a:r>
            <a:r>
              <a:rPr lang="en-US" sz="2800" b="0" i="0">
                <a:solidFill>
                  <a:srgbClr val="7030A0"/>
                </a:solidFill>
                <a:effectLst/>
                <a:latin typeface="Montserrat" panose="00000500000000000000" pitchFamily="50" charset="0"/>
              </a:rPr>
              <a:t>★</a:t>
            </a:r>
            <a:endParaRPr lang="en-ID" sz="2800" b="1">
              <a:solidFill>
                <a:srgbClr val="7030A0"/>
              </a:solidFill>
              <a:latin typeface="Montserrat" panose="00000500000000000000" pitchFamily="50" charset="0"/>
              <a:ea typeface="+mn-lt"/>
              <a:cs typeface="+mn-lt"/>
            </a:endParaRPr>
          </a:p>
          <a:p>
            <a:pPr algn="ctr"/>
            <a:r>
              <a:rPr lang="en-ID" sz="1600">
                <a:latin typeface="+mj-lt"/>
                <a:ea typeface="+mn-lt"/>
                <a:cs typeface="+mn-lt"/>
              </a:rPr>
              <a:t>Rating</a:t>
            </a:r>
            <a:endParaRPr lang="en-US" sz="1600">
              <a:latin typeface="+mj-lt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9C48C46-D029-1C5F-CBF1-F54587572BA8}"/>
              </a:ext>
            </a:extLst>
          </p:cNvPr>
          <p:cNvSpPr txBox="1"/>
          <p:nvPr/>
        </p:nvSpPr>
        <p:spPr>
          <a:xfrm>
            <a:off x="3950780" y="1268979"/>
            <a:ext cx="153333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2800" b="1">
                <a:solidFill>
                  <a:srgbClr val="7030A0"/>
                </a:solidFill>
                <a:latin typeface="Montserrat" panose="00000500000000000000" pitchFamily="50" charset="0"/>
                <a:ea typeface="+mn-lt"/>
                <a:cs typeface="+mn-lt"/>
              </a:rPr>
              <a:t>10K+</a:t>
            </a:r>
          </a:p>
          <a:p>
            <a:pPr algn="ctr"/>
            <a:r>
              <a:rPr lang="en-ID" sz="1600">
                <a:latin typeface="+mj-lt"/>
                <a:ea typeface="+mn-lt"/>
                <a:cs typeface="+mn-lt"/>
              </a:rPr>
              <a:t>App download</a:t>
            </a:r>
            <a:endParaRPr lang="en-US" sz="1200">
              <a:latin typeface="+mj-lt"/>
              <a:cs typeface="Arial"/>
            </a:endParaRPr>
          </a:p>
        </p:txBody>
      </p:sp>
      <p:pic>
        <p:nvPicPr>
          <p:cNvPr id="52" name="Picture 51" descr="A group of dolls&#10;&#10;Description automatically generated">
            <a:extLst>
              <a:ext uri="{FF2B5EF4-FFF2-40B4-BE49-F238E27FC236}">
                <a16:creationId xmlns:a16="http://schemas.microsoft.com/office/drawing/2014/main" id="{87E80D50-4E8F-5D95-81C0-A14F68A53C2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18" y="1255559"/>
            <a:ext cx="1628662" cy="162866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2CE913C-6C30-0EC6-E7BA-253454F107DC}"/>
              </a:ext>
            </a:extLst>
          </p:cNvPr>
          <p:cNvSpPr txBox="1"/>
          <p:nvPr/>
        </p:nvSpPr>
        <p:spPr>
          <a:xfrm>
            <a:off x="723900" y="377135"/>
            <a:ext cx="70188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err="1">
                <a:latin typeface="Montserrat ExtraBold"/>
                <a:cs typeface="Calibri"/>
              </a:rPr>
              <a:t>Metanesia</a:t>
            </a:r>
            <a:r>
              <a:rPr lang="en-US" sz="2800" b="1">
                <a:latin typeface="Montserrat ExtraBold"/>
                <a:cs typeface="Calibri"/>
              </a:rPr>
              <a:t> Overview</a:t>
            </a:r>
            <a:endParaRPr lang="en-GB" sz="2800">
              <a:cs typeface="Calibri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D50555F-DF35-31B6-7049-1F015A4D4F63}"/>
              </a:ext>
            </a:extLst>
          </p:cNvPr>
          <p:cNvGrpSpPr/>
          <p:nvPr/>
        </p:nvGrpSpPr>
        <p:grpSpPr>
          <a:xfrm>
            <a:off x="9657427" y="55519"/>
            <a:ext cx="2376979" cy="855598"/>
            <a:chOff x="9657425" y="55519"/>
            <a:chExt cx="2387561" cy="86618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3A6FF50-DD29-9646-6187-43BAFAB4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7425" y="271352"/>
              <a:ext cx="598319" cy="34880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1324864-185A-44ED-A6B8-53C5CF010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8054" y="55519"/>
              <a:ext cx="1230923" cy="866182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048D4FC-EA65-EF10-6BF6-3D9E7A8EA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7691" y="234613"/>
              <a:ext cx="697295" cy="383512"/>
            </a:xfrm>
            <a:prstGeom prst="rect">
              <a:avLst/>
            </a:prstGeom>
          </p:spPr>
        </p:pic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4D5CBCD-0608-A97B-DA89-5A83579287A9}"/>
              </a:ext>
            </a:extLst>
          </p:cNvPr>
          <p:cNvSpPr/>
          <p:nvPr/>
        </p:nvSpPr>
        <p:spPr>
          <a:xfrm>
            <a:off x="812524" y="3166524"/>
            <a:ext cx="4412568" cy="592616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11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52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Shape&#10;&#10;Description automatically generated">
            <a:extLst>
              <a:ext uri="{FF2B5EF4-FFF2-40B4-BE49-F238E27FC236}">
                <a16:creationId xmlns:a16="http://schemas.microsoft.com/office/drawing/2014/main" id="{4195B7FE-3042-FF72-8633-5381B848E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74" y="-167665"/>
            <a:ext cx="13328696" cy="813222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EE2D34-DE28-09D5-D8A5-2CC32BE1C68D}"/>
              </a:ext>
            </a:extLst>
          </p:cNvPr>
          <p:cNvSpPr/>
          <p:nvPr/>
        </p:nvSpPr>
        <p:spPr>
          <a:xfrm>
            <a:off x="849849" y="4104347"/>
            <a:ext cx="5639991" cy="2330815"/>
          </a:xfrm>
          <a:prstGeom prst="roundRect">
            <a:avLst>
              <a:gd name="adj" fmla="val 5257"/>
            </a:avLst>
          </a:prstGeom>
          <a:solidFill>
            <a:schemeClr val="bg1"/>
          </a:solidFill>
          <a:ln w="28575">
            <a:solidFill>
              <a:srgbClr val="570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5772203" y="3166524"/>
            <a:ext cx="5197475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br>
              <a:rPr lang="en-US" altLang="en-US" sz="1600" b="1">
                <a:latin typeface="Montserrat"/>
                <a:cs typeface="Poppins SemiBold"/>
              </a:rPr>
            </a:br>
            <a:endParaRPr lang="en-US" altLang="en-US" sz="2650" b="1">
              <a:solidFill>
                <a:srgbClr val="FFC000"/>
              </a:solidFill>
              <a:latin typeface="Montserrat"/>
              <a:cs typeface="Poppins SemiBold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544622" y="2594"/>
            <a:ext cx="2516313" cy="878278"/>
            <a:chOff x="9318119" y="44539"/>
            <a:chExt cx="2516313" cy="87827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2738" y="59388"/>
              <a:ext cx="1227012" cy="86342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979" y="44539"/>
              <a:ext cx="942453" cy="72421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119" y="276157"/>
              <a:ext cx="615994" cy="35904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5D8477F-7ABB-4AEE-7FBB-F9E2BBBED839}"/>
              </a:ext>
            </a:extLst>
          </p:cNvPr>
          <p:cNvSpPr txBox="1"/>
          <p:nvPr/>
        </p:nvSpPr>
        <p:spPr>
          <a:xfrm>
            <a:off x="5002590" y="6538685"/>
            <a:ext cx="69039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Digital Business Technology - Telkom Indonesia | page 3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348E92-6B5F-ED1E-D4D8-F0123F540DA1}"/>
              </a:ext>
            </a:extLst>
          </p:cNvPr>
          <p:cNvSpPr txBox="1"/>
          <p:nvPr/>
        </p:nvSpPr>
        <p:spPr>
          <a:xfrm>
            <a:off x="1030236" y="4227768"/>
            <a:ext cx="291614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1600" b="1">
                <a:solidFill>
                  <a:srgbClr val="5F01C1"/>
                </a:solidFill>
                <a:latin typeface="Montserrat" panose="00000500000000000000" pitchFamily="50" charset="0"/>
                <a:ea typeface="+mn-lt"/>
                <a:cs typeface="+mn-lt"/>
              </a:rPr>
              <a:t>Partners</a:t>
            </a:r>
            <a:endParaRPr lang="en-ID" sz="1600">
              <a:solidFill>
                <a:srgbClr val="5F01C1"/>
              </a:solidFill>
              <a:latin typeface="Montserrat" panose="00000500000000000000" pitchFamily="50" charset="0"/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1C079A-8E75-01F9-FFE2-45AB8C58C77C}"/>
              </a:ext>
            </a:extLst>
          </p:cNvPr>
          <p:cNvSpPr txBox="1"/>
          <p:nvPr/>
        </p:nvSpPr>
        <p:spPr>
          <a:xfrm>
            <a:off x="3946383" y="3116431"/>
            <a:ext cx="166508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sz="1400">
                <a:latin typeface="Calibri Light"/>
                <a:ea typeface="+mn-lt"/>
                <a:cs typeface="+mn-lt"/>
              </a:rPr>
              <a:t>Available on: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CE601502-BBDD-5F31-2190-92332F9533D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9729" y="3448014"/>
            <a:ext cx="210317" cy="213405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54436D12-E004-5D49-8447-DCF4244D310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4882809" y="3433793"/>
            <a:ext cx="188366" cy="229054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4B177D0A-5FB8-242B-FEC0-771E2A6B516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9707" y="3401051"/>
            <a:ext cx="342195" cy="333524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01968A7B-7BDF-5E74-26E6-42CC7FF8D552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7829" y="3406086"/>
            <a:ext cx="339304" cy="33641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3A1386A-85F7-A570-FFF4-8BAFDBDF40A6}"/>
              </a:ext>
            </a:extLst>
          </p:cNvPr>
          <p:cNvSpPr txBox="1"/>
          <p:nvPr/>
        </p:nvSpPr>
        <p:spPr>
          <a:xfrm>
            <a:off x="3414925" y="1520726"/>
            <a:ext cx="195583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2000" b="1">
                <a:solidFill>
                  <a:srgbClr val="570DBA"/>
                </a:solidFill>
                <a:latin typeface="Montserrat" panose="00000500000000000000" pitchFamily="50" charset="0"/>
                <a:ea typeface="+mn-lt"/>
                <a:cs typeface="+mn-lt"/>
              </a:rPr>
              <a:t>25K+</a:t>
            </a:r>
          </a:p>
          <a:p>
            <a:pPr algn="ctr"/>
            <a:r>
              <a:rPr lang="en-ID" sz="1200">
                <a:latin typeface="+mj-lt"/>
                <a:ea typeface="+mn-lt"/>
                <a:cs typeface="+mn-lt"/>
              </a:rPr>
              <a:t>Users Based</a:t>
            </a:r>
            <a:endParaRPr lang="en-US" sz="1050">
              <a:latin typeface="+mj-lt"/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DA7DFE1-75DB-CCE4-5415-58678A2E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53" y="5178302"/>
            <a:ext cx="783640" cy="58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8D38389-F512-EC42-C6BA-531A5D0E5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18" y="5289151"/>
            <a:ext cx="709264" cy="35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C2849FAF-A204-6A09-654D-FC4CA928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53" y="4634051"/>
            <a:ext cx="1356820" cy="4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6E52461-9BB8-3682-7AE7-B17494580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35185" r="-463" b="31481"/>
          <a:stretch/>
        </p:blipFill>
        <p:spPr bwMode="auto">
          <a:xfrm>
            <a:off x="2843860" y="4750687"/>
            <a:ext cx="906609" cy="29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24EEC58B-5AD8-D859-5CA6-8BF1848EEB4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10089" y="4560611"/>
            <a:ext cx="626691" cy="621408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FE103433-47DF-B62C-006B-0AD2A56A9A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8253" y="5205073"/>
            <a:ext cx="758794" cy="572611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1A49E666-5D48-87D0-6450-29991547D02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-64" t="26034" b="29104"/>
          <a:stretch/>
        </p:blipFill>
        <p:spPr>
          <a:xfrm>
            <a:off x="2694734" y="5328567"/>
            <a:ext cx="941404" cy="333334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5AE6880-F38A-FC57-A5E6-4381DA09755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33508" y="6081802"/>
            <a:ext cx="622463" cy="202248"/>
          </a:xfrm>
          <a:prstGeom prst="rect">
            <a:avLst/>
          </a:prstGeom>
        </p:spPr>
      </p:pic>
      <p:pic>
        <p:nvPicPr>
          <p:cNvPr id="4" name="Picture 39">
            <a:extLst>
              <a:ext uri="{FF2B5EF4-FFF2-40B4-BE49-F238E27FC236}">
                <a16:creationId xmlns:a16="http://schemas.microsoft.com/office/drawing/2014/main" id="{163FB447-5EAD-7BB5-C09B-AE85EE48951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67279" y="5940917"/>
            <a:ext cx="1357973" cy="394309"/>
          </a:xfrm>
          <a:prstGeom prst="rect">
            <a:avLst/>
          </a:prstGeom>
        </p:spPr>
      </p:pic>
      <p:pic>
        <p:nvPicPr>
          <p:cNvPr id="40" name="Picture 43">
            <a:extLst>
              <a:ext uri="{FF2B5EF4-FFF2-40B4-BE49-F238E27FC236}">
                <a16:creationId xmlns:a16="http://schemas.microsoft.com/office/drawing/2014/main" id="{73E6020F-19D3-E4E6-D0CA-E685F6DE54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20823" y="5957486"/>
            <a:ext cx="949021" cy="346885"/>
          </a:xfrm>
          <a:prstGeom prst="rect">
            <a:avLst/>
          </a:prstGeom>
        </p:spPr>
      </p:pic>
      <p:pic>
        <p:nvPicPr>
          <p:cNvPr id="44" name="Picture 44">
            <a:extLst>
              <a:ext uri="{FF2B5EF4-FFF2-40B4-BE49-F238E27FC236}">
                <a16:creationId xmlns:a16="http://schemas.microsoft.com/office/drawing/2014/main" id="{E57EDFBE-7589-80EC-7A4E-8C003B5C6EC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23497" y="4565982"/>
            <a:ext cx="716416" cy="44115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D725E7C-BC83-F52C-5111-78024BE2B6F3}"/>
              </a:ext>
            </a:extLst>
          </p:cNvPr>
          <p:cNvSpPr txBox="1"/>
          <p:nvPr/>
        </p:nvSpPr>
        <p:spPr>
          <a:xfrm>
            <a:off x="5414786" y="2288082"/>
            <a:ext cx="108538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2000" b="1">
                <a:solidFill>
                  <a:srgbClr val="570DBA"/>
                </a:solidFill>
                <a:latin typeface="Montserrat" panose="00000500000000000000" pitchFamily="50" charset="0"/>
                <a:ea typeface="+mn-lt"/>
                <a:cs typeface="+mn-lt"/>
              </a:rPr>
              <a:t>5K+</a:t>
            </a:r>
          </a:p>
          <a:p>
            <a:pPr algn="ctr"/>
            <a:r>
              <a:rPr lang="en-ID" sz="1200">
                <a:latin typeface="+mj-lt"/>
                <a:ea typeface="+mn-lt"/>
                <a:cs typeface="+mn-lt"/>
              </a:rPr>
              <a:t>MAU</a:t>
            </a:r>
            <a:endParaRPr lang="en-US" sz="1400">
              <a:latin typeface="+mj-lt"/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077C92-E5FE-9D08-A7D7-8FA4D6B10719}"/>
              </a:ext>
            </a:extLst>
          </p:cNvPr>
          <p:cNvSpPr txBox="1"/>
          <p:nvPr/>
        </p:nvSpPr>
        <p:spPr>
          <a:xfrm>
            <a:off x="3809088" y="2274748"/>
            <a:ext cx="122803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2000" b="1">
                <a:solidFill>
                  <a:srgbClr val="570DBA"/>
                </a:solidFill>
                <a:latin typeface="Montserrat" panose="00000500000000000000" pitchFamily="50" charset="0"/>
                <a:ea typeface="+mn-lt"/>
                <a:cs typeface="+mn-lt"/>
              </a:rPr>
              <a:t>4.3</a:t>
            </a:r>
            <a:r>
              <a:rPr lang="en-US" sz="2000" b="0" i="0">
                <a:solidFill>
                  <a:srgbClr val="570DBA"/>
                </a:solidFill>
                <a:effectLst/>
                <a:latin typeface="Montserrat" panose="00000500000000000000" pitchFamily="50" charset="0"/>
              </a:rPr>
              <a:t>★</a:t>
            </a:r>
            <a:endParaRPr lang="en-ID" sz="2000" b="1">
              <a:solidFill>
                <a:srgbClr val="570DBA"/>
              </a:solidFill>
              <a:latin typeface="Montserrat" panose="00000500000000000000" pitchFamily="50" charset="0"/>
              <a:ea typeface="+mn-lt"/>
              <a:cs typeface="+mn-lt"/>
            </a:endParaRPr>
          </a:p>
          <a:p>
            <a:pPr algn="ctr"/>
            <a:r>
              <a:rPr lang="en-ID" sz="1200">
                <a:latin typeface="+mj-lt"/>
                <a:ea typeface="+mn-lt"/>
                <a:cs typeface="+mn-lt"/>
              </a:rPr>
              <a:t>Rating</a:t>
            </a:r>
            <a:endParaRPr lang="en-US" sz="1200">
              <a:latin typeface="+mj-lt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9C48C46-D029-1C5F-CBF1-F54587572BA8}"/>
              </a:ext>
            </a:extLst>
          </p:cNvPr>
          <p:cNvSpPr txBox="1"/>
          <p:nvPr/>
        </p:nvSpPr>
        <p:spPr>
          <a:xfrm>
            <a:off x="5190815" y="1535004"/>
            <a:ext cx="153333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2000" b="1">
                <a:solidFill>
                  <a:srgbClr val="570DBA"/>
                </a:solidFill>
                <a:latin typeface="Montserrat" panose="00000500000000000000" pitchFamily="50" charset="0"/>
                <a:ea typeface="+mn-lt"/>
                <a:cs typeface="+mn-lt"/>
              </a:rPr>
              <a:t>10K+</a:t>
            </a:r>
          </a:p>
          <a:p>
            <a:pPr algn="ctr"/>
            <a:r>
              <a:rPr lang="en-ID" sz="1200">
                <a:latin typeface="+mj-lt"/>
                <a:ea typeface="+mn-lt"/>
                <a:cs typeface="+mn-lt"/>
              </a:rPr>
              <a:t>App download</a:t>
            </a:r>
            <a:endParaRPr lang="en-US" sz="1050">
              <a:latin typeface="+mj-lt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CE913C-6C30-0EC6-E7BA-253454F107DC}"/>
              </a:ext>
            </a:extLst>
          </p:cNvPr>
          <p:cNvSpPr txBox="1"/>
          <p:nvPr/>
        </p:nvSpPr>
        <p:spPr>
          <a:xfrm>
            <a:off x="723900" y="377135"/>
            <a:ext cx="70188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err="1">
                <a:latin typeface="Montserrat ExtraBold"/>
                <a:cs typeface="Calibri"/>
              </a:rPr>
              <a:t>Metanesia</a:t>
            </a:r>
            <a:r>
              <a:rPr lang="en-US" sz="2800" b="1">
                <a:latin typeface="Montserrat ExtraBold"/>
                <a:cs typeface="Calibri"/>
              </a:rPr>
              <a:t> Overview</a:t>
            </a:r>
            <a:endParaRPr lang="en-GB" sz="2800">
              <a:cs typeface="Calibri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D50555F-DF35-31B6-7049-1F015A4D4F63}"/>
              </a:ext>
            </a:extLst>
          </p:cNvPr>
          <p:cNvGrpSpPr/>
          <p:nvPr/>
        </p:nvGrpSpPr>
        <p:grpSpPr>
          <a:xfrm>
            <a:off x="9657427" y="55519"/>
            <a:ext cx="2376979" cy="855598"/>
            <a:chOff x="9657425" y="55519"/>
            <a:chExt cx="2387561" cy="86618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3A6FF50-DD29-9646-6187-43BAFAB4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7425" y="271352"/>
              <a:ext cx="598319" cy="34880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1324864-185A-44ED-A6B8-53C5CF010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8054" y="55519"/>
              <a:ext cx="1230923" cy="866182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048D4FC-EA65-EF10-6BF6-3D9E7A8EA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7691" y="234613"/>
              <a:ext cx="697295" cy="383512"/>
            </a:xfrm>
            <a:prstGeom prst="rect">
              <a:avLst/>
            </a:prstGeom>
          </p:spPr>
        </p:pic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4D5CBCD-0608-A97B-DA89-5A83579287A9}"/>
              </a:ext>
            </a:extLst>
          </p:cNvPr>
          <p:cNvSpPr/>
          <p:nvPr/>
        </p:nvSpPr>
        <p:spPr>
          <a:xfrm>
            <a:off x="3901447" y="3081928"/>
            <a:ext cx="2651726" cy="769441"/>
          </a:xfrm>
          <a:prstGeom prst="roundRect">
            <a:avLst>
              <a:gd name="adj" fmla="val 16921"/>
            </a:avLst>
          </a:prstGeom>
          <a:noFill/>
          <a:ln w="28575">
            <a:solidFill>
              <a:srgbClr val="570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AEE7D3-9E75-7451-550E-E9EE93C503A2}"/>
              </a:ext>
            </a:extLst>
          </p:cNvPr>
          <p:cNvSpPr/>
          <p:nvPr/>
        </p:nvSpPr>
        <p:spPr>
          <a:xfrm>
            <a:off x="761160" y="1460545"/>
            <a:ext cx="26517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cap="none" spc="0" err="1">
                <a:ln w="0"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metaNesia</a:t>
            </a:r>
            <a:r>
              <a:rPr lang="en-US" sz="1600" b="1" cap="none" spc="0">
                <a:ln w="0"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aims to accelerate digitalization in Indonesia, </a:t>
            </a:r>
            <a:br>
              <a:rPr lang="en-US" sz="1600" b="1" cap="none" spc="0">
                <a:ln w="0"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600" b="1" cap="none" spc="0">
                <a:ln w="0"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and synergize SOEs, Private and MSMEs. </a:t>
            </a:r>
            <a:r>
              <a:rPr lang="en-US" sz="1600" cap="none" spc="0">
                <a:ln w="0"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It connects users and brands to promote, interact, and also do business in the form of a 3D virtual world. </a:t>
            </a:r>
          </a:p>
          <a:p>
            <a:endParaRPr lang="en-US" sz="1600" cap="none" spc="0">
              <a:ln w="0"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07A4B-F2AB-B5A7-8B22-0390A8561069}"/>
              </a:ext>
            </a:extLst>
          </p:cNvPr>
          <p:cNvSpPr txBox="1"/>
          <p:nvPr/>
        </p:nvSpPr>
        <p:spPr>
          <a:xfrm>
            <a:off x="748673" y="868642"/>
            <a:ext cx="733580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 err="1">
                <a:latin typeface="Poppins"/>
                <a:ea typeface="+mj-lt"/>
                <a:cs typeface="Poppins"/>
              </a:rPr>
              <a:t>metaNesia</a:t>
            </a:r>
            <a:r>
              <a:rPr lang="en-GB" sz="1400">
                <a:latin typeface="Poppins"/>
                <a:ea typeface="+mj-lt"/>
                <a:cs typeface="Poppins"/>
              </a:rPr>
              <a:t> </a:t>
            </a:r>
            <a:r>
              <a:rPr lang="en-GB" sz="1400">
                <a:solidFill>
                  <a:srgbClr val="570DBA"/>
                </a:solidFill>
                <a:latin typeface="Poppins"/>
                <a:ea typeface="+mj-lt"/>
                <a:cs typeface="Poppins"/>
              </a:rPr>
              <a:t>is the first  Metaverse ecosystem in Indonesia made  by Telkom </a:t>
            </a:r>
            <a:endParaRPr lang="en-GB" sz="1400">
              <a:solidFill>
                <a:srgbClr val="570DBA"/>
              </a:solidFill>
              <a:latin typeface="Poppins"/>
              <a:ea typeface="+mn-lt"/>
              <a:cs typeface="Poppin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D3086E-4CA2-CAD0-A86D-016C3F68B78B}"/>
              </a:ext>
            </a:extLst>
          </p:cNvPr>
          <p:cNvGrpSpPr/>
          <p:nvPr/>
        </p:nvGrpSpPr>
        <p:grpSpPr>
          <a:xfrm>
            <a:off x="7019111" y="2859912"/>
            <a:ext cx="5208714" cy="4829400"/>
            <a:chOff x="6233652" y="1470344"/>
            <a:chExt cx="5822689" cy="5398663"/>
          </a:xfrm>
        </p:grpSpPr>
        <p:pic>
          <p:nvPicPr>
            <p:cNvPr id="13" name="Gambar 5" descr="Sebuah gambar berisi teks&#10;&#10;Deskripsi dibuat secara otomatis">
              <a:extLst>
                <a:ext uri="{FF2B5EF4-FFF2-40B4-BE49-F238E27FC236}">
                  <a16:creationId xmlns:a16="http://schemas.microsoft.com/office/drawing/2014/main" id="{591BD30D-AF24-06D0-06C8-4D97D2033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l="51344" t="22596" r="4691" b="3224"/>
            <a:stretch/>
          </p:blipFill>
          <p:spPr>
            <a:xfrm>
              <a:off x="6388013" y="1470344"/>
              <a:ext cx="5668328" cy="539866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1F56D-4D76-5FC5-8C37-BAD398DDB14E}"/>
                </a:ext>
              </a:extLst>
            </p:cNvPr>
            <p:cNvSpPr/>
            <p:nvPr/>
          </p:nvSpPr>
          <p:spPr>
            <a:xfrm>
              <a:off x="6233652" y="5397910"/>
              <a:ext cx="4188542" cy="14600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3ADECEB-766C-A040-CFE0-7FAA3FBCF4AA}"/>
              </a:ext>
            </a:extLst>
          </p:cNvPr>
          <p:cNvSpPr txBox="1"/>
          <p:nvPr/>
        </p:nvSpPr>
        <p:spPr>
          <a:xfrm>
            <a:off x="7082874" y="1370730"/>
            <a:ext cx="26082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D" b="1">
                <a:solidFill>
                  <a:srgbClr val="570DBA"/>
                </a:solidFill>
                <a:latin typeface="Montserrat" panose="00000500000000000000" pitchFamily="50" charset="0"/>
                <a:ea typeface="+mn-lt"/>
                <a:cs typeface="+mn-lt"/>
              </a:rPr>
              <a:t>Award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D8C73EB3-8991-1894-8B99-4FAF7B31C6D9}"/>
              </a:ext>
            </a:extLst>
          </p:cNvPr>
          <p:cNvSpPr txBox="1"/>
          <p:nvPr/>
        </p:nvSpPr>
        <p:spPr>
          <a:xfrm>
            <a:off x="7161192" y="1780314"/>
            <a:ext cx="4586540" cy="13490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sz="1400">
                <a:latin typeface="Roboto"/>
                <a:ea typeface="Roboto"/>
                <a:cs typeface="Roboto"/>
              </a:rPr>
              <a:t>Award 1</a:t>
            </a:r>
            <a:r>
              <a:rPr lang="en-ID" sz="1400" baseline="30000">
                <a:latin typeface="Roboto"/>
                <a:ea typeface="Roboto"/>
                <a:cs typeface="Roboto"/>
              </a:rPr>
              <a:t>st</a:t>
            </a:r>
            <a:r>
              <a:rPr lang="en-ID" sz="1400">
                <a:latin typeface="Roboto"/>
                <a:ea typeface="Roboto"/>
                <a:cs typeface="Roboto"/>
              </a:rPr>
              <a:t> Metaverse in Indonesia </a:t>
            </a:r>
            <a:r>
              <a:rPr lang="en-ID" sz="1400" err="1">
                <a:latin typeface="Roboto"/>
                <a:ea typeface="Roboto"/>
                <a:cs typeface="Roboto"/>
              </a:rPr>
              <a:t>Tras&amp;Co</a:t>
            </a:r>
            <a:r>
              <a:rPr lang="en-ID" sz="1400">
                <a:latin typeface="Roboto"/>
                <a:ea typeface="Roboto"/>
                <a:cs typeface="Roboto"/>
              </a:rPr>
              <a:t> </a:t>
            </a:r>
            <a:r>
              <a:rPr lang="en-ID" sz="1400" err="1">
                <a:latin typeface="Roboto"/>
                <a:ea typeface="Roboto"/>
                <a:cs typeface="Roboto"/>
              </a:rPr>
              <a:t>InfoBrand</a:t>
            </a:r>
            <a:endParaRPr lang="en-ID" sz="1400">
              <a:latin typeface="Roboto"/>
              <a:ea typeface="Roboto"/>
              <a:cs typeface="Roboto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World Record MURI First Mosque with metaverse feature in Indonesia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EAFB36-D1B3-F77D-DC67-A55488E159E3}"/>
              </a:ext>
            </a:extLst>
          </p:cNvPr>
          <p:cNvSpPr txBox="1"/>
          <p:nvPr/>
        </p:nvSpPr>
        <p:spPr>
          <a:xfrm>
            <a:off x="5154990" y="6691085"/>
            <a:ext cx="69039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/>
              <a:t>Digital Business Technology - Telkom Indonesia | page 1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300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43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544622" y="2594"/>
            <a:ext cx="2516313" cy="878278"/>
            <a:chOff x="9318119" y="44539"/>
            <a:chExt cx="2516313" cy="87827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2738" y="59388"/>
              <a:ext cx="1227012" cy="86342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979" y="44539"/>
              <a:ext cx="942453" cy="72421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119" y="276157"/>
              <a:ext cx="615994" cy="35904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C67D1B2-2933-4C8A-1FE4-0F5E46532C78}"/>
              </a:ext>
            </a:extLst>
          </p:cNvPr>
          <p:cNvSpPr txBox="1"/>
          <p:nvPr/>
        </p:nvSpPr>
        <p:spPr>
          <a:xfrm rot="16200000">
            <a:off x="-173514" y="1732129"/>
            <a:ext cx="16901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Montserrat" panose="00000500000000000000" pitchFamily="50" charset="0"/>
                <a:cs typeface="Calibri"/>
              </a:rPr>
              <a:t>Digital Economy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B6D57E5-FBDC-39B9-CAB0-B1B4B98BDE30}"/>
              </a:ext>
            </a:extLst>
          </p:cNvPr>
          <p:cNvSpPr/>
          <p:nvPr/>
        </p:nvSpPr>
        <p:spPr>
          <a:xfrm>
            <a:off x="1119240" y="2288039"/>
            <a:ext cx="9999242" cy="3304052"/>
          </a:xfrm>
          <a:prstGeom prst="rect">
            <a:avLst/>
          </a:prstGeom>
          <a:solidFill>
            <a:srgbClr val="002060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608601-87C9-E86F-FD2F-3AA778CC3D9F}"/>
              </a:ext>
            </a:extLst>
          </p:cNvPr>
          <p:cNvSpPr/>
          <p:nvPr/>
        </p:nvSpPr>
        <p:spPr>
          <a:xfrm>
            <a:off x="1329722" y="3697546"/>
            <a:ext cx="9614450" cy="1786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369F0D-BBAE-4D51-7B11-43832712578E}"/>
              </a:ext>
            </a:extLst>
          </p:cNvPr>
          <p:cNvSpPr/>
          <p:nvPr/>
        </p:nvSpPr>
        <p:spPr>
          <a:xfrm>
            <a:off x="1702745" y="3976084"/>
            <a:ext cx="4448755" cy="777989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Space Platform</a:t>
            </a:r>
          </a:p>
          <a:p>
            <a:pPr algn="ctr"/>
            <a:r>
              <a:rPr lang="en-US">
                <a:cs typeface="Calibri"/>
              </a:rPr>
              <a:t>(Custom Interior, Exterior, building)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67677C-557C-9CC9-1248-7C139E3FD904}"/>
              </a:ext>
            </a:extLst>
          </p:cNvPr>
          <p:cNvSpPr/>
          <p:nvPr/>
        </p:nvSpPr>
        <p:spPr>
          <a:xfrm>
            <a:off x="1332527" y="2948369"/>
            <a:ext cx="9614449" cy="681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Marketplace</a:t>
            </a:r>
            <a:endParaRPr lang="en-US"/>
          </a:p>
          <a:p>
            <a:pPr algn="ctr"/>
            <a:r>
              <a:rPr lang="en-US">
                <a:cs typeface="Calibri"/>
              </a:rPr>
              <a:t>(Blockchain based, listing NFT, payment, custodial wallet, fiat Rupiah)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3089FE-E6E1-FB7B-C2F5-2A6A0A37327B}"/>
              </a:ext>
            </a:extLst>
          </p:cNvPr>
          <p:cNvSpPr/>
          <p:nvPr/>
        </p:nvSpPr>
        <p:spPr>
          <a:xfrm>
            <a:off x="6296284" y="3976084"/>
            <a:ext cx="4448755" cy="777989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Avatar Platform</a:t>
            </a:r>
          </a:p>
          <a:p>
            <a:pPr algn="ctr"/>
            <a:r>
              <a:rPr lang="en-US">
                <a:cs typeface="Calibri"/>
              </a:rPr>
              <a:t>(Custom creation face, body, wardrobe)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F9EC87D-3DFA-BE85-F398-D8E124BBC168}"/>
              </a:ext>
            </a:extLst>
          </p:cNvPr>
          <p:cNvSpPr/>
          <p:nvPr/>
        </p:nvSpPr>
        <p:spPr>
          <a:xfrm>
            <a:off x="1686525" y="4907749"/>
            <a:ext cx="9011870" cy="413006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Text Chat, Video Chat, Share screen, Account System</a:t>
            </a:r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41B8FF1-8819-EA22-F265-073D16C0747B}"/>
              </a:ext>
            </a:extLst>
          </p:cNvPr>
          <p:cNvSpPr/>
          <p:nvPr/>
        </p:nvSpPr>
        <p:spPr>
          <a:xfrm>
            <a:off x="1329721" y="5820447"/>
            <a:ext cx="9614450" cy="557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Calibri"/>
              </a:rPr>
              <a:t>Telkom Network Infrastructure &amp; Digital Capabilities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25723E-1D67-EA9B-58C5-517817BA4AC3}"/>
              </a:ext>
            </a:extLst>
          </p:cNvPr>
          <p:cNvGrpSpPr/>
          <p:nvPr/>
        </p:nvGrpSpPr>
        <p:grpSpPr>
          <a:xfrm>
            <a:off x="1398188" y="1119385"/>
            <a:ext cx="9569577" cy="830086"/>
            <a:chOff x="1177879" y="982015"/>
            <a:chExt cx="10786054" cy="15561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930A8B2-C8B4-0E9E-5810-A7E64CFD2D99}"/>
                </a:ext>
              </a:extLst>
            </p:cNvPr>
            <p:cNvSpPr/>
            <p:nvPr/>
          </p:nvSpPr>
          <p:spPr>
            <a:xfrm>
              <a:off x="4762498" y="982015"/>
              <a:ext cx="1717183" cy="15561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>
                  <a:cs typeface="Calibri"/>
                </a:rPr>
                <a:t>Private Company</a:t>
              </a:r>
              <a:endParaRPr lang="en-US" sz="1400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F4D19CE-956A-B276-475B-26E3584BFCB4}"/>
                </a:ext>
              </a:extLst>
            </p:cNvPr>
            <p:cNvSpPr/>
            <p:nvPr/>
          </p:nvSpPr>
          <p:spPr>
            <a:xfrm>
              <a:off x="1177879" y="982015"/>
              <a:ext cx="1717183" cy="15561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>
                  <a:cs typeface="Calibri"/>
                </a:rPr>
                <a:t>Personal User &amp; Community Based</a:t>
              </a:r>
              <a:endParaRPr lang="en-US" sz="140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384F159-5709-7518-A6F2-9CD00BE89CAE}"/>
                </a:ext>
              </a:extLst>
            </p:cNvPr>
            <p:cNvSpPr/>
            <p:nvPr/>
          </p:nvSpPr>
          <p:spPr>
            <a:xfrm>
              <a:off x="2959456" y="982015"/>
              <a:ext cx="1717183" cy="15561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>
                  <a:cs typeface="Calibri"/>
                </a:rPr>
                <a:t>Small &amp; Medium Enterprise</a:t>
              </a:r>
              <a:endParaRPr lang="en-US" sz="14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CAF677F-4EF7-C2AF-4799-A350A5A711EC}"/>
                </a:ext>
              </a:extLst>
            </p:cNvPr>
            <p:cNvSpPr/>
            <p:nvPr/>
          </p:nvSpPr>
          <p:spPr>
            <a:xfrm>
              <a:off x="6597737" y="982015"/>
              <a:ext cx="1717183" cy="15561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>
                  <a:cs typeface="Calibri"/>
                </a:rPr>
                <a:t>IP</a:t>
              </a:r>
            </a:p>
            <a:p>
              <a:pPr algn="ctr"/>
              <a:r>
                <a:rPr lang="en-US" sz="1400">
                  <a:cs typeface="Calibri"/>
                </a:rPr>
                <a:t>Creator</a:t>
              </a:r>
              <a:endParaRPr lang="en-US" sz="14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EE21B55-C2BD-E15C-A304-7BF303CB74B4}"/>
                </a:ext>
              </a:extLst>
            </p:cNvPr>
            <p:cNvSpPr/>
            <p:nvPr/>
          </p:nvSpPr>
          <p:spPr>
            <a:xfrm>
              <a:off x="8422244" y="982015"/>
              <a:ext cx="1717183" cy="15561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>
                  <a:cs typeface="Calibri"/>
                </a:rPr>
                <a:t>Public Company &amp;</a:t>
              </a:r>
            </a:p>
            <a:p>
              <a:pPr algn="ctr"/>
              <a:r>
                <a:rPr lang="en-US" sz="1400">
                  <a:cs typeface="Calibri"/>
                </a:rPr>
                <a:t>Government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191FFB-5938-7F10-A166-DC80F290D1FE}"/>
                </a:ext>
              </a:extLst>
            </p:cNvPr>
            <p:cNvSpPr/>
            <p:nvPr/>
          </p:nvSpPr>
          <p:spPr>
            <a:xfrm>
              <a:off x="10246750" y="982015"/>
              <a:ext cx="1717183" cy="15561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>
                  <a:cs typeface="Calibri"/>
                </a:rPr>
                <a:t>Institution &amp; Foundation</a:t>
              </a:r>
              <a:endParaRPr lang="en-US" sz="140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4826BDF-2730-C618-E962-961CE67226FF}"/>
              </a:ext>
            </a:extLst>
          </p:cNvPr>
          <p:cNvSpPr txBox="1"/>
          <p:nvPr/>
        </p:nvSpPr>
        <p:spPr>
          <a:xfrm rot="16200000">
            <a:off x="-533899" y="4183574"/>
            <a:ext cx="24549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Montserrat" panose="00000500000000000000" pitchFamily="50" charset="0"/>
                <a:cs typeface="Calibri"/>
              </a:rPr>
              <a:t>Enabler Digital Economy</a:t>
            </a:r>
            <a:endParaRPr lang="en-US" sz="1200">
              <a:solidFill>
                <a:srgbClr val="FFFFFF"/>
              </a:solidFill>
              <a:latin typeface="Montserrat" panose="00000500000000000000" pitchFamily="50" charset="0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3E6BC-2CEE-9D6A-CC81-7B3399A9AE94}"/>
              </a:ext>
            </a:extLst>
          </p:cNvPr>
          <p:cNvSpPr txBox="1"/>
          <p:nvPr/>
        </p:nvSpPr>
        <p:spPr>
          <a:xfrm>
            <a:off x="7966436" y="2374484"/>
            <a:ext cx="29685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  <a:cs typeface="Calibri"/>
              </a:rPr>
              <a:t>Access via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cs typeface="Calibri"/>
              </a:rPr>
              <a:t>Windows, Mac, IOS, Android, VR</a:t>
            </a:r>
            <a:endParaRPr lang="en-US" sz="140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3CFC591-14EB-841B-17ED-8550AAC522B7}"/>
              </a:ext>
            </a:extLst>
          </p:cNvPr>
          <p:cNvSpPr/>
          <p:nvPr/>
        </p:nvSpPr>
        <p:spPr>
          <a:xfrm rot="16200000">
            <a:off x="5961960" y="5352728"/>
            <a:ext cx="355377" cy="6756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7DDEBE4-B036-F49C-56FC-62ADDC698E81}"/>
              </a:ext>
            </a:extLst>
          </p:cNvPr>
          <p:cNvSpPr/>
          <p:nvPr/>
        </p:nvSpPr>
        <p:spPr>
          <a:xfrm rot="16200000">
            <a:off x="3592077" y="3479792"/>
            <a:ext cx="355377" cy="6756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7C0FD42-752C-573D-7E02-E50CE73FF93F}"/>
              </a:ext>
            </a:extLst>
          </p:cNvPr>
          <p:cNvSpPr/>
          <p:nvPr/>
        </p:nvSpPr>
        <p:spPr>
          <a:xfrm rot="16200000">
            <a:off x="8175929" y="3460581"/>
            <a:ext cx="355377" cy="6756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1BCC9D6-B149-FC8C-0C54-643D3E9447B0}"/>
              </a:ext>
            </a:extLst>
          </p:cNvPr>
          <p:cNvSpPr/>
          <p:nvPr/>
        </p:nvSpPr>
        <p:spPr>
          <a:xfrm rot="16200000">
            <a:off x="1965342" y="1693298"/>
            <a:ext cx="355377" cy="6756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77FE687-78F9-A915-1024-EDC50BACB5ED}"/>
              </a:ext>
            </a:extLst>
          </p:cNvPr>
          <p:cNvSpPr/>
          <p:nvPr/>
        </p:nvSpPr>
        <p:spPr>
          <a:xfrm rot="16200000">
            <a:off x="3555658" y="1693298"/>
            <a:ext cx="355377" cy="6756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E96E3E9C-396A-3BB4-6821-87F19C4D50C1}"/>
              </a:ext>
            </a:extLst>
          </p:cNvPr>
          <p:cNvSpPr/>
          <p:nvPr/>
        </p:nvSpPr>
        <p:spPr>
          <a:xfrm rot="16200000">
            <a:off x="5145974" y="1693298"/>
            <a:ext cx="355377" cy="6756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4AC4F4E-3DEF-4BFC-1753-E575C4BAD423}"/>
              </a:ext>
            </a:extLst>
          </p:cNvPr>
          <p:cNvSpPr/>
          <p:nvPr/>
        </p:nvSpPr>
        <p:spPr>
          <a:xfrm rot="16200000">
            <a:off x="8440943" y="1693298"/>
            <a:ext cx="355377" cy="6756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053D907D-241D-DBAE-215B-525C6CED7FE4}"/>
              </a:ext>
            </a:extLst>
          </p:cNvPr>
          <p:cNvSpPr/>
          <p:nvPr/>
        </p:nvSpPr>
        <p:spPr>
          <a:xfrm rot="16200000">
            <a:off x="6715501" y="1693298"/>
            <a:ext cx="355377" cy="6756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09F4D20F-396B-A00F-BFC1-F4590D7DFDFD}"/>
              </a:ext>
            </a:extLst>
          </p:cNvPr>
          <p:cNvSpPr/>
          <p:nvPr/>
        </p:nvSpPr>
        <p:spPr>
          <a:xfrm rot="16200000">
            <a:off x="9979288" y="1693298"/>
            <a:ext cx="355377" cy="67562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69022B-E869-EF27-DC2C-F437EF90462F}"/>
              </a:ext>
            </a:extLst>
          </p:cNvPr>
          <p:cNvSpPr txBox="1"/>
          <p:nvPr/>
        </p:nvSpPr>
        <p:spPr>
          <a:xfrm>
            <a:off x="5002590" y="6538685"/>
            <a:ext cx="69039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Digital Business Technology - Telkom Indonesia | page 2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A45528-5863-5184-85F6-BB087B36EC3D}"/>
              </a:ext>
            </a:extLst>
          </p:cNvPr>
          <p:cNvSpPr txBox="1"/>
          <p:nvPr/>
        </p:nvSpPr>
        <p:spPr>
          <a:xfrm>
            <a:off x="723899" y="377135"/>
            <a:ext cx="89872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Montserrat ExtraBold"/>
                <a:cs typeface="Calibri"/>
              </a:rPr>
              <a:t>Metanesia</a:t>
            </a:r>
            <a:r>
              <a:rPr lang="en-US" sz="2400" b="1">
                <a:solidFill>
                  <a:schemeClr val="bg1"/>
                </a:solidFill>
                <a:latin typeface="Montserrat ExtraBold"/>
                <a:cs typeface="Calibri"/>
              </a:rPr>
              <a:t>: </a:t>
            </a:r>
            <a:r>
              <a:rPr lang="en-US" sz="2400" b="1">
                <a:solidFill>
                  <a:srgbClr val="FFC000"/>
                </a:solidFill>
                <a:latin typeface="Montserrat ExtraBold"/>
                <a:cs typeface="Calibri"/>
              </a:rPr>
              <a:t>Metaverse Ecosystem in Indonesia</a:t>
            </a:r>
            <a:endParaRPr lang="en-GB" sz="240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41" name="Google Shape;57;p13">
            <a:extLst>
              <a:ext uri="{FF2B5EF4-FFF2-40B4-BE49-F238E27FC236}">
                <a16:creationId xmlns:a16="http://schemas.microsoft.com/office/drawing/2014/main" id="{DD78F24A-2986-43DD-7738-3DF76B81C67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8461" y="2497519"/>
            <a:ext cx="1773987" cy="329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00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09D85675-E4DE-3CC3-EC40-108A24934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74" y="-167665"/>
            <a:ext cx="13328696" cy="8132224"/>
          </a:xfrm>
          <a:prstGeom prst="rect">
            <a:avLst/>
          </a:prstGeom>
        </p:spPr>
      </p:pic>
      <p:sp>
        <p:nvSpPr>
          <p:cNvPr id="38" name="Graphic 72"/>
          <p:cNvSpPr/>
          <p:nvPr/>
        </p:nvSpPr>
        <p:spPr>
          <a:xfrm>
            <a:off x="6823074" y="10151774"/>
            <a:ext cx="184150" cy="187325"/>
          </a:xfrm>
          <a:custGeom>
            <a:avLst/>
            <a:gdLst>
              <a:gd name="connsiteX0" fmla="*/ 255984 w 262913"/>
              <a:gd name="connsiteY0" fmla="*/ 121158 h 269652"/>
              <a:gd name="connsiteX1" fmla="*/ 222266 w 262913"/>
              <a:gd name="connsiteY1" fmla="*/ 121158 h 269652"/>
              <a:gd name="connsiteX2" fmla="*/ 155305 w 262913"/>
              <a:gd name="connsiteY2" fmla="*/ 188119 h 269652"/>
              <a:gd name="connsiteX3" fmla="*/ 155305 w 262913"/>
              <a:gd name="connsiteY3" fmla="*/ 23813 h 269652"/>
              <a:gd name="connsiteX4" fmla="*/ 131493 w 262913"/>
              <a:gd name="connsiteY4" fmla="*/ 0 h 269652"/>
              <a:gd name="connsiteX5" fmla="*/ 107680 w 262913"/>
              <a:gd name="connsiteY5" fmla="*/ 23813 h 269652"/>
              <a:gd name="connsiteX6" fmla="*/ 107680 w 262913"/>
              <a:gd name="connsiteY6" fmla="*/ 188214 h 269652"/>
              <a:gd name="connsiteX7" fmla="*/ 40719 w 262913"/>
              <a:gd name="connsiteY7" fmla="*/ 121253 h 269652"/>
              <a:gd name="connsiteX8" fmla="*/ 7001 w 262913"/>
              <a:gd name="connsiteY8" fmla="*/ 121253 h 269652"/>
              <a:gd name="connsiteX9" fmla="*/ 7001 w 262913"/>
              <a:gd name="connsiteY9" fmla="*/ 154972 h 269652"/>
              <a:gd name="connsiteX10" fmla="*/ 114633 w 262913"/>
              <a:gd name="connsiteY10" fmla="*/ 262604 h 269652"/>
              <a:gd name="connsiteX11" fmla="*/ 118253 w 262913"/>
              <a:gd name="connsiteY11" fmla="*/ 265557 h 269652"/>
              <a:gd name="connsiteX12" fmla="*/ 119967 w 262913"/>
              <a:gd name="connsiteY12" fmla="*/ 266510 h 269652"/>
              <a:gd name="connsiteX13" fmla="*/ 122349 w 262913"/>
              <a:gd name="connsiteY13" fmla="*/ 267748 h 269652"/>
              <a:gd name="connsiteX14" fmla="*/ 124730 w 262913"/>
              <a:gd name="connsiteY14" fmla="*/ 268510 h 269652"/>
              <a:gd name="connsiteX15" fmla="*/ 126825 w 262913"/>
              <a:gd name="connsiteY15" fmla="*/ 269177 h 269652"/>
              <a:gd name="connsiteX16" fmla="*/ 131493 w 262913"/>
              <a:gd name="connsiteY16" fmla="*/ 269653 h 269652"/>
              <a:gd name="connsiteX17" fmla="*/ 136160 w 262913"/>
              <a:gd name="connsiteY17" fmla="*/ 269177 h 269652"/>
              <a:gd name="connsiteX18" fmla="*/ 138255 w 262913"/>
              <a:gd name="connsiteY18" fmla="*/ 268510 h 269652"/>
              <a:gd name="connsiteX19" fmla="*/ 140637 w 262913"/>
              <a:gd name="connsiteY19" fmla="*/ 267748 h 269652"/>
              <a:gd name="connsiteX20" fmla="*/ 143018 w 262913"/>
              <a:gd name="connsiteY20" fmla="*/ 266510 h 269652"/>
              <a:gd name="connsiteX21" fmla="*/ 144732 w 262913"/>
              <a:gd name="connsiteY21" fmla="*/ 265557 h 269652"/>
              <a:gd name="connsiteX22" fmla="*/ 148352 w 262913"/>
              <a:gd name="connsiteY22" fmla="*/ 262604 h 269652"/>
              <a:gd name="connsiteX23" fmla="*/ 255984 w 262913"/>
              <a:gd name="connsiteY23" fmla="*/ 154972 h 269652"/>
              <a:gd name="connsiteX24" fmla="*/ 255984 w 262913"/>
              <a:gd name="connsiteY24" fmla="*/ 121158 h 26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913" h="269652">
                <a:moveTo>
                  <a:pt x="255984" y="121158"/>
                </a:moveTo>
                <a:cubicBezTo>
                  <a:pt x="246650" y="111824"/>
                  <a:pt x="231600" y="111824"/>
                  <a:pt x="222266" y="121158"/>
                </a:cubicBezTo>
                <a:lnTo>
                  <a:pt x="155305" y="188119"/>
                </a:lnTo>
                <a:lnTo>
                  <a:pt x="155305" y="23813"/>
                </a:lnTo>
                <a:cubicBezTo>
                  <a:pt x="155305" y="10668"/>
                  <a:pt x="144637" y="0"/>
                  <a:pt x="131493" y="0"/>
                </a:cubicBezTo>
                <a:cubicBezTo>
                  <a:pt x="118348" y="0"/>
                  <a:pt x="107680" y="10668"/>
                  <a:pt x="107680" y="23813"/>
                </a:cubicBezTo>
                <a:lnTo>
                  <a:pt x="107680" y="188214"/>
                </a:lnTo>
                <a:lnTo>
                  <a:pt x="40719" y="121253"/>
                </a:lnTo>
                <a:cubicBezTo>
                  <a:pt x="31385" y="111919"/>
                  <a:pt x="16335" y="111919"/>
                  <a:pt x="7001" y="121253"/>
                </a:cubicBezTo>
                <a:cubicBezTo>
                  <a:pt x="-2334" y="130588"/>
                  <a:pt x="-2334" y="145637"/>
                  <a:pt x="7001" y="154972"/>
                </a:cubicBezTo>
                <a:lnTo>
                  <a:pt x="114633" y="262604"/>
                </a:lnTo>
                <a:cubicBezTo>
                  <a:pt x="115776" y="263747"/>
                  <a:pt x="117015" y="264700"/>
                  <a:pt x="118253" y="265557"/>
                </a:cubicBezTo>
                <a:cubicBezTo>
                  <a:pt x="118824" y="265938"/>
                  <a:pt x="119396" y="266129"/>
                  <a:pt x="119967" y="266510"/>
                </a:cubicBezTo>
                <a:cubicBezTo>
                  <a:pt x="120729" y="266986"/>
                  <a:pt x="121491" y="267462"/>
                  <a:pt x="122349" y="267748"/>
                </a:cubicBezTo>
                <a:cubicBezTo>
                  <a:pt x="123111" y="268034"/>
                  <a:pt x="123873" y="268224"/>
                  <a:pt x="124730" y="268510"/>
                </a:cubicBezTo>
                <a:cubicBezTo>
                  <a:pt x="125397" y="268700"/>
                  <a:pt x="126063" y="268986"/>
                  <a:pt x="126825" y="269177"/>
                </a:cubicBezTo>
                <a:cubicBezTo>
                  <a:pt x="128349" y="269462"/>
                  <a:pt x="129969" y="269653"/>
                  <a:pt x="131493" y="269653"/>
                </a:cubicBezTo>
                <a:cubicBezTo>
                  <a:pt x="133017" y="269653"/>
                  <a:pt x="134636" y="269462"/>
                  <a:pt x="136160" y="269177"/>
                </a:cubicBezTo>
                <a:cubicBezTo>
                  <a:pt x="136922" y="268986"/>
                  <a:pt x="137589" y="268796"/>
                  <a:pt x="138255" y="268510"/>
                </a:cubicBezTo>
                <a:cubicBezTo>
                  <a:pt x="139017" y="268319"/>
                  <a:pt x="139875" y="268129"/>
                  <a:pt x="140637" y="267748"/>
                </a:cubicBezTo>
                <a:cubicBezTo>
                  <a:pt x="141494" y="267367"/>
                  <a:pt x="142256" y="266891"/>
                  <a:pt x="143018" y="266510"/>
                </a:cubicBezTo>
                <a:cubicBezTo>
                  <a:pt x="143589" y="266224"/>
                  <a:pt x="144161" y="265938"/>
                  <a:pt x="144732" y="265557"/>
                </a:cubicBezTo>
                <a:cubicBezTo>
                  <a:pt x="146066" y="264700"/>
                  <a:pt x="147304" y="263652"/>
                  <a:pt x="148352" y="262604"/>
                </a:cubicBezTo>
                <a:lnTo>
                  <a:pt x="255984" y="154972"/>
                </a:lnTo>
                <a:cubicBezTo>
                  <a:pt x="265224" y="145542"/>
                  <a:pt x="265224" y="130493"/>
                  <a:pt x="255984" y="121158"/>
                </a:cubicBezTo>
                <a:close/>
              </a:path>
            </a:pathLst>
          </a:custGeom>
          <a:gradFill>
            <a:gsLst>
              <a:gs pos="0">
                <a:srgbClr val="C830CC"/>
              </a:gs>
              <a:gs pos="100000">
                <a:srgbClr val="4775E7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FCE1294-0650-A52B-D09D-0B972AFA754B}"/>
              </a:ext>
            </a:extLst>
          </p:cNvPr>
          <p:cNvSpPr txBox="1">
            <a:spLocks/>
          </p:cNvSpPr>
          <p:nvPr/>
        </p:nvSpPr>
        <p:spPr bwMode="auto">
          <a:xfrm>
            <a:off x="784489" y="228202"/>
            <a:ext cx="863335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228600" indent="-228600" algn="ctr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sz="2800">
              <a:solidFill>
                <a:srgbClr val="7030A0"/>
              </a:solidFill>
              <a:latin typeface="Montserrat ExtraBold"/>
              <a:cs typeface="Calibri Light" panose="020F03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1B975-31AE-067A-06D0-3C274AEEEC83}"/>
              </a:ext>
            </a:extLst>
          </p:cNvPr>
          <p:cNvSpPr txBox="1"/>
          <p:nvPr/>
        </p:nvSpPr>
        <p:spPr>
          <a:xfrm>
            <a:off x="5142756" y="1682386"/>
            <a:ext cx="269479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>
                <a:solidFill>
                  <a:srgbClr val="000000"/>
                </a:solidFill>
                <a:effectLst/>
                <a:latin typeface="Montserrat"/>
              </a:rPr>
              <a:t>Game Industry dominate Virtual Item Purchase</a:t>
            </a:r>
            <a:endParaRPr lang="en-US" sz="140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55">
            <a:extLst>
              <a:ext uri="{FF2B5EF4-FFF2-40B4-BE49-F238E27FC236}">
                <a16:creationId xmlns:a16="http://schemas.microsoft.com/office/drawing/2014/main" id="{C662A490-5F34-0D9A-CED5-CAD86223061F}"/>
              </a:ext>
            </a:extLst>
          </p:cNvPr>
          <p:cNvSpPr txBox="1"/>
          <p:nvPr/>
        </p:nvSpPr>
        <p:spPr>
          <a:xfrm>
            <a:off x="5146362" y="1321396"/>
            <a:ext cx="154679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>
                <a:solidFill>
                  <a:srgbClr val="570DBA"/>
                </a:solidFill>
                <a:latin typeface="Montserrat ExtraBold"/>
              </a:rPr>
              <a:t>&gt;50%</a:t>
            </a:r>
          </a:p>
          <a:p>
            <a:pPr>
              <a:defRPr/>
            </a:pPr>
            <a:endParaRPr lang="id-ID" sz="2000" b="1">
              <a:solidFill>
                <a:srgbClr val="570DBA"/>
              </a:solidFill>
              <a:latin typeface="Montserrat ExtraBold"/>
            </a:endParaRPr>
          </a:p>
        </p:txBody>
      </p:sp>
      <p:sp>
        <p:nvSpPr>
          <p:cNvPr id="9" name="TextBox 50">
            <a:extLst>
              <a:ext uri="{FF2B5EF4-FFF2-40B4-BE49-F238E27FC236}">
                <a16:creationId xmlns:a16="http://schemas.microsoft.com/office/drawing/2014/main" id="{F3B5D88A-FFD5-C45D-F721-B882388A960D}"/>
              </a:ext>
            </a:extLst>
          </p:cNvPr>
          <p:cNvSpPr txBox="1"/>
          <p:nvPr/>
        </p:nvSpPr>
        <p:spPr>
          <a:xfrm>
            <a:off x="5156610" y="2208241"/>
            <a:ext cx="199399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alibri Light"/>
                <a:cs typeface="Calibri Light"/>
              </a:rPr>
              <a:t>SEA's population of online gamers use their money for games</a:t>
            </a:r>
            <a:endParaRPr lang="id-ID" sz="140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CD272C-3844-91BB-8074-0B79E3A9740B}"/>
              </a:ext>
            </a:extLst>
          </p:cNvPr>
          <p:cNvGrpSpPr/>
          <p:nvPr/>
        </p:nvGrpSpPr>
        <p:grpSpPr>
          <a:xfrm>
            <a:off x="9657427" y="55519"/>
            <a:ext cx="2376979" cy="855598"/>
            <a:chOff x="9657425" y="55519"/>
            <a:chExt cx="2387561" cy="8661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1A91D8-DEF4-CB27-3002-96DBE70C0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7425" y="271352"/>
              <a:ext cx="598319" cy="3488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EB43CD-C952-C84C-88C6-DAC17F9A7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8054" y="55519"/>
              <a:ext cx="1230923" cy="8661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B29E81-1E29-C0BF-CCA3-D283695D9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7691" y="234613"/>
              <a:ext cx="697295" cy="383512"/>
            </a:xfrm>
            <a:prstGeom prst="rect">
              <a:avLst/>
            </a:prstGeom>
          </p:spPr>
        </p:pic>
      </p:grpSp>
      <p:sp>
        <p:nvSpPr>
          <p:cNvPr id="53" name="TextBox 55">
            <a:extLst>
              <a:ext uri="{FF2B5EF4-FFF2-40B4-BE49-F238E27FC236}">
                <a16:creationId xmlns:a16="http://schemas.microsoft.com/office/drawing/2014/main" id="{EBB7CBF3-6BC6-E5EA-8246-AE3F7CA51836}"/>
              </a:ext>
            </a:extLst>
          </p:cNvPr>
          <p:cNvSpPr txBox="1"/>
          <p:nvPr/>
        </p:nvSpPr>
        <p:spPr>
          <a:xfrm>
            <a:off x="1318758" y="1301610"/>
            <a:ext cx="2318263" cy="40011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>
                <a:solidFill>
                  <a:srgbClr val="570DBA"/>
                </a:solidFill>
                <a:latin typeface="Montserrat"/>
              </a:rPr>
              <a:t>204.7 </a:t>
            </a:r>
            <a:r>
              <a:rPr lang="en-US" sz="2000" b="1" err="1">
                <a:solidFill>
                  <a:srgbClr val="570DBA"/>
                </a:solidFill>
                <a:latin typeface="Montserrat"/>
              </a:rPr>
              <a:t>mio</a:t>
            </a:r>
            <a:r>
              <a:rPr lang="en-US" sz="2000" b="1">
                <a:solidFill>
                  <a:srgbClr val="570DBA"/>
                </a:solidFill>
                <a:latin typeface="Montserrat"/>
              </a:rPr>
              <a:t> Users</a:t>
            </a:r>
            <a:endParaRPr lang="en-US" sz="2000" b="1">
              <a:solidFill>
                <a:srgbClr val="570DBA"/>
              </a:solidFill>
              <a:latin typeface="Montserrat" panose="02000505000000020004" pitchFamily="2" charset="0"/>
            </a:endParaRPr>
          </a:p>
        </p:txBody>
      </p:sp>
      <p:sp>
        <p:nvSpPr>
          <p:cNvPr id="59" name="TextBox 55">
            <a:extLst>
              <a:ext uri="{FF2B5EF4-FFF2-40B4-BE49-F238E27FC236}">
                <a16:creationId xmlns:a16="http://schemas.microsoft.com/office/drawing/2014/main" id="{EB2EC575-382B-C377-C116-ADB75F51AEFE}"/>
              </a:ext>
            </a:extLst>
          </p:cNvPr>
          <p:cNvSpPr txBox="1"/>
          <p:nvPr/>
        </p:nvSpPr>
        <p:spPr>
          <a:xfrm>
            <a:off x="1314869" y="1678502"/>
            <a:ext cx="295536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b="1">
                <a:solidFill>
                  <a:srgbClr val="000000"/>
                </a:solidFill>
                <a:latin typeface="Montserrat" panose="02000505000000020004" pitchFamily="2" charset="0"/>
              </a:rPr>
              <a:t>Internet user in Indonesia</a:t>
            </a:r>
          </a:p>
          <a:p>
            <a:pPr>
              <a:defRPr/>
            </a:pPr>
            <a:endParaRPr lang="id-ID" b="1">
              <a:solidFill>
                <a:srgbClr val="000000"/>
              </a:solidFill>
              <a:latin typeface="Montserrat" panose="02000505000000020004" pitchFamily="2" charset="0"/>
            </a:endParaRPr>
          </a:p>
        </p:txBody>
      </p:sp>
      <p:sp>
        <p:nvSpPr>
          <p:cNvPr id="61" name="TextBox 50">
            <a:extLst>
              <a:ext uri="{FF2B5EF4-FFF2-40B4-BE49-F238E27FC236}">
                <a16:creationId xmlns:a16="http://schemas.microsoft.com/office/drawing/2014/main" id="{E17356DE-AB4B-2EDF-FD4C-BD43733548B5}"/>
              </a:ext>
            </a:extLst>
          </p:cNvPr>
          <p:cNvSpPr txBox="1"/>
          <p:nvPr/>
        </p:nvSpPr>
        <p:spPr>
          <a:xfrm>
            <a:off x="1276191" y="1972861"/>
            <a:ext cx="2472106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alibri Light"/>
                <a:cs typeface="Calibri Light"/>
              </a:rPr>
              <a:t>High internet usage by the public makes the metaverse have a large market opportunity in Indonesia.</a:t>
            </a:r>
            <a:endParaRPr lang="id-ID" sz="140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82" name="TextBox 50">
            <a:extLst>
              <a:ext uri="{FF2B5EF4-FFF2-40B4-BE49-F238E27FC236}">
                <a16:creationId xmlns:a16="http://schemas.microsoft.com/office/drawing/2014/main" id="{D4C1440D-0B3D-55E8-40D5-118065BBE626}"/>
              </a:ext>
            </a:extLst>
          </p:cNvPr>
          <p:cNvSpPr txBox="1"/>
          <p:nvPr/>
        </p:nvSpPr>
        <p:spPr>
          <a:xfrm>
            <a:off x="1298026" y="4796734"/>
            <a:ext cx="245091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alibri Light"/>
                <a:cs typeface="Calibri Light"/>
              </a:rPr>
              <a:t>Metaverse requires a number of equipment that is not cheap, so massive utilization in Indonesia will still be difficult</a:t>
            </a:r>
            <a:endParaRPr lang="id-ID" sz="140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83" name="TextBox 55">
            <a:extLst>
              <a:ext uri="{FF2B5EF4-FFF2-40B4-BE49-F238E27FC236}">
                <a16:creationId xmlns:a16="http://schemas.microsoft.com/office/drawing/2014/main" id="{100056A4-89AF-6217-1867-C0CFD8BBA902}"/>
              </a:ext>
            </a:extLst>
          </p:cNvPr>
          <p:cNvSpPr txBox="1"/>
          <p:nvPr/>
        </p:nvSpPr>
        <p:spPr>
          <a:xfrm>
            <a:off x="712136" y="3851555"/>
            <a:ext cx="1981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>
                <a:solidFill>
                  <a:srgbClr val="7030A0"/>
                </a:solidFill>
                <a:latin typeface="Montserrat" panose="02000505000000020004" pitchFamily="2" charset="0"/>
              </a:rPr>
              <a:t> </a:t>
            </a:r>
          </a:p>
          <a:p>
            <a:pPr algn="ctr">
              <a:defRPr/>
            </a:pPr>
            <a:endParaRPr lang="id-ID" b="1">
              <a:solidFill>
                <a:srgbClr val="7030A0"/>
              </a:solidFill>
              <a:latin typeface="Montserrat" panose="02000505000000020004" pitchFamily="2" charset="0"/>
            </a:endParaRPr>
          </a:p>
        </p:txBody>
      </p:sp>
      <p:sp>
        <p:nvSpPr>
          <p:cNvPr id="84" name="TextBox 55">
            <a:extLst>
              <a:ext uri="{FF2B5EF4-FFF2-40B4-BE49-F238E27FC236}">
                <a16:creationId xmlns:a16="http://schemas.microsoft.com/office/drawing/2014/main" id="{D1D34F57-52FB-DE4D-E6AD-CF5A8E48F21E}"/>
              </a:ext>
            </a:extLst>
          </p:cNvPr>
          <p:cNvSpPr txBox="1"/>
          <p:nvPr/>
        </p:nvSpPr>
        <p:spPr>
          <a:xfrm>
            <a:off x="1315121" y="4200986"/>
            <a:ext cx="272573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b="1">
                <a:solidFill>
                  <a:srgbClr val="000000"/>
                </a:solidFill>
                <a:latin typeface="Montserrat" panose="02000505000000020004" pitchFamily="2" charset="0"/>
              </a:rPr>
              <a:t>Indonesian Economy In Building Metaverse</a:t>
            </a:r>
            <a:endParaRPr lang="id-ID" b="1">
              <a:solidFill>
                <a:srgbClr val="000000"/>
              </a:solidFill>
              <a:latin typeface="Montserrat" panose="02000505000000020004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3EAB3C-D4F6-C48B-5599-D142A5B0EF74}"/>
              </a:ext>
            </a:extLst>
          </p:cNvPr>
          <p:cNvSpPr txBox="1"/>
          <p:nvPr/>
        </p:nvSpPr>
        <p:spPr>
          <a:xfrm>
            <a:off x="8160837" y="1360931"/>
            <a:ext cx="387739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570DBA"/>
                </a:solidFill>
                <a:latin typeface="Montserrat"/>
              </a:rPr>
              <a:t>Early Stage for Immersive Technology</a:t>
            </a:r>
            <a:endParaRPr lang="id-ID" sz="1400" b="1">
              <a:solidFill>
                <a:srgbClr val="570DBA"/>
              </a:solidFill>
              <a:latin typeface="Montserra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78ADC9E-29C6-5A37-85ED-C230116F3385}"/>
              </a:ext>
            </a:extLst>
          </p:cNvPr>
          <p:cNvSpPr txBox="1"/>
          <p:nvPr/>
        </p:nvSpPr>
        <p:spPr>
          <a:xfrm>
            <a:off x="7062642" y="2366396"/>
            <a:ext cx="565285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D" sz="1600" b="1" i="0" u="none" strike="noStrike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96%</a:t>
            </a:r>
            <a:r>
              <a:rPr lang="en-ID" sz="1600">
                <a:solidFill>
                  <a:srgbClr val="000000"/>
                </a:solidFill>
                <a:latin typeface="Calibri Light"/>
                <a:cs typeface="Calibri Light"/>
              </a:rPr>
              <a:t>                   </a:t>
            </a:r>
            <a:r>
              <a:rPr lang="en-ID" sz="1600" b="1" i="0" u="none" strike="noStrike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18%</a:t>
            </a:r>
            <a:r>
              <a:rPr lang="en-ID" sz="1600" b="1">
                <a:solidFill>
                  <a:srgbClr val="000000"/>
                </a:solidFill>
                <a:latin typeface="Calibri Light"/>
                <a:cs typeface="Calibri Light"/>
              </a:rPr>
              <a:t>                </a:t>
            </a:r>
            <a:r>
              <a:rPr lang="en-ID" sz="1600" b="1" i="0" u="none" strike="noStrike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5.5%</a:t>
            </a:r>
            <a:endParaRPr lang="en-ID" sz="1600">
              <a:solidFill>
                <a:srgbClr val="000000"/>
              </a:solidFill>
              <a:latin typeface="Calibri Light"/>
              <a:cs typeface="Calibri Light"/>
            </a:endParaRPr>
          </a:p>
          <a:p>
            <a:pPr algn="ctr"/>
            <a:r>
              <a:rPr lang="en-ID" sz="1600" i="0" u="none" strike="noStrike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Smartphone</a:t>
            </a:r>
            <a:r>
              <a:rPr lang="en-ID" sz="1600">
                <a:solidFill>
                  <a:srgbClr val="000000"/>
                </a:solidFill>
                <a:latin typeface="Calibri Light"/>
                <a:cs typeface="Calibri Light"/>
              </a:rPr>
              <a:t>        </a:t>
            </a:r>
            <a:r>
              <a:rPr lang="en-ID" sz="1600" i="0" u="none" strike="noStrike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Laptop</a:t>
            </a:r>
            <a:r>
              <a:rPr lang="en-ID" sz="1600">
                <a:solidFill>
                  <a:srgbClr val="000000"/>
                </a:solidFill>
                <a:latin typeface="Calibri Light"/>
                <a:cs typeface="Calibri Light"/>
              </a:rPr>
              <a:t>            </a:t>
            </a:r>
            <a:r>
              <a:rPr lang="en-ID" sz="1600" i="0" u="none" strike="noStrike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VR Device</a:t>
            </a:r>
            <a:endParaRPr lang="en-ID" sz="1200">
              <a:solidFill>
                <a:srgbClr val="000000"/>
              </a:solidFill>
              <a:effectLst/>
              <a:latin typeface="Calibri Light"/>
              <a:cs typeface="Calibri Light"/>
            </a:endParaRPr>
          </a:p>
        </p:txBody>
      </p:sp>
      <p:sp>
        <p:nvSpPr>
          <p:cNvPr id="94" name="TextBox 50">
            <a:extLst>
              <a:ext uri="{FF2B5EF4-FFF2-40B4-BE49-F238E27FC236}">
                <a16:creationId xmlns:a16="http://schemas.microsoft.com/office/drawing/2014/main" id="{75807BE4-AA9B-705A-AFFE-C6090F04A024}"/>
              </a:ext>
            </a:extLst>
          </p:cNvPr>
          <p:cNvSpPr txBox="1"/>
          <p:nvPr/>
        </p:nvSpPr>
        <p:spPr>
          <a:xfrm>
            <a:off x="8154240" y="2994521"/>
            <a:ext cx="3856221" cy="9679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alibri Light"/>
                <a:cs typeface="Calibri Light"/>
              </a:rPr>
              <a:t>VR ownership is still small and there are no official device sales in Indonesia. So the concept of metaverse needs to be adjusted to the existing market conditions.</a:t>
            </a:r>
          </a:p>
        </p:txBody>
      </p:sp>
      <p:sp>
        <p:nvSpPr>
          <p:cNvPr id="95" name="TextBox 55">
            <a:extLst>
              <a:ext uri="{FF2B5EF4-FFF2-40B4-BE49-F238E27FC236}">
                <a16:creationId xmlns:a16="http://schemas.microsoft.com/office/drawing/2014/main" id="{2C1570C5-CE1D-50A4-CE4C-13BCB1303228}"/>
              </a:ext>
            </a:extLst>
          </p:cNvPr>
          <p:cNvSpPr txBox="1"/>
          <p:nvPr/>
        </p:nvSpPr>
        <p:spPr>
          <a:xfrm>
            <a:off x="5212028" y="4511985"/>
            <a:ext cx="219326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D" sz="1400" b="1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Early Stage for Cryptocurrency</a:t>
            </a:r>
            <a:endParaRPr lang="en-ID" sz="1400" b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97" name="TextBox 50">
            <a:extLst>
              <a:ext uri="{FF2B5EF4-FFF2-40B4-BE49-F238E27FC236}">
                <a16:creationId xmlns:a16="http://schemas.microsoft.com/office/drawing/2014/main" id="{8BC04892-7AE7-C666-A660-5CB597DBAB57}"/>
              </a:ext>
            </a:extLst>
          </p:cNvPr>
          <p:cNvSpPr txBox="1"/>
          <p:nvPr/>
        </p:nvSpPr>
        <p:spPr>
          <a:xfrm>
            <a:off x="5205208" y="5062135"/>
            <a:ext cx="2289360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alibri Light"/>
                <a:cs typeface="Calibri Light"/>
              </a:rPr>
              <a:t>In Indonesia there are 12.4 million Cryptocurrency Investors, 4.5% of the total population in Indonesia. growth of 4.2% from 2021.</a:t>
            </a:r>
          </a:p>
        </p:txBody>
      </p:sp>
      <p:sp>
        <p:nvSpPr>
          <p:cNvPr id="101" name="TextBox 55">
            <a:extLst>
              <a:ext uri="{FF2B5EF4-FFF2-40B4-BE49-F238E27FC236}">
                <a16:creationId xmlns:a16="http://schemas.microsoft.com/office/drawing/2014/main" id="{D422CB7F-CAAA-A880-EE01-917E45659994}"/>
              </a:ext>
            </a:extLst>
          </p:cNvPr>
          <p:cNvSpPr txBox="1"/>
          <p:nvPr/>
        </p:nvSpPr>
        <p:spPr>
          <a:xfrm>
            <a:off x="5216245" y="4174002"/>
            <a:ext cx="2258952" cy="646331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570DBA"/>
                </a:solidFill>
                <a:latin typeface="Montserrat ExtraBold"/>
              </a:rPr>
              <a:t>12.4 </a:t>
            </a:r>
            <a:r>
              <a:rPr lang="en-US" b="1" err="1">
                <a:solidFill>
                  <a:srgbClr val="570DBA"/>
                </a:solidFill>
                <a:latin typeface="Montserrat ExtraBold"/>
              </a:rPr>
              <a:t>mio</a:t>
            </a:r>
            <a:r>
              <a:rPr lang="en-US" b="1">
                <a:solidFill>
                  <a:srgbClr val="570DBA"/>
                </a:solidFill>
                <a:latin typeface="Montserrat ExtraBold"/>
              </a:rPr>
              <a:t> Investor</a:t>
            </a:r>
          </a:p>
          <a:p>
            <a:pPr>
              <a:defRPr/>
            </a:pPr>
            <a:endParaRPr lang="id-ID" b="1">
              <a:solidFill>
                <a:srgbClr val="570DBA"/>
              </a:solidFill>
              <a:latin typeface="Montserrat ExtraBold"/>
            </a:endParaRPr>
          </a:p>
        </p:txBody>
      </p:sp>
      <p:sp>
        <p:nvSpPr>
          <p:cNvPr id="113" name="TextBox 55">
            <a:extLst>
              <a:ext uri="{FF2B5EF4-FFF2-40B4-BE49-F238E27FC236}">
                <a16:creationId xmlns:a16="http://schemas.microsoft.com/office/drawing/2014/main" id="{4EAF3CC8-F77D-D18F-BE8E-27A1B652C120}"/>
              </a:ext>
            </a:extLst>
          </p:cNvPr>
          <p:cNvSpPr txBox="1"/>
          <p:nvPr/>
        </p:nvSpPr>
        <p:spPr>
          <a:xfrm>
            <a:off x="8878723" y="4516299"/>
            <a:ext cx="259806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400" b="1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Infrastructure In Indonesia For Metaverse</a:t>
            </a:r>
            <a:endParaRPr lang="en-ID" sz="1400" b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14" name="TextBox 55">
            <a:extLst>
              <a:ext uri="{FF2B5EF4-FFF2-40B4-BE49-F238E27FC236}">
                <a16:creationId xmlns:a16="http://schemas.microsoft.com/office/drawing/2014/main" id="{3DEAFD2D-E1FF-ECCF-407F-F7090D4E1457}"/>
              </a:ext>
            </a:extLst>
          </p:cNvPr>
          <p:cNvSpPr txBox="1"/>
          <p:nvPr/>
        </p:nvSpPr>
        <p:spPr>
          <a:xfrm>
            <a:off x="8885252" y="4181757"/>
            <a:ext cx="274638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570DBA"/>
                </a:solidFill>
                <a:latin typeface="Montserrat ExtraBold"/>
              </a:rPr>
              <a:t>360K km Fiber Optic</a:t>
            </a:r>
          </a:p>
        </p:txBody>
      </p:sp>
      <p:sp>
        <p:nvSpPr>
          <p:cNvPr id="115" name="TextBox 50">
            <a:extLst>
              <a:ext uri="{FF2B5EF4-FFF2-40B4-BE49-F238E27FC236}">
                <a16:creationId xmlns:a16="http://schemas.microsoft.com/office/drawing/2014/main" id="{29F408E7-E44B-803D-8EF6-67A367B229E6}"/>
              </a:ext>
            </a:extLst>
          </p:cNvPr>
          <p:cNvSpPr txBox="1"/>
          <p:nvPr/>
        </p:nvSpPr>
        <p:spPr>
          <a:xfrm>
            <a:off x="8871653" y="5060871"/>
            <a:ext cx="238645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Calibri Light"/>
                <a:cs typeface="Calibri Light"/>
              </a:rPr>
              <a:t>Availability of telecommunications network infrastructure will support the use of metaverse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51FFA2-96C9-9FA5-9BC8-636022D5AD41}"/>
              </a:ext>
            </a:extLst>
          </p:cNvPr>
          <p:cNvGrpSpPr/>
          <p:nvPr/>
        </p:nvGrpSpPr>
        <p:grpSpPr>
          <a:xfrm>
            <a:off x="605212" y="1317582"/>
            <a:ext cx="667376" cy="686425"/>
            <a:chOff x="1172479" y="1580819"/>
            <a:chExt cx="908675" cy="90867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F9162C-FA6F-93EF-A205-13A85C7AC06A}"/>
                </a:ext>
              </a:extLst>
            </p:cNvPr>
            <p:cNvSpPr/>
            <p:nvPr/>
          </p:nvSpPr>
          <p:spPr>
            <a:xfrm>
              <a:off x="1172479" y="1580819"/>
              <a:ext cx="908675" cy="908675"/>
            </a:xfrm>
            <a:custGeom>
              <a:avLst/>
              <a:gdLst>
                <a:gd name="connsiteX0" fmla="*/ 1007053 w 2014105"/>
                <a:gd name="connsiteY0" fmla="*/ 0 h 2014105"/>
                <a:gd name="connsiteX1" fmla="*/ 2014105 w 2014105"/>
                <a:gd name="connsiteY1" fmla="*/ 1007053 h 2014105"/>
                <a:gd name="connsiteX2" fmla="*/ 1007053 w 2014105"/>
                <a:gd name="connsiteY2" fmla="*/ 2014105 h 2014105"/>
                <a:gd name="connsiteX3" fmla="*/ 0 w 2014105"/>
                <a:gd name="connsiteY3" fmla="*/ 1007053 h 2014105"/>
                <a:gd name="connsiteX4" fmla="*/ 1007053 w 2014105"/>
                <a:gd name="connsiteY4" fmla="*/ 0 h 20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105" h="2014105">
                  <a:moveTo>
                    <a:pt x="1007053" y="0"/>
                  </a:moveTo>
                  <a:cubicBezTo>
                    <a:pt x="1563233" y="0"/>
                    <a:pt x="2014105" y="450873"/>
                    <a:pt x="2014105" y="1007053"/>
                  </a:cubicBezTo>
                  <a:cubicBezTo>
                    <a:pt x="2014105" y="1563233"/>
                    <a:pt x="1563233" y="2014105"/>
                    <a:pt x="1007053" y="2014105"/>
                  </a:cubicBezTo>
                  <a:cubicBezTo>
                    <a:pt x="450873" y="2014105"/>
                    <a:pt x="0" y="1563233"/>
                    <a:pt x="0" y="1007053"/>
                  </a:cubicBezTo>
                  <a:cubicBezTo>
                    <a:pt x="0" y="450873"/>
                    <a:pt x="450873" y="0"/>
                    <a:pt x="100705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46D4">
                    <a:shade val="30000"/>
                    <a:satMod val="115000"/>
                  </a:srgbClr>
                </a:gs>
                <a:gs pos="50000">
                  <a:srgbClr val="C346D4">
                    <a:shade val="67500"/>
                    <a:satMod val="115000"/>
                  </a:srgbClr>
                </a:gs>
                <a:gs pos="100000">
                  <a:srgbClr val="C346D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D" sz="1200"/>
            </a:p>
          </p:txBody>
        </p:sp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15002A13-235E-0CA8-F241-9093D20DA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2950" y="1736196"/>
              <a:ext cx="600075" cy="6096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D8BCB5-3595-6982-FDC9-9C3324748C45}"/>
              </a:ext>
            </a:extLst>
          </p:cNvPr>
          <p:cNvGrpSpPr/>
          <p:nvPr/>
        </p:nvGrpSpPr>
        <p:grpSpPr>
          <a:xfrm>
            <a:off x="4405627" y="1321783"/>
            <a:ext cx="687003" cy="687003"/>
            <a:chOff x="5181482" y="1625043"/>
            <a:chExt cx="908675" cy="908675"/>
          </a:xfrm>
        </p:grpSpPr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BB02A7E2-C68B-EA41-7C58-29C34D1E6D0D}"/>
                </a:ext>
              </a:extLst>
            </p:cNvPr>
            <p:cNvSpPr/>
            <p:nvPr/>
          </p:nvSpPr>
          <p:spPr>
            <a:xfrm>
              <a:off x="5181482" y="1625043"/>
              <a:ext cx="908675" cy="908675"/>
            </a:xfrm>
            <a:custGeom>
              <a:avLst/>
              <a:gdLst>
                <a:gd name="connsiteX0" fmla="*/ 1007053 w 2014105"/>
                <a:gd name="connsiteY0" fmla="*/ 0 h 2014105"/>
                <a:gd name="connsiteX1" fmla="*/ 2014105 w 2014105"/>
                <a:gd name="connsiteY1" fmla="*/ 1007053 h 2014105"/>
                <a:gd name="connsiteX2" fmla="*/ 1007053 w 2014105"/>
                <a:gd name="connsiteY2" fmla="*/ 2014105 h 2014105"/>
                <a:gd name="connsiteX3" fmla="*/ 0 w 2014105"/>
                <a:gd name="connsiteY3" fmla="*/ 1007053 h 2014105"/>
                <a:gd name="connsiteX4" fmla="*/ 1007053 w 2014105"/>
                <a:gd name="connsiteY4" fmla="*/ 0 h 20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105" h="2014105">
                  <a:moveTo>
                    <a:pt x="1007053" y="0"/>
                  </a:moveTo>
                  <a:cubicBezTo>
                    <a:pt x="1563233" y="0"/>
                    <a:pt x="2014105" y="450873"/>
                    <a:pt x="2014105" y="1007053"/>
                  </a:cubicBezTo>
                  <a:cubicBezTo>
                    <a:pt x="2014105" y="1563233"/>
                    <a:pt x="1563233" y="2014105"/>
                    <a:pt x="1007053" y="2014105"/>
                  </a:cubicBezTo>
                  <a:cubicBezTo>
                    <a:pt x="450873" y="2014105"/>
                    <a:pt x="0" y="1563233"/>
                    <a:pt x="0" y="1007053"/>
                  </a:cubicBezTo>
                  <a:cubicBezTo>
                    <a:pt x="0" y="450873"/>
                    <a:pt x="450873" y="0"/>
                    <a:pt x="100705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46D4">
                    <a:shade val="30000"/>
                    <a:satMod val="115000"/>
                  </a:srgbClr>
                </a:gs>
                <a:gs pos="50000">
                  <a:srgbClr val="C346D4">
                    <a:shade val="67500"/>
                    <a:satMod val="115000"/>
                  </a:srgbClr>
                </a:gs>
                <a:gs pos="100000">
                  <a:srgbClr val="C346D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D" sz="1200"/>
            </a:p>
          </p:txBody>
        </p:sp>
        <p:pic>
          <p:nvPicPr>
            <p:cNvPr id="16" name="Picture 17" descr="Icon&#10;&#10;Description automatically generated">
              <a:extLst>
                <a:ext uri="{FF2B5EF4-FFF2-40B4-BE49-F238E27FC236}">
                  <a16:creationId xmlns:a16="http://schemas.microsoft.com/office/drawing/2014/main" id="{3FAB9363-D588-1C33-6EC3-86793F054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4159" y="1751749"/>
              <a:ext cx="647701" cy="63409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2F4622-501B-4217-5B31-50108B07D37E}"/>
              </a:ext>
            </a:extLst>
          </p:cNvPr>
          <p:cNvGrpSpPr/>
          <p:nvPr/>
        </p:nvGrpSpPr>
        <p:grpSpPr>
          <a:xfrm>
            <a:off x="494075" y="4237415"/>
            <a:ext cx="702369" cy="696926"/>
            <a:chOff x="1200656" y="4722325"/>
            <a:chExt cx="910187" cy="904744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083E41D-41D5-7DEE-EBF8-44A48334127A}"/>
                </a:ext>
              </a:extLst>
            </p:cNvPr>
            <p:cNvSpPr/>
            <p:nvPr/>
          </p:nvSpPr>
          <p:spPr>
            <a:xfrm>
              <a:off x="1200656" y="4722325"/>
              <a:ext cx="910187" cy="904744"/>
            </a:xfrm>
            <a:custGeom>
              <a:avLst/>
              <a:gdLst>
                <a:gd name="connsiteX0" fmla="*/ 1007053 w 2014105"/>
                <a:gd name="connsiteY0" fmla="*/ 0 h 2014105"/>
                <a:gd name="connsiteX1" fmla="*/ 2014105 w 2014105"/>
                <a:gd name="connsiteY1" fmla="*/ 1007053 h 2014105"/>
                <a:gd name="connsiteX2" fmla="*/ 1007053 w 2014105"/>
                <a:gd name="connsiteY2" fmla="*/ 2014105 h 2014105"/>
                <a:gd name="connsiteX3" fmla="*/ 0 w 2014105"/>
                <a:gd name="connsiteY3" fmla="*/ 1007053 h 2014105"/>
                <a:gd name="connsiteX4" fmla="*/ 1007053 w 2014105"/>
                <a:gd name="connsiteY4" fmla="*/ 0 h 20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105" h="2014105">
                  <a:moveTo>
                    <a:pt x="1007053" y="0"/>
                  </a:moveTo>
                  <a:cubicBezTo>
                    <a:pt x="1563233" y="0"/>
                    <a:pt x="2014105" y="450873"/>
                    <a:pt x="2014105" y="1007053"/>
                  </a:cubicBezTo>
                  <a:cubicBezTo>
                    <a:pt x="2014105" y="1563233"/>
                    <a:pt x="1563233" y="2014105"/>
                    <a:pt x="1007053" y="2014105"/>
                  </a:cubicBezTo>
                  <a:cubicBezTo>
                    <a:pt x="450873" y="2014105"/>
                    <a:pt x="0" y="1563233"/>
                    <a:pt x="0" y="1007053"/>
                  </a:cubicBezTo>
                  <a:cubicBezTo>
                    <a:pt x="0" y="450873"/>
                    <a:pt x="450873" y="0"/>
                    <a:pt x="100705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46D4">
                    <a:shade val="30000"/>
                    <a:satMod val="115000"/>
                  </a:srgbClr>
                </a:gs>
                <a:gs pos="50000">
                  <a:srgbClr val="C346D4">
                    <a:shade val="67500"/>
                    <a:satMod val="115000"/>
                  </a:srgbClr>
                </a:gs>
                <a:gs pos="100000">
                  <a:srgbClr val="C346D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D" sz="1200"/>
            </a:p>
          </p:txBody>
        </p:sp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B9CB8DDA-4AE3-F30B-C1B2-AED90E1E5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20131" y="4915504"/>
              <a:ext cx="467784" cy="51132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957BD2-201D-5A91-8256-3B699D00DFFB}"/>
              </a:ext>
            </a:extLst>
          </p:cNvPr>
          <p:cNvGrpSpPr/>
          <p:nvPr/>
        </p:nvGrpSpPr>
        <p:grpSpPr>
          <a:xfrm>
            <a:off x="4405098" y="4194499"/>
            <a:ext cx="688515" cy="699345"/>
            <a:chOff x="5264080" y="4485445"/>
            <a:chExt cx="910187" cy="907163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FAB0C60-E7BC-28CE-7E5D-5249A3A178B9}"/>
                </a:ext>
              </a:extLst>
            </p:cNvPr>
            <p:cNvSpPr/>
            <p:nvPr/>
          </p:nvSpPr>
          <p:spPr>
            <a:xfrm>
              <a:off x="5264080" y="4485445"/>
              <a:ext cx="910187" cy="907163"/>
            </a:xfrm>
            <a:custGeom>
              <a:avLst/>
              <a:gdLst>
                <a:gd name="connsiteX0" fmla="*/ 1007053 w 2014105"/>
                <a:gd name="connsiteY0" fmla="*/ 0 h 2014105"/>
                <a:gd name="connsiteX1" fmla="*/ 2014105 w 2014105"/>
                <a:gd name="connsiteY1" fmla="*/ 1007053 h 2014105"/>
                <a:gd name="connsiteX2" fmla="*/ 1007053 w 2014105"/>
                <a:gd name="connsiteY2" fmla="*/ 2014105 h 2014105"/>
                <a:gd name="connsiteX3" fmla="*/ 0 w 2014105"/>
                <a:gd name="connsiteY3" fmla="*/ 1007053 h 2014105"/>
                <a:gd name="connsiteX4" fmla="*/ 1007053 w 2014105"/>
                <a:gd name="connsiteY4" fmla="*/ 0 h 20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105" h="2014105">
                  <a:moveTo>
                    <a:pt x="1007053" y="0"/>
                  </a:moveTo>
                  <a:cubicBezTo>
                    <a:pt x="1563233" y="0"/>
                    <a:pt x="2014105" y="450873"/>
                    <a:pt x="2014105" y="1007053"/>
                  </a:cubicBezTo>
                  <a:cubicBezTo>
                    <a:pt x="2014105" y="1563233"/>
                    <a:pt x="1563233" y="2014105"/>
                    <a:pt x="1007053" y="2014105"/>
                  </a:cubicBezTo>
                  <a:cubicBezTo>
                    <a:pt x="450873" y="2014105"/>
                    <a:pt x="0" y="1563233"/>
                    <a:pt x="0" y="1007053"/>
                  </a:cubicBezTo>
                  <a:cubicBezTo>
                    <a:pt x="0" y="450873"/>
                    <a:pt x="450873" y="0"/>
                    <a:pt x="100705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46D4">
                    <a:shade val="30000"/>
                    <a:satMod val="115000"/>
                  </a:srgbClr>
                </a:gs>
                <a:gs pos="50000">
                  <a:srgbClr val="C346D4">
                    <a:shade val="67500"/>
                    <a:satMod val="115000"/>
                  </a:srgbClr>
                </a:gs>
                <a:gs pos="100000">
                  <a:srgbClr val="C346D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D" sz="1200"/>
            </a:p>
          </p:txBody>
        </p:sp>
        <p:pic>
          <p:nvPicPr>
            <p:cNvPr id="19" name="Picture 19" descr="Icon&#10;&#10;Description automatically generated">
              <a:extLst>
                <a:ext uri="{FF2B5EF4-FFF2-40B4-BE49-F238E27FC236}">
                  <a16:creationId xmlns:a16="http://schemas.microsoft.com/office/drawing/2014/main" id="{B0032E0E-973C-8C3A-CF16-58FC02E1B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99843" y="4681499"/>
              <a:ext cx="648646" cy="58325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73779B-E475-B906-15A6-ECC9FB240488}"/>
              </a:ext>
            </a:extLst>
          </p:cNvPr>
          <p:cNvGrpSpPr/>
          <p:nvPr/>
        </p:nvGrpSpPr>
        <p:grpSpPr>
          <a:xfrm>
            <a:off x="8093256" y="4232758"/>
            <a:ext cx="696074" cy="702369"/>
            <a:chOff x="9617256" y="4454431"/>
            <a:chExt cx="917746" cy="910187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4B36449-8669-4FFC-B54D-D457247986FB}"/>
                </a:ext>
              </a:extLst>
            </p:cNvPr>
            <p:cNvSpPr/>
            <p:nvPr/>
          </p:nvSpPr>
          <p:spPr>
            <a:xfrm>
              <a:off x="9617256" y="4454431"/>
              <a:ext cx="917746" cy="910187"/>
            </a:xfrm>
            <a:custGeom>
              <a:avLst/>
              <a:gdLst>
                <a:gd name="connsiteX0" fmla="*/ 1007053 w 2014105"/>
                <a:gd name="connsiteY0" fmla="*/ 0 h 2014105"/>
                <a:gd name="connsiteX1" fmla="*/ 2014105 w 2014105"/>
                <a:gd name="connsiteY1" fmla="*/ 1007053 h 2014105"/>
                <a:gd name="connsiteX2" fmla="*/ 1007053 w 2014105"/>
                <a:gd name="connsiteY2" fmla="*/ 2014105 h 2014105"/>
                <a:gd name="connsiteX3" fmla="*/ 0 w 2014105"/>
                <a:gd name="connsiteY3" fmla="*/ 1007053 h 2014105"/>
                <a:gd name="connsiteX4" fmla="*/ 1007053 w 2014105"/>
                <a:gd name="connsiteY4" fmla="*/ 0 h 20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105" h="2014105">
                  <a:moveTo>
                    <a:pt x="1007053" y="0"/>
                  </a:moveTo>
                  <a:cubicBezTo>
                    <a:pt x="1563233" y="0"/>
                    <a:pt x="2014105" y="450873"/>
                    <a:pt x="2014105" y="1007053"/>
                  </a:cubicBezTo>
                  <a:cubicBezTo>
                    <a:pt x="2014105" y="1563233"/>
                    <a:pt x="1563233" y="2014105"/>
                    <a:pt x="1007053" y="2014105"/>
                  </a:cubicBezTo>
                  <a:cubicBezTo>
                    <a:pt x="450873" y="2014105"/>
                    <a:pt x="0" y="1563233"/>
                    <a:pt x="0" y="1007053"/>
                  </a:cubicBezTo>
                  <a:cubicBezTo>
                    <a:pt x="0" y="450873"/>
                    <a:pt x="450873" y="0"/>
                    <a:pt x="100705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46D4">
                    <a:shade val="30000"/>
                    <a:satMod val="115000"/>
                  </a:srgbClr>
                </a:gs>
                <a:gs pos="50000">
                  <a:srgbClr val="C346D4">
                    <a:shade val="67500"/>
                    <a:satMod val="115000"/>
                  </a:srgbClr>
                </a:gs>
                <a:gs pos="100000">
                  <a:srgbClr val="C346D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D" sz="1200"/>
            </a:p>
          </p:txBody>
        </p:sp>
        <p:pic>
          <p:nvPicPr>
            <p:cNvPr id="20" name="Picture 20" descr="Icon&#10;&#10;Description automatically generated">
              <a:extLst>
                <a:ext uri="{FF2B5EF4-FFF2-40B4-BE49-F238E27FC236}">
                  <a16:creationId xmlns:a16="http://schemas.microsoft.com/office/drawing/2014/main" id="{290CC909-89A3-5FBF-CBE8-3DBE2F152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99864" y="4632173"/>
              <a:ext cx="552452" cy="55245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50BEF3-1144-4D9F-2461-733B5B53D368}"/>
              </a:ext>
            </a:extLst>
          </p:cNvPr>
          <p:cNvGrpSpPr/>
          <p:nvPr/>
        </p:nvGrpSpPr>
        <p:grpSpPr>
          <a:xfrm>
            <a:off x="8499116" y="1730654"/>
            <a:ext cx="644091" cy="638045"/>
            <a:chOff x="8388280" y="1604424"/>
            <a:chExt cx="644091" cy="638045"/>
          </a:xfrm>
        </p:grpSpPr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C37BADAC-001C-C9B4-6D24-7893B84880A7}"/>
                </a:ext>
              </a:extLst>
            </p:cNvPr>
            <p:cNvSpPr/>
            <p:nvPr/>
          </p:nvSpPr>
          <p:spPr>
            <a:xfrm>
              <a:off x="8388280" y="1604424"/>
              <a:ext cx="644091" cy="638045"/>
            </a:xfrm>
            <a:custGeom>
              <a:avLst/>
              <a:gdLst>
                <a:gd name="connsiteX0" fmla="*/ 1007053 w 2014105"/>
                <a:gd name="connsiteY0" fmla="*/ 0 h 2014105"/>
                <a:gd name="connsiteX1" fmla="*/ 2014105 w 2014105"/>
                <a:gd name="connsiteY1" fmla="*/ 1007053 h 2014105"/>
                <a:gd name="connsiteX2" fmla="*/ 1007053 w 2014105"/>
                <a:gd name="connsiteY2" fmla="*/ 2014105 h 2014105"/>
                <a:gd name="connsiteX3" fmla="*/ 0 w 2014105"/>
                <a:gd name="connsiteY3" fmla="*/ 1007053 h 2014105"/>
                <a:gd name="connsiteX4" fmla="*/ 1007053 w 2014105"/>
                <a:gd name="connsiteY4" fmla="*/ 0 h 20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105" h="2014105">
                  <a:moveTo>
                    <a:pt x="1007053" y="0"/>
                  </a:moveTo>
                  <a:cubicBezTo>
                    <a:pt x="1563233" y="0"/>
                    <a:pt x="2014105" y="450873"/>
                    <a:pt x="2014105" y="1007053"/>
                  </a:cubicBezTo>
                  <a:cubicBezTo>
                    <a:pt x="2014105" y="1563233"/>
                    <a:pt x="1563233" y="2014105"/>
                    <a:pt x="1007053" y="2014105"/>
                  </a:cubicBezTo>
                  <a:cubicBezTo>
                    <a:pt x="450873" y="2014105"/>
                    <a:pt x="0" y="1563233"/>
                    <a:pt x="0" y="1007053"/>
                  </a:cubicBezTo>
                  <a:cubicBezTo>
                    <a:pt x="0" y="450873"/>
                    <a:pt x="450873" y="0"/>
                    <a:pt x="100705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46D4">
                    <a:shade val="30000"/>
                    <a:satMod val="115000"/>
                  </a:srgbClr>
                </a:gs>
                <a:gs pos="50000">
                  <a:srgbClr val="C346D4">
                    <a:shade val="67500"/>
                    <a:satMod val="115000"/>
                  </a:srgbClr>
                </a:gs>
                <a:gs pos="100000">
                  <a:srgbClr val="C346D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D" sz="1200"/>
            </a:p>
          </p:txBody>
        </p:sp>
        <p:pic>
          <p:nvPicPr>
            <p:cNvPr id="25" name="Picture 25">
              <a:extLst>
                <a:ext uri="{FF2B5EF4-FFF2-40B4-BE49-F238E27FC236}">
                  <a16:creationId xmlns:a16="http://schemas.microsoft.com/office/drawing/2014/main" id="{23B6E3AE-224A-75BF-376D-1175CBA4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98556" y="1750753"/>
              <a:ext cx="230869" cy="35287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128048-8713-5689-B8A4-317868C1854B}"/>
              </a:ext>
            </a:extLst>
          </p:cNvPr>
          <p:cNvGrpSpPr/>
          <p:nvPr/>
        </p:nvGrpSpPr>
        <p:grpSpPr>
          <a:xfrm>
            <a:off x="9670287" y="1709902"/>
            <a:ext cx="636026" cy="636028"/>
            <a:chOff x="9559451" y="1583672"/>
            <a:chExt cx="636026" cy="636028"/>
          </a:xfrm>
        </p:grpSpPr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12A10BD-CECA-2243-BD2B-D151F51EB12F}"/>
                </a:ext>
              </a:extLst>
            </p:cNvPr>
            <p:cNvSpPr/>
            <p:nvPr/>
          </p:nvSpPr>
          <p:spPr>
            <a:xfrm>
              <a:off x="9559451" y="1583672"/>
              <a:ext cx="636026" cy="636028"/>
            </a:xfrm>
            <a:custGeom>
              <a:avLst/>
              <a:gdLst>
                <a:gd name="connsiteX0" fmla="*/ 1007053 w 2014105"/>
                <a:gd name="connsiteY0" fmla="*/ 0 h 2014105"/>
                <a:gd name="connsiteX1" fmla="*/ 2014105 w 2014105"/>
                <a:gd name="connsiteY1" fmla="*/ 1007053 h 2014105"/>
                <a:gd name="connsiteX2" fmla="*/ 1007053 w 2014105"/>
                <a:gd name="connsiteY2" fmla="*/ 2014105 h 2014105"/>
                <a:gd name="connsiteX3" fmla="*/ 0 w 2014105"/>
                <a:gd name="connsiteY3" fmla="*/ 1007053 h 2014105"/>
                <a:gd name="connsiteX4" fmla="*/ 1007053 w 2014105"/>
                <a:gd name="connsiteY4" fmla="*/ 0 h 20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105" h="2014105">
                  <a:moveTo>
                    <a:pt x="1007053" y="0"/>
                  </a:moveTo>
                  <a:cubicBezTo>
                    <a:pt x="1563233" y="0"/>
                    <a:pt x="2014105" y="450873"/>
                    <a:pt x="2014105" y="1007053"/>
                  </a:cubicBezTo>
                  <a:cubicBezTo>
                    <a:pt x="2014105" y="1563233"/>
                    <a:pt x="1563233" y="2014105"/>
                    <a:pt x="1007053" y="2014105"/>
                  </a:cubicBezTo>
                  <a:cubicBezTo>
                    <a:pt x="450873" y="2014105"/>
                    <a:pt x="0" y="1563233"/>
                    <a:pt x="0" y="1007053"/>
                  </a:cubicBezTo>
                  <a:cubicBezTo>
                    <a:pt x="0" y="450873"/>
                    <a:pt x="450873" y="0"/>
                    <a:pt x="100705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46D4">
                    <a:shade val="30000"/>
                    <a:satMod val="115000"/>
                  </a:srgbClr>
                </a:gs>
                <a:gs pos="50000">
                  <a:srgbClr val="C346D4">
                    <a:shade val="67500"/>
                    <a:satMod val="115000"/>
                  </a:srgbClr>
                </a:gs>
                <a:gs pos="100000">
                  <a:srgbClr val="C346D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D" sz="1200"/>
            </a:p>
          </p:txBody>
        </p:sp>
        <p:pic>
          <p:nvPicPr>
            <p:cNvPr id="27" name="Picture 27" descr="Icon&#10;&#10;Description automatically generated">
              <a:extLst>
                <a:ext uri="{FF2B5EF4-FFF2-40B4-BE49-F238E27FC236}">
                  <a16:creationId xmlns:a16="http://schemas.microsoft.com/office/drawing/2014/main" id="{B0817E51-CE86-6B74-1F53-9ED1AAB42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07898" y="1743602"/>
              <a:ext cx="357867" cy="33337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50F4AB-B178-923C-9E3B-E462D93292CC}"/>
              </a:ext>
            </a:extLst>
          </p:cNvPr>
          <p:cNvGrpSpPr/>
          <p:nvPr/>
        </p:nvGrpSpPr>
        <p:grpSpPr>
          <a:xfrm>
            <a:off x="10791163" y="1705718"/>
            <a:ext cx="633508" cy="632916"/>
            <a:chOff x="10680326" y="1579488"/>
            <a:chExt cx="633508" cy="632916"/>
          </a:xfrm>
        </p:grpSpPr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D120A628-835B-A34A-037D-23462E2D24D8}"/>
                </a:ext>
              </a:extLst>
            </p:cNvPr>
            <p:cNvSpPr/>
            <p:nvPr/>
          </p:nvSpPr>
          <p:spPr>
            <a:xfrm>
              <a:off x="10680326" y="1579488"/>
              <a:ext cx="633508" cy="632916"/>
            </a:xfrm>
            <a:custGeom>
              <a:avLst/>
              <a:gdLst>
                <a:gd name="connsiteX0" fmla="*/ 1007053 w 2014105"/>
                <a:gd name="connsiteY0" fmla="*/ 0 h 2014105"/>
                <a:gd name="connsiteX1" fmla="*/ 2014105 w 2014105"/>
                <a:gd name="connsiteY1" fmla="*/ 1007053 h 2014105"/>
                <a:gd name="connsiteX2" fmla="*/ 1007053 w 2014105"/>
                <a:gd name="connsiteY2" fmla="*/ 2014105 h 2014105"/>
                <a:gd name="connsiteX3" fmla="*/ 0 w 2014105"/>
                <a:gd name="connsiteY3" fmla="*/ 1007053 h 2014105"/>
                <a:gd name="connsiteX4" fmla="*/ 1007053 w 2014105"/>
                <a:gd name="connsiteY4" fmla="*/ 0 h 20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105" h="2014105">
                  <a:moveTo>
                    <a:pt x="1007053" y="0"/>
                  </a:moveTo>
                  <a:cubicBezTo>
                    <a:pt x="1563233" y="0"/>
                    <a:pt x="2014105" y="450873"/>
                    <a:pt x="2014105" y="1007053"/>
                  </a:cubicBezTo>
                  <a:cubicBezTo>
                    <a:pt x="2014105" y="1563233"/>
                    <a:pt x="1563233" y="2014105"/>
                    <a:pt x="1007053" y="2014105"/>
                  </a:cubicBezTo>
                  <a:cubicBezTo>
                    <a:pt x="450873" y="2014105"/>
                    <a:pt x="0" y="1563233"/>
                    <a:pt x="0" y="1007053"/>
                  </a:cubicBezTo>
                  <a:cubicBezTo>
                    <a:pt x="0" y="450873"/>
                    <a:pt x="450873" y="0"/>
                    <a:pt x="100705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346D4">
                    <a:shade val="30000"/>
                    <a:satMod val="115000"/>
                  </a:srgbClr>
                </a:gs>
                <a:gs pos="50000">
                  <a:srgbClr val="C346D4">
                    <a:shade val="67500"/>
                    <a:satMod val="115000"/>
                  </a:srgbClr>
                </a:gs>
                <a:gs pos="100000">
                  <a:srgbClr val="C346D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ID" sz="1200"/>
            </a:p>
          </p:txBody>
        </p:sp>
        <p:pic>
          <p:nvPicPr>
            <p:cNvPr id="31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1D916D-8D83-626B-2B46-D010FD3F5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81316" y="1581533"/>
              <a:ext cx="467992" cy="598716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3B326F7-1C88-54C4-306A-E366A8A2DAAA}"/>
              </a:ext>
            </a:extLst>
          </p:cNvPr>
          <p:cNvSpPr txBox="1"/>
          <p:nvPr/>
        </p:nvSpPr>
        <p:spPr>
          <a:xfrm>
            <a:off x="723900" y="162983"/>
            <a:ext cx="701886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570DBA"/>
                </a:solidFill>
                <a:latin typeface="Montserrat ExtraBold"/>
              </a:rPr>
              <a:t>Metaverse and Demographic </a:t>
            </a:r>
            <a:br>
              <a:rPr lang="en-US" sz="2800" b="1">
                <a:solidFill>
                  <a:srgbClr val="570DBA"/>
                </a:solidFill>
                <a:latin typeface="Montserrat ExtraBold"/>
              </a:rPr>
            </a:br>
            <a:r>
              <a:rPr lang="en-US" sz="2800" b="1">
                <a:solidFill>
                  <a:srgbClr val="570DBA"/>
                </a:solidFill>
                <a:latin typeface="Montserrat ExtraBold"/>
              </a:rPr>
              <a:t>Challenge in Indonesia</a:t>
            </a:r>
            <a:r>
              <a:rPr lang="en-GB" sz="2800">
                <a:solidFill>
                  <a:srgbClr val="570DBA"/>
                </a:solidFill>
                <a:latin typeface="Montserrat ExtraBold"/>
              </a:rPr>
              <a:t>​</a:t>
            </a:r>
            <a:endParaRPr lang="en-GB" sz="2800">
              <a:solidFill>
                <a:srgbClr val="570DBA"/>
              </a:solidFill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8C21DA-2063-CFCE-F261-83C58CAB84E6}"/>
              </a:ext>
            </a:extLst>
          </p:cNvPr>
          <p:cNvSpPr txBox="1"/>
          <p:nvPr/>
        </p:nvSpPr>
        <p:spPr>
          <a:xfrm>
            <a:off x="5002590" y="6538685"/>
            <a:ext cx="69039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Digital Business Technology - Telkom Indonesia | page 3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0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9" y="1014551"/>
            <a:ext cx="11460022" cy="5524134"/>
          </a:xfrm>
          <a:prstGeom prst="rect">
            <a:avLst/>
          </a:prstGeom>
        </p:spPr>
      </p:pic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5772203" y="1034034"/>
            <a:ext cx="5197475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br>
              <a:rPr lang="en-US" altLang="en-US" sz="1600" b="1">
                <a:latin typeface="Montserrat"/>
                <a:cs typeface="Poppins SemiBold"/>
              </a:rPr>
            </a:br>
            <a:endParaRPr lang="en-US" altLang="en-US" sz="2650" b="1">
              <a:solidFill>
                <a:srgbClr val="FFC000"/>
              </a:solidFill>
              <a:latin typeface="Montserrat"/>
              <a:cs typeface="Poppins Semi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3461" y="2959364"/>
            <a:ext cx="5159375" cy="3407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>
                <a:solidFill>
                  <a:schemeClr val="bg1">
                    <a:lumMod val="75000"/>
                  </a:schemeClr>
                </a:solidFill>
                <a:latin typeface="Russo One 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544622" y="2594"/>
            <a:ext cx="2516313" cy="878278"/>
            <a:chOff x="9318119" y="44539"/>
            <a:chExt cx="2516313" cy="87827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2738" y="59388"/>
              <a:ext cx="1227012" cy="86342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979" y="44539"/>
              <a:ext cx="942453" cy="72421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119" y="276157"/>
              <a:ext cx="615994" cy="35904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966E29-9D3B-468E-E6B0-A6E3EE5B7553}"/>
              </a:ext>
            </a:extLst>
          </p:cNvPr>
          <p:cNvSpPr txBox="1"/>
          <p:nvPr/>
        </p:nvSpPr>
        <p:spPr>
          <a:xfrm>
            <a:off x="1173338" y="3307230"/>
            <a:ext cx="337834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200" err="1">
                <a:solidFill>
                  <a:schemeClr val="bg1"/>
                </a:solidFill>
                <a:ea typeface="+mn-lt"/>
                <a:cs typeface="+mn-lt"/>
              </a:rPr>
              <a:t>Pertamina</a:t>
            </a:r>
            <a:r>
              <a:rPr lang="en-GB" sz="1200">
                <a:solidFill>
                  <a:schemeClr val="bg1"/>
                </a:solidFill>
                <a:ea typeface="+mn-lt"/>
                <a:cs typeface="+mn-lt"/>
              </a:rPr>
              <a:t> VR Training</a:t>
            </a:r>
          </a:p>
          <a:p>
            <a:pPr algn="ctr"/>
            <a:r>
              <a:rPr lang="en-US" sz="1200">
                <a:solidFill>
                  <a:srgbClr val="FFC000"/>
                </a:solidFill>
                <a:latin typeface="Montserrat SemiBold"/>
                <a:cs typeface="Calibri"/>
              </a:rPr>
              <a:t>Saving Cost &amp; Zero Risk Training</a:t>
            </a: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D1F05C6C-5D1F-165F-EA5B-BD04AF22D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994" y="1222486"/>
            <a:ext cx="3662882" cy="20539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CB144C-B83F-2D2B-E2A7-12A5AC6DFEDA}"/>
              </a:ext>
            </a:extLst>
          </p:cNvPr>
          <p:cNvSpPr txBox="1"/>
          <p:nvPr/>
        </p:nvSpPr>
        <p:spPr>
          <a:xfrm>
            <a:off x="4734333" y="3315933"/>
            <a:ext cx="337834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  <a:ea typeface="+mn-lt"/>
                <a:cs typeface="+mn-lt"/>
              </a:rPr>
              <a:t>BBI Virtual Expo</a:t>
            </a:r>
          </a:p>
          <a:p>
            <a:pPr algn="ctr"/>
            <a:r>
              <a:rPr lang="en-US" sz="1200">
                <a:solidFill>
                  <a:srgbClr val="FFC000"/>
                </a:solidFill>
                <a:latin typeface="Montserrat SemiBold"/>
                <a:cs typeface="Calibri"/>
              </a:rPr>
              <a:t>Showcase product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254FFA-A6D2-3A2F-00DA-220AD2B1B7B7}"/>
              </a:ext>
            </a:extLst>
          </p:cNvPr>
          <p:cNvSpPr txBox="1"/>
          <p:nvPr/>
        </p:nvSpPr>
        <p:spPr>
          <a:xfrm>
            <a:off x="7920484" y="5997731"/>
            <a:ext cx="337834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  <a:ea typeface="+mn-lt"/>
                <a:cs typeface="+mn-lt"/>
              </a:rPr>
              <a:t>Fruit Tea Concert</a:t>
            </a:r>
          </a:p>
          <a:p>
            <a:pPr algn="ctr"/>
            <a:r>
              <a:rPr lang="en-US" sz="1200">
                <a:solidFill>
                  <a:srgbClr val="FFC000"/>
                </a:solidFill>
                <a:latin typeface="Montserrat SemiBold"/>
                <a:cs typeface="Calibri"/>
              </a:rPr>
              <a:t>Increase customer engagement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867C1-F0A0-BCEE-7DFF-EBCC55A7E327}"/>
              </a:ext>
            </a:extLst>
          </p:cNvPr>
          <p:cNvSpPr txBox="1"/>
          <p:nvPr/>
        </p:nvSpPr>
        <p:spPr>
          <a:xfrm>
            <a:off x="4680664" y="5998499"/>
            <a:ext cx="337834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200" err="1">
                <a:solidFill>
                  <a:schemeClr val="bg1"/>
                </a:solidFill>
                <a:ea typeface="+mn-lt"/>
                <a:cs typeface="+mn-lt"/>
              </a:rPr>
              <a:t>Kominfo</a:t>
            </a:r>
            <a:r>
              <a:rPr lang="en-GB" sz="1200">
                <a:solidFill>
                  <a:schemeClr val="bg1"/>
                </a:solidFill>
                <a:ea typeface="+mn-lt"/>
                <a:cs typeface="+mn-lt"/>
              </a:rPr>
              <a:t> Virtual Stage</a:t>
            </a:r>
          </a:p>
          <a:p>
            <a:pPr algn="ctr"/>
            <a:r>
              <a:rPr lang="en-US" sz="1200">
                <a:solidFill>
                  <a:srgbClr val="FFC000"/>
                </a:solidFill>
                <a:latin typeface="Montserrat SemiBold"/>
                <a:cs typeface="Calibri"/>
              </a:rPr>
              <a:t>Expand new customer segment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375E19-E790-5BF5-D428-C9589BF3D9D2}"/>
              </a:ext>
            </a:extLst>
          </p:cNvPr>
          <p:cNvSpPr txBox="1"/>
          <p:nvPr/>
        </p:nvSpPr>
        <p:spPr>
          <a:xfrm>
            <a:off x="8067509" y="3287803"/>
            <a:ext cx="337834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  <a:ea typeface="+mn-lt"/>
                <a:cs typeface="+mn-lt"/>
              </a:rPr>
              <a:t>NFT digital twin utility in </a:t>
            </a:r>
            <a:r>
              <a:rPr lang="en-GB" sz="1200" err="1">
                <a:solidFill>
                  <a:schemeClr val="bg1"/>
                </a:solidFill>
                <a:ea typeface="+mn-lt"/>
                <a:cs typeface="+mn-lt"/>
              </a:rPr>
              <a:t>Metanesia</a:t>
            </a:r>
            <a:endParaRPr lang="en-GB" sz="12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1200">
                <a:solidFill>
                  <a:srgbClr val="FFC000"/>
                </a:solidFill>
                <a:latin typeface="Montserrat SemiBold"/>
                <a:cs typeface="Calibri"/>
              </a:rPr>
              <a:t>Enabler new revenue stream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1B2BF2-57AB-B4F6-91CE-A5A00D726CBF}"/>
              </a:ext>
            </a:extLst>
          </p:cNvPr>
          <p:cNvSpPr txBox="1"/>
          <p:nvPr/>
        </p:nvSpPr>
        <p:spPr>
          <a:xfrm>
            <a:off x="1019334" y="5993977"/>
            <a:ext cx="337834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200" err="1">
                <a:solidFill>
                  <a:schemeClr val="bg1"/>
                </a:solidFill>
                <a:ea typeface="+mn-lt"/>
                <a:cs typeface="+mn-lt"/>
              </a:rPr>
              <a:t>Istiqalverse</a:t>
            </a:r>
            <a:endParaRPr lang="en-GB" sz="12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1200">
                <a:solidFill>
                  <a:srgbClr val="FFC000"/>
                </a:solidFill>
                <a:latin typeface="Montserrat SemiBold"/>
                <a:cs typeface="Calibri"/>
              </a:rPr>
              <a:t>Enabler Digital Twin</a:t>
            </a:r>
          </a:p>
        </p:txBody>
      </p:sp>
      <p:pic>
        <p:nvPicPr>
          <p:cNvPr id="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014D33-B791-7DDB-909E-1C08ECD7D2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649" t="14630" r="18303" b="15128"/>
          <a:stretch/>
        </p:blipFill>
        <p:spPr>
          <a:xfrm>
            <a:off x="4774221" y="1215923"/>
            <a:ext cx="3187306" cy="173953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811248E-3776-09DD-59D6-6924249BD8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44" t="5009" r="14800" b="15134"/>
          <a:stretch/>
        </p:blipFill>
        <p:spPr>
          <a:xfrm>
            <a:off x="8113145" y="3952617"/>
            <a:ext cx="3282890" cy="2049731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D70BBAD3-13C5-5638-CEDD-7F3C05647F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0" r="11349" b="1008"/>
          <a:stretch/>
        </p:blipFill>
        <p:spPr>
          <a:xfrm>
            <a:off x="4778279" y="3988823"/>
            <a:ext cx="3182453" cy="199769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80C65480-BFFF-841E-85C8-9573B551808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78" t="-83" r="6265" b="-642"/>
          <a:stretch/>
        </p:blipFill>
        <p:spPr>
          <a:xfrm>
            <a:off x="8142304" y="1216551"/>
            <a:ext cx="3281127" cy="1988395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FDD049FE-AAE2-B61A-23ED-F8A0DAE630F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132" r="210" b="3504"/>
          <a:stretch/>
        </p:blipFill>
        <p:spPr>
          <a:xfrm>
            <a:off x="929794" y="3991564"/>
            <a:ext cx="3659151" cy="20042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87D3F1-B516-9906-81E1-BC4FBF38B129}"/>
              </a:ext>
            </a:extLst>
          </p:cNvPr>
          <p:cNvSpPr txBox="1"/>
          <p:nvPr/>
        </p:nvSpPr>
        <p:spPr>
          <a:xfrm>
            <a:off x="723899" y="377135"/>
            <a:ext cx="89872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Montserrat ExtraBold"/>
                <a:cs typeface="Calibri"/>
              </a:rPr>
              <a:t>Use cases in </a:t>
            </a:r>
            <a:r>
              <a:rPr lang="en-US" sz="2800" b="1" err="1">
                <a:solidFill>
                  <a:srgbClr val="FFC000"/>
                </a:solidFill>
                <a:latin typeface="Montserrat ExtraBold"/>
                <a:cs typeface="Calibri"/>
              </a:rPr>
              <a:t>Metanesia</a:t>
            </a:r>
            <a:r>
              <a:rPr lang="en-US" sz="2800" b="1">
                <a:solidFill>
                  <a:srgbClr val="FFC000"/>
                </a:solidFill>
                <a:latin typeface="Montserrat ExtraBold"/>
                <a:cs typeface="Calibri"/>
              </a:rPr>
              <a:t> </a:t>
            </a:r>
            <a:endParaRPr lang="en-GB" sz="2800">
              <a:solidFill>
                <a:srgbClr val="FFC000"/>
              </a:solidFill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D44DBC-5851-4954-8CD5-DD8D5385C0B0}"/>
              </a:ext>
            </a:extLst>
          </p:cNvPr>
          <p:cNvSpPr txBox="1"/>
          <p:nvPr/>
        </p:nvSpPr>
        <p:spPr>
          <a:xfrm>
            <a:off x="5002590" y="6538685"/>
            <a:ext cx="69039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Digital Business Technology - Telkom Indonesia | page 4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8E4210-5044-3E62-445D-39AEF037C030}"/>
              </a:ext>
            </a:extLst>
          </p:cNvPr>
          <p:cNvSpPr/>
          <p:nvPr/>
        </p:nvSpPr>
        <p:spPr>
          <a:xfrm>
            <a:off x="941126" y="2849768"/>
            <a:ext cx="3653309" cy="41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9CE231-3975-1BDE-A50E-CC6DB3F4C00D}"/>
              </a:ext>
            </a:extLst>
          </p:cNvPr>
          <p:cNvSpPr/>
          <p:nvPr/>
        </p:nvSpPr>
        <p:spPr>
          <a:xfrm>
            <a:off x="4778009" y="2811374"/>
            <a:ext cx="3186726" cy="46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332BAC-4609-46FB-7695-160D2C08ADE6}"/>
              </a:ext>
            </a:extLst>
          </p:cNvPr>
          <p:cNvSpPr/>
          <p:nvPr/>
        </p:nvSpPr>
        <p:spPr>
          <a:xfrm>
            <a:off x="8132562" y="2842084"/>
            <a:ext cx="3276336" cy="439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B0AF96-817C-9DE8-2D0B-F63E1137411B}"/>
              </a:ext>
            </a:extLst>
          </p:cNvPr>
          <p:cNvSpPr/>
          <p:nvPr/>
        </p:nvSpPr>
        <p:spPr>
          <a:xfrm>
            <a:off x="929382" y="5583036"/>
            <a:ext cx="3657667" cy="425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16C6D27-0F54-DAC6-6A47-C9FE7754577B}"/>
              </a:ext>
            </a:extLst>
          </p:cNvPr>
          <p:cNvSpPr/>
          <p:nvPr/>
        </p:nvSpPr>
        <p:spPr>
          <a:xfrm>
            <a:off x="4777431" y="5559763"/>
            <a:ext cx="3186810" cy="43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B44A5A-1835-AF55-E617-01A79A1E7E3C}"/>
              </a:ext>
            </a:extLst>
          </p:cNvPr>
          <p:cNvSpPr/>
          <p:nvPr/>
        </p:nvSpPr>
        <p:spPr>
          <a:xfrm>
            <a:off x="8115087" y="5559832"/>
            <a:ext cx="3276667" cy="425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485D1C42-C64D-AE6F-11AD-48CB15FF89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3996" y="5538517"/>
            <a:ext cx="543477" cy="506073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F2B9600C-298B-EADF-9674-FD0F926239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42034" y="5570796"/>
            <a:ext cx="549682" cy="421463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61C5BB55-6C99-C58E-C139-B3E4F05FCA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63208" y="5530140"/>
            <a:ext cx="630755" cy="503761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ECD64937-0C4A-555C-C85C-A164910EF2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19225" y="2840999"/>
            <a:ext cx="984147" cy="559990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C7FEC7EC-1BAE-A3D7-90C6-B3A7890997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42486" y="2813635"/>
            <a:ext cx="548487" cy="449943"/>
          </a:xfrm>
          <a:prstGeom prst="rect">
            <a:avLst/>
          </a:prstGeom>
        </p:spPr>
      </p:pic>
      <p:pic>
        <p:nvPicPr>
          <p:cNvPr id="21" name="Picture 43">
            <a:extLst>
              <a:ext uri="{FF2B5EF4-FFF2-40B4-BE49-F238E27FC236}">
                <a16:creationId xmlns:a16="http://schemas.microsoft.com/office/drawing/2014/main" id="{B6108C88-5BE2-9C1B-CDA1-650F6B3C71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33555" y="2861208"/>
            <a:ext cx="1098521" cy="4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48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4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7" y="963614"/>
            <a:ext cx="10946569" cy="552648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544622" y="2594"/>
            <a:ext cx="2516313" cy="878278"/>
            <a:chOff x="9318119" y="44539"/>
            <a:chExt cx="2516313" cy="87827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2738" y="59388"/>
              <a:ext cx="1227012" cy="86342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979" y="44539"/>
              <a:ext cx="942453" cy="72421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119" y="276157"/>
              <a:ext cx="615994" cy="35904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C26291-685E-A2C5-04A5-699F0010FB0C}"/>
              </a:ext>
            </a:extLst>
          </p:cNvPr>
          <p:cNvSpPr txBox="1"/>
          <p:nvPr/>
        </p:nvSpPr>
        <p:spPr>
          <a:xfrm>
            <a:off x="785610" y="291921"/>
            <a:ext cx="768243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rgbClr val="FFC000"/>
                </a:solidFill>
                <a:latin typeface="Montserrat ExtraBold" pitchFamily="2" charset="0"/>
                <a:cs typeface="Calibri"/>
              </a:rPr>
              <a:t>NFT on </a:t>
            </a:r>
            <a:r>
              <a:rPr lang="en-GB" sz="3200" b="1" err="1">
                <a:solidFill>
                  <a:srgbClr val="FFC000"/>
                </a:solidFill>
                <a:latin typeface="Montserrat ExtraBold" pitchFamily="2" charset="0"/>
                <a:cs typeface="Calibri"/>
              </a:rPr>
              <a:t>metaNesia</a:t>
            </a:r>
            <a:endParaRPr lang="en-GB" sz="3200" b="1">
              <a:solidFill>
                <a:srgbClr val="FFC000"/>
              </a:solidFill>
              <a:latin typeface="Montserrat ExtraBold" pitchFamily="2" charset="0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0CDA1-CDBE-DBEB-8844-591F6C56E075}"/>
              </a:ext>
            </a:extLst>
          </p:cNvPr>
          <p:cNvSpPr txBox="1"/>
          <p:nvPr/>
        </p:nvSpPr>
        <p:spPr>
          <a:xfrm>
            <a:off x="5002590" y="6538685"/>
            <a:ext cx="69039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Digital Business Technology - Telkom Indonesia | page 5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214D2-0304-A1A5-96CD-97E2FE54135C}"/>
              </a:ext>
            </a:extLst>
          </p:cNvPr>
          <p:cNvSpPr txBox="1"/>
          <p:nvPr/>
        </p:nvSpPr>
        <p:spPr>
          <a:xfrm>
            <a:off x="1025887" y="1576919"/>
            <a:ext cx="5070113" cy="3869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GB" sz="2200">
                <a:solidFill>
                  <a:schemeClr val="bg1"/>
                </a:solidFill>
                <a:ea typeface="+mn-lt"/>
                <a:cs typeface="+mn-lt"/>
              </a:rPr>
              <a:t>For now, NFTs in </a:t>
            </a:r>
            <a:r>
              <a:rPr lang="en-GB" sz="2200" err="1">
                <a:solidFill>
                  <a:schemeClr val="bg1"/>
                </a:solidFill>
                <a:ea typeface="+mn-lt"/>
                <a:cs typeface="+mn-lt"/>
              </a:rPr>
              <a:t>MetaNesia</a:t>
            </a:r>
            <a:r>
              <a:rPr lang="en-GB" sz="2200">
                <a:solidFill>
                  <a:schemeClr val="bg1"/>
                </a:solidFill>
                <a:ea typeface="+mn-lt"/>
                <a:cs typeface="+mn-lt"/>
              </a:rPr>
              <a:t> are primarily used for avatar wardrobes. </a:t>
            </a:r>
            <a:endParaRPr lang="en-US" sz="22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25000"/>
              </a:lnSpc>
            </a:pPr>
            <a:r>
              <a:rPr lang="en-GB" sz="2200">
                <a:solidFill>
                  <a:schemeClr val="bg1"/>
                </a:solidFill>
                <a:ea typeface="+mn-lt"/>
                <a:cs typeface="+mn-lt"/>
              </a:rPr>
              <a:t>These NFTs can be obtained through airdrops or campaigns that we conduct in </a:t>
            </a:r>
            <a:r>
              <a:rPr lang="en-GB" sz="2200" err="1">
                <a:solidFill>
                  <a:schemeClr val="bg1"/>
                </a:solidFill>
                <a:ea typeface="+mn-lt"/>
                <a:cs typeface="+mn-lt"/>
              </a:rPr>
              <a:t>MetaNesia</a:t>
            </a:r>
            <a:r>
              <a:rPr lang="en-GB" sz="2200">
                <a:solidFill>
                  <a:schemeClr val="bg1"/>
                </a:solidFill>
                <a:ea typeface="+mn-lt"/>
                <a:cs typeface="+mn-lt"/>
              </a:rPr>
              <a:t>. In the next development, we plan to open UGC (User Generated </a:t>
            </a:r>
            <a:r>
              <a:rPr lang="en-GB" sz="2200" err="1">
                <a:solidFill>
                  <a:schemeClr val="bg1"/>
                </a:solidFill>
                <a:ea typeface="+mn-lt"/>
                <a:cs typeface="+mn-lt"/>
              </a:rPr>
              <a:t>Concent</a:t>
            </a:r>
            <a:r>
              <a:rPr lang="en-GB" sz="2200">
                <a:solidFill>
                  <a:schemeClr val="bg1"/>
                </a:solidFill>
                <a:ea typeface="+mn-lt"/>
                <a:cs typeface="+mn-lt"/>
              </a:rPr>
              <a:t>) features so that artists or IP creator can join and get benefit in the metaverse."</a:t>
            </a:r>
            <a:endParaRPr lang="en-US" sz="2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9EEFB9A7-E2F4-8470-927F-1FAA551105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7954" y="1881340"/>
            <a:ext cx="4020255" cy="402665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FC91D69-EF3E-FE9E-32F8-848F6FA445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281" t="17761" r="15911" b="13514"/>
          <a:stretch/>
        </p:blipFill>
        <p:spPr>
          <a:xfrm>
            <a:off x="6220178" y="667456"/>
            <a:ext cx="2398519" cy="61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70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4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7" y="1097640"/>
            <a:ext cx="10946569" cy="53924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544622" y="2594"/>
            <a:ext cx="2516313" cy="878278"/>
            <a:chOff x="9318119" y="44539"/>
            <a:chExt cx="2516313" cy="87827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2738" y="59388"/>
              <a:ext cx="1227012" cy="86342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979" y="44539"/>
              <a:ext cx="942453" cy="72421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119" y="276157"/>
              <a:ext cx="615994" cy="35904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C26291-685E-A2C5-04A5-699F0010FB0C}"/>
              </a:ext>
            </a:extLst>
          </p:cNvPr>
          <p:cNvSpPr txBox="1"/>
          <p:nvPr/>
        </p:nvSpPr>
        <p:spPr>
          <a:xfrm>
            <a:off x="785610" y="291921"/>
            <a:ext cx="768243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err="1">
                <a:solidFill>
                  <a:srgbClr val="FFC000"/>
                </a:solidFill>
                <a:latin typeface="Montserrat ExtraBold" pitchFamily="2" charset="0"/>
                <a:ea typeface="+mn-lt"/>
                <a:cs typeface="+mn-lt"/>
              </a:rPr>
              <a:t>Phygital</a:t>
            </a:r>
            <a:r>
              <a:rPr lang="en-GB" sz="3200" b="1">
                <a:solidFill>
                  <a:srgbClr val="FFC000"/>
                </a:solidFill>
                <a:latin typeface="Montserrat ExtraBold" pitchFamily="2" charset="0"/>
                <a:ea typeface="+mn-lt"/>
                <a:cs typeface="+mn-lt"/>
              </a:rPr>
              <a:t> NFT Wardrobe</a:t>
            </a:r>
            <a:endParaRPr lang="en-US">
              <a:latin typeface="Montserrat ExtraBol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0CDA1-CDBE-DBEB-8844-591F6C56E075}"/>
              </a:ext>
            </a:extLst>
          </p:cNvPr>
          <p:cNvSpPr txBox="1"/>
          <p:nvPr/>
        </p:nvSpPr>
        <p:spPr>
          <a:xfrm>
            <a:off x="5002590" y="6538685"/>
            <a:ext cx="690396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Digital Business Technology - Telkom Indonesia | page 6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214D2-0304-A1A5-96CD-97E2FE54135C}"/>
              </a:ext>
            </a:extLst>
          </p:cNvPr>
          <p:cNvSpPr txBox="1"/>
          <p:nvPr/>
        </p:nvSpPr>
        <p:spPr>
          <a:xfrm>
            <a:off x="1027800" y="1663883"/>
            <a:ext cx="5154780" cy="28281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GB" sz="2400" err="1">
                <a:solidFill>
                  <a:schemeClr val="bg1"/>
                </a:solidFill>
                <a:ea typeface="+mn-lt"/>
                <a:cs typeface="+mn-lt"/>
              </a:rPr>
              <a:t>metaNesia</a:t>
            </a:r>
            <a:r>
              <a:rPr lang="en-GB" sz="2400">
                <a:solidFill>
                  <a:schemeClr val="bg1"/>
                </a:solidFill>
                <a:ea typeface="+mn-lt"/>
                <a:cs typeface="+mn-lt"/>
              </a:rPr>
              <a:t> also provides a digital twin, where the purchased NFT can become a wardrobe for avatars in </a:t>
            </a:r>
            <a:r>
              <a:rPr lang="en-GB" sz="2400" err="1">
                <a:solidFill>
                  <a:schemeClr val="bg1"/>
                </a:solidFill>
                <a:ea typeface="+mn-lt"/>
                <a:cs typeface="+mn-lt"/>
              </a:rPr>
              <a:t>MetaNesia</a:t>
            </a:r>
            <a:r>
              <a:rPr lang="en-GB" sz="2400">
                <a:solidFill>
                  <a:schemeClr val="bg1"/>
                </a:solidFill>
                <a:ea typeface="+mn-lt"/>
                <a:cs typeface="+mn-lt"/>
              </a:rPr>
              <a:t> and can also be redeemed for real t-shirts. 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25000"/>
              </a:lnSpc>
            </a:pPr>
            <a:r>
              <a:rPr lang="en-GB" sz="2400">
                <a:solidFill>
                  <a:schemeClr val="bg1"/>
                </a:solidFill>
                <a:ea typeface="+mn-lt"/>
                <a:cs typeface="+mn-lt"/>
              </a:rPr>
              <a:t>This method also helps to bridge the adaptation to the metaverse world.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60A54C8-7F8D-2088-DEB7-78EDAEC3FC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3512" y="1102446"/>
            <a:ext cx="4500032" cy="46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14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EF082C-ADAB-29C0-6DC8-AC73519E7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4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822023-9D64-9D2C-B0C7-FC052B52AAB0}"/>
              </a:ext>
            </a:extLst>
          </p:cNvPr>
          <p:cNvGrpSpPr/>
          <p:nvPr/>
        </p:nvGrpSpPr>
        <p:grpSpPr>
          <a:xfrm>
            <a:off x="9544622" y="2594"/>
            <a:ext cx="2516313" cy="878278"/>
            <a:chOff x="9318119" y="44539"/>
            <a:chExt cx="2516313" cy="878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B78468-A290-4344-088F-59CBCD42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2738" y="59388"/>
              <a:ext cx="1227012" cy="8634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00DD10-921B-0038-211B-CF6AD741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979" y="44539"/>
              <a:ext cx="942453" cy="7242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40B878-C2B0-84E9-A2D5-46DC90311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119" y="276157"/>
              <a:ext cx="615994" cy="359044"/>
            </a:xfrm>
            <a:prstGeom prst="rect">
              <a:avLst/>
            </a:prstGeom>
          </p:spPr>
        </p:pic>
      </p:grpSp>
      <p:grpSp>
        <p:nvGrpSpPr>
          <p:cNvPr id="213" name="Google Shape;213;p17"/>
          <p:cNvGrpSpPr/>
          <p:nvPr/>
        </p:nvGrpSpPr>
        <p:grpSpPr>
          <a:xfrm>
            <a:off x="-1276139" y="1779462"/>
            <a:ext cx="13902853" cy="8881787"/>
            <a:chOff x="-957104" y="1258395"/>
            <a:chExt cx="10427140" cy="6661341"/>
          </a:xfrm>
        </p:grpSpPr>
        <p:pic>
          <p:nvPicPr>
            <p:cNvPr id="214" name="Google Shape;214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70524" y="2196587"/>
              <a:ext cx="2370234" cy="4214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731551" y="1998691"/>
              <a:ext cx="1452299" cy="4041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081752" y="1586484"/>
              <a:ext cx="2206020" cy="4037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255351" y="2124003"/>
              <a:ext cx="2415585" cy="4294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7"/>
            <p:cNvPicPr preferRelativeResize="0"/>
            <p:nvPr/>
          </p:nvPicPr>
          <p:blipFill rotWithShape="1">
            <a:blip r:embed="rId11">
              <a:alphaModFix/>
            </a:blip>
            <a:srcRect l="-3525" t="2472" r="24304" b="6618"/>
            <a:stretch/>
          </p:blipFill>
          <p:spPr>
            <a:xfrm>
              <a:off x="2567325" y="2175975"/>
              <a:ext cx="1819688" cy="3826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059293" y="1351910"/>
              <a:ext cx="1410743" cy="392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670929" y="1258395"/>
              <a:ext cx="2127309" cy="4514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7668088" y="2117738"/>
              <a:ext cx="1696716" cy="2457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270452" y="2023362"/>
              <a:ext cx="2515075" cy="4471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1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548102" y="2434584"/>
              <a:ext cx="2415584" cy="4514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17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4712541" y="3314803"/>
              <a:ext cx="4757492" cy="4294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4000196" y="3330693"/>
              <a:ext cx="1452296" cy="4223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7"/>
            <p:cNvPicPr preferRelativeResize="0"/>
            <p:nvPr/>
          </p:nvPicPr>
          <p:blipFill rotWithShape="1">
            <a:blip r:embed="rId19">
              <a:alphaModFix/>
            </a:blip>
            <a:srcRect l="14059" r="-14059"/>
            <a:stretch/>
          </p:blipFill>
          <p:spPr>
            <a:xfrm>
              <a:off x="98331" y="1471907"/>
              <a:ext cx="2296884" cy="4209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7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-841225" y="1965483"/>
              <a:ext cx="2408193" cy="4400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7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1880920" y="2560530"/>
              <a:ext cx="2296884" cy="4209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17"/>
            <p:cNvPicPr preferRelativeResize="0"/>
            <p:nvPr/>
          </p:nvPicPr>
          <p:blipFill rotWithShape="1">
            <a:blip r:embed="rId22">
              <a:alphaModFix/>
            </a:blip>
            <a:srcRect l="26929" r="18381"/>
            <a:stretch/>
          </p:blipFill>
          <p:spPr>
            <a:xfrm>
              <a:off x="1082824" y="1961878"/>
              <a:ext cx="1256164" cy="4209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7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118935" y="2606539"/>
              <a:ext cx="1589466" cy="441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7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-957104" y="3329876"/>
              <a:ext cx="2369079" cy="4335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7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2850012" y="3259303"/>
              <a:ext cx="1908305" cy="2529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7"/>
            <p:cNvPicPr preferRelativeResize="0"/>
            <p:nvPr/>
          </p:nvPicPr>
          <p:blipFill rotWithShape="1">
            <a:blip r:embed="rId26">
              <a:alphaModFix/>
            </a:blip>
            <a:srcRect r="25528"/>
            <a:stretch/>
          </p:blipFill>
          <p:spPr>
            <a:xfrm>
              <a:off x="844698" y="2883175"/>
              <a:ext cx="1732425" cy="4257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7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284724" y="3583777"/>
              <a:ext cx="2369079" cy="4335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17"/>
            <p:cNvPicPr preferRelativeResize="0"/>
            <p:nvPr/>
          </p:nvPicPr>
          <p:blipFill rotWithShape="1">
            <a:blip r:embed="rId28">
              <a:alphaModFix/>
            </a:blip>
            <a:srcRect t="-4460" b="4460"/>
            <a:stretch/>
          </p:blipFill>
          <p:spPr>
            <a:xfrm>
              <a:off x="1387622" y="3043301"/>
              <a:ext cx="2369079" cy="43359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" name="Google Shape;237;p17"/>
          <p:cNvSpPr txBox="1"/>
          <p:nvPr/>
        </p:nvSpPr>
        <p:spPr>
          <a:xfrm>
            <a:off x="456667" y="774288"/>
            <a:ext cx="11278800" cy="100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6133" b="1">
                <a:solidFill>
                  <a:srgbClr val="FFFFFF"/>
                </a:solidFill>
                <a:ea typeface="Rajdhani"/>
                <a:cs typeface="Rajdhani"/>
                <a:sym typeface="Rajdhani"/>
              </a:rPr>
              <a:t>See You in </a:t>
            </a:r>
            <a:r>
              <a:rPr lang="en-GB" sz="6133" b="1" err="1">
                <a:solidFill>
                  <a:srgbClr val="FFFFFF"/>
                </a:solidFill>
                <a:ea typeface="Rajdhani"/>
                <a:cs typeface="Rajdhani"/>
                <a:sym typeface="Rajdhani"/>
              </a:rPr>
              <a:t>metaNesia</a:t>
            </a:r>
            <a:endParaRPr sz="6133" b="1">
              <a:solidFill>
                <a:srgbClr val="FFFFFF"/>
              </a:solidFill>
              <a:ea typeface="Rajdhani"/>
              <a:cs typeface="Rajdhani"/>
              <a:sym typeface="Rajdhani"/>
            </a:endParaRPr>
          </a:p>
        </p:txBody>
      </p:sp>
      <p:sp>
        <p:nvSpPr>
          <p:cNvPr id="244" name="Google Shape;244;p17"/>
          <p:cNvSpPr txBox="1"/>
          <p:nvPr/>
        </p:nvSpPr>
        <p:spPr>
          <a:xfrm>
            <a:off x="3950803" y="1713647"/>
            <a:ext cx="4269517" cy="623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3067">
                <a:solidFill>
                  <a:srgbClr val="FFC000"/>
                </a:solidFill>
                <a:latin typeface="Rajdhani"/>
                <a:ea typeface="Rajdhani"/>
                <a:cs typeface="Rajdhani"/>
                <a:sym typeface="Rajdhani"/>
              </a:rPr>
              <a:t>#unlockYourDreams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989F20BACC7944AEE2D723B04CE850" ma:contentTypeVersion="11" ma:contentTypeDescription="Create a new document." ma:contentTypeScope="" ma:versionID="3ebedde65653cc7c77071739f3440a23">
  <xsd:schema xmlns:xsd="http://www.w3.org/2001/XMLSchema" xmlns:xs="http://www.w3.org/2001/XMLSchema" xmlns:p="http://schemas.microsoft.com/office/2006/metadata/properties" xmlns:ns2="466c1ea9-3c2f-46e3-92f8-a6dc3b56047c" xmlns:ns3="271e9dfc-08fc-4700-84df-61e49709677d" targetNamespace="http://schemas.microsoft.com/office/2006/metadata/properties" ma:root="true" ma:fieldsID="1097577f20aecb13eabe319f105c4e8c" ns2:_="" ns3:_="">
    <xsd:import namespace="466c1ea9-3c2f-46e3-92f8-a6dc3b56047c"/>
    <xsd:import namespace="271e9dfc-08fc-4700-84df-61e49709677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c1ea9-3c2f-46e3-92f8-a6dc3b56047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823f6e3e-371f-4301-93a8-5a99bedc71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e9dfc-08fc-4700-84df-61e49709677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6c1ea9-3c2f-46e3-92f8-a6dc3b56047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3ABD56-85B0-4682-8EFE-A7E622C869DD}">
  <ds:schemaRefs>
    <ds:schemaRef ds:uri="271e9dfc-08fc-4700-84df-61e49709677d"/>
    <ds:schemaRef ds:uri="466c1ea9-3c2f-46e3-92f8-a6dc3b5604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805B6C5-CC86-463C-8CCF-B623B35344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C28D23-564C-459B-845D-85910DF71819}">
  <ds:schemaRefs>
    <ds:schemaRef ds:uri="271e9dfc-08fc-4700-84df-61e49709677d"/>
    <ds:schemaRef ds:uri="466c1ea9-3c2f-46e3-92f8-a6dc3b5604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9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</cp:revision>
  <dcterms:created xsi:type="dcterms:W3CDTF">2022-08-22T15:21:08Z</dcterms:created>
  <dcterms:modified xsi:type="dcterms:W3CDTF">2023-03-29T12:30:41Z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0x010100C4989F20BACC7944AEE2D723B04CE850</vt:lpwstr>
  </property>
  <property fmtid="{D5CDD505-2E9C-101B-9397-08002B2CF9AE}" pid="3" name="MediaServiceImageTags">
    <vt:lpwstr/>
  </property>
</Properties>
</file>