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9" r:id="rId10"/>
    <p:sldId id="288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1" r:id="rId23"/>
    <p:sldId id="281" r:id="rId24"/>
    <p:sldId id="282" r:id="rId25"/>
    <p:sldId id="283" r:id="rId26"/>
    <p:sldId id="284" r:id="rId27"/>
    <p:sldId id="292" r:id="rId28"/>
    <p:sldId id="285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7" r:id="rId38"/>
    <p:sldId id="306" r:id="rId39"/>
    <p:sldId id="308" r:id="rId40"/>
    <p:sldId id="304" r:id="rId41"/>
    <p:sldId id="305" r:id="rId42"/>
    <p:sldId id="309" r:id="rId43"/>
    <p:sldId id="303" r:id="rId44"/>
    <p:sldId id="301" r:id="rId45"/>
    <p:sldId id="310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9" d="100"/>
          <a:sy n="89" d="100"/>
        </p:scale>
        <p:origin x="-30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E717-7AF7-43E0-A005-836B788754D4}" type="datetimeFigureOut">
              <a:rPr lang="en-US" smtClean="0"/>
              <a:t>7/29/2013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776F-5C77-4A6D-BCF7-AD74398B7F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4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1797FEC-3DF1-4A4E-9EF1-89F0A9549D25}" type="slidenum">
              <a:rPr lang="en-US" altLang="ja-JP"/>
              <a:pPr eaLnBrk="1" hangingPunct="1"/>
              <a:t>38</a:t>
            </a:fld>
            <a:endParaRPr lang="en-US" altLang="ja-JP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34F417-7443-4EA4-9406-8469F94CFF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9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A5D7AF-EDD4-4C29-BBD6-C6011ACCC6A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1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F9DACC-EEA8-4FBD-BF50-4E9D7341FE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4A057-E102-4762-A501-B50583BC70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93089-D376-4A37-914E-ECCDAAF15E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7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F13F2E-5A49-4EDD-9DB2-3357818FB23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9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7EA2CB-41A3-491A-9569-0DC64904973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397AB-860A-4110-92E6-463A2CAACC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3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24FAA-743F-4F8B-A8CA-134001ABC9E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EEAE5-CA5A-4DFF-8E5A-6A106BBD00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8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725370AC-9633-4D20-A7A9-35077DDE44C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contact/en/" TargetMode="External"/><Relationship Id="rId2" Type="http://schemas.openxmlformats.org/officeDocument/2006/relationships/hyperlink" Target="http://www.wipo.in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510" y="3717032"/>
            <a:ext cx="7164922" cy="1333500"/>
          </a:xfrm>
          <a:noFill/>
          <a:ln/>
        </p:spPr>
        <p:txBody>
          <a:bodyPr/>
          <a:lstStyle/>
          <a:p>
            <a:r>
              <a:rPr lang="en-US" sz="2800" b="1" dirty="0" smtClean="0">
                <a:solidFill>
                  <a:srgbClr val="00408C"/>
                </a:solidFill>
                <a:ea typeface="ヒラギノ角ゴ Pro W3" pitchFamily="1" charset="-128"/>
              </a:rPr>
              <a:t>DOING BUSINESS INTERNATIONALLY</a:t>
            </a:r>
          </a:p>
          <a:p>
            <a:r>
              <a:rPr lang="en-US" b="1" dirty="0" smtClean="0">
                <a:solidFill>
                  <a:srgbClr val="00B050"/>
                </a:solidFill>
                <a:ea typeface="ヒラギノ角ゴ Pro W3" pitchFamily="1" charset="-128"/>
              </a:rPr>
              <a:t>The inaugural WIPO SEMINAR SERIES</a:t>
            </a:r>
          </a:p>
          <a:p>
            <a:r>
              <a:rPr lang="en-US" b="1" dirty="0" smtClean="0">
                <a:solidFill>
                  <a:srgbClr val="FF0000"/>
                </a:solidFill>
                <a:ea typeface="ヒラギノ角ゴ Pro W3" pitchFamily="1" charset="-128"/>
              </a:rPr>
              <a:t>WIPO Programs and Services for Business</a:t>
            </a:r>
            <a:endParaRPr lang="en-US" dirty="0">
              <a:solidFill>
                <a:srgbClr val="FF0000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Australia</a:t>
            </a:r>
          </a:p>
          <a:p>
            <a:pPr eaLnBrk="0" hangingPunct="0"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August 2013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Yo Takagi</a:t>
            </a: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Assistant Director General, Global Infrastructure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/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97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PATENTSCOPE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363272" cy="4352925"/>
          </a:xfrm>
        </p:spPr>
        <p:txBody>
          <a:bodyPr/>
          <a:lstStyle/>
          <a:p>
            <a:r>
              <a:rPr lang="en-US" sz="2800" dirty="0" smtClean="0"/>
              <a:t>2.2 million PCT data (first publish, high quality full text)</a:t>
            </a:r>
          </a:p>
          <a:p>
            <a:r>
              <a:rPr lang="en-US" sz="2800" dirty="0" smtClean="0"/>
              <a:t>30 million national data collections (30 countries or regions)</a:t>
            </a:r>
          </a:p>
          <a:p>
            <a:r>
              <a:rPr lang="en-US" sz="2800" dirty="0" smtClean="0"/>
              <a:t>Full text search</a:t>
            </a:r>
          </a:p>
          <a:p>
            <a:r>
              <a:rPr lang="en-US" sz="2800" dirty="0" smtClean="0"/>
              <a:t>Cross Lingual Information Retrieval (CLIR)</a:t>
            </a:r>
          </a:p>
          <a:p>
            <a:r>
              <a:rPr lang="en-US" sz="2800" dirty="0" smtClean="0"/>
              <a:t>Machine translation tools (</a:t>
            </a:r>
            <a:r>
              <a:rPr lang="en-US" sz="2800" dirty="0" smtClean="0"/>
              <a:t>Google, Microsoft) Translator) </a:t>
            </a:r>
            <a:endParaRPr lang="en-US" sz="2800" dirty="0" smtClean="0"/>
          </a:p>
          <a:p>
            <a:r>
              <a:rPr lang="en-US" sz="2800" dirty="0" smtClean="0"/>
              <a:t>Analysis and graphical presentation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7071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" y="0"/>
            <a:ext cx="9052587" cy="67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1145772" y="620688"/>
            <a:ext cx="216024" cy="504056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17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" y="22369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1979712" y="1988840"/>
            <a:ext cx="504056" cy="2880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p Arrow 5"/>
          <p:cNvSpPr/>
          <p:nvPr/>
        </p:nvSpPr>
        <p:spPr bwMode="auto">
          <a:xfrm>
            <a:off x="2771800" y="2132856"/>
            <a:ext cx="432048" cy="576064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39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3" y="39623"/>
            <a:ext cx="9052587" cy="67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755576" y="692696"/>
            <a:ext cx="576064" cy="2160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755576" y="1412776"/>
            <a:ext cx="576064" cy="2160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19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8"/>
            <a:ext cx="9148597" cy="68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1202310" y="1828568"/>
            <a:ext cx="576064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5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" y="28934"/>
            <a:ext cx="9143449" cy="682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 bwMode="auto">
          <a:xfrm>
            <a:off x="899592" y="1196752"/>
            <a:ext cx="405759" cy="2664296"/>
          </a:xfrm>
          <a:prstGeom prst="leftBrace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359462"/>
            <a:ext cx="1107996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Search Query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683568" y="5733256"/>
            <a:ext cx="504056" cy="28803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63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" y="-99392"/>
            <a:ext cx="9181023" cy="688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2411760" y="1052736"/>
            <a:ext cx="288032" cy="3600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15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6" y="0"/>
            <a:ext cx="9148597" cy="686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443711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??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6948264" y="332656"/>
            <a:ext cx="720080" cy="43204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1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454" y="0"/>
            <a:ext cx="9291262" cy="696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94"/>
            <a:ext cx="8932573" cy="66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5148064" y="764704"/>
            <a:ext cx="432048" cy="2880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372200" y="764704"/>
            <a:ext cx="432048" cy="288032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7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856"/>
            <a:ext cx="9036496" cy="677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>
            <a:off x="683568" y="5085184"/>
            <a:ext cx="576064" cy="5760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34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/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611560" y="2348880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0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138"/>
            <a:ext cx="9036496" cy="675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 bwMode="auto">
          <a:xfrm rot="1484469">
            <a:off x="1691680" y="2348880"/>
            <a:ext cx="576064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22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9036497" cy="66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 bwMode="auto">
          <a:xfrm>
            <a:off x="1691680" y="1988840"/>
            <a:ext cx="288032" cy="288032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2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" y="24368"/>
            <a:ext cx="9119405" cy="683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 bwMode="auto">
          <a:xfrm rot="20122358">
            <a:off x="3111924" y="2852937"/>
            <a:ext cx="504056" cy="36004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16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" y="113184"/>
            <a:ext cx="9118511" cy="67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4733935" y="5855295"/>
            <a:ext cx="432048" cy="36004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337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/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611560" y="2852936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05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" y="29044"/>
            <a:ext cx="9119516" cy="682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6732240" y="2132856"/>
            <a:ext cx="432048" cy="36004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335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2"/>
            <a:ext cx="9216008" cy="68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40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and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Australia is ranked at 19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role of local champions and interaction of innovation clusters</a:t>
            </a:r>
          </a:p>
          <a:p>
            <a:r>
              <a:rPr lang="en-US" dirty="0" smtClean="0"/>
              <a:t>Funding for the development of start-ups</a:t>
            </a:r>
          </a:p>
          <a:p>
            <a:r>
              <a:rPr lang="en-US" dirty="0" smtClean="0"/>
              <a:t>Linkages among stakeholders (Government, firms, academia, and society)</a:t>
            </a:r>
          </a:p>
          <a:p>
            <a:r>
              <a:rPr lang="en-US" dirty="0" smtClean="0"/>
              <a:t>Incubators and technology transfer programs</a:t>
            </a:r>
          </a:p>
          <a:p>
            <a:r>
              <a:rPr lang="en-US" dirty="0" smtClean="0"/>
              <a:t>Global networks and value chains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-&gt; IP policy and services?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18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5"/>
            <a:ext cx="9149957" cy="686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3"/>
          <p:cNvSpPr/>
          <p:nvPr/>
        </p:nvSpPr>
        <p:spPr bwMode="auto">
          <a:xfrm>
            <a:off x="6732240" y="2883335"/>
            <a:ext cx="720080" cy="371249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63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243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/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611560" y="3429000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79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IPAS and 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IPAS (IP Office Administration System) used by </a:t>
            </a:r>
            <a:r>
              <a:rPr lang="en-US" dirty="0"/>
              <a:t>5</a:t>
            </a:r>
            <a:r>
              <a:rPr lang="en-US" dirty="0" smtClean="0"/>
              <a:t>5 IPOs</a:t>
            </a:r>
          </a:p>
          <a:p>
            <a:pPr>
              <a:buFontTx/>
              <a:buChar char="-"/>
            </a:pPr>
            <a:r>
              <a:rPr lang="en-US" dirty="0" smtClean="0"/>
              <a:t>A WIPO software enabling small IPOs to electronically process patent, trademark, design applications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DAS (Digital Access System) used by 11 IPOs</a:t>
            </a:r>
          </a:p>
          <a:p>
            <a:pPr marL="0" indent="0">
              <a:buNone/>
            </a:pPr>
            <a:r>
              <a:rPr lang="en-US" dirty="0" smtClean="0"/>
              <a:t>- A System that allows IPOs and applicants to securely exchange or submit a digital copy of priority documents to multiple IPOs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94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120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/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611560" y="3861048"/>
            <a:ext cx="432048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02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WIPO-CASE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507288" cy="4352925"/>
          </a:xfrm>
        </p:spPr>
        <p:txBody>
          <a:bodyPr/>
          <a:lstStyle/>
          <a:p>
            <a:r>
              <a:rPr lang="en-US" dirty="0" smtClean="0"/>
              <a:t>“Centralized Access to Search and Examination Reports”</a:t>
            </a:r>
          </a:p>
          <a:p>
            <a:r>
              <a:rPr lang="en-US" dirty="0" smtClean="0"/>
              <a:t>Started with an initiative of IP </a:t>
            </a:r>
            <a:r>
              <a:rPr lang="en-US" dirty="0"/>
              <a:t>Australia </a:t>
            </a:r>
            <a:r>
              <a:rPr lang="en-US" dirty="0" smtClean="0"/>
              <a:t>and the Vancouver Group (AU, CA, UK) </a:t>
            </a:r>
          </a:p>
          <a:p>
            <a:r>
              <a:rPr lang="en-US" dirty="0" smtClean="0"/>
              <a:t>Online </a:t>
            </a:r>
            <a:r>
              <a:rPr lang="en-US" dirty="0"/>
              <a:t>patent work-sharing </a:t>
            </a:r>
            <a:r>
              <a:rPr lang="en-US" dirty="0" smtClean="0"/>
              <a:t>platform for patent examiners worldwide</a:t>
            </a:r>
          </a:p>
          <a:p>
            <a:r>
              <a:rPr lang="en-US" dirty="0" smtClean="0"/>
              <a:t>IPOs can enhance quality and efficiency of patent examination</a:t>
            </a:r>
          </a:p>
          <a:p>
            <a:r>
              <a:rPr lang="en-US" dirty="0" smtClean="0"/>
              <a:t>CASE will be linked to Open Portal Dossier of IP5 to become the Global Portal Dossier</a:t>
            </a:r>
          </a:p>
          <a:p>
            <a:r>
              <a:rPr lang="en-US" dirty="0" smtClean="0"/>
              <a:t>How will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13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WIPO-CASE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The System functions to: </a:t>
            </a:r>
          </a:p>
          <a:p>
            <a:pPr lvl="0"/>
            <a:r>
              <a:rPr lang="en-GB" dirty="0" smtClean="0"/>
              <a:t>Search </a:t>
            </a:r>
            <a:r>
              <a:rPr lang="en-GB" dirty="0"/>
              <a:t>by patent number and retrieve simple results or a list of patent family members.</a:t>
            </a:r>
            <a:endParaRPr lang="en-US" dirty="0"/>
          </a:p>
          <a:p>
            <a:pPr lvl="0"/>
            <a:r>
              <a:rPr lang="en-GB" dirty="0"/>
              <a:t>View bibliographic data, citation data (if available) and lists of documents available for each patent record.</a:t>
            </a:r>
            <a:endParaRPr lang="en-US" dirty="0"/>
          </a:p>
          <a:p>
            <a:pPr lvl="0"/>
            <a:r>
              <a:rPr lang="en-GB" dirty="0"/>
              <a:t>View and/or download the available documents.</a:t>
            </a:r>
            <a:endParaRPr lang="en-US" dirty="0"/>
          </a:p>
          <a:p>
            <a:pPr lvl="0"/>
            <a:r>
              <a:rPr lang="en-GB" dirty="0"/>
              <a:t>Subscribe to notifications of updates to a given patent record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r>
              <a:rPr lang="en-GB" dirty="0" smtClean="0"/>
              <a:t>-&gt; will be linked to OPD of IP5 -&gt; “Global Dossier”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728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Arrow Connector 25"/>
          <p:cNvCxnSpPr>
            <a:cxnSpLocks noChangeShapeType="1"/>
          </p:cNvCxnSpPr>
          <p:nvPr/>
        </p:nvCxnSpPr>
        <p:spPr bwMode="auto">
          <a:xfrm flipV="1">
            <a:off x="4292600" y="2247900"/>
            <a:ext cx="12700" cy="17081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5" name="AutoShape 5"/>
          <p:cNvSpPr>
            <a:spLocks noChangeArrowheads="1"/>
          </p:cNvSpPr>
          <p:nvPr/>
        </p:nvSpPr>
        <p:spPr bwMode="auto">
          <a:xfrm>
            <a:off x="3810000" y="3962400"/>
            <a:ext cx="1524000" cy="685800"/>
          </a:xfrm>
          <a:prstGeom prst="flowChartAlternateProcess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2000" dirty="0" smtClean="0"/>
              <a:t>WIPO CASE</a:t>
            </a:r>
            <a:endParaRPr lang="en-US" altLang="ja-JP" dirty="0"/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1143000" y="3429000"/>
            <a:ext cx="13716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/>
              <a:t>OPD</a:t>
            </a:r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1141413" y="2247900"/>
            <a:ext cx="13716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/>
              <a:t>OPD</a:t>
            </a:r>
          </a:p>
        </p:txBody>
      </p:sp>
      <p:sp>
        <p:nvSpPr>
          <p:cNvPr id="3078" name="Text Box 52"/>
          <p:cNvSpPr txBox="1">
            <a:spLocks noChangeArrowheads="1"/>
          </p:cNvSpPr>
          <p:nvPr/>
        </p:nvSpPr>
        <p:spPr bwMode="auto">
          <a:xfrm>
            <a:off x="795931" y="152400"/>
            <a:ext cx="74743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2400" b="1" dirty="0" smtClean="0"/>
              <a:t>“World </a:t>
            </a:r>
            <a:r>
              <a:rPr lang="en-US" altLang="ja-JP" sz="2400" b="1" dirty="0"/>
              <a:t>Patent </a:t>
            </a:r>
            <a:r>
              <a:rPr lang="en-US" altLang="ja-JP" sz="2400" b="1" dirty="0" smtClean="0"/>
              <a:t>Office” on Global Dossier Platform</a:t>
            </a:r>
            <a:endParaRPr lang="en-US" altLang="ja-JP" sz="2400" b="1" dirty="0"/>
          </a:p>
          <a:p>
            <a:pPr algn="ctr" eaLnBrk="1" hangingPunct="1"/>
            <a:r>
              <a:rPr lang="en-US" altLang="ja-JP" sz="2400" b="1" dirty="0"/>
              <a:t>(WIPO-CASE, OPD and PATENTSCOPE)</a:t>
            </a:r>
            <a:endParaRPr lang="en-US" altLang="ja-JP" sz="2400" dirty="0"/>
          </a:p>
        </p:txBody>
      </p:sp>
      <p:sp>
        <p:nvSpPr>
          <p:cNvPr id="3079" name="AutoShape 80"/>
          <p:cNvSpPr>
            <a:spLocks noChangeArrowheads="1"/>
          </p:cNvSpPr>
          <p:nvPr/>
        </p:nvSpPr>
        <p:spPr bwMode="auto">
          <a:xfrm>
            <a:off x="3733800" y="1562100"/>
            <a:ext cx="1524000" cy="685800"/>
          </a:xfrm>
          <a:prstGeom prst="flowChartAlternateProcess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altLang="ja-JP" sz="2000" dirty="0"/>
              <a:t>PATENT</a:t>
            </a: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altLang="ja-JP" sz="2000" dirty="0"/>
              <a:t>SCOPE</a:t>
            </a:r>
          </a:p>
        </p:txBody>
      </p:sp>
      <p:sp>
        <p:nvSpPr>
          <p:cNvPr id="3080" name="Line 86"/>
          <p:cNvSpPr>
            <a:spLocks noChangeShapeType="1"/>
          </p:cNvSpPr>
          <p:nvPr/>
        </p:nvSpPr>
        <p:spPr bwMode="auto">
          <a:xfrm flipV="1">
            <a:off x="5334000" y="19812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1" name="Line 87"/>
          <p:cNvSpPr>
            <a:spLocks noChangeShapeType="1"/>
          </p:cNvSpPr>
          <p:nvPr/>
        </p:nvSpPr>
        <p:spPr bwMode="auto">
          <a:xfrm flipV="1">
            <a:off x="5334000" y="205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2" name="Text Box 94"/>
          <p:cNvSpPr txBox="1">
            <a:spLocks noChangeArrowheads="1"/>
          </p:cNvSpPr>
          <p:nvPr/>
        </p:nvSpPr>
        <p:spPr bwMode="auto">
          <a:xfrm>
            <a:off x="3179763" y="2474913"/>
            <a:ext cx="3140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1400" dirty="0"/>
              <a:t>Feed dossier  information that</a:t>
            </a:r>
          </a:p>
          <a:p>
            <a:pPr eaLnBrk="1" hangingPunct="1"/>
            <a:r>
              <a:rPr lang="en-US" altLang="ja-JP" sz="1400" dirty="0"/>
              <a:t>OPD/CASE   Offices agree to publish</a:t>
            </a:r>
          </a:p>
        </p:txBody>
      </p:sp>
      <p:sp>
        <p:nvSpPr>
          <p:cNvPr id="3083" name="Text Box 96"/>
          <p:cNvSpPr txBox="1">
            <a:spLocks noChangeArrowheads="1"/>
          </p:cNvSpPr>
          <p:nvPr/>
        </p:nvSpPr>
        <p:spPr bwMode="auto">
          <a:xfrm>
            <a:off x="7062788" y="1430338"/>
            <a:ext cx="16002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dirty="0"/>
              <a:t> </a:t>
            </a:r>
            <a:r>
              <a:rPr lang="en-US" altLang="ja-JP" sz="1800" dirty="0"/>
              <a:t>Public Users</a:t>
            </a:r>
          </a:p>
          <a:p>
            <a:pPr eaLnBrk="1" hangingPunct="1">
              <a:spcBef>
                <a:spcPct val="50000"/>
              </a:spcBef>
            </a:pPr>
            <a:r>
              <a:rPr lang="fr-CH" altLang="ja-JP" sz="1800" dirty="0"/>
              <a:t>(including IP office users)</a:t>
            </a:r>
            <a:endParaRPr lang="en-US" altLang="ja-JP" sz="1800" dirty="0"/>
          </a:p>
        </p:txBody>
      </p:sp>
      <p:pic>
        <p:nvPicPr>
          <p:cNvPr id="3084" name="Picture 101" descr="MC90019835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11953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07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4278313"/>
            <a:ext cx="9144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Line 105"/>
          <p:cNvSpPr>
            <a:spLocks noChangeShapeType="1"/>
          </p:cNvSpPr>
          <p:nvPr/>
        </p:nvSpPr>
        <p:spPr bwMode="auto">
          <a:xfrm rot="19800000" flipH="1">
            <a:off x="1612900" y="4200525"/>
            <a:ext cx="334963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7" name="Line 106"/>
          <p:cNvSpPr>
            <a:spLocks noChangeShapeType="1"/>
          </p:cNvSpPr>
          <p:nvPr/>
        </p:nvSpPr>
        <p:spPr bwMode="auto">
          <a:xfrm rot="19800000" flipH="1">
            <a:off x="1535113" y="4173538"/>
            <a:ext cx="322262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88" name="Picture 107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4591050"/>
            <a:ext cx="914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Oval 6"/>
          <p:cNvSpPr>
            <a:spLocks noChangeArrowheads="1"/>
          </p:cNvSpPr>
          <p:nvPr/>
        </p:nvSpPr>
        <p:spPr bwMode="auto">
          <a:xfrm>
            <a:off x="2746375" y="5026025"/>
            <a:ext cx="1371600" cy="6858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dirty="0"/>
              <a:t>IPAS+</a:t>
            </a:r>
          </a:p>
        </p:txBody>
      </p:sp>
      <p:sp>
        <p:nvSpPr>
          <p:cNvPr id="3090" name="TextBox 1"/>
          <p:cNvSpPr txBox="1">
            <a:spLocks noChangeArrowheads="1"/>
          </p:cNvSpPr>
          <p:nvPr/>
        </p:nvSpPr>
        <p:spPr bwMode="auto">
          <a:xfrm>
            <a:off x="304800" y="5437188"/>
            <a:ext cx="2133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Examiner of IP5 Office participating in WPO/CASE </a:t>
            </a:r>
          </a:p>
        </p:txBody>
      </p:sp>
      <p:sp>
        <p:nvSpPr>
          <p:cNvPr id="3091" name="TextBox 2"/>
          <p:cNvSpPr txBox="1">
            <a:spLocks noChangeArrowheads="1"/>
          </p:cNvSpPr>
          <p:nvPr/>
        </p:nvSpPr>
        <p:spPr bwMode="auto">
          <a:xfrm>
            <a:off x="6751638" y="5146675"/>
            <a:ext cx="236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Examiner of CASE participating office</a:t>
            </a:r>
          </a:p>
        </p:txBody>
      </p:sp>
      <p:sp>
        <p:nvSpPr>
          <p:cNvPr id="3092" name="TextBox 3"/>
          <p:cNvSpPr txBox="1">
            <a:spLocks noChangeArrowheads="1"/>
          </p:cNvSpPr>
          <p:nvPr/>
        </p:nvSpPr>
        <p:spPr bwMode="auto">
          <a:xfrm>
            <a:off x="2595563" y="5795963"/>
            <a:ext cx="1673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CASE depositary Office using IPAS</a:t>
            </a:r>
          </a:p>
        </p:txBody>
      </p:sp>
      <p:pic>
        <p:nvPicPr>
          <p:cNvPr id="3093" name="Picture 107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819400"/>
            <a:ext cx="9144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Line 105"/>
          <p:cNvSpPr>
            <a:spLocks noChangeShapeType="1"/>
          </p:cNvSpPr>
          <p:nvPr/>
        </p:nvSpPr>
        <p:spPr bwMode="auto">
          <a:xfrm rot="19800000" flipH="1">
            <a:off x="955675" y="2727325"/>
            <a:ext cx="334963" cy="334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5" name="Line 106"/>
          <p:cNvSpPr>
            <a:spLocks noChangeShapeType="1"/>
          </p:cNvSpPr>
          <p:nvPr/>
        </p:nvSpPr>
        <p:spPr bwMode="auto">
          <a:xfrm rot="19800000" flipH="1">
            <a:off x="877888" y="2700338"/>
            <a:ext cx="322262" cy="320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3096" name="Straight Arrow Connector 2"/>
          <p:cNvCxnSpPr>
            <a:cxnSpLocks noChangeShapeType="1"/>
            <a:endCxn id="3075" idx="3"/>
          </p:cNvCxnSpPr>
          <p:nvPr/>
        </p:nvCxnSpPr>
        <p:spPr bwMode="auto">
          <a:xfrm flipH="1" flipV="1">
            <a:off x="5334000" y="4305300"/>
            <a:ext cx="1419225" cy="2730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7" name="Straight Arrow Connector 4"/>
          <p:cNvCxnSpPr>
            <a:cxnSpLocks noChangeShapeType="1"/>
          </p:cNvCxnSpPr>
          <p:nvPr/>
        </p:nvCxnSpPr>
        <p:spPr bwMode="auto">
          <a:xfrm>
            <a:off x="5346700" y="4449763"/>
            <a:ext cx="1371600" cy="2936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8" name="TextBox 1"/>
          <p:cNvSpPr txBox="1">
            <a:spLocks noChangeArrowheads="1"/>
          </p:cNvSpPr>
          <p:nvPr/>
        </p:nvSpPr>
        <p:spPr bwMode="auto">
          <a:xfrm>
            <a:off x="-26988" y="1855788"/>
            <a:ext cx="213360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Examiner of IP5 Office not participating in WPO/CASE </a:t>
            </a:r>
          </a:p>
        </p:txBody>
      </p:sp>
      <p:sp>
        <p:nvSpPr>
          <p:cNvPr id="14" name="Arc 13"/>
          <p:cNvSpPr/>
          <p:nvPr/>
        </p:nvSpPr>
        <p:spPr bwMode="auto">
          <a:xfrm>
            <a:off x="2395538" y="-658813"/>
            <a:ext cx="6138862" cy="4346576"/>
          </a:xfrm>
          <a:prstGeom prst="arc">
            <a:avLst>
              <a:gd name="adj1" fmla="val 1420592"/>
              <a:gd name="adj2" fmla="val 10848544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800" dirty="0">
              <a:ea typeface="ＭＳ Ｐゴシック" pitchFamily="50" charset="-128"/>
            </a:endParaRPr>
          </a:p>
        </p:txBody>
      </p:sp>
      <p:sp>
        <p:nvSpPr>
          <p:cNvPr id="3100" name="TextBox 16"/>
          <p:cNvSpPr txBox="1">
            <a:spLocks noChangeArrowheads="1"/>
          </p:cNvSpPr>
          <p:nvPr/>
        </p:nvSpPr>
        <p:spPr bwMode="auto">
          <a:xfrm>
            <a:off x="5867400" y="2998788"/>
            <a:ext cx="1733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/>
              <a:t>Public Domain</a:t>
            </a:r>
          </a:p>
        </p:txBody>
      </p:sp>
      <p:sp>
        <p:nvSpPr>
          <p:cNvPr id="3101" name="TextBox 57"/>
          <p:cNvSpPr txBox="1">
            <a:spLocks noChangeArrowheads="1"/>
          </p:cNvSpPr>
          <p:nvPr/>
        </p:nvSpPr>
        <p:spPr bwMode="auto">
          <a:xfrm>
            <a:off x="6059488" y="3557588"/>
            <a:ext cx="29670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dirty="0"/>
              <a:t>Not accessible to the public and for PTO official use only</a:t>
            </a:r>
          </a:p>
        </p:txBody>
      </p:sp>
      <p:sp>
        <p:nvSpPr>
          <p:cNvPr id="3102" name="Oval 6"/>
          <p:cNvSpPr>
            <a:spLocks noChangeArrowheads="1"/>
          </p:cNvSpPr>
          <p:nvPr/>
        </p:nvSpPr>
        <p:spPr bwMode="auto">
          <a:xfrm>
            <a:off x="4651375" y="5026025"/>
            <a:ext cx="1508125" cy="80645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ja-JP" sz="1400" dirty="0"/>
              <a:t>CASE depositary </a:t>
            </a:r>
          </a:p>
          <a:p>
            <a:pPr algn="ctr"/>
            <a:r>
              <a:rPr lang="en-US" altLang="ja-JP" sz="1400" dirty="0"/>
              <a:t>System</a:t>
            </a:r>
          </a:p>
        </p:txBody>
      </p:sp>
      <p:sp>
        <p:nvSpPr>
          <p:cNvPr id="3103" name="TextBox 3"/>
          <p:cNvSpPr txBox="1">
            <a:spLocks noChangeArrowheads="1"/>
          </p:cNvSpPr>
          <p:nvPr/>
        </p:nvSpPr>
        <p:spPr bwMode="auto">
          <a:xfrm>
            <a:off x="4732338" y="5915025"/>
            <a:ext cx="21463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/>
              <a:t>CASE depositary Office using own EDMS</a:t>
            </a:r>
          </a:p>
          <a:p>
            <a:pPr eaLnBrk="1" hangingPunct="1"/>
            <a:r>
              <a:rPr lang="fr-CH" sz="1400" dirty="0"/>
              <a:t>E.g. Australia</a:t>
            </a:r>
            <a:endParaRPr lang="en-US" sz="1400" dirty="0"/>
          </a:p>
        </p:txBody>
      </p:sp>
      <p:cxnSp>
        <p:nvCxnSpPr>
          <p:cNvPr id="3" name="Straight Arrow Connector 2"/>
          <p:cNvCxnSpPr>
            <a:endCxn id="3076" idx="6"/>
          </p:cNvCxnSpPr>
          <p:nvPr/>
        </p:nvCxnSpPr>
        <p:spPr bwMode="auto">
          <a:xfrm flipH="1" flipV="1">
            <a:off x="2514600" y="3771900"/>
            <a:ext cx="1295400" cy="366713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3075" idx="1"/>
          </p:cNvCxnSpPr>
          <p:nvPr/>
        </p:nvCxnSpPr>
        <p:spPr bwMode="auto">
          <a:xfrm>
            <a:off x="2438400" y="3956050"/>
            <a:ext cx="1371600" cy="34925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3089" idx="0"/>
          </p:cNvCxnSpPr>
          <p:nvPr/>
        </p:nvCxnSpPr>
        <p:spPr bwMode="auto">
          <a:xfrm flipH="1">
            <a:off x="3432175" y="4648200"/>
            <a:ext cx="377825" cy="3778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V="1">
            <a:off x="3621088" y="4713288"/>
            <a:ext cx="341312" cy="31273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5233988" y="4619625"/>
            <a:ext cx="171450" cy="406400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3076" idx="0"/>
          </p:cNvCxnSpPr>
          <p:nvPr/>
        </p:nvCxnSpPr>
        <p:spPr bwMode="auto">
          <a:xfrm>
            <a:off x="1677988" y="2943225"/>
            <a:ext cx="150812" cy="485775"/>
          </a:xfrm>
          <a:prstGeom prst="straightConnector1">
            <a:avLst/>
          </a:prstGeom>
          <a:ln w="28575"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10" name="Straight Arrow Connector 20"/>
          <p:cNvCxnSpPr>
            <a:cxnSpLocks noChangeShapeType="1"/>
            <a:endCxn id="3077" idx="4"/>
          </p:cNvCxnSpPr>
          <p:nvPr/>
        </p:nvCxnSpPr>
        <p:spPr bwMode="auto">
          <a:xfrm flipH="1" flipV="1">
            <a:off x="1827213" y="2933700"/>
            <a:ext cx="182562" cy="5461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1" name="Straight Arrow Connector 23"/>
          <p:cNvCxnSpPr>
            <a:cxnSpLocks noChangeShapeType="1"/>
          </p:cNvCxnSpPr>
          <p:nvPr/>
        </p:nvCxnSpPr>
        <p:spPr bwMode="auto">
          <a:xfrm>
            <a:off x="5010150" y="4619625"/>
            <a:ext cx="223838" cy="4064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12" name="Down Arrow 28"/>
          <p:cNvSpPr>
            <a:spLocks noChangeArrowheads="1"/>
          </p:cNvSpPr>
          <p:nvPr/>
        </p:nvSpPr>
        <p:spPr bwMode="auto">
          <a:xfrm>
            <a:off x="5773738" y="3687763"/>
            <a:ext cx="401637" cy="2936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13" name="Up Arrow 29"/>
          <p:cNvSpPr>
            <a:spLocks noChangeArrowheads="1"/>
          </p:cNvSpPr>
          <p:nvPr/>
        </p:nvSpPr>
        <p:spPr bwMode="auto">
          <a:xfrm>
            <a:off x="5791200" y="3240088"/>
            <a:ext cx="368300" cy="355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/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611560" y="4437112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9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IP and Innovation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“Intellectual property plays an essential role in innovation by capturing the economic value of innovation…”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Dr. Francis Gurry at the launch of the Global Innovation Index 2013 in July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31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 RE:SEARCH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Global Database and Platform to bridge partners to use IP (including know-how and </a:t>
            </a:r>
            <a:r>
              <a:rPr lang="en-US" dirty="0"/>
              <a:t>data) </a:t>
            </a:r>
            <a:r>
              <a:rPr lang="en-US" dirty="0" smtClean="0"/>
              <a:t>to facilitate R&amp;D  on neglected </a:t>
            </a:r>
            <a:r>
              <a:rPr lang="en-US" dirty="0"/>
              <a:t>tropical diseases, tuberculosis, and malaria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Over 60 partners (pharmaceutical industry, research institutes such as NIH, Universities)</a:t>
            </a:r>
          </a:p>
          <a:p>
            <a:r>
              <a:rPr lang="en-US" dirty="0" smtClean="0"/>
              <a:t>As of July 2013, 25 license agreements concluded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80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78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Global Databases, Tools, and Platform for IP </a:t>
            </a:r>
            <a:r>
              <a:rPr lang="en-US" dirty="0" smtClean="0"/>
              <a:t>business (free)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73238"/>
            <a:ext cx="7643192" cy="4352925"/>
          </a:xfrm>
        </p:spPr>
        <p:txBody>
          <a:bodyPr/>
          <a:lstStyle/>
          <a:p>
            <a:r>
              <a:rPr lang="en-US" sz="2800" dirty="0" smtClean="0"/>
              <a:t>PATENTSCOPE </a:t>
            </a:r>
          </a:p>
          <a:p>
            <a:r>
              <a:rPr lang="en-US" sz="2800" dirty="0" smtClean="0"/>
              <a:t>Global Brand Database</a:t>
            </a:r>
          </a:p>
          <a:p>
            <a:r>
              <a:rPr lang="en-US" sz="2800" dirty="0"/>
              <a:t>WIPO Lex</a:t>
            </a:r>
          </a:p>
          <a:p>
            <a:r>
              <a:rPr lang="en-US" sz="2800" dirty="0" smtClean="0"/>
              <a:t>WIPO </a:t>
            </a:r>
            <a:r>
              <a:rPr lang="en-US" sz="2800" dirty="0"/>
              <a:t>IPAS, WIPO DAS</a:t>
            </a:r>
          </a:p>
          <a:p>
            <a:r>
              <a:rPr lang="en-US" sz="2800" dirty="0" smtClean="0"/>
              <a:t>WIPO CASE</a:t>
            </a:r>
          </a:p>
          <a:p>
            <a:r>
              <a:rPr lang="en-US" sz="2800" dirty="0"/>
              <a:t>WIPO RE:SEARCH</a:t>
            </a:r>
          </a:p>
          <a:p>
            <a:r>
              <a:rPr lang="en-US" sz="2800" dirty="0"/>
              <a:t>WIPO GREEN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611560" y="4941168"/>
            <a:ext cx="504056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90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Global Database to bridge providers of green tech and commercial partners</a:t>
            </a:r>
          </a:p>
          <a:p>
            <a:r>
              <a:rPr lang="en-US" dirty="0" smtClean="0"/>
              <a:t>To be launched in 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59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WIPO Global Databases and Platforms will promote global partnerships among multiple stakeholders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DB, Tools, Platforms need to be easy to search, most updated, interactive/dynamic, multilingual, and robust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56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Thank You</a:t>
            </a:r>
            <a:r>
              <a:rPr lang="en-US" sz="3600" dirty="0" smtClean="0"/>
              <a:t>!</a:t>
            </a:r>
          </a:p>
          <a:p>
            <a:pPr marL="0" indent="0" algn="ctr">
              <a:buNone/>
            </a:pPr>
            <a:endParaRPr lang="en-US" sz="3600" dirty="0">
              <a:hlinkClick r:id="rId2"/>
            </a:endParaRP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www.wipo.int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200" dirty="0" smtClean="0"/>
              <a:t>“CONTACT US” Web Site at</a:t>
            </a:r>
          </a:p>
          <a:p>
            <a:pPr marL="0" indent="0" algn="ctr">
              <a:buNone/>
            </a:pP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http://www.wipo.int/contact/en</a:t>
            </a:r>
            <a:r>
              <a:rPr lang="en-US" sz="3200" dirty="0" smtClean="0">
                <a:hlinkClick r:id="rId3"/>
              </a:rPr>
              <a:t>/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4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28"/>
            <a:ext cx="9251504" cy="693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86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Typical IP-related Qs by Dragons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8229600" cy="4104034"/>
          </a:xfrm>
        </p:spPr>
        <p:txBody>
          <a:bodyPr/>
          <a:lstStyle/>
          <a:p>
            <a:r>
              <a:rPr lang="en-US" sz="2800" dirty="0" smtClean="0"/>
              <a:t>Do you know if your product is new?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Have you got a patent and where?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is your brand and marketing strategy?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Are you in trouble with competitors?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3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Typical IP-related Qs by Dragons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9"/>
            <a:ext cx="8229600" cy="4104034"/>
          </a:xfrm>
        </p:spPr>
        <p:txBody>
          <a:bodyPr/>
          <a:lstStyle/>
          <a:p>
            <a:r>
              <a:rPr lang="en-US" sz="2800" dirty="0" smtClean="0"/>
              <a:t>Do you know if your product is new?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PATENTSCOPE</a:t>
            </a:r>
          </a:p>
          <a:p>
            <a:r>
              <a:rPr lang="en-US" sz="2800" dirty="0" smtClean="0"/>
              <a:t>Have you got a patent and where?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PCT</a:t>
            </a:r>
          </a:p>
          <a:p>
            <a:r>
              <a:rPr lang="en-US" sz="2800" dirty="0" smtClean="0"/>
              <a:t>What is your brand and marketing strategy?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Madrid</a:t>
            </a:r>
          </a:p>
          <a:p>
            <a:r>
              <a:rPr lang="en-US" sz="2800" dirty="0" smtClean="0"/>
              <a:t>Are you in trouble with competitors?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Alternative Dispute Resolution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4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en-US" sz="3200" dirty="0" smtClean="0"/>
              <a:t>WIPO; the Service-Oriented Unique UN Agency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Strategic Goals (IP Treaties, Premier Global IP Services, Global IP Infrastructure, World Reference Source for IP Information, Building Respect for IP)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Service Orientation set as a key Core Value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Global service delivery enabled by Data, Customer-friendly online Tools, and global platform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-&gt; What WIPO services are available?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3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WIPO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3238"/>
            <a:ext cx="7571184" cy="4352925"/>
          </a:xfrm>
        </p:spPr>
        <p:txBody>
          <a:bodyPr/>
          <a:lstStyle/>
          <a:p>
            <a:r>
              <a:rPr lang="en-US" dirty="0" smtClean="0"/>
              <a:t>Premier Global IP Services (PCT, Madrid, Hague, Arbitration and Mediation Center services)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Global Databases, Tools, and Platform for IP business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683568" y="3140968"/>
            <a:ext cx="360040" cy="36004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38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3284</TotalTime>
  <Words>972</Words>
  <Application>Microsoft Office PowerPoint</Application>
  <PresentationFormat>On-screen Show (4:3)</PresentationFormat>
  <Paragraphs>175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template_english</vt:lpstr>
      <vt:lpstr>PowerPoint Presentation</vt:lpstr>
      <vt:lpstr>PowerPoint Presentation</vt:lpstr>
      <vt:lpstr>Business and Innovation</vt:lpstr>
      <vt:lpstr>IP and Innovation </vt:lpstr>
      <vt:lpstr>PowerPoint Presentation</vt:lpstr>
      <vt:lpstr>Four Typical IP-related Qs by Dragons</vt:lpstr>
      <vt:lpstr>Four Typical IP-related Qs by Dragons</vt:lpstr>
      <vt:lpstr>WIPO; the Service-Oriented Unique UN Agency</vt:lpstr>
      <vt:lpstr>WIPO Services </vt:lpstr>
      <vt:lpstr>Global Databases, Tools, and Platform for IP business (free) </vt:lpstr>
      <vt:lpstr>PATENTSCOPE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Databases, Tools, and Platform for IP business (free) </vt:lpstr>
      <vt:lpstr>PowerPoint Presentation</vt:lpstr>
      <vt:lpstr>PowerPoint Presentation</vt:lpstr>
      <vt:lpstr>PowerPoint Presentation</vt:lpstr>
      <vt:lpstr>PowerPoint Presentation</vt:lpstr>
      <vt:lpstr>Global Databases, Tools, and Platform for IP business (free) </vt:lpstr>
      <vt:lpstr>PowerPoint Presentation</vt:lpstr>
      <vt:lpstr>PowerPoint Presentation</vt:lpstr>
      <vt:lpstr>PowerPoint Presentation</vt:lpstr>
      <vt:lpstr>PowerPoint Presentation</vt:lpstr>
      <vt:lpstr>Global Databases, Tools, and Platform for IP business (free) </vt:lpstr>
      <vt:lpstr>IPAS and DAS</vt:lpstr>
      <vt:lpstr>PowerPoint Presentation</vt:lpstr>
      <vt:lpstr>Global Databases, Tools, and Platform for IP business (free) </vt:lpstr>
      <vt:lpstr>WIPO-CASE</vt:lpstr>
      <vt:lpstr>WIPO-CASE (continued)</vt:lpstr>
      <vt:lpstr>PowerPoint Presentation</vt:lpstr>
      <vt:lpstr>Global Databases, Tools, and Platform for IP business (free) </vt:lpstr>
      <vt:lpstr>WIPO RE:SEARCH</vt:lpstr>
      <vt:lpstr>PowerPoint Presentation</vt:lpstr>
      <vt:lpstr>Global Databases, Tools, and Platform for IP business (free) </vt:lpstr>
      <vt:lpstr>WIPO GREEN</vt:lpstr>
      <vt:lpstr>Vision 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TAKAGI Yoshiyuki</dc:creator>
  <cp:lastModifiedBy>TAKAGI Yoshiyuki</cp:lastModifiedBy>
  <cp:revision>51</cp:revision>
  <dcterms:created xsi:type="dcterms:W3CDTF">2010-11-25T10:11:44Z</dcterms:created>
  <dcterms:modified xsi:type="dcterms:W3CDTF">2013-07-29T09:48:21Z</dcterms:modified>
</cp:coreProperties>
</file>