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9" r:id="rId3"/>
    <p:sldId id="265" r:id="rId4"/>
    <p:sldId id="258" r:id="rId5"/>
    <p:sldId id="260" r:id="rId6"/>
    <p:sldId id="257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0464" autoAdjust="0"/>
  </p:normalViewPr>
  <p:slideViewPr>
    <p:cSldViewPr>
      <p:cViewPr>
        <p:scale>
          <a:sx n="50" d="100"/>
          <a:sy n="50" d="100"/>
        </p:scale>
        <p:origin x="-172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9B257-B2BE-4041-AE75-4C9F2E97E827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63BAB-0AC1-4572-B497-804FECC663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13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99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12EC3-10EE-4015-8870-41FA91C2D71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1F2C19-AF93-45BD-9A9E-E10E42D491EC}" type="slidenum">
              <a:rPr lang="en-GB" altLang="fr-F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43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63BAB-0AC1-4572-B497-804FECC66327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0B73-CE05-41B8-BB7A-7085C61F3B80}" type="datetimeFigureOut">
              <a:rPr lang="en-IN" smtClean="0"/>
              <a:pPr/>
              <a:t>05-12-2014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3453-FCC6-4B3F-ACD1-80E44811676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-332" r="-476" b="379"/>
          <a:stretch/>
        </p:blipFill>
        <p:spPr>
          <a:xfrm>
            <a:off x="2" y="-33036"/>
            <a:ext cx="9192322" cy="6891035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51722" y="5174825"/>
            <a:ext cx="7092278" cy="14183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Innovation and Access to Medicines: A Case Study for HIV/AIDS and Hepatitis </a:t>
            </a:r>
            <a:r>
              <a:rPr lang="en-US" sz="3200" b="1" dirty="0" smtClean="0">
                <a:solidFill>
                  <a:schemeClr val="bg1"/>
                </a:solidFill>
              </a:rPr>
              <a:t>C</a:t>
            </a:r>
          </a:p>
          <a:p>
            <a:pPr algn="r">
              <a:spcBef>
                <a:spcPts val="500"/>
              </a:spcBef>
            </a:pPr>
            <a:r>
              <a:rPr lang="en-GB" altLang="fr-FR" b="1" dirty="0">
                <a:solidFill>
                  <a:schemeClr val="bg1"/>
                </a:solidFill>
              </a:rPr>
              <a:t>Dr </a:t>
            </a:r>
            <a:r>
              <a:rPr lang="en-GB" altLang="fr-FR" b="1" dirty="0" err="1">
                <a:solidFill>
                  <a:schemeClr val="bg1"/>
                </a:solidFill>
              </a:rPr>
              <a:t>Manica</a:t>
            </a:r>
            <a:r>
              <a:rPr lang="en-GB" altLang="fr-FR" b="1" dirty="0">
                <a:solidFill>
                  <a:schemeClr val="bg1"/>
                </a:solidFill>
              </a:rPr>
              <a:t> </a:t>
            </a:r>
            <a:r>
              <a:rPr lang="en-GB" altLang="fr-FR" b="1" dirty="0" err="1" smtClean="0">
                <a:solidFill>
                  <a:schemeClr val="bg1"/>
                </a:solidFill>
              </a:rPr>
              <a:t>Balasegaram</a:t>
            </a:r>
            <a:r>
              <a:rPr lang="en-GB" altLang="fr-FR" b="1" dirty="0" smtClean="0">
                <a:solidFill>
                  <a:schemeClr val="bg1"/>
                </a:solidFill>
              </a:rPr>
              <a:t>, WIPO Seminar, 2014</a:t>
            </a:r>
            <a:endParaRPr lang="en-GB" alt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" y="47322"/>
            <a:ext cx="9144000" cy="6829778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506344" y="5709225"/>
            <a:ext cx="2637656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AU" altLang="fr-FR" sz="4000" b="1" dirty="0" smtClean="0">
                <a:solidFill>
                  <a:schemeClr val="bg1"/>
                </a:solidFill>
                <a:ea typeface="MS PGothic" pitchFamily="34" charset="-128"/>
              </a:rPr>
              <a:t>Thank you!</a:t>
            </a:r>
            <a:endParaRPr lang="en-GB" altLang="fr-FR" sz="40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570" y="0"/>
            <a:ext cx="730830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Generic competition needed</a:t>
            </a:r>
            <a:endParaRPr lang="en-US" sz="3600" u="sng" dirty="0" smtClean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662113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519" y="1885950"/>
            <a:ext cx="6364039" cy="393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SF_Access_Logo_New_Colour_RGB_Mid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91680" y="8400"/>
            <a:ext cx="699512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HIV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</a:rPr>
              <a:t> early successes not sustained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75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line ARVs: no product patent protection in India until 2005 = rock bottom prices.  </a:t>
            </a:r>
            <a:endParaRPr lang="en-US" sz="2800" dirty="0" smtClean="0"/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/>
              <a:t>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line ARVs: successful use of TRIPS flexibilities (pre-grant patent oppositions on secondary applications) = competition and reduced prices</a:t>
            </a:r>
            <a:r>
              <a:rPr lang="en-US" sz="2800" dirty="0" smtClean="0"/>
              <a:t>.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line ARVs: patents on new drugs = high prices</a:t>
            </a:r>
            <a:r>
              <a:rPr lang="en-US" sz="2800" dirty="0" smtClean="0"/>
              <a:t>.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Drug </a:t>
            </a:r>
            <a:r>
              <a:rPr lang="en-US" sz="2800" dirty="0" smtClean="0"/>
              <a:t>challenges: </a:t>
            </a:r>
            <a:r>
              <a:rPr lang="en-US" sz="2800" dirty="0" smtClean="0"/>
              <a:t>developing FDCs, inclusion </a:t>
            </a:r>
            <a:r>
              <a:rPr lang="en-US" sz="2800" dirty="0" smtClean="0"/>
              <a:t>in the Medicines Patent Pool, patenting in India and single drug </a:t>
            </a:r>
            <a:r>
              <a:rPr lang="en-US" sz="2800" dirty="0"/>
              <a:t>registration (</a:t>
            </a:r>
            <a:r>
              <a:rPr lang="en-US" sz="2800" dirty="0" err="1" smtClean="0"/>
              <a:t>eg</a:t>
            </a:r>
            <a:r>
              <a:rPr lang="en-US" sz="2800" dirty="0" smtClean="0"/>
              <a:t> </a:t>
            </a:r>
            <a:r>
              <a:rPr lang="en-US" sz="2800" dirty="0"/>
              <a:t>TAF</a:t>
            </a:r>
            <a:r>
              <a:rPr lang="en-US" sz="2800" dirty="0" smtClean="0"/>
              <a:t>).</a:t>
            </a:r>
          </a:p>
        </p:txBody>
      </p:sp>
      <p:pic>
        <p:nvPicPr>
          <p:cNvPr id="4" name="Picture 4" descr="MSF_Access_Logo_New_Colour_RGB_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0116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35697" y="24165"/>
            <a:ext cx="6851103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Email to MSF pharmacist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77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800" i="1" dirty="0" smtClean="0"/>
              <a:t>“In Myanmar, we have trained our doctors in the effective screening and treatment of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800" i="1" dirty="0" smtClean="0"/>
              <a:t>CMV retinitis. However, the current treatment is long and uncomfortable. It involves repeated intraocular injections of </a:t>
            </a:r>
            <a:r>
              <a:rPr lang="en-US" sz="1800" i="1" dirty="0" err="1" smtClean="0"/>
              <a:t>ganciclovir</a:t>
            </a:r>
            <a:r>
              <a:rPr lang="en-US" sz="1800" i="1" dirty="0" smtClean="0"/>
              <a:t> and has medical risks. An effective oral  agent, </a:t>
            </a:r>
            <a:r>
              <a:rPr lang="en-US" sz="1800" i="1" dirty="0" err="1" smtClean="0"/>
              <a:t>valganciclovir</a:t>
            </a:r>
            <a:r>
              <a:rPr lang="en-US" sz="1800" i="1" dirty="0" smtClean="0"/>
              <a:t>, exists and avoids the need for injections into the eye, but it remains largely inaccessible due to its high cost.”</a:t>
            </a:r>
            <a:endParaRPr lang="en-US" sz="1800" i="1" dirty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US" sz="1800" b="1" i="1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800" b="1" i="1" dirty="0" smtClean="0"/>
              <a:t>Generic producer – prequalification dossier request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800" i="1" dirty="0" smtClean="0"/>
              <a:t>With specific reference to your email, please note that there are territories wherein at least a patent for </a:t>
            </a:r>
            <a:r>
              <a:rPr lang="en-US" sz="1800" i="1" dirty="0" err="1" smtClean="0"/>
              <a:t>Valganciclovir</a:t>
            </a:r>
            <a:r>
              <a:rPr lang="en-US" sz="1800" i="1" dirty="0" smtClean="0"/>
              <a:t> is still in  force, hence, it would depend on the exact country(</a:t>
            </a:r>
            <a:r>
              <a:rPr lang="en-US" sz="1800" i="1" dirty="0" err="1" smtClean="0"/>
              <a:t>ies</a:t>
            </a:r>
            <a:r>
              <a:rPr lang="en-US" sz="1800" i="1" dirty="0" smtClean="0"/>
              <a:t>) where we  intend this product to be offered. This is the information that I  would have to provide internally for processing the dossier.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endParaRPr lang="en-US" sz="1800" i="1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sz="1800" i="1" dirty="0" smtClean="0"/>
              <a:t>Can you provide us with some more information about:</a:t>
            </a:r>
          </a:p>
          <a:p>
            <a:pPr marL="400050" indent="-400050">
              <a:spcBef>
                <a:spcPct val="0"/>
              </a:spcBef>
              <a:buFont typeface="Arial" pitchFamily="34" charset="0"/>
              <a:buAutoNum type="romanLcParenR"/>
            </a:pPr>
            <a:r>
              <a:rPr lang="en-US" sz="1800" i="1" dirty="0" smtClean="0"/>
              <a:t>countries of interest</a:t>
            </a:r>
          </a:p>
          <a:p>
            <a:pPr marL="400050" indent="-400050">
              <a:spcBef>
                <a:spcPct val="0"/>
              </a:spcBef>
              <a:buFont typeface="Arial" pitchFamily="34" charset="0"/>
              <a:buAutoNum type="romanLcParenR"/>
            </a:pPr>
            <a:r>
              <a:rPr lang="en-US" sz="1800" i="1" dirty="0" smtClean="0"/>
              <a:t>preliminary patent information regarding these countries etc.</a:t>
            </a:r>
          </a:p>
          <a:p>
            <a:pPr>
              <a:spcBef>
                <a:spcPct val="0"/>
              </a:spcBef>
            </a:pPr>
            <a:endParaRPr lang="en-US" sz="1600" dirty="0" smtClean="0"/>
          </a:p>
        </p:txBody>
      </p:sp>
      <p:pic>
        <p:nvPicPr>
          <p:cNvPr id="4" name="Picture 4" descr="MSF_Access_Logo_New_Colour_RGB_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mail.google.com/mail/u/1/?ui=2&amp;ik=ae8b23a8c9&amp;view=att&amp;th=1475462c89a76856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219" name="Picture 3" descr="D:\leena 2014\Mumbai alliance against TB\meet kis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752600" y="-2792"/>
            <a:ext cx="7248525" cy="1042987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a typeface="ＭＳ Ｐゴシック" charset="-128"/>
              </a:rPr>
              <a:t>HCV treatment: DAAs and combinations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13130" y="1213743"/>
            <a:ext cx="7507777" cy="5154458"/>
          </a:xfrm>
          <a:prstGeom prst="ellipse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63240" y="1708716"/>
            <a:ext cx="6034281" cy="4301823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54272" y="2201092"/>
            <a:ext cx="4652220" cy="3317065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36743" y="2639131"/>
            <a:ext cx="3087258" cy="2441009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01142" y="3191167"/>
            <a:ext cx="2158466" cy="1335606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ker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104" name="TextBox 116"/>
          <p:cNvSpPr txBox="1">
            <a:spLocks noChangeArrowheads="1"/>
          </p:cNvSpPr>
          <p:nvPr/>
        </p:nvSpPr>
        <p:spPr bwMode="auto">
          <a:xfrm>
            <a:off x="3941763" y="5695950"/>
            <a:ext cx="785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IDX-320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997358" y="3560275"/>
            <a:ext cx="965846" cy="598009"/>
          </a:xfrm>
          <a:prstGeom prst="ellipse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endParaRPr lang="en-US" sz="800" b="1">
              <a:latin typeface="Calibri" pitchFamily="34" charset="0"/>
            </a:endParaRPr>
          </a:p>
        </p:txBody>
      </p:sp>
      <p:sp>
        <p:nvSpPr>
          <p:cNvPr id="4108" name="Oval 18"/>
          <p:cNvSpPr>
            <a:spLocks noChangeArrowheads="1"/>
          </p:cNvSpPr>
          <p:nvPr/>
        </p:nvSpPr>
        <p:spPr bwMode="auto">
          <a:xfrm>
            <a:off x="2389188" y="3949700"/>
            <a:ext cx="184150" cy="1841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09" name="Oval 19"/>
          <p:cNvSpPr>
            <a:spLocks noChangeArrowheads="1"/>
          </p:cNvSpPr>
          <p:nvPr/>
        </p:nvSpPr>
        <p:spPr bwMode="auto">
          <a:xfrm>
            <a:off x="2490788" y="4219575"/>
            <a:ext cx="184150" cy="1841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0" name="Oval 20"/>
          <p:cNvSpPr>
            <a:spLocks noChangeArrowheads="1"/>
          </p:cNvSpPr>
          <p:nvPr/>
        </p:nvSpPr>
        <p:spPr bwMode="auto">
          <a:xfrm>
            <a:off x="2671763" y="4484688"/>
            <a:ext cx="184150" cy="1841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1" name="Oval 24"/>
          <p:cNvSpPr>
            <a:spLocks noChangeArrowheads="1"/>
          </p:cNvSpPr>
          <p:nvPr/>
        </p:nvSpPr>
        <p:spPr bwMode="auto">
          <a:xfrm>
            <a:off x="3768725" y="2554288"/>
            <a:ext cx="184150" cy="1825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2" name="Oval 27"/>
          <p:cNvSpPr>
            <a:spLocks noChangeArrowheads="1"/>
          </p:cNvSpPr>
          <p:nvPr/>
        </p:nvSpPr>
        <p:spPr bwMode="auto">
          <a:xfrm>
            <a:off x="3214688" y="3389313"/>
            <a:ext cx="184150" cy="18415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3" name="Oval 29"/>
          <p:cNvSpPr>
            <a:spLocks noChangeArrowheads="1"/>
          </p:cNvSpPr>
          <p:nvPr/>
        </p:nvSpPr>
        <p:spPr bwMode="auto">
          <a:xfrm>
            <a:off x="5688013" y="2779713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4" name="Oval 30"/>
          <p:cNvSpPr>
            <a:spLocks noChangeArrowheads="1"/>
          </p:cNvSpPr>
          <p:nvPr/>
        </p:nvSpPr>
        <p:spPr bwMode="auto">
          <a:xfrm>
            <a:off x="6143625" y="3079750"/>
            <a:ext cx="184150" cy="185738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5" name="Oval 32"/>
          <p:cNvSpPr>
            <a:spLocks noChangeArrowheads="1"/>
          </p:cNvSpPr>
          <p:nvPr/>
        </p:nvSpPr>
        <p:spPr bwMode="auto">
          <a:xfrm>
            <a:off x="5900738" y="2051050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6" name="Oval 40"/>
          <p:cNvSpPr>
            <a:spLocks noChangeArrowheads="1"/>
          </p:cNvSpPr>
          <p:nvPr/>
        </p:nvSpPr>
        <p:spPr bwMode="auto">
          <a:xfrm>
            <a:off x="6216650" y="3405188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7" name="Oval 41"/>
          <p:cNvSpPr>
            <a:spLocks noChangeArrowheads="1"/>
          </p:cNvSpPr>
          <p:nvPr/>
        </p:nvSpPr>
        <p:spPr bwMode="auto">
          <a:xfrm>
            <a:off x="6154738" y="4098925"/>
            <a:ext cx="184150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8" name="Oval 42"/>
          <p:cNvSpPr>
            <a:spLocks noChangeArrowheads="1"/>
          </p:cNvSpPr>
          <p:nvPr/>
        </p:nvSpPr>
        <p:spPr bwMode="auto">
          <a:xfrm>
            <a:off x="6769100" y="4498975"/>
            <a:ext cx="184150" cy="18256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5924550" y="4614863"/>
            <a:ext cx="184150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6189663" y="4379913"/>
            <a:ext cx="182562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6389688" y="4856163"/>
            <a:ext cx="184150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4457700" y="5205413"/>
            <a:ext cx="182563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4568825" y="469741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5194300" y="4916488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4813300" y="513556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4175125" y="5100638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4570413" y="571341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3278188" y="4886325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3308350" y="5473700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3898900" y="462121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4075113" y="419576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4360863" y="4233863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3592513" y="2355850"/>
            <a:ext cx="184150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3168650" y="2574925"/>
            <a:ext cx="185738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3040063" y="2581275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3463925" y="2373313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3503613" y="1912938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8" name="Oval 63"/>
          <p:cNvSpPr>
            <a:spLocks noChangeArrowheads="1"/>
          </p:cNvSpPr>
          <p:nvPr/>
        </p:nvSpPr>
        <p:spPr bwMode="auto">
          <a:xfrm>
            <a:off x="3629025" y="2554288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39" name="Oval 64"/>
          <p:cNvSpPr>
            <a:spLocks noChangeArrowheads="1"/>
          </p:cNvSpPr>
          <p:nvPr/>
        </p:nvSpPr>
        <p:spPr bwMode="auto">
          <a:xfrm>
            <a:off x="3357563" y="1909763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cxnSp>
        <p:nvCxnSpPr>
          <p:cNvPr id="4140" name="Straight Connector 185"/>
          <p:cNvCxnSpPr>
            <a:cxnSpLocks noChangeShapeType="1"/>
          </p:cNvCxnSpPr>
          <p:nvPr/>
        </p:nvCxnSpPr>
        <p:spPr bwMode="auto">
          <a:xfrm>
            <a:off x="2003425" y="1963738"/>
            <a:ext cx="1655763" cy="1443037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1" name="Straight Connector 186"/>
          <p:cNvCxnSpPr>
            <a:cxnSpLocks noChangeShapeType="1"/>
          </p:cNvCxnSpPr>
          <p:nvPr/>
        </p:nvCxnSpPr>
        <p:spPr bwMode="auto">
          <a:xfrm rot="16200000" flipH="1">
            <a:off x="2973388" y="1997075"/>
            <a:ext cx="1739900" cy="720725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2" name="Straight Connector 187"/>
          <p:cNvCxnSpPr>
            <a:cxnSpLocks noChangeShapeType="1"/>
          </p:cNvCxnSpPr>
          <p:nvPr/>
        </p:nvCxnSpPr>
        <p:spPr bwMode="auto">
          <a:xfrm>
            <a:off x="5511800" y="3695700"/>
            <a:ext cx="2546350" cy="0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3" name="Straight Connector 188"/>
          <p:cNvCxnSpPr>
            <a:cxnSpLocks noChangeShapeType="1"/>
          </p:cNvCxnSpPr>
          <p:nvPr/>
        </p:nvCxnSpPr>
        <p:spPr bwMode="auto">
          <a:xfrm>
            <a:off x="889000" y="3695700"/>
            <a:ext cx="2546350" cy="0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4" name="Straight Connector 189"/>
          <p:cNvCxnSpPr>
            <a:cxnSpLocks noChangeShapeType="1"/>
          </p:cNvCxnSpPr>
          <p:nvPr/>
        </p:nvCxnSpPr>
        <p:spPr bwMode="auto">
          <a:xfrm rot="5400000">
            <a:off x="4348163" y="1997075"/>
            <a:ext cx="1739900" cy="720725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5" name="Straight Connector 190"/>
          <p:cNvCxnSpPr>
            <a:cxnSpLocks noChangeShapeType="1"/>
          </p:cNvCxnSpPr>
          <p:nvPr/>
        </p:nvCxnSpPr>
        <p:spPr bwMode="auto">
          <a:xfrm rot="10800000" flipV="1">
            <a:off x="1947863" y="4229100"/>
            <a:ext cx="1600200" cy="1423988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4146" name="Straight Connector 191"/>
          <p:cNvCxnSpPr>
            <a:cxnSpLocks noChangeShapeType="1"/>
          </p:cNvCxnSpPr>
          <p:nvPr/>
        </p:nvCxnSpPr>
        <p:spPr bwMode="auto">
          <a:xfrm rot="16200000" flipH="1">
            <a:off x="5205413" y="4414838"/>
            <a:ext cx="1568450" cy="1422400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</p:cxnSp>
      <p:sp>
        <p:nvSpPr>
          <p:cNvPr id="4147" name="TextBox 73"/>
          <p:cNvSpPr txBox="1">
            <a:spLocks noChangeArrowheads="1"/>
          </p:cNvSpPr>
          <p:nvPr/>
        </p:nvSpPr>
        <p:spPr bwMode="auto">
          <a:xfrm>
            <a:off x="4197350" y="1797050"/>
            <a:ext cx="6000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Phase I</a:t>
            </a:r>
          </a:p>
        </p:txBody>
      </p:sp>
      <p:sp>
        <p:nvSpPr>
          <p:cNvPr id="4148" name="TextBox 74"/>
          <p:cNvSpPr txBox="1">
            <a:spLocks noChangeArrowheads="1"/>
          </p:cNvSpPr>
          <p:nvPr/>
        </p:nvSpPr>
        <p:spPr bwMode="auto">
          <a:xfrm>
            <a:off x="4178300" y="2263775"/>
            <a:ext cx="6381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Phase II</a:t>
            </a:r>
          </a:p>
        </p:txBody>
      </p:sp>
      <p:sp>
        <p:nvSpPr>
          <p:cNvPr id="4149" name="TextBox 75"/>
          <p:cNvSpPr txBox="1">
            <a:spLocks noChangeArrowheads="1"/>
          </p:cNvSpPr>
          <p:nvPr/>
        </p:nvSpPr>
        <p:spPr bwMode="auto">
          <a:xfrm>
            <a:off x="4160838" y="2797175"/>
            <a:ext cx="6731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Phase III</a:t>
            </a:r>
          </a:p>
        </p:txBody>
      </p:sp>
      <p:sp>
        <p:nvSpPr>
          <p:cNvPr id="4150" name="TextBox 76"/>
          <p:cNvSpPr txBox="1">
            <a:spLocks noChangeArrowheads="1"/>
          </p:cNvSpPr>
          <p:nvPr/>
        </p:nvSpPr>
        <p:spPr bwMode="auto">
          <a:xfrm>
            <a:off x="4119563" y="3255963"/>
            <a:ext cx="757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Approved</a:t>
            </a:r>
          </a:p>
        </p:txBody>
      </p:sp>
      <p:sp>
        <p:nvSpPr>
          <p:cNvPr id="4151" name="TextBox 77"/>
          <p:cNvSpPr txBox="1">
            <a:spLocks noChangeArrowheads="1"/>
          </p:cNvSpPr>
          <p:nvPr/>
        </p:nvSpPr>
        <p:spPr bwMode="auto">
          <a:xfrm>
            <a:off x="7224713" y="1590675"/>
            <a:ext cx="835025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Calibri" pitchFamily="34" charset="0"/>
              </a:rPr>
              <a:t>DAA:</a:t>
            </a:r>
          </a:p>
          <a:p>
            <a:pPr algn="ctr"/>
            <a:r>
              <a:rPr lang="en-US" sz="1000" b="1">
                <a:latin typeface="Calibri" pitchFamily="34" charset="0"/>
              </a:rPr>
              <a:t>Nuc-</a:t>
            </a:r>
            <a:br>
              <a:rPr lang="en-US" sz="1000" b="1">
                <a:latin typeface="Calibri" pitchFamily="34" charset="0"/>
              </a:rPr>
            </a:br>
            <a:r>
              <a:rPr lang="en-US" sz="1000" b="1">
                <a:latin typeface="Calibri" pitchFamily="34" charset="0"/>
              </a:rPr>
              <a:t>Polymerase </a:t>
            </a:r>
            <a:br>
              <a:rPr lang="en-US" sz="1000" b="1">
                <a:latin typeface="Calibri" pitchFamily="34" charset="0"/>
              </a:rPr>
            </a:br>
            <a:r>
              <a:rPr lang="en-US" sz="1000" b="1">
                <a:latin typeface="Calibri" pitchFamily="34" charset="0"/>
              </a:rPr>
              <a:t>inhibitors</a:t>
            </a:r>
          </a:p>
        </p:txBody>
      </p:sp>
      <p:sp>
        <p:nvSpPr>
          <p:cNvPr id="4152" name="TextBox 78"/>
          <p:cNvSpPr txBox="1">
            <a:spLocks noChangeArrowheads="1"/>
          </p:cNvSpPr>
          <p:nvPr/>
        </p:nvSpPr>
        <p:spPr bwMode="auto">
          <a:xfrm>
            <a:off x="7224713" y="5162550"/>
            <a:ext cx="835025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Calibri" pitchFamily="34" charset="0"/>
              </a:rPr>
              <a:t>DAA:</a:t>
            </a:r>
          </a:p>
          <a:p>
            <a:pPr algn="ctr"/>
            <a:r>
              <a:rPr lang="en-US" sz="1000" b="1">
                <a:latin typeface="Calibri" pitchFamily="34" charset="0"/>
              </a:rPr>
              <a:t>Non Nuc-</a:t>
            </a:r>
            <a:br>
              <a:rPr lang="en-US" sz="1000" b="1">
                <a:latin typeface="Calibri" pitchFamily="34" charset="0"/>
              </a:rPr>
            </a:br>
            <a:r>
              <a:rPr lang="en-US" sz="1000" b="1">
                <a:latin typeface="Calibri" pitchFamily="34" charset="0"/>
              </a:rPr>
              <a:t>Polymerase </a:t>
            </a:r>
            <a:br>
              <a:rPr lang="en-US" sz="1000" b="1">
                <a:latin typeface="Calibri" pitchFamily="34" charset="0"/>
              </a:rPr>
            </a:br>
            <a:r>
              <a:rPr lang="en-US" sz="1000" b="1">
                <a:latin typeface="Calibri" pitchFamily="34" charset="0"/>
              </a:rPr>
              <a:t>inhibitors</a:t>
            </a:r>
          </a:p>
        </p:txBody>
      </p:sp>
      <p:sp>
        <p:nvSpPr>
          <p:cNvPr id="4153" name="TextBox 79"/>
          <p:cNvSpPr txBox="1">
            <a:spLocks noChangeArrowheads="1"/>
          </p:cNvSpPr>
          <p:nvPr/>
        </p:nvSpPr>
        <p:spPr bwMode="auto">
          <a:xfrm>
            <a:off x="5746750" y="5980112"/>
            <a:ext cx="698500" cy="554038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latin typeface="Calibri" pitchFamily="34" charset="0"/>
              </a:rPr>
              <a:t>DAA:</a:t>
            </a:r>
          </a:p>
          <a:p>
            <a:pPr algn="ctr"/>
            <a:r>
              <a:rPr lang="en-US" sz="1000" b="1" dirty="0">
                <a:latin typeface="Calibri" pitchFamily="34" charset="0"/>
              </a:rPr>
              <a:t>Protease</a:t>
            </a:r>
            <a:br>
              <a:rPr lang="en-US" sz="1000" b="1" dirty="0">
                <a:latin typeface="Calibri" pitchFamily="34" charset="0"/>
              </a:rPr>
            </a:br>
            <a:r>
              <a:rPr lang="en-US" sz="1000" b="1" dirty="0">
                <a:latin typeface="Calibri" pitchFamily="34" charset="0"/>
              </a:rPr>
              <a:t>inhibitors</a:t>
            </a:r>
          </a:p>
        </p:txBody>
      </p:sp>
      <p:sp>
        <p:nvSpPr>
          <p:cNvPr id="4154" name="TextBox 80"/>
          <p:cNvSpPr txBox="1">
            <a:spLocks noChangeArrowheads="1"/>
          </p:cNvSpPr>
          <p:nvPr/>
        </p:nvSpPr>
        <p:spPr bwMode="auto">
          <a:xfrm>
            <a:off x="517525" y="4879975"/>
            <a:ext cx="792163" cy="6429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latin typeface="Calibri" pitchFamily="34" charset="0"/>
              </a:rPr>
              <a:t>DAA:</a:t>
            </a:r>
          </a:p>
          <a:p>
            <a:pPr algn="ctr"/>
            <a:r>
              <a:rPr lang="en-US" sz="1000" b="1">
                <a:latin typeface="Calibri" pitchFamily="34" charset="0"/>
              </a:rPr>
              <a:t>NS5A inhibitor</a:t>
            </a:r>
          </a:p>
        </p:txBody>
      </p:sp>
      <p:sp>
        <p:nvSpPr>
          <p:cNvPr id="4155" name="TextBox 81"/>
          <p:cNvSpPr txBox="1">
            <a:spLocks noChangeArrowheads="1"/>
          </p:cNvSpPr>
          <p:nvPr/>
        </p:nvSpPr>
        <p:spPr bwMode="auto">
          <a:xfrm>
            <a:off x="560388" y="2460625"/>
            <a:ext cx="941387" cy="592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latin typeface="Calibri" pitchFamily="34" charset="0"/>
              </a:rPr>
              <a:t>HTA:</a:t>
            </a:r>
          </a:p>
          <a:p>
            <a:pPr algn="ctr"/>
            <a:r>
              <a:rPr lang="en-US" sz="1000" b="1">
                <a:latin typeface="Calibri" pitchFamily="34" charset="0"/>
              </a:rPr>
              <a:t>Cyclophilin Inhibitors</a:t>
            </a:r>
          </a:p>
        </p:txBody>
      </p:sp>
      <p:sp>
        <p:nvSpPr>
          <p:cNvPr id="4156" name="TextBox 82"/>
          <p:cNvSpPr txBox="1">
            <a:spLocks noChangeArrowheads="1"/>
          </p:cNvSpPr>
          <p:nvPr/>
        </p:nvSpPr>
        <p:spPr bwMode="auto">
          <a:xfrm>
            <a:off x="1504950" y="1468438"/>
            <a:ext cx="1635125" cy="207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latin typeface="Calibri" pitchFamily="34" charset="0"/>
              </a:rPr>
              <a:t>DAA combinations</a:t>
            </a:r>
          </a:p>
        </p:txBody>
      </p:sp>
      <p:sp>
        <p:nvSpPr>
          <p:cNvPr id="4157" name="TextBox 93"/>
          <p:cNvSpPr txBox="1">
            <a:spLocks noChangeArrowheads="1"/>
          </p:cNvSpPr>
          <p:nvPr/>
        </p:nvSpPr>
        <p:spPr bwMode="auto">
          <a:xfrm>
            <a:off x="1449388" y="3925888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AZD07295</a:t>
            </a:r>
          </a:p>
        </p:txBody>
      </p:sp>
      <p:sp>
        <p:nvSpPr>
          <p:cNvPr id="4158" name="TextBox 94"/>
          <p:cNvSpPr txBox="1">
            <a:spLocks noChangeArrowheads="1"/>
          </p:cNvSpPr>
          <p:nvPr/>
        </p:nvSpPr>
        <p:spPr bwMode="auto">
          <a:xfrm>
            <a:off x="2373313" y="4197350"/>
            <a:ext cx="1303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BMS-790052</a:t>
            </a:r>
          </a:p>
        </p:txBody>
      </p:sp>
      <p:sp>
        <p:nvSpPr>
          <p:cNvPr id="4159" name="TextBox 97"/>
          <p:cNvSpPr txBox="1">
            <a:spLocks noChangeArrowheads="1"/>
          </p:cNvSpPr>
          <p:nvPr/>
        </p:nvSpPr>
        <p:spPr bwMode="auto">
          <a:xfrm>
            <a:off x="1927225" y="4471988"/>
            <a:ext cx="873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>
                <a:latin typeface="Calibri" pitchFamily="34" charset="0"/>
              </a:rPr>
              <a:t>BMS-824393 </a:t>
            </a:r>
          </a:p>
        </p:txBody>
      </p:sp>
      <p:sp>
        <p:nvSpPr>
          <p:cNvPr id="4160" name="TextBox 100"/>
          <p:cNvSpPr txBox="1">
            <a:spLocks noChangeArrowheads="1"/>
          </p:cNvSpPr>
          <p:nvPr/>
        </p:nvSpPr>
        <p:spPr bwMode="auto">
          <a:xfrm>
            <a:off x="2847975" y="2270125"/>
            <a:ext cx="687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Telaprevir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 + VX-222</a:t>
            </a:r>
          </a:p>
        </p:txBody>
      </p:sp>
      <p:sp>
        <p:nvSpPr>
          <p:cNvPr id="4161" name="TextBox 101"/>
          <p:cNvSpPr txBox="1">
            <a:spLocks noChangeArrowheads="1"/>
          </p:cNvSpPr>
          <p:nvPr/>
        </p:nvSpPr>
        <p:spPr bwMode="auto">
          <a:xfrm>
            <a:off x="3295650" y="2695575"/>
            <a:ext cx="1128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BMS-790052 + 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BMS-650032</a:t>
            </a:r>
          </a:p>
        </p:txBody>
      </p:sp>
      <p:sp>
        <p:nvSpPr>
          <p:cNvPr id="4162" name="TextBox 102"/>
          <p:cNvSpPr txBox="1">
            <a:spLocks noChangeArrowheads="1"/>
          </p:cNvSpPr>
          <p:nvPr/>
        </p:nvSpPr>
        <p:spPr bwMode="auto">
          <a:xfrm>
            <a:off x="3152775" y="1568450"/>
            <a:ext cx="701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R7128 +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ITMN-191</a:t>
            </a:r>
          </a:p>
        </p:txBody>
      </p:sp>
      <p:sp>
        <p:nvSpPr>
          <p:cNvPr id="4163" name="TextBox 103"/>
          <p:cNvSpPr txBox="1">
            <a:spLocks noChangeArrowheads="1"/>
          </p:cNvSpPr>
          <p:nvPr/>
        </p:nvSpPr>
        <p:spPr bwMode="auto">
          <a:xfrm>
            <a:off x="3351213" y="2057400"/>
            <a:ext cx="649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GS-9190 +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GS-9256</a:t>
            </a:r>
          </a:p>
          <a:p>
            <a:pPr algn="ctr"/>
            <a:endParaRPr lang="en-US" sz="800" b="1" i="1">
              <a:latin typeface="Calibri" pitchFamily="34" charset="0"/>
            </a:endParaRPr>
          </a:p>
        </p:txBody>
      </p:sp>
      <p:sp>
        <p:nvSpPr>
          <p:cNvPr id="4164" name="TextBox 106"/>
          <p:cNvSpPr txBox="1">
            <a:spLocks noChangeArrowheads="1"/>
          </p:cNvSpPr>
          <p:nvPr/>
        </p:nvSpPr>
        <p:spPr bwMode="auto">
          <a:xfrm>
            <a:off x="3394075" y="4064000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Boceprevir</a:t>
            </a:r>
          </a:p>
        </p:txBody>
      </p:sp>
      <p:sp>
        <p:nvSpPr>
          <p:cNvPr id="4165" name="TextBox 107"/>
          <p:cNvSpPr txBox="1">
            <a:spLocks noChangeArrowheads="1"/>
          </p:cNvSpPr>
          <p:nvPr/>
        </p:nvSpPr>
        <p:spPr bwMode="auto">
          <a:xfrm>
            <a:off x="3163888" y="4610100"/>
            <a:ext cx="979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TMC435</a:t>
            </a:r>
          </a:p>
        </p:txBody>
      </p:sp>
      <p:sp>
        <p:nvSpPr>
          <p:cNvPr id="4166" name="TextBox 108"/>
          <p:cNvSpPr txBox="1">
            <a:spLocks noChangeArrowheads="1"/>
          </p:cNvSpPr>
          <p:nvPr/>
        </p:nvSpPr>
        <p:spPr bwMode="auto">
          <a:xfrm>
            <a:off x="2565400" y="5461000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ABT-450</a:t>
            </a:r>
          </a:p>
        </p:txBody>
      </p:sp>
      <p:sp>
        <p:nvSpPr>
          <p:cNvPr id="4167" name="TextBox 109"/>
          <p:cNvSpPr txBox="1">
            <a:spLocks noChangeArrowheads="1"/>
          </p:cNvSpPr>
          <p:nvPr/>
        </p:nvSpPr>
        <p:spPr bwMode="auto">
          <a:xfrm>
            <a:off x="2546350" y="4862513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MK5172</a:t>
            </a:r>
          </a:p>
        </p:txBody>
      </p:sp>
      <p:sp>
        <p:nvSpPr>
          <p:cNvPr id="4168" name="TextBox 110"/>
          <p:cNvSpPr txBox="1">
            <a:spLocks noChangeArrowheads="1"/>
          </p:cNvSpPr>
          <p:nvPr/>
        </p:nvSpPr>
        <p:spPr bwMode="auto">
          <a:xfrm>
            <a:off x="3397250" y="5054600"/>
            <a:ext cx="98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MK7009 (vaniprevir)</a:t>
            </a:r>
          </a:p>
        </p:txBody>
      </p:sp>
      <p:sp>
        <p:nvSpPr>
          <p:cNvPr id="4169" name="TextBox 112"/>
          <p:cNvSpPr txBox="1">
            <a:spLocks noChangeArrowheads="1"/>
          </p:cNvSpPr>
          <p:nvPr/>
        </p:nvSpPr>
        <p:spPr bwMode="auto">
          <a:xfrm>
            <a:off x="4497388" y="4233863"/>
            <a:ext cx="97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>
                <a:latin typeface="Calibri" pitchFamily="34" charset="0"/>
              </a:rPr>
              <a:t>Telaprevir </a:t>
            </a:r>
          </a:p>
        </p:txBody>
      </p:sp>
      <p:sp>
        <p:nvSpPr>
          <p:cNvPr id="4170" name="TextBox 113"/>
          <p:cNvSpPr txBox="1">
            <a:spLocks noChangeArrowheads="1"/>
          </p:cNvSpPr>
          <p:nvPr/>
        </p:nvSpPr>
        <p:spPr bwMode="auto">
          <a:xfrm>
            <a:off x="5197475" y="4911725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BMS650032 </a:t>
            </a:r>
          </a:p>
        </p:txBody>
      </p:sp>
      <p:sp>
        <p:nvSpPr>
          <p:cNvPr id="4171" name="TextBox 114"/>
          <p:cNvSpPr txBox="1">
            <a:spLocks noChangeArrowheads="1"/>
          </p:cNvSpPr>
          <p:nvPr/>
        </p:nvSpPr>
        <p:spPr bwMode="auto">
          <a:xfrm>
            <a:off x="4613275" y="4686300"/>
            <a:ext cx="796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BI201335</a:t>
            </a:r>
          </a:p>
        </p:txBody>
      </p:sp>
      <p:sp>
        <p:nvSpPr>
          <p:cNvPr id="4172" name="TextBox 115"/>
          <p:cNvSpPr txBox="1">
            <a:spLocks noChangeArrowheads="1"/>
          </p:cNvSpPr>
          <p:nvPr/>
        </p:nvSpPr>
        <p:spPr bwMode="auto">
          <a:xfrm>
            <a:off x="4156075" y="5380038"/>
            <a:ext cx="787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 dirty="0">
                <a:latin typeface="Calibri" pitchFamily="34" charset="0"/>
              </a:rPr>
              <a:t>ACH1625</a:t>
            </a:r>
          </a:p>
        </p:txBody>
      </p:sp>
      <p:sp>
        <p:nvSpPr>
          <p:cNvPr id="4173" name="TextBox 117"/>
          <p:cNvSpPr txBox="1">
            <a:spLocks noChangeArrowheads="1"/>
          </p:cNvSpPr>
          <p:nvPr/>
        </p:nvSpPr>
        <p:spPr bwMode="auto">
          <a:xfrm>
            <a:off x="4706938" y="5140325"/>
            <a:ext cx="140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ITMN-191/R7227 </a:t>
            </a:r>
          </a:p>
        </p:txBody>
      </p:sp>
      <p:sp>
        <p:nvSpPr>
          <p:cNvPr id="4174" name="TextBox 118"/>
          <p:cNvSpPr txBox="1">
            <a:spLocks noChangeArrowheads="1"/>
          </p:cNvSpPr>
          <p:nvPr/>
        </p:nvSpPr>
        <p:spPr bwMode="auto">
          <a:xfrm>
            <a:off x="5210175" y="4071938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latin typeface="Calibri" pitchFamily="34" charset="0"/>
              </a:rPr>
              <a:t>GS-9190 </a:t>
            </a:r>
          </a:p>
        </p:txBody>
      </p:sp>
      <p:sp>
        <p:nvSpPr>
          <p:cNvPr id="4175" name="TextBox 119"/>
          <p:cNvSpPr txBox="1">
            <a:spLocks noChangeArrowheads="1"/>
          </p:cNvSpPr>
          <p:nvPr/>
        </p:nvSpPr>
        <p:spPr bwMode="auto">
          <a:xfrm>
            <a:off x="5243513" y="4362450"/>
            <a:ext cx="979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latin typeface="Calibri" pitchFamily="34" charset="0"/>
              </a:rPr>
              <a:t>ANA-598</a:t>
            </a:r>
          </a:p>
        </p:txBody>
      </p:sp>
      <p:sp>
        <p:nvSpPr>
          <p:cNvPr id="4176" name="TextBox 120"/>
          <p:cNvSpPr txBox="1">
            <a:spLocks noChangeArrowheads="1"/>
          </p:cNvSpPr>
          <p:nvPr/>
        </p:nvSpPr>
        <p:spPr bwMode="auto">
          <a:xfrm>
            <a:off x="5878513" y="4602163"/>
            <a:ext cx="858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VX-222</a:t>
            </a:r>
          </a:p>
        </p:txBody>
      </p:sp>
      <p:sp>
        <p:nvSpPr>
          <p:cNvPr id="4177" name="TextBox 121"/>
          <p:cNvSpPr txBox="1">
            <a:spLocks noChangeArrowheads="1"/>
          </p:cNvSpPr>
          <p:nvPr/>
        </p:nvSpPr>
        <p:spPr bwMode="auto">
          <a:xfrm>
            <a:off x="6415088" y="4838700"/>
            <a:ext cx="850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BI201127</a:t>
            </a:r>
          </a:p>
        </p:txBody>
      </p:sp>
      <p:sp>
        <p:nvSpPr>
          <p:cNvPr id="4178" name="TextBox 123"/>
          <p:cNvSpPr txBox="1">
            <a:spLocks noChangeArrowheads="1"/>
          </p:cNvSpPr>
          <p:nvPr/>
        </p:nvSpPr>
        <p:spPr bwMode="auto">
          <a:xfrm>
            <a:off x="6761163" y="4481513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ABT-837093</a:t>
            </a:r>
          </a:p>
        </p:txBody>
      </p:sp>
      <p:sp>
        <p:nvSpPr>
          <p:cNvPr id="4179" name="TextBox 125"/>
          <p:cNvSpPr txBox="1">
            <a:spLocks noChangeArrowheads="1"/>
          </p:cNvSpPr>
          <p:nvPr/>
        </p:nvSpPr>
        <p:spPr bwMode="auto">
          <a:xfrm>
            <a:off x="6354763" y="3390900"/>
            <a:ext cx="1050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>
                <a:latin typeface="Calibri" pitchFamily="34" charset="0"/>
              </a:rPr>
              <a:t>IDX-184</a:t>
            </a:r>
          </a:p>
        </p:txBody>
      </p:sp>
      <p:sp>
        <p:nvSpPr>
          <p:cNvPr id="4180" name="TextBox 127"/>
          <p:cNvSpPr txBox="1">
            <a:spLocks noChangeArrowheads="1"/>
          </p:cNvSpPr>
          <p:nvPr/>
        </p:nvSpPr>
        <p:spPr bwMode="auto">
          <a:xfrm>
            <a:off x="5153025" y="2941638"/>
            <a:ext cx="1252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R7128</a:t>
            </a:r>
          </a:p>
        </p:txBody>
      </p:sp>
      <p:sp>
        <p:nvSpPr>
          <p:cNvPr id="4181" name="TextBox 128"/>
          <p:cNvSpPr txBox="1">
            <a:spLocks noChangeArrowheads="1"/>
          </p:cNvSpPr>
          <p:nvPr/>
        </p:nvSpPr>
        <p:spPr bwMode="auto">
          <a:xfrm>
            <a:off x="6081713" y="3055938"/>
            <a:ext cx="96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PSI-7977</a:t>
            </a:r>
          </a:p>
        </p:txBody>
      </p:sp>
      <p:sp>
        <p:nvSpPr>
          <p:cNvPr id="4182" name="TextBox 130"/>
          <p:cNvSpPr txBox="1">
            <a:spLocks noChangeArrowheads="1"/>
          </p:cNvSpPr>
          <p:nvPr/>
        </p:nvSpPr>
        <p:spPr bwMode="auto">
          <a:xfrm>
            <a:off x="5943600" y="2033588"/>
            <a:ext cx="827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BI-207127</a:t>
            </a:r>
          </a:p>
        </p:txBody>
      </p:sp>
      <p:sp>
        <p:nvSpPr>
          <p:cNvPr id="4183" name="TextBox 67"/>
          <p:cNvSpPr txBox="1">
            <a:spLocks noChangeArrowheads="1"/>
          </p:cNvSpPr>
          <p:nvPr/>
        </p:nvSpPr>
        <p:spPr bwMode="auto">
          <a:xfrm>
            <a:off x="7781925" y="6642100"/>
            <a:ext cx="1362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800">
              <a:latin typeface="Calibri" pitchFamily="34" charset="0"/>
            </a:endParaRPr>
          </a:p>
        </p:txBody>
      </p:sp>
      <p:sp>
        <p:nvSpPr>
          <p:cNvPr id="4184" name="TextBox 91"/>
          <p:cNvSpPr txBox="1">
            <a:spLocks noChangeArrowheads="1"/>
          </p:cNvSpPr>
          <p:nvPr/>
        </p:nvSpPr>
        <p:spPr bwMode="auto">
          <a:xfrm>
            <a:off x="0" y="6102650"/>
            <a:ext cx="335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>
                <a:latin typeface="Calibri" pitchFamily="34" charset="0"/>
              </a:rPr>
              <a:t>DAA = direct-acting antiviral</a:t>
            </a:r>
          </a:p>
          <a:p>
            <a:r>
              <a:rPr lang="en-GB" sz="1200" b="1" dirty="0">
                <a:latin typeface="Calibri" pitchFamily="34" charset="0"/>
              </a:rPr>
              <a:t>HTA = host-targeting antiviral; </a:t>
            </a:r>
            <a:r>
              <a:rPr lang="en-GB" sz="1200" b="1" dirty="0" err="1">
                <a:latin typeface="Calibri" pitchFamily="34" charset="0"/>
              </a:rPr>
              <a:t>Nuc</a:t>
            </a:r>
            <a:r>
              <a:rPr lang="en-GB" sz="1200" b="1" dirty="0">
                <a:latin typeface="Calibri" pitchFamily="34" charset="0"/>
              </a:rPr>
              <a:t> = </a:t>
            </a:r>
            <a:r>
              <a:rPr lang="en-GB" sz="1200" b="1" dirty="0" err="1">
                <a:latin typeface="Calibri" pitchFamily="34" charset="0"/>
              </a:rPr>
              <a:t>nucleos</a:t>
            </a:r>
            <a:r>
              <a:rPr lang="en-GB" sz="1200" b="1" dirty="0">
                <a:latin typeface="Calibri" pitchFamily="34" charset="0"/>
              </a:rPr>
              <a:t>(t)ide</a:t>
            </a:r>
          </a:p>
        </p:txBody>
      </p:sp>
      <p:sp>
        <p:nvSpPr>
          <p:cNvPr id="4185" name="Oval 93"/>
          <p:cNvSpPr>
            <a:spLocks noChangeArrowheads="1"/>
          </p:cNvSpPr>
          <p:nvPr/>
        </p:nvSpPr>
        <p:spPr bwMode="auto">
          <a:xfrm>
            <a:off x="2420938" y="2778125"/>
            <a:ext cx="184150" cy="18415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86" name="TextBox 103"/>
          <p:cNvSpPr txBox="1">
            <a:spLocks noChangeArrowheads="1"/>
          </p:cNvSpPr>
          <p:nvPr/>
        </p:nvSpPr>
        <p:spPr bwMode="auto">
          <a:xfrm>
            <a:off x="1885950" y="2749550"/>
            <a:ext cx="569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SCY635</a:t>
            </a:r>
          </a:p>
        </p:txBody>
      </p:sp>
      <p:sp>
        <p:nvSpPr>
          <p:cNvPr id="4187" name="TextBox 103"/>
          <p:cNvSpPr txBox="1">
            <a:spLocks noChangeArrowheads="1"/>
          </p:cNvSpPr>
          <p:nvPr/>
        </p:nvSpPr>
        <p:spPr bwMode="auto">
          <a:xfrm>
            <a:off x="2525713" y="3303588"/>
            <a:ext cx="808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DEBIO-025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(Novartis)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781925" y="6288087"/>
            <a:ext cx="1362075" cy="569913"/>
            <a:chOff x="7667626" y="-122238"/>
            <a:chExt cx="1362074" cy="569913"/>
          </a:xfrm>
        </p:grpSpPr>
        <p:sp>
          <p:nvSpPr>
            <p:cNvPr id="4217" name="TextBox 67"/>
            <p:cNvSpPr txBox="1">
              <a:spLocks noChangeArrowheads="1"/>
            </p:cNvSpPr>
            <p:nvPr/>
          </p:nvSpPr>
          <p:spPr bwMode="auto">
            <a:xfrm>
              <a:off x="7667626" y="-122238"/>
              <a:ext cx="1362074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dirty="0">
                  <a:solidFill>
                    <a:srgbClr val="162842"/>
                  </a:solidFill>
                  <a:latin typeface="Calibri" pitchFamily="34" charset="0"/>
                </a:rPr>
                <a:t>NOT EXHAUSTIVE</a:t>
              </a:r>
            </a:p>
          </p:txBody>
        </p:sp>
        <p:cxnSp>
          <p:nvCxnSpPr>
            <p:cNvPr id="94" name="Straight Connector 74"/>
            <p:cNvCxnSpPr/>
            <p:nvPr/>
          </p:nvCxnSpPr>
          <p:spPr>
            <a:xfrm>
              <a:off x="7677151" y="447675"/>
              <a:ext cx="13334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89" name="Oval 32"/>
          <p:cNvSpPr>
            <a:spLocks noChangeArrowheads="1"/>
          </p:cNvSpPr>
          <p:nvPr/>
        </p:nvSpPr>
        <p:spPr bwMode="auto">
          <a:xfrm>
            <a:off x="3262313" y="2784475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0" name="Oval 24"/>
          <p:cNvSpPr>
            <a:spLocks noChangeArrowheads="1"/>
          </p:cNvSpPr>
          <p:nvPr/>
        </p:nvSpPr>
        <p:spPr bwMode="auto">
          <a:xfrm>
            <a:off x="3121025" y="2811463"/>
            <a:ext cx="184150" cy="1825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1" name="TextBox 101"/>
          <p:cNvSpPr txBox="1">
            <a:spLocks noChangeArrowheads="1"/>
          </p:cNvSpPr>
          <p:nvPr/>
        </p:nvSpPr>
        <p:spPr bwMode="auto">
          <a:xfrm>
            <a:off x="2724150" y="2952750"/>
            <a:ext cx="1128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BMS-790052 + 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PSI-7792</a:t>
            </a:r>
          </a:p>
        </p:txBody>
      </p:sp>
      <p:sp>
        <p:nvSpPr>
          <p:cNvPr id="4192" name="Oval 62"/>
          <p:cNvSpPr>
            <a:spLocks noChangeArrowheads="1"/>
          </p:cNvSpPr>
          <p:nvPr/>
        </p:nvSpPr>
        <p:spPr bwMode="auto">
          <a:xfrm>
            <a:off x="2684463" y="2351088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3" name="Oval 64"/>
          <p:cNvSpPr>
            <a:spLocks noChangeArrowheads="1"/>
          </p:cNvSpPr>
          <p:nvPr/>
        </p:nvSpPr>
        <p:spPr bwMode="auto">
          <a:xfrm>
            <a:off x="2538413" y="2347913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4" name="TextBox 102"/>
          <p:cNvSpPr txBox="1">
            <a:spLocks noChangeArrowheads="1"/>
          </p:cNvSpPr>
          <p:nvPr/>
        </p:nvSpPr>
        <p:spPr bwMode="auto">
          <a:xfrm>
            <a:off x="1885950" y="2254250"/>
            <a:ext cx="701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BI-201335 +</a:t>
            </a:r>
          </a:p>
          <a:p>
            <a:pPr algn="ctr"/>
            <a:r>
              <a:rPr lang="en-US" sz="800" b="1" i="1">
                <a:latin typeface="Calibri" pitchFamily="34" charset="0"/>
              </a:rPr>
              <a:t>BI-207127</a:t>
            </a:r>
          </a:p>
        </p:txBody>
      </p:sp>
      <p:sp>
        <p:nvSpPr>
          <p:cNvPr id="4195" name="Oval 62"/>
          <p:cNvSpPr>
            <a:spLocks noChangeArrowheads="1"/>
          </p:cNvSpPr>
          <p:nvPr/>
        </p:nvSpPr>
        <p:spPr bwMode="auto">
          <a:xfrm>
            <a:off x="2874963" y="2084388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6" name="Oval 64"/>
          <p:cNvSpPr>
            <a:spLocks noChangeArrowheads="1"/>
          </p:cNvSpPr>
          <p:nvPr/>
        </p:nvSpPr>
        <p:spPr bwMode="auto">
          <a:xfrm>
            <a:off x="2728913" y="2081213"/>
            <a:ext cx="184150" cy="184150"/>
          </a:xfrm>
          <a:prstGeom prst="ellipse">
            <a:avLst/>
          </a:prstGeom>
          <a:solidFill>
            <a:srgbClr val="1737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7" name="TextBox 102"/>
          <p:cNvSpPr txBox="1">
            <a:spLocks noChangeArrowheads="1"/>
          </p:cNvSpPr>
          <p:nvPr/>
        </p:nvSpPr>
        <p:spPr bwMode="auto">
          <a:xfrm>
            <a:off x="1752600" y="2082800"/>
            <a:ext cx="1073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IDX-184 + IDX-320</a:t>
            </a:r>
          </a:p>
        </p:txBody>
      </p:sp>
      <p:sp>
        <p:nvSpPr>
          <p:cNvPr id="4198" name="Oval 32"/>
          <p:cNvSpPr>
            <a:spLocks noChangeArrowheads="1"/>
          </p:cNvSpPr>
          <p:nvPr/>
        </p:nvSpPr>
        <p:spPr bwMode="auto">
          <a:xfrm>
            <a:off x="3024188" y="1889125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199" name="Oval 32"/>
          <p:cNvSpPr>
            <a:spLocks noChangeArrowheads="1"/>
          </p:cNvSpPr>
          <p:nvPr/>
        </p:nvSpPr>
        <p:spPr bwMode="auto">
          <a:xfrm>
            <a:off x="3157538" y="1984375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00" name="TextBox 128"/>
          <p:cNvSpPr txBox="1">
            <a:spLocks noChangeArrowheads="1"/>
          </p:cNvSpPr>
          <p:nvPr/>
        </p:nvSpPr>
        <p:spPr bwMode="auto">
          <a:xfrm>
            <a:off x="2119313" y="1808163"/>
            <a:ext cx="96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PSI-7977 + PSI-938</a:t>
            </a:r>
          </a:p>
        </p:txBody>
      </p:sp>
      <p:sp>
        <p:nvSpPr>
          <p:cNvPr id="4201" name="Oval 47"/>
          <p:cNvSpPr>
            <a:spLocks noChangeArrowheads="1"/>
          </p:cNvSpPr>
          <p:nvPr/>
        </p:nvSpPr>
        <p:spPr bwMode="auto">
          <a:xfrm>
            <a:off x="3295650" y="5129213"/>
            <a:ext cx="182563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02" name="TextBox 120"/>
          <p:cNvSpPr txBox="1">
            <a:spLocks noChangeArrowheads="1"/>
          </p:cNvSpPr>
          <p:nvPr/>
        </p:nvSpPr>
        <p:spPr bwMode="auto">
          <a:xfrm>
            <a:off x="2649538" y="5173663"/>
            <a:ext cx="858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VX-985</a:t>
            </a:r>
          </a:p>
        </p:txBody>
      </p:sp>
      <p:sp>
        <p:nvSpPr>
          <p:cNvPr id="4203" name="Oval 45"/>
          <p:cNvSpPr>
            <a:spLocks noChangeArrowheads="1"/>
          </p:cNvSpPr>
          <p:nvPr/>
        </p:nvSpPr>
        <p:spPr bwMode="auto">
          <a:xfrm>
            <a:off x="6199188" y="3808413"/>
            <a:ext cx="182562" cy="18415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04" name="TextBox 118"/>
          <p:cNvSpPr txBox="1">
            <a:spLocks noChangeArrowheads="1"/>
          </p:cNvSpPr>
          <p:nvPr/>
        </p:nvSpPr>
        <p:spPr bwMode="auto">
          <a:xfrm>
            <a:off x="5438775" y="3795713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PF-868554</a:t>
            </a:r>
          </a:p>
        </p:txBody>
      </p:sp>
      <p:sp>
        <p:nvSpPr>
          <p:cNvPr id="4205" name="Oval 32"/>
          <p:cNvSpPr>
            <a:spLocks noChangeArrowheads="1"/>
          </p:cNvSpPr>
          <p:nvPr/>
        </p:nvSpPr>
        <p:spPr bwMode="auto">
          <a:xfrm>
            <a:off x="6053138" y="2355850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06" name="TextBox 110"/>
          <p:cNvSpPr txBox="1">
            <a:spLocks noChangeArrowheads="1"/>
          </p:cNvSpPr>
          <p:nvPr/>
        </p:nvSpPr>
        <p:spPr bwMode="auto">
          <a:xfrm>
            <a:off x="5997575" y="2349500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MK-0608</a:t>
            </a:r>
          </a:p>
        </p:txBody>
      </p:sp>
      <p:sp>
        <p:nvSpPr>
          <p:cNvPr id="4207" name="Oval 29"/>
          <p:cNvSpPr>
            <a:spLocks noChangeArrowheads="1"/>
          </p:cNvSpPr>
          <p:nvPr/>
        </p:nvSpPr>
        <p:spPr bwMode="auto">
          <a:xfrm>
            <a:off x="5468938" y="2036763"/>
            <a:ext cx="184150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08" name="TextBox 127"/>
          <p:cNvSpPr txBox="1">
            <a:spLocks noChangeArrowheads="1"/>
          </p:cNvSpPr>
          <p:nvPr/>
        </p:nvSpPr>
        <p:spPr bwMode="auto">
          <a:xfrm>
            <a:off x="4933950" y="2198688"/>
            <a:ext cx="1252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RG7348</a:t>
            </a:r>
          </a:p>
        </p:txBody>
      </p:sp>
      <p:sp>
        <p:nvSpPr>
          <p:cNvPr id="4209" name="Oval 32"/>
          <p:cNvSpPr>
            <a:spLocks noChangeArrowheads="1"/>
          </p:cNvSpPr>
          <p:nvPr/>
        </p:nvSpPr>
        <p:spPr bwMode="auto">
          <a:xfrm>
            <a:off x="6434138" y="2613025"/>
            <a:ext cx="185737" cy="18415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10" name="TextBox 110"/>
          <p:cNvSpPr txBox="1">
            <a:spLocks noChangeArrowheads="1"/>
          </p:cNvSpPr>
          <p:nvPr/>
        </p:nvSpPr>
        <p:spPr bwMode="auto">
          <a:xfrm>
            <a:off x="6435725" y="2606675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TMC-649128</a:t>
            </a:r>
          </a:p>
        </p:txBody>
      </p:sp>
      <p:sp>
        <p:nvSpPr>
          <p:cNvPr id="4211" name="Oval 49"/>
          <p:cNvSpPr>
            <a:spLocks noChangeArrowheads="1"/>
          </p:cNvSpPr>
          <p:nvPr/>
        </p:nvSpPr>
        <p:spPr bwMode="auto">
          <a:xfrm>
            <a:off x="5394325" y="5411788"/>
            <a:ext cx="184150" cy="184150"/>
          </a:xfrm>
          <a:prstGeom prst="ellipse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12" name="TextBox 113"/>
          <p:cNvSpPr txBox="1">
            <a:spLocks noChangeArrowheads="1"/>
          </p:cNvSpPr>
          <p:nvPr/>
        </p:nvSpPr>
        <p:spPr bwMode="auto">
          <a:xfrm>
            <a:off x="5407025" y="5407025"/>
            <a:ext cx="979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BMS791325</a:t>
            </a:r>
          </a:p>
        </p:txBody>
      </p:sp>
      <p:sp>
        <p:nvSpPr>
          <p:cNvPr id="4213" name="Oval 42"/>
          <p:cNvSpPr>
            <a:spLocks noChangeArrowheads="1"/>
          </p:cNvSpPr>
          <p:nvPr/>
        </p:nvSpPr>
        <p:spPr bwMode="auto">
          <a:xfrm>
            <a:off x="6445250" y="4003675"/>
            <a:ext cx="184150" cy="18256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14" name="TextBox 123"/>
          <p:cNvSpPr txBox="1">
            <a:spLocks noChangeArrowheads="1"/>
          </p:cNvSpPr>
          <p:nvPr/>
        </p:nvSpPr>
        <p:spPr bwMode="auto">
          <a:xfrm>
            <a:off x="6389688" y="3986213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ABT-072</a:t>
            </a:r>
          </a:p>
        </p:txBody>
      </p:sp>
      <p:sp>
        <p:nvSpPr>
          <p:cNvPr id="4215" name="Oval 42"/>
          <p:cNvSpPr>
            <a:spLocks noChangeArrowheads="1"/>
          </p:cNvSpPr>
          <p:nvPr/>
        </p:nvSpPr>
        <p:spPr bwMode="auto">
          <a:xfrm>
            <a:off x="6454775" y="4241800"/>
            <a:ext cx="184150" cy="18256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800" b="1">
              <a:latin typeface="Calibri" pitchFamily="34" charset="0"/>
            </a:endParaRPr>
          </a:p>
        </p:txBody>
      </p:sp>
      <p:sp>
        <p:nvSpPr>
          <p:cNvPr id="4216" name="TextBox 123"/>
          <p:cNvSpPr txBox="1">
            <a:spLocks noChangeArrowheads="1"/>
          </p:cNvSpPr>
          <p:nvPr/>
        </p:nvSpPr>
        <p:spPr bwMode="auto">
          <a:xfrm>
            <a:off x="6399213" y="4224338"/>
            <a:ext cx="998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i="1">
                <a:latin typeface="Calibri" pitchFamily="34" charset="0"/>
              </a:rPr>
              <a:t>ABT-333</a:t>
            </a:r>
          </a:p>
        </p:txBody>
      </p:sp>
      <p:pic>
        <p:nvPicPr>
          <p:cNvPr id="121" name="Picture 4" descr="MSF_Access_Logo_New_Colour_RGB_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130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F_Access_Logo_New_Colour_RGB_Mid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4300"/>
            <a:ext cx="1727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19250" y="188913"/>
            <a:ext cx="7239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altLang="fr-FR" sz="3200">
              <a:solidFill>
                <a:srgbClr val="E81A0A"/>
              </a:solidFill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107950" y="1136650"/>
            <a:ext cx="903605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fr-FR" altLang="fr-FR" sz="2800"/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539552" y="1298575"/>
            <a:ext cx="831869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fr-FR" sz="3200" dirty="0" smtClean="0"/>
          </a:p>
          <a:p>
            <a:pPr>
              <a:spcBef>
                <a:spcPct val="20000"/>
              </a:spcBef>
            </a:pPr>
            <a:r>
              <a:rPr lang="en-US" altLang="fr-FR" sz="3200" dirty="0" smtClean="0"/>
              <a:t>Early identification of pipeline drugs: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fr-FR" sz="3200" dirty="0" smtClean="0"/>
              <a:t> Gilead</a:t>
            </a:r>
            <a:r>
              <a:rPr lang="en-US" altLang="fr-FR" sz="3200" dirty="0"/>
              <a:t>: </a:t>
            </a:r>
            <a:r>
              <a:rPr lang="en-US" altLang="fr-FR" sz="3200" dirty="0" err="1"/>
              <a:t>Sofosbuvir</a:t>
            </a:r>
            <a:r>
              <a:rPr lang="en-US" altLang="fr-FR" sz="3200" dirty="0"/>
              <a:t>, </a:t>
            </a:r>
            <a:r>
              <a:rPr lang="en-US" altLang="fr-FR" sz="3200" dirty="0" err="1"/>
              <a:t>ledipasvir</a:t>
            </a:r>
            <a:r>
              <a:rPr lang="en-US" altLang="fr-FR" sz="3200" dirty="0"/>
              <a:t>, </a:t>
            </a:r>
            <a:r>
              <a:rPr lang="en-US" altLang="fr-FR" sz="3200" dirty="0" smtClean="0"/>
              <a:t>GS5816</a:t>
            </a:r>
            <a:endParaRPr lang="en-US" altLang="fr-FR" sz="32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fr-FR" sz="3200" dirty="0"/>
              <a:t> BMS: </a:t>
            </a:r>
            <a:r>
              <a:rPr lang="en-US" altLang="fr-FR" sz="3200" dirty="0" err="1" smtClean="0"/>
              <a:t>Daclatasvir</a:t>
            </a:r>
            <a:endParaRPr lang="en-US" altLang="fr-FR" sz="32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fr-FR" sz="3200" dirty="0"/>
              <a:t> Merck: MK-8742, MK-5172 </a:t>
            </a:r>
            <a:endParaRPr lang="en-US" altLang="fr-FR" sz="2800" dirty="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fr-FR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21817" y="-15766"/>
            <a:ext cx="68511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 smtClean="0">
                <a:solidFill>
                  <a:srgbClr val="FF0000"/>
                </a:solidFill>
              </a:rPr>
              <a:t>Shortlisted DAAs for access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0"/>
            <a:ext cx="6851103" cy="114300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MSF accessing DAAs: Issues with </a:t>
            </a:r>
            <a:r>
              <a:rPr lang="en-IN" sz="3200" b="1" dirty="0" err="1" smtClean="0">
                <a:solidFill>
                  <a:srgbClr val="FF0000"/>
                </a:solidFill>
              </a:rPr>
              <a:t>Sofosbuvir</a:t>
            </a:r>
            <a:r>
              <a:rPr lang="en-IN" sz="3200" b="1" dirty="0" smtClean="0">
                <a:solidFill>
                  <a:srgbClr val="FF0000"/>
                </a:solidFill>
              </a:rPr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828"/>
            <a:ext cx="8229600" cy="506916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Registration</a:t>
            </a:r>
            <a:r>
              <a:rPr lang="en-IN" sz="2400" dirty="0"/>
              <a:t>:</a:t>
            </a:r>
            <a:r>
              <a:rPr lang="en-IN" sz="2400" dirty="0" smtClean="0"/>
              <a:t> Some LICs where MSF is operational are not a priority for Gilead. </a:t>
            </a:r>
            <a:endParaRPr lang="en-IN" sz="2400" dirty="0"/>
          </a:p>
          <a:p>
            <a:r>
              <a:rPr lang="en-IN" sz="2400" dirty="0" smtClean="0"/>
              <a:t>No local registration = MSF access to drugs on a CU basis. </a:t>
            </a:r>
          </a:p>
          <a:p>
            <a:r>
              <a:rPr lang="en-IN" sz="2400" dirty="0" smtClean="0"/>
              <a:t>Quoted  treatment price of  900 USD. Reality for MSF patients </a:t>
            </a:r>
            <a:r>
              <a:rPr lang="en-IN" sz="2400" dirty="0" smtClean="0"/>
              <a:t>depends more on final regimen used.</a:t>
            </a:r>
            <a:endParaRPr lang="en-IN" sz="2400" dirty="0" smtClean="0"/>
          </a:p>
          <a:p>
            <a:r>
              <a:rPr lang="en-IN" sz="2400" dirty="0" smtClean="0"/>
              <a:t>Pricing still not available for Gilead ‘commercial countries’ (</a:t>
            </a:r>
            <a:r>
              <a:rPr lang="en-IN" sz="2400" dirty="0" err="1" smtClean="0"/>
              <a:t>inc</a:t>
            </a:r>
            <a:r>
              <a:rPr lang="en-IN" sz="2400" dirty="0" smtClean="0"/>
              <a:t> Ukraine &amp; Iran) where MSF notes medical needs.</a:t>
            </a:r>
          </a:p>
          <a:p>
            <a:r>
              <a:rPr lang="en-IN" sz="2400" dirty="0" smtClean="0"/>
              <a:t>VL blocks generics from entering the market in MICs.   </a:t>
            </a:r>
          </a:p>
          <a:p>
            <a:r>
              <a:rPr lang="en-IN" sz="2400" dirty="0" smtClean="0"/>
              <a:t>Non provision of drugs for trials = no effective combination with </a:t>
            </a:r>
            <a:r>
              <a:rPr lang="en-IN" sz="2400" dirty="0" err="1" smtClean="0"/>
              <a:t>daclatasvir</a:t>
            </a:r>
            <a:r>
              <a:rPr lang="en-IN" sz="2400" dirty="0"/>
              <a:t> </a:t>
            </a:r>
            <a:r>
              <a:rPr lang="en-IN" sz="2400" dirty="0" smtClean="0"/>
              <a:t>established.</a:t>
            </a:r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  <p:pic>
        <p:nvPicPr>
          <p:cNvPr id="4" name="Picture 4" descr="MSF_Access_Logo_New_Colour_RGB_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24165"/>
            <a:ext cx="6851103" cy="11430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Gilead’s anti diversion programme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r>
              <a:rPr lang="en-IN" sz="2400" dirty="0" smtClean="0"/>
              <a:t>Gilead claims a world-wide anti diversion programme is needed to </a:t>
            </a:r>
            <a:r>
              <a:rPr lang="en-IN" sz="2400" dirty="0"/>
              <a:t>prevent </a:t>
            </a:r>
            <a:r>
              <a:rPr lang="en-IN" sz="2400" dirty="0" smtClean="0"/>
              <a:t>LICs </a:t>
            </a:r>
            <a:r>
              <a:rPr lang="en-IN" sz="2400" dirty="0"/>
              <a:t>to </a:t>
            </a:r>
            <a:r>
              <a:rPr lang="en-IN" sz="2400" dirty="0" smtClean="0"/>
              <a:t>M&amp;HICs diversion. Required of all distributors and voluntary licensees.</a:t>
            </a:r>
            <a:endParaRPr lang="en-IN" sz="2400" dirty="0"/>
          </a:p>
          <a:p>
            <a:r>
              <a:rPr lang="en-IN" sz="2400" dirty="0" smtClean="0"/>
              <a:t>Ethical issues: patient confidentiality, data management and privacy, viral </a:t>
            </a:r>
            <a:r>
              <a:rPr lang="en-IN" sz="2400" dirty="0"/>
              <a:t>load </a:t>
            </a:r>
            <a:r>
              <a:rPr lang="en-IN" sz="2400" dirty="0" smtClean="0"/>
              <a:t>monitoring protocols, suspended access.</a:t>
            </a:r>
          </a:p>
          <a:p>
            <a:r>
              <a:rPr lang="en-IN" sz="2400" dirty="0" smtClean="0"/>
              <a:t>Patient exclusion: no identification, refugees, IDUs, homeless or unstable living arrangements.</a:t>
            </a:r>
          </a:p>
          <a:p>
            <a:r>
              <a:rPr lang="en-IN" sz="2400" dirty="0" smtClean="0"/>
              <a:t>Retail sale prevention</a:t>
            </a:r>
            <a:r>
              <a:rPr lang="en-IN" sz="2400" dirty="0"/>
              <a:t> </a:t>
            </a:r>
            <a:r>
              <a:rPr lang="en-IN" sz="2400" dirty="0" smtClean="0"/>
              <a:t>may keep treatment in the hands of elite groups of </a:t>
            </a:r>
            <a:r>
              <a:rPr lang="en-IN" sz="2400" dirty="0" err="1" smtClean="0"/>
              <a:t>hepatologists</a:t>
            </a:r>
            <a:r>
              <a:rPr lang="en-IN" sz="2400" dirty="0" smtClean="0"/>
              <a:t>. The oncology model (drugs sold through physicians) can lead to unethical practices.</a:t>
            </a:r>
            <a:endParaRPr lang="en-IN" sz="2400" dirty="0"/>
          </a:p>
          <a:p>
            <a:r>
              <a:rPr lang="en-IN" sz="2400" dirty="0" smtClean="0"/>
              <a:t>Gilead granting an exception to MSF </a:t>
            </a:r>
            <a:r>
              <a:rPr lang="en-IN" sz="2400" dirty="0" smtClean="0"/>
              <a:t>puts us in a difficult position: how can we ensure access and basic rights for all?</a:t>
            </a:r>
            <a:endParaRPr lang="en-IN" sz="2400" dirty="0" smtClean="0"/>
          </a:p>
        </p:txBody>
      </p:sp>
      <p:pic>
        <p:nvPicPr>
          <p:cNvPr id="4" name="Picture 4" descr="MSF_Access_Logo_New_Colour_RGB_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1727746" cy="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630988"/>
            <a:ext cx="9144000" cy="254000"/>
            <a:chOff x="0" y="4020"/>
            <a:chExt cx="5760" cy="16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0" y="4020"/>
              <a:ext cx="5760" cy="1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AU" altLang="fr-FR" sz="1000" b="1">
                  <a:solidFill>
                    <a:schemeClr val="bg1"/>
                  </a:solidFill>
                </a:rPr>
                <a:t>MSF Access Campaign</a:t>
              </a:r>
              <a:endParaRPr lang="en-GB" altLang="fr-FR" sz="1000" b="1">
                <a:solidFill>
                  <a:schemeClr val="bg1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0" y="4038"/>
              <a:ext cx="5760" cy="0"/>
            </a:xfrm>
            <a:prstGeom prst="line">
              <a:avLst/>
            </a:prstGeom>
            <a:noFill/>
            <a:ln w="19050">
              <a:solidFill>
                <a:srgbClr val="E81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660</Words>
  <Application>Microsoft Office PowerPoint</Application>
  <PresentationFormat>On-screen Show (4:3)</PresentationFormat>
  <Paragraphs>130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Generic competition needed</vt:lpstr>
      <vt:lpstr>HIV: early successes not sustained</vt:lpstr>
      <vt:lpstr>Email to MSF pharmacist</vt:lpstr>
      <vt:lpstr>PowerPoint Presentation</vt:lpstr>
      <vt:lpstr>HCV treatment: DAAs and combinations</vt:lpstr>
      <vt:lpstr>PowerPoint Presentation</vt:lpstr>
      <vt:lpstr>MSF accessing DAAs: Issues with Sofosbuvir </vt:lpstr>
      <vt:lpstr>Gilead’s anti diversion programme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msfuser</dc:creator>
  <cp:lastModifiedBy>Katherine WHITEHOUSE</cp:lastModifiedBy>
  <cp:revision>34</cp:revision>
  <dcterms:created xsi:type="dcterms:W3CDTF">2014-12-04T10:46:05Z</dcterms:created>
  <dcterms:modified xsi:type="dcterms:W3CDTF">2014-12-05T10:56:50Z</dcterms:modified>
</cp:coreProperties>
</file>