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74" r:id="rId3"/>
    <p:sldId id="276" r:id="rId4"/>
    <p:sldId id="257" r:id="rId5"/>
    <p:sldId id="260" r:id="rId6"/>
    <p:sldId id="273" r:id="rId7"/>
    <p:sldId id="263" r:id="rId8"/>
    <p:sldId id="264" r:id="rId9"/>
    <p:sldId id="270" r:id="rId10"/>
    <p:sldId id="279" r:id="rId11"/>
    <p:sldId id="266" r:id="rId12"/>
    <p:sldId id="280" r:id="rId13"/>
    <p:sldId id="284" r:id="rId14"/>
    <p:sldId id="281" r:id="rId15"/>
  </p:sldIdLst>
  <p:sldSz cx="9144000" cy="6858000" type="screen4x3"/>
  <p:notesSz cx="6797675" cy="9926638"/>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00408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11" autoAdjust="0"/>
    <p:restoredTop sz="83480" autoAdjust="0"/>
  </p:normalViewPr>
  <p:slideViewPr>
    <p:cSldViewPr>
      <p:cViewPr>
        <p:scale>
          <a:sx n="100" d="100"/>
          <a:sy n="100" d="100"/>
        </p:scale>
        <p:origin x="-822" y="4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1267" name="Rectangle 3"/>
          <p:cNvSpPr>
            <a:spLocks noGrp="1" noChangeArrowheads="1"/>
          </p:cNvSpPr>
          <p:nvPr>
            <p:ph type="dt" sz="quarter"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11268" name="Rectangle 4"/>
          <p:cNvSpPr>
            <a:spLocks noGrp="1" noChangeArrowheads="1"/>
          </p:cNvSpPr>
          <p:nvPr>
            <p:ph type="ftr" sz="quarter" idx="2"/>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1269" name="Rectangle 5"/>
          <p:cNvSpPr>
            <a:spLocks noGrp="1" noChangeArrowheads="1"/>
          </p:cNvSpPr>
          <p:nvPr>
            <p:ph type="sldNum" sz="quarter" idx="3"/>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4E2D2A46-31D4-42C3-9BFC-281959225605}" type="slidenum">
              <a:rPr lang="en-US"/>
              <a:pPr>
                <a:defRPr/>
              </a:pPr>
              <a:t>‹#›</a:t>
            </a:fld>
            <a:endParaRPr lang="en-US"/>
          </a:p>
        </p:txBody>
      </p:sp>
    </p:spTree>
    <p:extLst>
      <p:ext uri="{BB962C8B-B14F-4D97-AF65-F5344CB8AC3E}">
        <p14:creationId xmlns:p14="http://schemas.microsoft.com/office/powerpoint/2010/main" val="2954750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2291"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2295"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CA84FE9B-D5D4-4B76-87EA-A08EA8B20C62}" type="slidenum">
              <a:rPr lang="en-US"/>
              <a:pPr>
                <a:defRPr/>
              </a:pPr>
              <a:t>‹#›</a:t>
            </a:fld>
            <a:endParaRPr lang="en-US"/>
          </a:p>
        </p:txBody>
      </p:sp>
    </p:spTree>
    <p:extLst>
      <p:ext uri="{BB962C8B-B14F-4D97-AF65-F5344CB8AC3E}">
        <p14:creationId xmlns:p14="http://schemas.microsoft.com/office/powerpoint/2010/main" val="2440272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644B3A36-662B-4E53-B902-E6976A1277D8}" type="slidenum">
              <a:rPr lang="en-US" sz="1200"/>
              <a:pPr eaLnBrk="1" hangingPunct="1"/>
              <a:t>1</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fr-F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10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11</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endParaRPr lang="en-US" dirty="0" smtClean="0">
              <a:effectLst/>
            </a:endParaRPr>
          </a:p>
          <a:p>
            <a:r>
              <a:rPr lang="fr-CH" b="1" dirty="0" smtClean="0">
                <a:effectLst/>
              </a:rPr>
              <a:t>New </a:t>
            </a:r>
            <a:r>
              <a:rPr lang="fr-CH" b="1" dirty="0" err="1" smtClean="0">
                <a:effectLst/>
              </a:rPr>
              <a:t>reward</a:t>
            </a:r>
            <a:r>
              <a:rPr lang="fr-CH" b="1" dirty="0" smtClean="0">
                <a:effectLst/>
              </a:rPr>
              <a:t>: </a:t>
            </a:r>
            <a:r>
              <a:rPr lang="fr-CH" b="0" dirty="0" err="1" smtClean="0">
                <a:effectLst/>
              </a:rPr>
              <a:t>Environmental</a:t>
            </a:r>
            <a:r>
              <a:rPr lang="fr-CH" b="0" dirty="0" smtClean="0">
                <a:effectLst/>
              </a:rPr>
              <a:t>,</a:t>
            </a:r>
            <a:r>
              <a:rPr lang="fr-CH" b="0" baseline="0" dirty="0" smtClean="0">
                <a:effectLst/>
              </a:rPr>
              <a:t> Social and </a:t>
            </a:r>
            <a:r>
              <a:rPr lang="fr-CH" b="0" baseline="0" dirty="0" err="1" smtClean="0">
                <a:effectLst/>
              </a:rPr>
              <a:t>Governance</a:t>
            </a:r>
            <a:r>
              <a:rPr lang="fr-CH" b="0" baseline="0" dirty="0" smtClean="0">
                <a:effectLst/>
              </a:rPr>
              <a:t> </a:t>
            </a:r>
            <a:r>
              <a:rPr lang="fr-CH" b="0" baseline="0" dirty="0" err="1" smtClean="0">
                <a:effectLst/>
              </a:rPr>
              <a:t>Responsibility</a:t>
            </a:r>
            <a:r>
              <a:rPr lang="fr-CH" b="0" baseline="0" dirty="0" smtClean="0">
                <a:effectLst/>
              </a:rPr>
              <a:t> </a:t>
            </a:r>
            <a:r>
              <a:rPr lang="fr-CH" b="0" baseline="0" dirty="0" err="1" smtClean="0">
                <a:effectLst/>
              </a:rPr>
              <a:t>reward</a:t>
            </a:r>
            <a:endParaRPr lang="fr-CH" b="0" baseline="0" dirty="0" smtClean="0">
              <a:effectLst/>
            </a:endParaRPr>
          </a:p>
          <a:p>
            <a:endParaRPr lang="en-US" dirty="0" smtClean="0">
              <a:effectLst/>
            </a:endParaRPr>
          </a:p>
          <a:p>
            <a:r>
              <a:rPr lang="en-US" dirty="0" smtClean="0">
                <a:effectLst/>
              </a:rPr>
              <a:t>For having significantly contributed to a positive and harmonious work environment with his or her highly professional attitude and behavior in the execution of work, for example in the way he or she has shared knowledge, provided services or demonstrated team spirit.</a:t>
            </a:r>
          </a:p>
          <a:p>
            <a:pPr eaLnBrk="1" hangingPunct="1"/>
            <a:endParaRPr lang="fr-F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12</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13</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r>
              <a:rPr lang="en-US" b="1" dirty="0" smtClean="0">
                <a:effectLst/>
              </a:rPr>
              <a:t>New reward: “Environmental, Social and Governance Responsibility” Reward</a:t>
            </a:r>
          </a:p>
          <a:p>
            <a:endParaRPr lang="en-US" b="1" dirty="0" smtClean="0">
              <a:effectLst/>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effectLst/>
              </a:rPr>
              <a:t>For three staff member who have significantly contributed to a positive and harmonious work environment with his or her highly professional attitude and behavior in the execution of work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smtClean="0">
              <a:effectLst/>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smtClean="0">
                <a:effectLst/>
              </a:rPr>
              <a:t>Nominated and selected by staff</a:t>
            </a:r>
            <a:r>
              <a:rPr lang="en-US" b="0" baseline="0" dirty="0" smtClean="0">
                <a:effectLst/>
              </a:rPr>
              <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0" baseline="0" dirty="0" smtClean="0">
              <a:effectLst/>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baseline="0" dirty="0" smtClean="0">
                <a:effectLst/>
              </a:rPr>
              <a:t>Selection process: on-line poll -&gt; good participation, about 400 staff members = one-third of WIPO staff </a:t>
            </a:r>
            <a:endParaRPr lang="en-US" b="0" dirty="0" smtClean="0">
              <a:effectLst/>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i="0" u="none" strike="noStrike" kern="1200" baseline="0" dirty="0" smtClean="0">
              <a:solidFill>
                <a:schemeClr val="tx1"/>
              </a:solidFill>
              <a:latin typeface="Arial" charset="0"/>
              <a:ea typeface="+mn-ea"/>
              <a:cs typeface="Arial"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i="0" u="none" strike="noStrike" kern="1200" baseline="0" dirty="0" smtClean="0">
                <a:solidFill>
                  <a:schemeClr val="tx1"/>
                </a:solidFill>
                <a:latin typeface="Arial" charset="0"/>
                <a:ea typeface="+mn-ea"/>
                <a:cs typeface="Arial" charset="0"/>
              </a:rPr>
              <a:t>2015 Ceremony – </a:t>
            </a:r>
            <a:r>
              <a:rPr lang="en-US" sz="1200" b="0" i="0" u="none" strike="noStrike" kern="1200" baseline="0" dirty="0" smtClean="0">
                <a:solidFill>
                  <a:schemeClr val="tx1"/>
                </a:solidFill>
                <a:latin typeface="Arial" charset="0"/>
                <a:ea typeface="+mn-ea"/>
                <a:cs typeface="Arial" charset="0"/>
              </a:rPr>
              <a:t>December 8, 2015</a:t>
            </a:r>
          </a:p>
          <a:p>
            <a:pPr marL="171450" indent="-171450">
              <a:buFont typeface="Arial" panose="020B0604020202020204" pitchFamily="34" charset="0"/>
              <a:buChar char="•"/>
            </a:pPr>
            <a:endParaRPr lang="en-US" sz="1200" b="1" i="0" u="none" strike="noStrike" kern="1200" baseline="0" dirty="0" smtClean="0">
              <a:solidFill>
                <a:schemeClr val="tx1"/>
              </a:solidFill>
              <a:latin typeface="Arial" charset="0"/>
              <a:ea typeface="+mn-ea"/>
              <a:cs typeface="Arial" charset="0"/>
            </a:endParaRPr>
          </a:p>
          <a:p>
            <a:pPr marL="171450" indent="-171450" eaLnBrk="1" hangingPunct="1">
              <a:buFont typeface="Arial" panose="020B0604020202020204" pitchFamily="34" charset="0"/>
              <a:buChar char="•"/>
            </a:pPr>
            <a:r>
              <a:rPr lang="en-US" sz="1200" b="1" i="0" u="none" strike="noStrike" kern="1200" baseline="0" dirty="0" smtClean="0">
                <a:solidFill>
                  <a:schemeClr val="tx1"/>
                </a:solidFill>
                <a:latin typeface="Arial" charset="0"/>
                <a:ea typeface="+mn-ea"/>
                <a:cs typeface="Arial" charset="0"/>
              </a:rPr>
              <a:t>New Conference Hall Team:</a:t>
            </a:r>
            <a:r>
              <a:rPr lang="en-US" sz="1200" b="0" i="0" u="none" strike="noStrike" kern="1200" baseline="0" dirty="0" smtClean="0">
                <a:solidFill>
                  <a:schemeClr val="tx1"/>
                </a:solidFill>
                <a:latin typeface="Arial" charset="0"/>
                <a:ea typeface="+mn-ea"/>
                <a:cs typeface="Arial" charset="0"/>
              </a:rPr>
              <a:t/>
            </a:r>
            <a:br>
              <a:rPr lang="en-US" sz="1200" b="0" i="0" u="none" strike="noStrike" kern="1200" baseline="0" dirty="0" smtClean="0">
                <a:solidFill>
                  <a:schemeClr val="tx1"/>
                </a:solidFill>
                <a:latin typeface="Arial" charset="0"/>
                <a:ea typeface="+mn-ea"/>
                <a:cs typeface="Arial" charset="0"/>
              </a:rPr>
            </a:br>
            <a:r>
              <a:rPr lang="en-US" sz="1200" b="0" i="0" u="none" strike="noStrike" kern="1200" baseline="0" dirty="0" smtClean="0">
                <a:solidFill>
                  <a:schemeClr val="tx1"/>
                </a:solidFill>
                <a:latin typeface="Arial" charset="0"/>
                <a:ea typeface="+mn-ea"/>
                <a:cs typeface="Arial" charset="0"/>
              </a:rPr>
              <a:t/>
            </a:r>
            <a:br>
              <a:rPr lang="en-US" sz="1200" b="0" i="0" u="none" strike="noStrike" kern="1200" baseline="0" dirty="0" smtClean="0">
                <a:solidFill>
                  <a:schemeClr val="tx1"/>
                </a:solidFill>
                <a:latin typeface="Arial" charset="0"/>
                <a:ea typeface="+mn-ea"/>
                <a:cs typeface="Arial" charset="0"/>
              </a:rPr>
            </a:br>
            <a:r>
              <a:rPr lang="en-US" dirty="0" smtClean="0">
                <a:effectLst/>
              </a:rPr>
              <a:t>The team worked collaboratively from January to September 2014, with over 100 external professional firms and companies on the worksite - to deliver the completed New Conference Hall on time for the 2014 Assemblies</a:t>
            </a:r>
          </a:p>
          <a:p>
            <a:pPr marL="171450" indent="-171450" eaLnBrk="1" hangingPunct="1">
              <a:buFont typeface="Arial" panose="020B0604020202020204" pitchFamily="34" charset="0"/>
              <a:buChar char="•"/>
            </a:pPr>
            <a:endParaRPr lang="en-US" sz="1200" b="0" i="0" u="none" strike="noStrike" kern="1200" baseline="0" dirty="0" smtClean="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effectLst/>
            </a:endParaRPr>
          </a:p>
          <a:p>
            <a:pPr marL="0" indent="0" eaLnBrk="1" hangingPunct="1">
              <a:buFont typeface="Arial" panose="020B0604020202020204" pitchFamily="34" charset="0"/>
              <a:buNone/>
            </a:pPr>
            <a:endParaRPr lang="fr-CH" baseline="0" noProof="0" dirty="0" smtClean="0"/>
          </a:p>
          <a:p>
            <a:pPr marL="171450" indent="-171450" eaLnBrk="1" hangingPunct="1">
              <a:buFont typeface="Arial" panose="020B0604020202020204" pitchFamily="34" charset="0"/>
              <a:buChar char="•"/>
            </a:pPr>
            <a:endParaRPr lang="en-US" sz="1200" b="0" i="0" u="none" strike="noStrike" kern="1200" baseline="0" dirty="0" smtClean="0">
              <a:solidFill>
                <a:schemeClr val="tx1"/>
              </a:solidFill>
              <a:latin typeface="Arial" charset="0"/>
              <a:ea typeface="+mn-ea"/>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14</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2</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endParaRPr lang="en-US" sz="1200" b="0" i="0" u="none" strike="noStrike" kern="1200" baseline="0" dirty="0" smtClean="0">
              <a:solidFill>
                <a:schemeClr val="tx1"/>
              </a:solidFill>
              <a:latin typeface="Arial" charset="0"/>
              <a:ea typeface="+mn-ea"/>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3</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fr-CH" noProof="0" dirty="0" smtClean="0"/>
              <a:t>About 1100 staff </a:t>
            </a:r>
            <a:r>
              <a:rPr lang="fr-CH" noProof="0" dirty="0" err="1" smtClean="0"/>
              <a:t>members</a:t>
            </a:r>
            <a:r>
              <a:rPr lang="fr-CH" noProof="0" dirty="0" smtClean="0"/>
              <a:t> </a:t>
            </a:r>
            <a:r>
              <a:rPr lang="fr-CH" noProof="0" dirty="0" err="1" smtClean="0"/>
              <a:t>were</a:t>
            </a:r>
            <a:r>
              <a:rPr lang="fr-CH" noProof="0" dirty="0" smtClean="0"/>
              <a:t> </a:t>
            </a:r>
            <a:r>
              <a:rPr lang="fr-CH" noProof="0" dirty="0" err="1" smtClean="0"/>
              <a:t>covered</a:t>
            </a:r>
            <a:r>
              <a:rPr lang="fr-CH" noProof="0" dirty="0" smtClean="0"/>
              <a:t> </a:t>
            </a:r>
            <a:r>
              <a:rPr lang="fr-CH" noProof="0" dirty="0" err="1" smtClean="0"/>
              <a:t>under</a:t>
            </a:r>
            <a:r>
              <a:rPr lang="fr-CH" noProof="0" dirty="0" smtClean="0"/>
              <a:t> the Program</a:t>
            </a:r>
          </a:p>
          <a:p>
            <a:pPr marL="171450" indent="-171450" eaLnBrk="1" hangingPunct="1">
              <a:buFont typeface="Arial" panose="020B0604020202020204" pitchFamily="34" charset="0"/>
              <a:buChar char="•"/>
            </a:pPr>
            <a:endParaRPr lang="fr-CH" noProof="0" dirty="0" smtClean="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kern="1200" baseline="0" dirty="0" smtClean="0">
                <a:solidFill>
                  <a:schemeClr val="tx1"/>
                </a:solidFill>
                <a:latin typeface="Arial" charset="0"/>
                <a:ea typeface="+mn-ea"/>
                <a:cs typeface="Arial" charset="0"/>
              </a:rPr>
              <a:t>Care was taken to establish clear links with WIPO’s core values and strategic goals, as well as the PMSDS </a:t>
            </a:r>
          </a:p>
          <a:p>
            <a:endParaRPr lang="fr-CH" sz="1200" b="0" i="0" u="none" strike="noStrike" kern="1200" baseline="0" dirty="0" smtClean="0">
              <a:solidFill>
                <a:schemeClr val="tx1"/>
              </a:solidFill>
              <a:latin typeface="Arial" charset="0"/>
              <a:ea typeface="+mn-ea"/>
              <a:cs typeface="Arial" charset="0"/>
            </a:endParaRPr>
          </a:p>
          <a:p>
            <a:r>
              <a:rPr lang="fr-CH" sz="1200" b="1" i="0" u="none" strike="noStrike" kern="1200" baseline="0" dirty="0" smtClean="0">
                <a:solidFill>
                  <a:schemeClr val="tx1"/>
                </a:solidFill>
                <a:latin typeface="Arial" charset="0"/>
                <a:ea typeface="+mn-ea"/>
                <a:cs typeface="Arial" charset="0"/>
              </a:rPr>
              <a:t>Recognition:</a:t>
            </a:r>
          </a:p>
          <a:p>
            <a:pPr marL="171450" indent="-171450">
              <a:buFont typeface="Arial" panose="020B0604020202020204" pitchFamily="34" charset="0"/>
              <a:buChar char="•"/>
            </a:pPr>
            <a:r>
              <a:rPr lang="en-US" sz="1200" b="0" i="0" u="none" strike="noStrike" kern="1200" baseline="0" dirty="0" smtClean="0">
                <a:solidFill>
                  <a:schemeClr val="tx1"/>
                </a:solidFill>
                <a:latin typeface="Arial" charset="0"/>
                <a:ea typeface="+mn-ea"/>
                <a:cs typeface="Arial" charset="0"/>
              </a:rPr>
              <a:t>All staff who demonstrated outstanding performance in 2012 received a certificate from the Director General.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fr-CH" sz="1200" b="0" i="0" u="none" strike="noStrike" kern="1200" baseline="0" dirty="0" smtClean="0">
              <a:solidFill>
                <a:schemeClr val="tx1"/>
              </a:solidFill>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fr-CH" sz="1200" b="1" i="0" u="none" strike="noStrike" kern="1200" baseline="0" dirty="0" err="1" smtClean="0">
                <a:solidFill>
                  <a:schemeClr val="tx1"/>
                </a:solidFill>
                <a:latin typeface="Arial" charset="0"/>
                <a:ea typeface="+mn-ea"/>
                <a:cs typeface="Arial" charset="0"/>
              </a:rPr>
              <a:t>Rewards</a:t>
            </a:r>
            <a:r>
              <a:rPr lang="fr-CH" sz="1200" b="1" i="0" u="none" strike="noStrike" kern="1200" baseline="0" dirty="0" smtClean="0">
                <a:solidFill>
                  <a:schemeClr val="tx1"/>
                </a:solidFill>
                <a:latin typeface="Arial" charset="0"/>
                <a:ea typeface="+mn-ea"/>
                <a:cs typeface="Arial" charset="0"/>
              </a:rPr>
              <a:t>:</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200" b="0" i="0" u="none" strike="noStrike" kern="1200" baseline="0" dirty="0" smtClean="0">
              <a:solidFill>
                <a:schemeClr val="tx1"/>
              </a:solidFill>
              <a:latin typeface="Arial" charset="0"/>
              <a:ea typeface="+mn-ea"/>
              <a:cs typeface="Arial" charset="0"/>
            </a:endParaRPr>
          </a:p>
          <a:p>
            <a:pPr marL="228600" indent="-228600" eaLnBrk="1" hangingPunct="1">
              <a:buFont typeface="+mj-lt"/>
              <a:buAutoNum type="arabicPeriod"/>
            </a:pPr>
            <a:r>
              <a:rPr lang="fr-CH" b="1" noProof="0" dirty="0" err="1" smtClean="0"/>
              <a:t>Individual</a:t>
            </a:r>
            <a:r>
              <a:rPr lang="fr-CH" b="1" noProof="0" dirty="0" smtClean="0"/>
              <a:t> </a:t>
            </a:r>
            <a:r>
              <a:rPr lang="fr-CH" b="1" noProof="0" dirty="0" err="1" smtClean="0"/>
              <a:t>Reward</a:t>
            </a:r>
            <a:r>
              <a:rPr lang="fr-CH" b="1" noProof="0" dirty="0" smtClean="0"/>
              <a:t>:</a:t>
            </a:r>
            <a:r>
              <a:rPr lang="fr-CH" b="1" baseline="0" noProof="0" dirty="0" smtClean="0"/>
              <a:t> </a:t>
            </a:r>
            <a:r>
              <a:rPr lang="fr-CH" b="1" noProof="0" dirty="0" err="1" smtClean="0"/>
              <a:t>Results</a:t>
            </a:r>
            <a:r>
              <a:rPr lang="fr-CH" b="1" noProof="0" dirty="0" smtClean="0"/>
              <a:t> and Service-Orientation</a:t>
            </a:r>
            <a:r>
              <a:rPr lang="fr-CH" b="1" baseline="0" noProof="0" dirty="0" smtClean="0"/>
              <a:t> </a:t>
            </a:r>
            <a:r>
              <a:rPr lang="fr-CH" b="1" baseline="0" noProof="0" dirty="0" err="1" smtClean="0"/>
              <a:t>rewards</a:t>
            </a:r>
            <a:r>
              <a:rPr lang="fr-CH" b="1" baseline="0" noProof="0" dirty="0" smtClean="0"/>
              <a:t/>
            </a:r>
            <a:br>
              <a:rPr lang="fr-CH" b="1" baseline="0" noProof="0" dirty="0" smtClean="0"/>
            </a:br>
            <a:r>
              <a:rPr lang="en-US" dirty="0" smtClean="0">
                <a:effectLst/>
              </a:rPr>
              <a:t>For having achieved outstanding results or for demonstrating outstanding service-orientation.</a:t>
            </a:r>
            <a:br>
              <a:rPr lang="en-US" dirty="0" smtClean="0">
                <a:effectLst/>
              </a:rPr>
            </a:br>
            <a:r>
              <a:rPr lang="en-US" dirty="0" smtClean="0">
                <a:effectLst/>
              </a:rPr>
              <a:t>One staff per sector; in sectors with more than 100 staff, one reward per 100 staff</a:t>
            </a:r>
            <a:br>
              <a:rPr lang="en-US" dirty="0" smtClean="0">
                <a:effectLst/>
              </a:rPr>
            </a:br>
            <a:endParaRPr lang="en-US" dirty="0" smtClean="0">
              <a:effectLst/>
            </a:endParaRP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fr-CH" b="1" dirty="0" err="1" smtClean="0">
                <a:effectLst/>
              </a:rPr>
              <a:t>Individual</a:t>
            </a:r>
            <a:r>
              <a:rPr lang="fr-CH" b="1" baseline="0" dirty="0" smtClean="0">
                <a:effectLst/>
              </a:rPr>
              <a:t> </a:t>
            </a:r>
            <a:r>
              <a:rPr lang="fr-CH" b="1" baseline="0" dirty="0" err="1" smtClean="0">
                <a:effectLst/>
              </a:rPr>
              <a:t>Reward</a:t>
            </a:r>
            <a:r>
              <a:rPr lang="fr-CH" b="1" baseline="0" dirty="0" smtClean="0">
                <a:effectLst/>
              </a:rPr>
              <a:t>: Innovation and </a:t>
            </a:r>
            <a:r>
              <a:rPr lang="fr-CH" b="1" baseline="0" dirty="0" err="1" smtClean="0">
                <a:effectLst/>
              </a:rPr>
              <a:t>Efficiency</a:t>
            </a:r>
            <a:r>
              <a:rPr lang="en-US" baseline="0" dirty="0" smtClean="0">
                <a:effectLst/>
              </a:rPr>
              <a:t/>
            </a:r>
            <a:br>
              <a:rPr lang="en-US" baseline="0" dirty="0" smtClean="0">
                <a:effectLst/>
              </a:rPr>
            </a:br>
            <a:r>
              <a:rPr lang="en-US" dirty="0" smtClean="0">
                <a:effectLst/>
              </a:rPr>
              <a:t>For achieving outstanding results in an area related to innovation or in an area related to significant efficiency gains resulting in cost savings for WIPO.</a:t>
            </a:r>
            <a:r>
              <a:rPr lang="en-US" baseline="0" dirty="0" smtClean="0">
                <a:effectLst/>
              </a:rPr>
              <a:t> </a:t>
            </a:r>
            <a:br>
              <a:rPr lang="en-US" baseline="0" dirty="0" smtClean="0">
                <a:effectLst/>
              </a:rPr>
            </a:br>
            <a:r>
              <a:rPr lang="en-US" dirty="0" smtClean="0">
                <a:effectLst/>
              </a:rPr>
              <a:t>Three individuals: 1 senior staff (P5 to D2), 1 mid‑level staff (G7 and P1 to P4), 1 support staff (G2 to G6) </a:t>
            </a:r>
          </a:p>
          <a:p>
            <a:pPr marL="228600" indent="-228600" eaLnBrk="1" hangingPunct="1">
              <a:buFont typeface="+mj-lt"/>
              <a:buAutoNum type="arabicPeriod"/>
            </a:pPr>
            <a:endParaRPr lang="en-US" dirty="0" smtClean="0">
              <a:effectLst/>
            </a:endParaRPr>
          </a:p>
          <a:p>
            <a:pPr marL="228600" indent="-228600" eaLnBrk="1" hangingPunct="1">
              <a:buFont typeface="+mj-lt"/>
              <a:buAutoNum type="arabicPeriod"/>
            </a:pPr>
            <a:r>
              <a:rPr lang="fr-CH" b="1" dirty="0" smtClean="0">
                <a:effectLst/>
              </a:rPr>
              <a:t>Team </a:t>
            </a:r>
            <a:r>
              <a:rPr lang="fr-CH" b="1" dirty="0" err="1" smtClean="0">
                <a:effectLst/>
              </a:rPr>
              <a:t>Reward</a:t>
            </a:r>
            <a:r>
              <a:rPr lang="fr-CH" b="1" dirty="0" smtClean="0">
                <a:effectLst/>
              </a:rPr>
              <a:t>: </a:t>
            </a:r>
            <a:r>
              <a:rPr lang="fr-CH" b="1" dirty="0" err="1" smtClean="0">
                <a:effectLst/>
              </a:rPr>
              <a:t>Working</a:t>
            </a:r>
            <a:r>
              <a:rPr lang="fr-CH" b="1" dirty="0" smtClean="0">
                <a:effectLst/>
              </a:rPr>
              <a:t> as One </a:t>
            </a:r>
            <a:r>
              <a:rPr lang="fr-CH" b="1" dirty="0" err="1" smtClean="0">
                <a:effectLst/>
              </a:rPr>
              <a:t>rewards</a:t>
            </a:r>
            <a:r>
              <a:rPr lang="fr-CH" dirty="0" smtClean="0">
                <a:effectLst/>
              </a:rPr>
              <a:t/>
            </a:r>
            <a:br>
              <a:rPr lang="fr-CH" dirty="0" smtClean="0">
                <a:effectLst/>
              </a:rPr>
            </a:br>
            <a:r>
              <a:rPr lang="en-US" dirty="0" smtClean="0">
                <a:effectLst/>
              </a:rPr>
              <a:t>For exceptional team performance</a:t>
            </a:r>
            <a:br>
              <a:rPr lang="en-US" dirty="0" smtClean="0">
                <a:effectLst/>
              </a:rPr>
            </a:br>
            <a:endParaRPr lang="en-US" dirty="0" smtClean="0">
              <a:effectLst/>
            </a:endParaRPr>
          </a:p>
          <a:p>
            <a:pPr marL="171450" indent="-171450" eaLnBrk="1" hangingPunct="1">
              <a:buFont typeface="Arial" panose="020B0604020202020204" pitchFamily="34" charset="0"/>
              <a:buChar char="•"/>
            </a:pPr>
            <a:endParaRPr lang="fr-CH" noProof="0" dirty="0" smtClean="0"/>
          </a:p>
          <a:p>
            <a:pPr eaLnBrk="1" hangingPunct="1"/>
            <a:endParaRPr lang="fr-CH" noProof="0" dirty="0" smtClean="0"/>
          </a:p>
          <a:p>
            <a:pPr eaLnBrk="1" hangingPunct="1"/>
            <a:endParaRPr lang="en-US" noProof="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4</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marL="0" indent="0" eaLnBrk="1" hangingPunct="1">
              <a:buFont typeface="Arial" panose="020B0604020202020204" pitchFamily="34" charset="0"/>
              <a:buNone/>
            </a:pPr>
            <a:endParaRPr lang="fr-CH" baseline="0" noProof="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5</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r>
              <a:rPr lang="fr-FR" dirty="0" err="1" smtClean="0"/>
              <a:t>After</a:t>
            </a:r>
            <a:r>
              <a:rPr lang="fr-FR" dirty="0" smtClean="0"/>
              <a:t> the </a:t>
            </a:r>
            <a:r>
              <a:rPr lang="fr-FR" dirty="0" err="1" smtClean="0"/>
              <a:t>ceremony</a:t>
            </a:r>
            <a:r>
              <a:rPr lang="fr-FR" dirty="0" smtClean="0"/>
              <a:t> HRMD </a:t>
            </a:r>
            <a:r>
              <a:rPr lang="fr-FR" dirty="0" err="1" smtClean="0"/>
              <a:t>wanted</a:t>
            </a:r>
            <a:r>
              <a:rPr lang="fr-FR" baseline="0" dirty="0" smtClean="0"/>
              <a:t> to </a:t>
            </a:r>
            <a:r>
              <a:rPr lang="fr-FR" baseline="0" dirty="0" err="1" smtClean="0"/>
              <a:t>assess</a:t>
            </a:r>
            <a:r>
              <a:rPr lang="fr-FR" baseline="0" dirty="0" smtClean="0"/>
              <a:t> the RRP to </a:t>
            </a:r>
            <a:r>
              <a:rPr lang="fr-FR" baseline="0" dirty="0" err="1" smtClean="0"/>
              <a:t>learn</a:t>
            </a:r>
            <a:r>
              <a:rPr lang="fr-FR" baseline="0" dirty="0" smtClean="0"/>
              <a:t> </a:t>
            </a:r>
            <a:r>
              <a:rPr lang="fr-FR" baseline="0" dirty="0" err="1" smtClean="0"/>
              <a:t>from</a:t>
            </a:r>
            <a:r>
              <a:rPr lang="fr-FR" baseline="0" dirty="0" smtClean="0"/>
              <a:t> the </a:t>
            </a:r>
            <a:r>
              <a:rPr lang="fr-FR" baseline="0" dirty="0" err="1" smtClean="0"/>
              <a:t>experience</a:t>
            </a:r>
            <a:r>
              <a:rPr lang="fr-FR" baseline="0" dirty="0" smtClean="0"/>
              <a:t> and to </a:t>
            </a:r>
            <a:r>
              <a:rPr lang="fr-FR" baseline="0" dirty="0" err="1" smtClean="0"/>
              <a:t>further</a:t>
            </a:r>
            <a:r>
              <a:rPr lang="fr-FR" baseline="0" dirty="0" smtClean="0"/>
              <a:t> </a:t>
            </a:r>
            <a:r>
              <a:rPr lang="fr-FR" baseline="0" dirty="0" err="1" smtClean="0"/>
              <a:t>improve</a:t>
            </a:r>
            <a:r>
              <a:rPr lang="fr-FR" baseline="0" dirty="0" smtClean="0"/>
              <a:t> the </a:t>
            </a:r>
            <a:r>
              <a:rPr lang="fr-FR" baseline="0" dirty="0" err="1" smtClean="0"/>
              <a:t>progarm</a:t>
            </a:r>
            <a:r>
              <a:rPr lang="fr-FR" baseline="0" dirty="0" smtClean="0"/>
              <a:t> </a:t>
            </a:r>
            <a:r>
              <a:rPr lang="fr-FR" baseline="0" dirty="0" err="1" smtClean="0"/>
              <a:t>before</a:t>
            </a:r>
            <a:r>
              <a:rPr lang="fr-FR" baseline="0" dirty="0" smtClean="0"/>
              <a:t> </a:t>
            </a:r>
            <a:r>
              <a:rPr lang="fr-FR" baseline="0" dirty="0" err="1" smtClean="0"/>
              <a:t>its</a:t>
            </a:r>
            <a:r>
              <a:rPr lang="fr-FR" baseline="0" dirty="0" smtClean="0"/>
              <a:t> final establishment.</a:t>
            </a:r>
            <a:endParaRPr lang="fr-F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6</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fr-F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7</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fr-F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8</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fr-FR" dirty="0" smtClean="0"/>
              <a:t>About 40 </a:t>
            </a:r>
            <a:r>
              <a:rPr lang="fr-FR" dirty="0" err="1" smtClean="0"/>
              <a:t>selected</a:t>
            </a:r>
            <a:r>
              <a:rPr lang="fr-FR" dirty="0" smtClean="0"/>
              <a:t> staff </a:t>
            </a:r>
            <a:r>
              <a:rPr lang="fr-FR" dirty="0" err="1" smtClean="0"/>
              <a:t>members</a:t>
            </a:r>
            <a:r>
              <a:rPr lang="fr-FR" dirty="0" smtClean="0"/>
              <a:t> (</a:t>
            </a:r>
            <a:r>
              <a:rPr lang="fr-FR" dirty="0" err="1" smtClean="0"/>
              <a:t>mainly</a:t>
            </a:r>
            <a:r>
              <a:rPr lang="fr-FR" dirty="0" smtClean="0"/>
              <a:t> team and </a:t>
            </a:r>
            <a:r>
              <a:rPr lang="fr-FR" dirty="0" err="1" smtClean="0"/>
              <a:t>individual</a:t>
            </a:r>
            <a:r>
              <a:rPr lang="fr-FR" dirty="0" smtClean="0"/>
              <a:t> </a:t>
            </a:r>
            <a:r>
              <a:rPr lang="fr-FR" dirty="0" err="1" smtClean="0"/>
              <a:t>beneficiaries</a:t>
            </a:r>
            <a:r>
              <a:rPr lang="fr-FR" dirty="0" smtClean="0"/>
              <a:t> of the pilot 2013) and one</a:t>
            </a:r>
            <a:r>
              <a:rPr lang="fr-FR" baseline="0" dirty="0" smtClean="0"/>
              <a:t> SMT </a:t>
            </a:r>
            <a:r>
              <a:rPr lang="fr-FR" baseline="0" dirty="0" err="1" smtClean="0"/>
              <a:t>member</a:t>
            </a:r>
            <a:r>
              <a:rPr lang="fr-FR" baseline="0" dirty="0" smtClean="0"/>
              <a:t> </a:t>
            </a:r>
            <a:r>
              <a:rPr lang="fr-FR" baseline="0" dirty="0" err="1" smtClean="0"/>
              <a:t>participated</a:t>
            </a:r>
            <a:r>
              <a:rPr lang="fr-FR" baseline="0" dirty="0" smtClean="0"/>
              <a:t>.</a:t>
            </a:r>
            <a:endParaRPr lang="fr-FR" dirty="0" smtClean="0"/>
          </a:p>
          <a:p>
            <a:pPr marL="171450" indent="-171450" eaLnBrk="1" hangingPunct="1">
              <a:buFont typeface="Arial" panose="020B0604020202020204" pitchFamily="34" charset="0"/>
              <a:buChar char="•"/>
            </a:pPr>
            <a:endParaRPr lang="fr-FR" dirty="0" smtClean="0"/>
          </a:p>
          <a:p>
            <a:r>
              <a:rPr lang="fr-CH" sz="1200" b="0" i="0" u="none" strike="noStrike" kern="1200" baseline="0" dirty="0" err="1" smtClean="0">
                <a:solidFill>
                  <a:schemeClr val="tx1"/>
                </a:solidFill>
                <a:latin typeface="Arial" charset="0"/>
                <a:ea typeface="+mn-ea"/>
                <a:cs typeface="Arial" charset="0"/>
              </a:rPr>
              <a:t>Outcome</a:t>
            </a:r>
            <a:r>
              <a:rPr lang="fr-CH" sz="1200" b="0" i="0" u="none" strike="noStrike" kern="1200" baseline="0" dirty="0" smtClean="0">
                <a:solidFill>
                  <a:schemeClr val="tx1"/>
                </a:solidFill>
                <a:latin typeface="Arial" charset="0"/>
                <a:ea typeface="+mn-ea"/>
                <a:cs typeface="Arial" charset="0"/>
              </a:rPr>
              <a:t>: </a:t>
            </a:r>
          </a:p>
          <a:p>
            <a:endParaRPr lang="fr-CH" sz="1200" b="0" i="0" u="none" strike="noStrike" kern="1200" baseline="0" dirty="0" smtClean="0">
              <a:solidFill>
                <a:schemeClr val="tx1"/>
              </a:solidFill>
              <a:latin typeface="Arial" charset="0"/>
              <a:ea typeface="+mn-ea"/>
              <a:cs typeface="Arial" charset="0"/>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Arial" charset="0"/>
                <a:ea typeface="+mn-ea"/>
                <a:cs typeface="Arial" charset="0"/>
              </a:rPr>
              <a:t>The pilot has the right mix of informal acknowledgement, formal acknowledgement and rewards</a:t>
            </a:r>
          </a:p>
          <a:p>
            <a:pPr marL="171450" indent="-171450">
              <a:buFont typeface="Arial" panose="020B0604020202020204" pitchFamily="34" charset="0"/>
              <a:buChar char="•"/>
            </a:pPr>
            <a:r>
              <a:rPr lang="en-US" sz="1200" b="0" i="0" u="none" strike="noStrike" kern="1200" baseline="0" dirty="0" smtClean="0">
                <a:solidFill>
                  <a:schemeClr val="tx1"/>
                </a:solidFill>
                <a:latin typeface="Arial" charset="0"/>
                <a:ea typeface="+mn-ea"/>
                <a:cs typeface="Arial" charset="0"/>
              </a:rPr>
              <a:t>There should be more tools for informal acknowledgement. </a:t>
            </a:r>
          </a:p>
          <a:p>
            <a:pPr marL="171450" indent="-171450">
              <a:buFont typeface="Arial" panose="020B0604020202020204" pitchFamily="34" charset="0"/>
              <a:buChar char="•"/>
            </a:pPr>
            <a:r>
              <a:rPr lang="en-US" sz="1200" b="0" i="0" u="none" strike="noStrike" kern="1200" baseline="0" dirty="0" smtClean="0">
                <a:solidFill>
                  <a:schemeClr val="tx1"/>
                </a:solidFill>
                <a:latin typeface="Arial" charset="0"/>
                <a:ea typeface="+mn-ea"/>
                <a:cs typeface="Arial" charset="0"/>
              </a:rPr>
              <a:t>The ceremony was appreciated by all staff. </a:t>
            </a:r>
          </a:p>
          <a:p>
            <a:pPr marL="171450" indent="-171450">
              <a:buFont typeface="Arial" panose="020B0604020202020204" pitchFamily="34" charset="0"/>
              <a:buChar char="•"/>
            </a:pPr>
            <a:r>
              <a:rPr lang="en-US" sz="1200" b="0" i="0" u="none" strike="noStrike" kern="1200" baseline="0" dirty="0" smtClean="0">
                <a:solidFill>
                  <a:schemeClr val="tx1"/>
                </a:solidFill>
                <a:latin typeface="Arial" charset="0"/>
                <a:ea typeface="+mn-ea"/>
                <a:cs typeface="Arial" charset="0"/>
              </a:rPr>
              <a:t>The positive effects could have been maximized by better, clearer and timelier communication to the nominated staff.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9</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b="0" i="0" u="none" strike="noStrike" kern="1200" baseline="0" dirty="0" smtClean="0">
              <a:solidFill>
                <a:schemeClr val="tx1"/>
              </a:solidFill>
              <a:latin typeface="Arial" charset="0"/>
              <a:ea typeface="+mn-ea"/>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endParaRPr lang="en-US" noProof="0" smtClean="0"/>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smtClean="0"/>
              <a:t>Click to edit Master subtitle style</a:t>
            </a:r>
            <a:endParaRPr lang="en-US" noProof="0" smtClean="0"/>
          </a:p>
        </p:txBody>
      </p:sp>
    </p:spTree>
    <p:extLst>
      <p:ext uri="{BB962C8B-B14F-4D97-AF65-F5344CB8AC3E}">
        <p14:creationId xmlns:p14="http://schemas.microsoft.com/office/powerpoint/2010/main" val="290496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9AC3305F-35F4-4D38-853F-6972B7651A04}" type="slidenum">
              <a:rPr lang="en-US"/>
              <a:pPr>
                <a:defRPr/>
              </a:pPr>
              <a:t>‹#›</a:t>
            </a:fld>
            <a:endParaRPr lang="en-US"/>
          </a:p>
        </p:txBody>
      </p:sp>
    </p:spTree>
    <p:extLst>
      <p:ext uri="{BB962C8B-B14F-4D97-AF65-F5344CB8AC3E}">
        <p14:creationId xmlns:p14="http://schemas.microsoft.com/office/powerpoint/2010/main" val="375991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0DA1C06C-5FA2-4438-B070-4F16D45DBAED}" type="slidenum">
              <a:rPr lang="en-US"/>
              <a:pPr>
                <a:defRPr/>
              </a:pPr>
              <a:t>‹#›</a:t>
            </a:fld>
            <a:endParaRPr lang="en-US"/>
          </a:p>
        </p:txBody>
      </p:sp>
    </p:spTree>
    <p:extLst>
      <p:ext uri="{BB962C8B-B14F-4D97-AF65-F5344CB8AC3E}">
        <p14:creationId xmlns:p14="http://schemas.microsoft.com/office/powerpoint/2010/main" val="1863685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DA79EEDA-9492-4994-BB18-1005CD6866B1}" type="slidenum">
              <a:rPr lang="en-US"/>
              <a:pPr>
                <a:defRPr/>
              </a:pPr>
              <a:t>‹#›</a:t>
            </a:fld>
            <a:endParaRPr lang="en-US"/>
          </a:p>
        </p:txBody>
      </p:sp>
    </p:spTree>
    <p:extLst>
      <p:ext uri="{BB962C8B-B14F-4D97-AF65-F5344CB8AC3E}">
        <p14:creationId xmlns:p14="http://schemas.microsoft.com/office/powerpoint/2010/main" val="243934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DAB5F7D-D5B1-4D98-B310-16D211F23652}" type="slidenum">
              <a:rPr lang="en-US"/>
              <a:pPr>
                <a:defRPr/>
              </a:pPr>
              <a:t>‹#›</a:t>
            </a:fld>
            <a:endParaRPr lang="en-US"/>
          </a:p>
        </p:txBody>
      </p:sp>
    </p:spTree>
    <p:extLst>
      <p:ext uri="{BB962C8B-B14F-4D97-AF65-F5344CB8AC3E}">
        <p14:creationId xmlns:p14="http://schemas.microsoft.com/office/powerpoint/2010/main" val="197490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21517826-A1A8-4B20-83BB-6B4226365DCE}" type="slidenum">
              <a:rPr lang="en-US"/>
              <a:pPr>
                <a:defRPr/>
              </a:pPr>
              <a:t>‹#›</a:t>
            </a:fld>
            <a:endParaRPr lang="en-US"/>
          </a:p>
        </p:txBody>
      </p:sp>
    </p:spTree>
    <p:extLst>
      <p:ext uri="{BB962C8B-B14F-4D97-AF65-F5344CB8AC3E}">
        <p14:creationId xmlns:p14="http://schemas.microsoft.com/office/powerpoint/2010/main" val="151418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76546D48-0F63-43E9-B47C-935DCDFAA143}" type="slidenum">
              <a:rPr lang="en-US"/>
              <a:pPr>
                <a:defRPr/>
              </a:pPr>
              <a:t>‹#›</a:t>
            </a:fld>
            <a:endParaRPr lang="en-US"/>
          </a:p>
        </p:txBody>
      </p:sp>
    </p:spTree>
    <p:extLst>
      <p:ext uri="{BB962C8B-B14F-4D97-AF65-F5344CB8AC3E}">
        <p14:creationId xmlns:p14="http://schemas.microsoft.com/office/powerpoint/2010/main" val="156685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7DE760F4-0BB2-41F5-A823-5656424847FC}" type="slidenum">
              <a:rPr lang="en-US"/>
              <a:pPr>
                <a:defRPr/>
              </a:pPr>
              <a:t>‹#›</a:t>
            </a:fld>
            <a:endParaRPr lang="en-US"/>
          </a:p>
        </p:txBody>
      </p:sp>
    </p:spTree>
    <p:extLst>
      <p:ext uri="{BB962C8B-B14F-4D97-AF65-F5344CB8AC3E}">
        <p14:creationId xmlns:p14="http://schemas.microsoft.com/office/powerpoint/2010/main" val="21499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D60C8-7BA5-467F-BCD3-E871B6D034EA}" type="slidenum">
              <a:rPr lang="en-US"/>
              <a:pPr>
                <a:defRPr/>
              </a:pPr>
              <a:t>‹#›</a:t>
            </a:fld>
            <a:endParaRPr lang="en-US"/>
          </a:p>
        </p:txBody>
      </p:sp>
    </p:spTree>
    <p:extLst>
      <p:ext uri="{BB962C8B-B14F-4D97-AF65-F5344CB8AC3E}">
        <p14:creationId xmlns:p14="http://schemas.microsoft.com/office/powerpoint/2010/main" val="111196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DC813F8-B5E0-463F-B52D-A76CAE1804A7}" type="slidenum">
              <a:rPr lang="en-US"/>
              <a:pPr>
                <a:defRPr/>
              </a:pPr>
              <a:t>‹#›</a:t>
            </a:fld>
            <a:endParaRPr lang="en-US"/>
          </a:p>
        </p:txBody>
      </p:sp>
    </p:spTree>
    <p:extLst>
      <p:ext uri="{BB962C8B-B14F-4D97-AF65-F5344CB8AC3E}">
        <p14:creationId xmlns:p14="http://schemas.microsoft.com/office/powerpoint/2010/main" val="194204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177A5B0-4E40-4836-BF8A-4DD351994794}" type="slidenum">
              <a:rPr lang="en-US"/>
              <a:pPr>
                <a:defRPr/>
              </a:pPr>
              <a:t>‹#›</a:t>
            </a:fld>
            <a:endParaRPr lang="en-US"/>
          </a:p>
        </p:txBody>
      </p:sp>
    </p:spTree>
    <p:extLst>
      <p:ext uri="{BB962C8B-B14F-4D97-AF65-F5344CB8AC3E}">
        <p14:creationId xmlns:p14="http://schemas.microsoft.com/office/powerpoint/2010/main" val="39246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7F3150A8-B334-48D8-BDDC-A2E01CBB87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p:titleStyle>
    <p:bodyStyle>
      <a:lvl1pPr marL="342900" indent="-342900" algn="l" rtl="0" eaLnBrk="1" fontAlgn="base" hangingPunct="1">
        <a:spcBef>
          <a:spcPct val="20000"/>
        </a:spcBef>
        <a:spcAft>
          <a:spcPct val="0"/>
        </a:spcAft>
        <a:buBlip>
          <a:blip r:embed="rId14"/>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4"/>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4"/>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4"/>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4"/>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4"/>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4"/>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4"/>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4"/>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219200" y="4183063"/>
            <a:ext cx="5657056" cy="1333500"/>
          </a:xfrm>
          <a:noFill/>
        </p:spPr>
        <p:txBody>
          <a:bodyPr/>
          <a:lstStyle/>
          <a:p>
            <a:pPr eaLnBrk="1" hangingPunct="1"/>
            <a:r>
              <a:rPr lang="en-US" sz="3000" b="1" dirty="0" smtClean="0">
                <a:solidFill>
                  <a:srgbClr val="00408C"/>
                </a:solidFill>
                <a:ea typeface="ヒラギノ角ゴ Pro W3" pitchFamily="1" charset="-128"/>
              </a:rPr>
              <a:t>WIPO’s Rewards and Recognition Program (RRP)</a:t>
            </a:r>
          </a:p>
          <a:p>
            <a:pPr eaLnBrk="1" hangingPunct="1"/>
            <a:endParaRPr lang="en-US" sz="2600" dirty="0" smtClean="0">
              <a:solidFill>
                <a:srgbClr val="00408C"/>
              </a:solidFill>
              <a:ea typeface="ヒラギノ角ゴ Pro W3" pitchFamily="1" charset="-128"/>
            </a:endParaRPr>
          </a:p>
        </p:txBody>
      </p:sp>
      <p:sp>
        <p:nvSpPr>
          <p:cNvPr id="3075" name="Text Box 5"/>
          <p:cNvSpPr txBox="1">
            <a:spLocks noChangeArrowheads="1"/>
          </p:cNvSpPr>
          <p:nvPr/>
        </p:nvSpPr>
        <p:spPr bwMode="auto">
          <a:xfrm>
            <a:off x="6588224" y="5253038"/>
            <a:ext cx="1809651" cy="72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nSpc>
                <a:spcPct val="40000"/>
              </a:lnSpc>
            </a:pPr>
            <a:r>
              <a:rPr lang="en-US" sz="1300" dirty="0" smtClean="0">
                <a:solidFill>
                  <a:srgbClr val="3399FF"/>
                </a:solidFill>
                <a:latin typeface="Arial Black" pitchFamily="34" charset="0"/>
                <a:ea typeface="ヒラギノ角ゴ Pro W3" pitchFamily="1" charset="-128"/>
              </a:rPr>
              <a:t>Geneva</a:t>
            </a:r>
            <a:endParaRPr lang="en-US" sz="1300" dirty="0">
              <a:solidFill>
                <a:srgbClr val="3399FF"/>
              </a:solidFill>
              <a:latin typeface="Arial Black" pitchFamily="34" charset="0"/>
              <a:ea typeface="ヒラギノ角ゴ Pro W3" pitchFamily="1" charset="-128"/>
            </a:endParaRPr>
          </a:p>
          <a:p>
            <a:pPr>
              <a:lnSpc>
                <a:spcPct val="40000"/>
              </a:lnSpc>
            </a:pPr>
            <a:r>
              <a:rPr lang="en-US" sz="1300" dirty="0" smtClean="0">
                <a:solidFill>
                  <a:srgbClr val="3399FF"/>
                </a:solidFill>
                <a:latin typeface="Arial Black" pitchFamily="34" charset="0"/>
                <a:ea typeface="ヒラギノ角ゴ Pro W3" pitchFamily="1" charset="-128"/>
              </a:rPr>
              <a:t>January 29, 2016</a:t>
            </a:r>
            <a:endParaRPr lang="en-US" sz="1300" dirty="0">
              <a:solidFill>
                <a:srgbClr val="3399FF"/>
              </a:solidFill>
              <a:latin typeface="Arial Black" pitchFamily="34" charset="0"/>
              <a:ea typeface="ヒラギノ角ゴ Pro W3" pitchFamily="1" charset="-128"/>
            </a:endParaRPr>
          </a:p>
        </p:txBody>
      </p:sp>
      <p:sp>
        <p:nvSpPr>
          <p:cNvPr id="3077" name="Rectangle 7"/>
          <p:cNvSpPr>
            <a:spLocks noChangeArrowheads="1"/>
          </p:cNvSpPr>
          <p:nvPr/>
        </p:nvSpPr>
        <p:spPr bwMode="auto">
          <a:xfrm>
            <a:off x="1230313" y="5373216"/>
            <a:ext cx="6934200" cy="71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pPr>
            <a:r>
              <a:rPr lang="en-US" sz="1800" dirty="0" smtClean="0">
                <a:solidFill>
                  <a:srgbClr val="00408C"/>
                </a:solidFill>
                <a:ea typeface="ヒラギノ角ゴ Pro W3" pitchFamily="1" charset="-128"/>
              </a:rPr>
              <a:t>Cornelia Moussa</a:t>
            </a:r>
          </a:p>
          <a:p>
            <a:pPr>
              <a:spcBef>
                <a:spcPct val="20000"/>
              </a:spcBef>
            </a:pPr>
            <a:r>
              <a:rPr lang="en-US" sz="1800" dirty="0" smtClean="0">
                <a:solidFill>
                  <a:srgbClr val="00408C"/>
                </a:solidFill>
                <a:ea typeface="ヒラギノ角ゴ Pro W3" pitchFamily="1" charset="-128"/>
              </a:rPr>
              <a:t>Director, Human Resources Management Department (HRMD)</a:t>
            </a:r>
          </a:p>
          <a:p>
            <a:pPr>
              <a:spcBef>
                <a:spcPct val="20000"/>
              </a:spcBef>
            </a:pPr>
            <a:endParaRPr lang="en-US" sz="1000" dirty="0" smtClean="0"/>
          </a:p>
          <a:p>
            <a:pPr>
              <a:spcBef>
                <a:spcPct val="20000"/>
              </a:spcBef>
            </a:pPr>
            <a:endParaRPr lang="en-US" sz="1000" dirty="0"/>
          </a:p>
          <a:p>
            <a:pPr>
              <a:spcBef>
                <a:spcPct val="20000"/>
              </a:spcBef>
            </a:pPr>
            <a:r>
              <a:rPr lang="en-US" sz="1000" dirty="0" smtClean="0"/>
              <a:t>With </a:t>
            </a:r>
            <a:r>
              <a:rPr lang="en-US" sz="1000" dirty="0"/>
              <a:t>respect to </a:t>
            </a:r>
            <a:r>
              <a:rPr lang="en-US" sz="1000" dirty="0" smtClean="0"/>
              <a:t>illustrations </a:t>
            </a:r>
            <a:r>
              <a:rPr lang="en-US" sz="1000" dirty="0"/>
              <a:t>in this presentation, credit is </a:t>
            </a:r>
            <a:r>
              <a:rPr lang="en-US" sz="1000" dirty="0" smtClean="0"/>
              <a:t>given to </a:t>
            </a:r>
            <a:r>
              <a:rPr lang="en-US" sz="1000" dirty="0" err="1"/>
              <a:t>iStock</a:t>
            </a:r>
            <a:r>
              <a:rPr lang="en-US" sz="1000" dirty="0"/>
              <a:t>.</a:t>
            </a:r>
          </a:p>
          <a:p>
            <a:pPr>
              <a:spcBef>
                <a:spcPct val="20000"/>
              </a:spcBef>
            </a:pPr>
            <a:endParaRPr lang="en-US" sz="1800" dirty="0" smtClean="0">
              <a:solidFill>
                <a:srgbClr val="00408C"/>
              </a:solidFill>
              <a:ea typeface="ヒラギノ角ゴ Pro W3" pitchFamily="1" charset="-128"/>
            </a:endParaRPr>
          </a:p>
          <a:p>
            <a:pPr>
              <a:spcBef>
                <a:spcPct val="20000"/>
              </a:spcBef>
            </a:pPr>
            <a:endParaRPr lang="en-US" sz="1800" dirty="0">
              <a:solidFill>
                <a:srgbClr val="00408C"/>
              </a:solidFill>
              <a:ea typeface="ヒラギノ角ゴ Pro W3" pitchFamily="1"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smtClean="0"/>
              <a:t/>
            </a:r>
            <a:br>
              <a:rPr lang="en-US" b="1" dirty="0" smtClean="0"/>
            </a:br>
            <a:r>
              <a:rPr lang="en-US" b="1" dirty="0" smtClean="0"/>
              <a:t>Recommendation I</a:t>
            </a:r>
            <a:endParaRPr lang="en-US" sz="3200" b="1" dirty="0" smtClean="0"/>
          </a:p>
        </p:txBody>
      </p:sp>
      <p:sp>
        <p:nvSpPr>
          <p:cNvPr id="4099" name="Rectangle 3"/>
          <p:cNvSpPr>
            <a:spLocks noGrp="1" noChangeArrowheads="1"/>
          </p:cNvSpPr>
          <p:nvPr>
            <p:ph type="body" idx="1"/>
          </p:nvPr>
        </p:nvSpPr>
        <p:spPr>
          <a:xfrm>
            <a:off x="457200" y="2132856"/>
            <a:ext cx="8579296" cy="3993308"/>
          </a:xfrm>
        </p:spPr>
        <p:txBody>
          <a:bodyPr/>
          <a:lstStyle/>
          <a:p>
            <a:pPr marL="0" indent="0" eaLnBrk="1" hangingPunct="1">
              <a:buNone/>
            </a:pPr>
            <a:endParaRPr lang="en-US" sz="800" dirty="0"/>
          </a:p>
          <a:p>
            <a:pPr lvl="0">
              <a:spcBef>
                <a:spcPts val="24"/>
              </a:spcBef>
              <a:spcAft>
                <a:spcPts val="1200"/>
              </a:spcAft>
            </a:pPr>
            <a:r>
              <a:rPr lang="en-US" sz="3200" b="1" dirty="0"/>
              <a:t> Prioritize in-kind and </a:t>
            </a:r>
            <a:br>
              <a:rPr lang="en-US" sz="3200" b="1" dirty="0"/>
            </a:br>
            <a:r>
              <a:rPr lang="en-US" sz="3200" b="1" dirty="0"/>
              <a:t> </a:t>
            </a:r>
            <a:r>
              <a:rPr lang="en-US" sz="3200" b="1" dirty="0" smtClean="0"/>
              <a:t>intangible </a:t>
            </a:r>
            <a:r>
              <a:rPr lang="en-US" sz="3200" b="1" dirty="0"/>
              <a:t>awards </a:t>
            </a:r>
            <a:endParaRPr lang="en-US" sz="3200" b="1" dirty="0" smtClean="0"/>
          </a:p>
          <a:p>
            <a:pPr lvl="1">
              <a:buFont typeface="Wingdings" panose="05000000000000000000" pitchFamily="2" charset="2"/>
              <a:buChar char="Ø"/>
            </a:pPr>
            <a:r>
              <a:rPr lang="en-US" sz="3200" dirty="0" smtClean="0"/>
              <a:t> New </a:t>
            </a:r>
            <a:r>
              <a:rPr lang="en-US" sz="3200" dirty="0"/>
              <a:t>handbook for managers </a:t>
            </a:r>
            <a:r>
              <a:rPr lang="en-US" sz="3200" dirty="0" smtClean="0"/>
              <a:t>on</a:t>
            </a:r>
            <a:br>
              <a:rPr lang="en-US" sz="3200" dirty="0" smtClean="0"/>
            </a:br>
            <a:r>
              <a:rPr lang="en-US" sz="3200" dirty="0" smtClean="0"/>
              <a:t> “</a:t>
            </a:r>
            <a:r>
              <a:rPr lang="en-US" sz="3200" b="1" dirty="0">
                <a:solidFill>
                  <a:srgbClr val="0070C0"/>
                </a:solidFill>
              </a:rPr>
              <a:t>Showing</a:t>
            </a:r>
            <a:r>
              <a:rPr lang="en-US" sz="3200" dirty="0"/>
              <a:t> </a:t>
            </a:r>
            <a:r>
              <a:rPr lang="en-US" sz="3200" b="1" dirty="0">
                <a:solidFill>
                  <a:srgbClr val="0070C0"/>
                </a:solidFill>
              </a:rPr>
              <a:t>Recognition</a:t>
            </a:r>
            <a:r>
              <a:rPr lang="en-US" sz="3200" dirty="0"/>
              <a:t>”</a:t>
            </a:r>
          </a:p>
          <a:p>
            <a:pPr eaLnBrk="1" hangingPunct="1"/>
            <a:endParaRPr lang="en-US" sz="3200" b="1" dirty="0"/>
          </a:p>
          <a:p>
            <a:pPr eaLnBrk="1" hangingPunct="1"/>
            <a:endParaRPr lang="en-US" sz="3200" b="1" dirty="0" smtClean="0"/>
          </a:p>
          <a:p>
            <a:pPr marL="0" indent="0" eaLnBrk="1" hangingPunct="1">
              <a:buNone/>
            </a:pPr>
            <a:endParaRPr lang="en-US" sz="3200" b="1"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0790" y="356533"/>
            <a:ext cx="2035666" cy="1776323"/>
          </a:xfrm>
          <a:prstGeom prst="rect">
            <a:avLst/>
          </a:prstGeom>
        </p:spPr>
      </p:pic>
    </p:spTree>
    <p:extLst>
      <p:ext uri="{BB962C8B-B14F-4D97-AF65-F5344CB8AC3E}">
        <p14:creationId xmlns:p14="http://schemas.microsoft.com/office/powerpoint/2010/main" val="1294260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smtClean="0"/>
              <a:t/>
            </a:r>
            <a:br>
              <a:rPr lang="en-US" b="1" dirty="0" smtClean="0"/>
            </a:br>
            <a:r>
              <a:rPr lang="en-US" b="1" dirty="0" smtClean="0"/>
              <a:t>Recommendation II</a:t>
            </a:r>
            <a:endParaRPr lang="en-US" sz="3200" b="1" dirty="0" smtClean="0"/>
          </a:p>
        </p:txBody>
      </p:sp>
      <p:sp>
        <p:nvSpPr>
          <p:cNvPr id="4099" name="Rectangle 3"/>
          <p:cNvSpPr>
            <a:spLocks noGrp="1" noChangeArrowheads="1"/>
          </p:cNvSpPr>
          <p:nvPr>
            <p:ph type="body" idx="1"/>
          </p:nvPr>
        </p:nvSpPr>
        <p:spPr>
          <a:xfrm>
            <a:off x="457200" y="2132856"/>
            <a:ext cx="8579296" cy="3993308"/>
          </a:xfrm>
        </p:spPr>
        <p:txBody>
          <a:bodyPr/>
          <a:lstStyle/>
          <a:p>
            <a:pPr marL="0" indent="0" eaLnBrk="1" hangingPunct="1">
              <a:buNone/>
            </a:pPr>
            <a:endParaRPr lang="en-US" sz="800" dirty="0"/>
          </a:p>
          <a:p>
            <a:pPr lvl="0">
              <a:spcBef>
                <a:spcPts val="24"/>
              </a:spcBef>
              <a:spcAft>
                <a:spcPts val="1200"/>
              </a:spcAft>
            </a:pPr>
            <a:r>
              <a:rPr lang="en-US" sz="3200" b="1" dirty="0" smtClean="0"/>
              <a:t> Improve and engage staff in </a:t>
            </a:r>
            <a:br>
              <a:rPr lang="en-US" sz="3200" b="1" dirty="0" smtClean="0"/>
            </a:br>
            <a:r>
              <a:rPr lang="en-US" sz="3200" b="1" dirty="0" smtClean="0"/>
              <a:t> the nomination and selection </a:t>
            </a:r>
            <a:br>
              <a:rPr lang="en-US" sz="3200" b="1" dirty="0" smtClean="0"/>
            </a:br>
            <a:r>
              <a:rPr lang="en-US" sz="3200" b="1" dirty="0" smtClean="0"/>
              <a:t> processes </a:t>
            </a:r>
          </a:p>
          <a:p>
            <a:pPr lvl="1">
              <a:spcBef>
                <a:spcPts val="2400"/>
              </a:spcBef>
              <a:spcAft>
                <a:spcPts val="0"/>
              </a:spcAft>
              <a:buFont typeface="Wingdings" panose="05000000000000000000" pitchFamily="2" charset="2"/>
              <a:buChar char="Ø"/>
            </a:pPr>
            <a:r>
              <a:rPr lang="en-US" dirty="0" smtClean="0"/>
              <a:t>WIPO staff </a:t>
            </a:r>
            <a:r>
              <a:rPr lang="en-US" b="1" dirty="0" smtClean="0">
                <a:solidFill>
                  <a:srgbClr val="0070C0"/>
                </a:solidFill>
              </a:rPr>
              <a:t>nominates</a:t>
            </a:r>
            <a:r>
              <a:rPr lang="en-US" dirty="0" smtClean="0">
                <a:solidFill>
                  <a:srgbClr val="0070C0"/>
                </a:solidFill>
              </a:rPr>
              <a:t> </a:t>
            </a:r>
            <a:r>
              <a:rPr lang="en-US" dirty="0" smtClean="0"/>
              <a:t>and </a:t>
            </a:r>
            <a:r>
              <a:rPr lang="en-US" b="1" dirty="0" smtClean="0">
                <a:solidFill>
                  <a:srgbClr val="0070C0"/>
                </a:solidFill>
              </a:rPr>
              <a:t>selects</a:t>
            </a:r>
            <a:r>
              <a:rPr lang="en-US" dirty="0" smtClean="0"/>
              <a:t> three staff </a:t>
            </a:r>
            <a:br>
              <a:rPr lang="en-US" dirty="0" smtClean="0"/>
            </a:br>
            <a:r>
              <a:rPr lang="en-US" dirty="0" smtClean="0"/>
              <a:t>members for a new reward (2,500 CHF) </a:t>
            </a:r>
          </a:p>
          <a:p>
            <a:pPr lvl="1">
              <a:spcBef>
                <a:spcPts val="2400"/>
              </a:spcBef>
              <a:spcAft>
                <a:spcPts val="1200"/>
              </a:spcAft>
              <a:buFont typeface="Wingdings" panose="05000000000000000000" pitchFamily="2" charset="2"/>
              <a:buChar char="Ø"/>
            </a:pPr>
            <a:r>
              <a:rPr lang="en-US" dirty="0" smtClean="0"/>
              <a:t>For the other rewards, </a:t>
            </a:r>
            <a:r>
              <a:rPr lang="en-US" b="1" dirty="0" smtClean="0">
                <a:solidFill>
                  <a:srgbClr val="0070C0"/>
                </a:solidFill>
              </a:rPr>
              <a:t>WIPO managers </a:t>
            </a:r>
            <a:r>
              <a:rPr lang="en-US" dirty="0" smtClean="0"/>
              <a:t>instead of </a:t>
            </a:r>
            <a:br>
              <a:rPr lang="en-US" dirty="0" smtClean="0"/>
            </a:br>
            <a:r>
              <a:rPr lang="en-US" dirty="0" smtClean="0"/>
              <a:t>Program Managers are now responsible for the nomination of staff members and teams </a:t>
            </a:r>
            <a:endParaRPr lang="en-US" sz="3200" b="1" dirty="0" smtClean="0"/>
          </a:p>
          <a:p>
            <a:pPr eaLnBrk="1" hangingPunct="1"/>
            <a:endParaRPr lang="en-US" sz="3200" b="1" dirty="0"/>
          </a:p>
          <a:p>
            <a:pPr eaLnBrk="1" hangingPunct="1"/>
            <a:endParaRPr lang="en-US" sz="3200" b="1" dirty="0" smtClean="0"/>
          </a:p>
          <a:p>
            <a:pPr marL="0" indent="0" eaLnBrk="1" hangingPunct="1">
              <a:buNone/>
            </a:pPr>
            <a:endParaRPr lang="en-US" sz="3200" b="1"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0790" y="356533"/>
            <a:ext cx="2035666" cy="1776323"/>
          </a:xfrm>
          <a:prstGeom prst="rect">
            <a:avLst/>
          </a:prstGeom>
        </p:spPr>
      </p:pic>
    </p:spTree>
    <p:extLst>
      <p:ext uri="{BB962C8B-B14F-4D97-AF65-F5344CB8AC3E}">
        <p14:creationId xmlns:p14="http://schemas.microsoft.com/office/powerpoint/2010/main" val="2065288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smtClean="0"/>
              <a:t/>
            </a:r>
            <a:br>
              <a:rPr lang="en-US" b="1" dirty="0" smtClean="0"/>
            </a:br>
            <a:r>
              <a:rPr lang="en-US" b="1" dirty="0" smtClean="0"/>
              <a:t>Recommendation III</a:t>
            </a:r>
            <a:endParaRPr lang="en-US" sz="3200" b="1" dirty="0" smtClean="0"/>
          </a:p>
        </p:txBody>
      </p:sp>
      <p:sp>
        <p:nvSpPr>
          <p:cNvPr id="4099" name="Rectangle 3"/>
          <p:cNvSpPr>
            <a:spLocks noGrp="1" noChangeArrowheads="1"/>
          </p:cNvSpPr>
          <p:nvPr>
            <p:ph type="body" idx="1"/>
          </p:nvPr>
        </p:nvSpPr>
        <p:spPr>
          <a:xfrm>
            <a:off x="457200" y="2132856"/>
            <a:ext cx="8579296" cy="3993308"/>
          </a:xfrm>
        </p:spPr>
        <p:txBody>
          <a:bodyPr/>
          <a:lstStyle/>
          <a:p>
            <a:pPr marL="0" indent="0" eaLnBrk="1" hangingPunct="1">
              <a:buNone/>
            </a:pPr>
            <a:endParaRPr lang="en-US" sz="800" dirty="0"/>
          </a:p>
          <a:p>
            <a:pPr lvl="0">
              <a:spcBef>
                <a:spcPts val="24"/>
              </a:spcBef>
              <a:spcAft>
                <a:spcPts val="1200"/>
              </a:spcAft>
            </a:pPr>
            <a:r>
              <a:rPr lang="en-US" sz="3200" b="1" dirty="0"/>
              <a:t> </a:t>
            </a:r>
            <a:r>
              <a:rPr lang="en-US" sz="3200" b="1" dirty="0" smtClean="0"/>
              <a:t>Better inform staff on </a:t>
            </a:r>
            <a:br>
              <a:rPr lang="en-US" sz="3200" b="1" dirty="0" smtClean="0"/>
            </a:br>
            <a:r>
              <a:rPr lang="en-US" sz="3200" b="1" dirty="0" smtClean="0"/>
              <a:t> the RRP</a:t>
            </a:r>
          </a:p>
          <a:p>
            <a:pPr marL="857250" lvl="2" indent="-457200" eaLnBrk="1" hangingPunct="1">
              <a:buFont typeface="Wingdings" panose="05000000000000000000" pitchFamily="2" charset="2"/>
              <a:buChar char="Ø"/>
            </a:pPr>
            <a:r>
              <a:rPr lang="en-US" sz="3200" dirty="0" smtClean="0"/>
              <a:t>WIPO Intranet site dedicated to the RRP</a:t>
            </a:r>
          </a:p>
          <a:p>
            <a:pPr marL="857250" lvl="2" indent="-457200" eaLnBrk="1" hangingPunct="1">
              <a:buFont typeface="Wingdings" panose="05000000000000000000" pitchFamily="2" charset="2"/>
              <a:buChar char="Ø"/>
            </a:pPr>
            <a:r>
              <a:rPr lang="en-US" sz="3200" dirty="0" smtClean="0"/>
              <a:t>RRP email account</a:t>
            </a:r>
          </a:p>
          <a:p>
            <a:pPr eaLnBrk="1" hangingPunct="1"/>
            <a:endParaRPr lang="en-US" sz="3200" b="1" dirty="0"/>
          </a:p>
          <a:p>
            <a:pPr eaLnBrk="1" hangingPunct="1"/>
            <a:endParaRPr lang="en-US" sz="3200" b="1" dirty="0" smtClean="0"/>
          </a:p>
          <a:p>
            <a:pPr marL="0" indent="0" eaLnBrk="1" hangingPunct="1">
              <a:buNone/>
            </a:pPr>
            <a:endParaRPr lang="en-US" sz="3200" b="1"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0790" y="356533"/>
            <a:ext cx="2035666" cy="1776323"/>
          </a:xfrm>
          <a:prstGeom prst="rect">
            <a:avLst/>
          </a:prstGeom>
        </p:spPr>
      </p:pic>
    </p:spTree>
    <p:extLst>
      <p:ext uri="{BB962C8B-B14F-4D97-AF65-F5344CB8AC3E}">
        <p14:creationId xmlns:p14="http://schemas.microsoft.com/office/powerpoint/2010/main" val="1294260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smtClean="0"/>
              <a:t>Implementation - The 2015 Rewards</a:t>
            </a:r>
            <a:endParaRPr lang="en-US" sz="3200" b="1" dirty="0" smtClean="0"/>
          </a:p>
        </p:txBody>
      </p:sp>
      <p:sp>
        <p:nvSpPr>
          <p:cNvPr id="4099" name="Rectangle 3"/>
          <p:cNvSpPr>
            <a:spLocks noGrp="1" noChangeArrowheads="1"/>
          </p:cNvSpPr>
          <p:nvPr>
            <p:ph type="body" idx="1"/>
          </p:nvPr>
        </p:nvSpPr>
        <p:spPr>
          <a:xfrm>
            <a:off x="457200" y="1556792"/>
            <a:ext cx="8229600" cy="4569371"/>
          </a:xfrm>
        </p:spPr>
        <p:txBody>
          <a:bodyPr/>
          <a:lstStyle/>
          <a:p>
            <a:pPr marL="0" indent="0" eaLnBrk="1" hangingPunct="1">
              <a:buNone/>
            </a:pPr>
            <a:endParaRPr lang="en-US" sz="800" b="1" dirty="0"/>
          </a:p>
          <a:p>
            <a:pPr eaLnBrk="1" hangingPunct="1"/>
            <a:r>
              <a:rPr lang="en-US" sz="3200" b="1" dirty="0" smtClean="0"/>
              <a:t>New Reward</a:t>
            </a:r>
            <a:endParaRPr lang="en-US" sz="3200" b="1" dirty="0"/>
          </a:p>
          <a:p>
            <a:pPr marL="0" indent="0" eaLnBrk="1" hangingPunct="1">
              <a:buNone/>
            </a:pPr>
            <a:endParaRPr lang="en-US" sz="800" dirty="0"/>
          </a:p>
          <a:p>
            <a:pPr lvl="1" eaLnBrk="1" hangingPunct="1">
              <a:buFont typeface="Wingdings" panose="05000000000000000000" pitchFamily="2" charset="2"/>
              <a:buChar char="Ø"/>
            </a:pPr>
            <a:r>
              <a:rPr lang="en-US" sz="2800" dirty="0"/>
              <a:t> </a:t>
            </a:r>
            <a:r>
              <a:rPr lang="en-US" sz="2800" dirty="0" smtClean="0"/>
              <a:t>9 nominations for the three rewards</a:t>
            </a:r>
          </a:p>
          <a:p>
            <a:pPr lvl="1" eaLnBrk="1" hangingPunct="1">
              <a:buFont typeface="Wingdings" panose="05000000000000000000" pitchFamily="2" charset="2"/>
              <a:buChar char="Ø"/>
            </a:pPr>
            <a:r>
              <a:rPr lang="en-US" sz="2800" dirty="0" smtClean="0"/>
              <a:t> good participation of staff in the online poll</a:t>
            </a:r>
            <a:endParaRPr lang="en-US" sz="2800" dirty="0"/>
          </a:p>
          <a:p>
            <a:pPr eaLnBrk="1" hangingPunct="1"/>
            <a:endParaRPr lang="en-US" sz="2000" b="1" dirty="0" smtClean="0"/>
          </a:p>
          <a:p>
            <a:pPr eaLnBrk="1" hangingPunct="1"/>
            <a:r>
              <a:rPr lang="en-US" sz="3200" b="1" dirty="0" smtClean="0"/>
              <a:t>2015 Ceremony</a:t>
            </a:r>
            <a:endParaRPr lang="en-US" sz="3200" b="1" dirty="0"/>
          </a:p>
          <a:p>
            <a:pPr marL="0" indent="0" eaLnBrk="1" hangingPunct="1">
              <a:buNone/>
            </a:pPr>
            <a:endParaRPr lang="en-US" sz="800" dirty="0"/>
          </a:p>
          <a:p>
            <a:pPr lvl="1" eaLnBrk="1" hangingPunct="1">
              <a:buFont typeface="Wingdings" panose="05000000000000000000" pitchFamily="2" charset="2"/>
              <a:buChar char="Ø"/>
            </a:pPr>
            <a:r>
              <a:rPr lang="en-US" sz="2800" dirty="0" smtClean="0"/>
              <a:t> Individual rewards: 22 staff members</a:t>
            </a:r>
          </a:p>
          <a:p>
            <a:pPr lvl="1" eaLnBrk="1" hangingPunct="1">
              <a:buFont typeface="Wingdings" panose="05000000000000000000" pitchFamily="2" charset="2"/>
              <a:buChar char="Ø"/>
            </a:pPr>
            <a:r>
              <a:rPr lang="en-US" sz="2800" dirty="0" smtClean="0"/>
              <a:t> </a:t>
            </a:r>
            <a:r>
              <a:rPr lang="en-US" sz="2800" dirty="0"/>
              <a:t>Team rewards: 65 staff members (3 </a:t>
            </a:r>
            <a:r>
              <a:rPr lang="en-US" sz="2800" dirty="0" smtClean="0"/>
              <a:t>teams)</a:t>
            </a:r>
            <a:br>
              <a:rPr lang="en-US" sz="2800" dirty="0" smtClean="0"/>
            </a:br>
            <a:r>
              <a:rPr lang="en-US" sz="2800" dirty="0" smtClean="0"/>
              <a:t> e.g. “New Conference Hall” team</a:t>
            </a:r>
          </a:p>
          <a:p>
            <a:pPr lvl="1" eaLnBrk="1" hangingPunct="1">
              <a:buFont typeface="Wingdings" panose="05000000000000000000" pitchFamily="2" charset="2"/>
              <a:buChar char="Ø"/>
            </a:pPr>
            <a:endParaRPr lang="en-US" sz="2800" b="1" dirty="0"/>
          </a:p>
          <a:p>
            <a:pPr lvl="1" eaLnBrk="1" hangingPunct="1">
              <a:buFont typeface="Wingdings" panose="05000000000000000000" pitchFamily="2" charset="2"/>
              <a:buChar char="Ø"/>
            </a:pPr>
            <a:endParaRPr lang="en-US" sz="3200" b="1" dirty="0"/>
          </a:p>
        </p:txBody>
      </p:sp>
    </p:spTree>
    <p:extLst>
      <p:ext uri="{BB962C8B-B14F-4D97-AF65-F5344CB8AC3E}">
        <p14:creationId xmlns:p14="http://schemas.microsoft.com/office/powerpoint/2010/main" val="482263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smtClean="0"/>
              <a:t/>
            </a:r>
            <a:br>
              <a:rPr lang="en-US" b="1" dirty="0" smtClean="0"/>
            </a:br>
            <a:r>
              <a:rPr lang="en-US" b="1" dirty="0" smtClean="0"/>
              <a:t>Conclusion</a:t>
            </a:r>
            <a:endParaRPr lang="en-US" sz="3200" b="1" dirty="0" smtClean="0"/>
          </a:p>
        </p:txBody>
      </p:sp>
      <p:sp>
        <p:nvSpPr>
          <p:cNvPr id="4099" name="Rectangle 3"/>
          <p:cNvSpPr>
            <a:spLocks noGrp="1" noChangeArrowheads="1"/>
          </p:cNvSpPr>
          <p:nvPr>
            <p:ph type="body" idx="1"/>
          </p:nvPr>
        </p:nvSpPr>
        <p:spPr>
          <a:xfrm>
            <a:off x="457200" y="2132856"/>
            <a:ext cx="8363272" cy="3960440"/>
          </a:xfrm>
        </p:spPr>
        <p:txBody>
          <a:bodyPr/>
          <a:lstStyle/>
          <a:p>
            <a:pPr marL="0" indent="0" eaLnBrk="1" hangingPunct="1">
              <a:buNone/>
            </a:pPr>
            <a:endParaRPr lang="en-US" sz="800" dirty="0"/>
          </a:p>
          <a:p>
            <a:pPr lvl="0">
              <a:spcBef>
                <a:spcPts val="24"/>
              </a:spcBef>
              <a:spcAft>
                <a:spcPts val="1200"/>
              </a:spcAft>
            </a:pPr>
            <a:r>
              <a:rPr lang="en-US" sz="3200" b="1" dirty="0"/>
              <a:t> </a:t>
            </a:r>
            <a:r>
              <a:rPr lang="en-US" sz="3200" b="1" dirty="0" smtClean="0"/>
              <a:t>Involvement of the Internal Oversight</a:t>
            </a:r>
            <a:br>
              <a:rPr lang="en-US" sz="3200" b="1" dirty="0" smtClean="0"/>
            </a:br>
            <a:r>
              <a:rPr lang="en-US" sz="3200" b="1" dirty="0" smtClean="0"/>
              <a:t> Division led to: </a:t>
            </a:r>
          </a:p>
          <a:p>
            <a:pPr lvl="0">
              <a:spcBef>
                <a:spcPts val="24"/>
              </a:spcBef>
              <a:spcAft>
                <a:spcPts val="1200"/>
              </a:spcAft>
            </a:pPr>
            <a:endParaRPr lang="en-US" sz="900" b="1" dirty="0" smtClean="0"/>
          </a:p>
          <a:p>
            <a:pPr lvl="1">
              <a:spcBef>
                <a:spcPts val="24"/>
              </a:spcBef>
              <a:buFont typeface="Wingdings" panose="05000000000000000000" pitchFamily="2" charset="2"/>
              <a:buChar char="Ø"/>
            </a:pPr>
            <a:r>
              <a:rPr lang="en-US" sz="2800" b="1" dirty="0" smtClean="0"/>
              <a:t> a better formal RRP</a:t>
            </a:r>
            <a:br>
              <a:rPr lang="en-US" sz="2800" b="1" dirty="0" smtClean="0"/>
            </a:br>
            <a:endParaRPr lang="en-US" sz="2800" b="1" dirty="0" smtClean="0"/>
          </a:p>
          <a:p>
            <a:pPr lvl="1">
              <a:spcBef>
                <a:spcPts val="24"/>
              </a:spcBef>
              <a:buFont typeface="Wingdings" panose="05000000000000000000" pitchFamily="2" charset="2"/>
              <a:buChar char="Ø"/>
            </a:pPr>
            <a:r>
              <a:rPr lang="en-US" sz="2800" b="1" dirty="0" smtClean="0"/>
              <a:t> Increased competence </a:t>
            </a:r>
            <a:br>
              <a:rPr lang="en-US" sz="2800" b="1" dirty="0" smtClean="0"/>
            </a:br>
            <a:r>
              <a:rPr lang="en-US" sz="2800" b="1" dirty="0" smtClean="0"/>
              <a:t> in HRMD to evaluate projects</a:t>
            </a:r>
            <a:endParaRPr lang="en-US" sz="3200" b="1" dirty="0" smtClean="0"/>
          </a:p>
          <a:p>
            <a:pPr marL="0" indent="0" eaLnBrk="1" hangingPunct="1">
              <a:buNone/>
            </a:pPr>
            <a:endParaRPr lang="en-US" sz="3200" b="1" dirty="0"/>
          </a:p>
          <a:p>
            <a:pPr eaLnBrk="1" hangingPunct="1"/>
            <a:endParaRPr lang="fr-CH" sz="1000" b="1"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924944"/>
            <a:ext cx="1412776" cy="141277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3200" y="4149080"/>
            <a:ext cx="1412776" cy="1412776"/>
          </a:xfrm>
          <a:prstGeom prst="rect">
            <a:avLst/>
          </a:prstGeom>
        </p:spPr>
      </p:pic>
    </p:spTree>
    <p:extLst>
      <p:ext uri="{BB962C8B-B14F-4D97-AF65-F5344CB8AC3E}">
        <p14:creationId xmlns:p14="http://schemas.microsoft.com/office/powerpoint/2010/main" val="2113309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smtClean="0"/>
              <a:t>Aim of the Pilot Program </a:t>
            </a:r>
            <a:endParaRPr lang="en-US" sz="2400" b="1" dirty="0" smtClean="0"/>
          </a:p>
        </p:txBody>
      </p:sp>
      <p:sp>
        <p:nvSpPr>
          <p:cNvPr id="4099" name="Rectangle 3"/>
          <p:cNvSpPr>
            <a:spLocks noGrp="1" noChangeArrowheads="1"/>
          </p:cNvSpPr>
          <p:nvPr>
            <p:ph type="body" idx="1"/>
          </p:nvPr>
        </p:nvSpPr>
        <p:spPr>
          <a:xfrm>
            <a:off x="457200" y="1556792"/>
            <a:ext cx="8507288" cy="4569371"/>
          </a:xfrm>
        </p:spPr>
        <p:txBody>
          <a:bodyPr/>
          <a:lstStyle/>
          <a:p>
            <a:pPr eaLnBrk="1" hangingPunct="1"/>
            <a:r>
              <a:rPr lang="en-US" sz="3200" b="1" dirty="0" smtClean="0">
                <a:solidFill>
                  <a:srgbClr val="0070C0"/>
                </a:solidFill>
              </a:rPr>
              <a:t> Publically</a:t>
            </a:r>
            <a:r>
              <a:rPr lang="en-US" sz="3200" dirty="0" smtClean="0"/>
              <a:t> </a:t>
            </a:r>
            <a:r>
              <a:rPr lang="en-US" sz="3200" dirty="0"/>
              <a:t>recognize and </a:t>
            </a:r>
            <a:r>
              <a:rPr lang="en-US" sz="3200" dirty="0" smtClean="0"/>
              <a:t>reward </a:t>
            </a:r>
            <a:r>
              <a:rPr lang="en-US" sz="3200" dirty="0"/>
              <a:t/>
            </a:r>
            <a:br>
              <a:rPr lang="en-US" sz="3200" dirty="0"/>
            </a:br>
            <a:r>
              <a:rPr lang="en-US" sz="3200" dirty="0" smtClean="0"/>
              <a:t> exceptional </a:t>
            </a:r>
            <a:r>
              <a:rPr lang="en-US" sz="3200" dirty="0"/>
              <a:t>performance in WIPO</a:t>
            </a:r>
          </a:p>
          <a:p>
            <a:pPr eaLnBrk="1" hangingPunct="1">
              <a:spcBef>
                <a:spcPts val="2400"/>
              </a:spcBef>
            </a:pPr>
            <a:r>
              <a:rPr lang="en-US" sz="3200" dirty="0" smtClean="0"/>
              <a:t> Generate </a:t>
            </a:r>
            <a:r>
              <a:rPr lang="en-US" sz="3200" b="1" dirty="0">
                <a:solidFill>
                  <a:srgbClr val="0070C0"/>
                </a:solidFill>
              </a:rPr>
              <a:t>interest</a:t>
            </a:r>
            <a:r>
              <a:rPr lang="en-US" sz="3200" dirty="0" smtClean="0"/>
              <a:t> of other </a:t>
            </a:r>
            <a:br>
              <a:rPr lang="en-US" sz="3200" dirty="0" smtClean="0"/>
            </a:br>
            <a:r>
              <a:rPr lang="en-US" sz="3200" dirty="0" smtClean="0"/>
              <a:t> staff members to receive similar rewards</a:t>
            </a:r>
          </a:p>
          <a:p>
            <a:pPr marL="400050" lvl="1" indent="-40050" eaLnBrk="1" hangingPunct="1">
              <a:buFont typeface="Wingdings" panose="05000000000000000000" pitchFamily="2" charset="2"/>
              <a:buChar char="Ø"/>
            </a:pPr>
            <a:endParaRPr lang="en-US" dirty="0" smtClean="0"/>
          </a:p>
        </p:txBody>
      </p:sp>
    </p:spTree>
    <p:extLst>
      <p:ext uri="{BB962C8B-B14F-4D97-AF65-F5344CB8AC3E}">
        <p14:creationId xmlns:p14="http://schemas.microsoft.com/office/powerpoint/2010/main" val="2781775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smtClean="0"/>
              <a:t>Scope of the Pilot Program </a:t>
            </a:r>
            <a:endParaRPr lang="en-US" sz="2400" b="1" dirty="0" smtClean="0"/>
          </a:p>
        </p:txBody>
      </p:sp>
      <p:sp>
        <p:nvSpPr>
          <p:cNvPr id="4099" name="Rectangle 3"/>
          <p:cNvSpPr>
            <a:spLocks noGrp="1" noChangeArrowheads="1"/>
          </p:cNvSpPr>
          <p:nvPr>
            <p:ph type="body" idx="1"/>
          </p:nvPr>
        </p:nvSpPr>
        <p:spPr>
          <a:xfrm>
            <a:off x="457200" y="1556792"/>
            <a:ext cx="8507288" cy="4569371"/>
          </a:xfrm>
        </p:spPr>
        <p:txBody>
          <a:bodyPr/>
          <a:lstStyle/>
          <a:p>
            <a:pPr eaLnBrk="1" hangingPunct="1"/>
            <a:r>
              <a:rPr lang="en-US" sz="3200" b="1" dirty="0" smtClean="0">
                <a:solidFill>
                  <a:srgbClr val="0070C0"/>
                </a:solidFill>
              </a:rPr>
              <a:t> </a:t>
            </a:r>
            <a:r>
              <a:rPr lang="en-US" sz="3200" b="1" dirty="0"/>
              <a:t>Recognition: </a:t>
            </a:r>
          </a:p>
          <a:p>
            <a:pPr marL="400050" lvl="1" indent="-40050" eaLnBrk="1" hangingPunct="1">
              <a:buFont typeface="Wingdings" panose="05000000000000000000" pitchFamily="2" charset="2"/>
              <a:buChar char="Ø"/>
            </a:pPr>
            <a:r>
              <a:rPr lang="en-US" b="1" dirty="0"/>
              <a:t> </a:t>
            </a:r>
            <a:r>
              <a:rPr lang="en-US" sz="2800" dirty="0"/>
              <a:t>about 140 staff members received </a:t>
            </a:r>
            <a:r>
              <a:rPr lang="en-US" sz="2800" dirty="0" smtClean="0"/>
              <a:t>certificates</a:t>
            </a:r>
            <a:br>
              <a:rPr lang="en-US" sz="2800" dirty="0" smtClean="0"/>
            </a:br>
            <a:r>
              <a:rPr lang="en-US" sz="2800" dirty="0" smtClean="0"/>
              <a:t>   </a:t>
            </a:r>
            <a:r>
              <a:rPr lang="en-US" sz="2800" dirty="0"/>
              <a:t>for </a:t>
            </a:r>
            <a:r>
              <a:rPr lang="en-US" sz="2800" dirty="0" smtClean="0"/>
              <a:t>outstanding </a:t>
            </a:r>
            <a:r>
              <a:rPr lang="en-US" sz="2800" dirty="0"/>
              <a:t>performance</a:t>
            </a:r>
          </a:p>
          <a:p>
            <a:pPr eaLnBrk="1" hangingPunct="1">
              <a:spcBef>
                <a:spcPts val="1800"/>
              </a:spcBef>
            </a:pPr>
            <a:r>
              <a:rPr lang="en-US" sz="3200" b="1" dirty="0"/>
              <a:t> Rewards:</a:t>
            </a:r>
          </a:p>
          <a:p>
            <a:pPr lvl="1" eaLnBrk="1" hangingPunct="1">
              <a:buFont typeface="Wingdings" panose="05000000000000000000" pitchFamily="2" charset="2"/>
              <a:buChar char="Ø"/>
            </a:pPr>
            <a:r>
              <a:rPr lang="en-US" b="1" dirty="0"/>
              <a:t> </a:t>
            </a:r>
            <a:r>
              <a:rPr lang="en-US" sz="2800" dirty="0"/>
              <a:t>12 Individual </a:t>
            </a:r>
            <a:r>
              <a:rPr lang="en-US" sz="2800" dirty="0" smtClean="0"/>
              <a:t>Rewards (2,500 </a:t>
            </a:r>
            <a:r>
              <a:rPr lang="en-US" sz="2800" dirty="0"/>
              <a:t>CHF)</a:t>
            </a:r>
          </a:p>
          <a:p>
            <a:pPr lvl="1" eaLnBrk="1" hangingPunct="1">
              <a:buFont typeface="Wingdings" panose="05000000000000000000" pitchFamily="2" charset="2"/>
              <a:buChar char="Ø"/>
            </a:pPr>
            <a:r>
              <a:rPr lang="en-US" sz="2800" dirty="0"/>
              <a:t>   </a:t>
            </a:r>
            <a:r>
              <a:rPr lang="en-US" sz="2800" dirty="0" smtClean="0"/>
              <a:t>3 </a:t>
            </a:r>
            <a:r>
              <a:rPr lang="en-US" sz="2800" dirty="0"/>
              <a:t>Individual </a:t>
            </a:r>
            <a:r>
              <a:rPr lang="en-US" sz="2800" dirty="0" smtClean="0"/>
              <a:t>Rewards </a:t>
            </a:r>
            <a:r>
              <a:rPr lang="en-US" sz="2800" dirty="0"/>
              <a:t>(training program) </a:t>
            </a:r>
          </a:p>
          <a:p>
            <a:pPr lvl="1" eaLnBrk="1" hangingPunct="1">
              <a:buFont typeface="Wingdings" panose="05000000000000000000" pitchFamily="2" charset="2"/>
              <a:buChar char="Ø"/>
            </a:pPr>
            <a:r>
              <a:rPr lang="en-US" sz="2800" dirty="0"/>
              <a:t>   3 Team Rewards (5,000 CHF)</a:t>
            </a:r>
          </a:p>
          <a:p>
            <a:pPr eaLnBrk="1" hangingPunct="1">
              <a:spcBef>
                <a:spcPts val="2400"/>
              </a:spcBef>
            </a:pPr>
            <a:endParaRPr lang="en-US" sz="3200" b="1" dirty="0" smtClean="0"/>
          </a:p>
          <a:p>
            <a:pPr marL="400050" lvl="1" indent="-40050" eaLnBrk="1" hangingPunct="1">
              <a:buFont typeface="Wingdings" panose="05000000000000000000" pitchFamily="2" charset="2"/>
              <a:buChar char="Ø"/>
            </a:pPr>
            <a:endParaRPr lang="en-US" dirty="0" smtClean="0"/>
          </a:p>
        </p:txBody>
      </p:sp>
    </p:spTree>
    <p:extLst>
      <p:ext uri="{BB962C8B-B14F-4D97-AF65-F5344CB8AC3E}">
        <p14:creationId xmlns:p14="http://schemas.microsoft.com/office/powerpoint/2010/main" val="2694601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682ED3F4-BAAF-48FA-A0B3-D07B735D1EC6" descr="BECD5A00-CCC8-40FA-BE51-1ADFD8CE9D79@a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7384"/>
            <a:ext cx="10471485" cy="69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title"/>
          </p:nvPr>
        </p:nvSpPr>
        <p:spPr>
          <a:xfrm>
            <a:off x="35496" y="116632"/>
            <a:ext cx="10153128" cy="720080"/>
          </a:xfrm>
        </p:spPr>
        <p:txBody>
          <a:bodyPr/>
          <a:lstStyle/>
          <a:p>
            <a:pPr eaLnBrk="1" hangingPunct="1"/>
            <a:r>
              <a:rPr lang="en-US" sz="3200" b="1" dirty="0" smtClean="0">
                <a:solidFill>
                  <a:schemeClr val="accent3"/>
                </a:solidFill>
              </a:rPr>
              <a:t>The Ceremony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smtClean="0"/>
              <a:t>Assessment of the Pilot</a:t>
            </a:r>
          </a:p>
        </p:txBody>
      </p:sp>
      <p:sp>
        <p:nvSpPr>
          <p:cNvPr id="4099" name="Rectangle 3"/>
          <p:cNvSpPr>
            <a:spLocks noGrp="1" noChangeArrowheads="1"/>
          </p:cNvSpPr>
          <p:nvPr>
            <p:ph type="body" idx="1"/>
          </p:nvPr>
        </p:nvSpPr>
        <p:spPr>
          <a:xfrm>
            <a:off x="457200" y="1556792"/>
            <a:ext cx="8229600" cy="4569371"/>
          </a:xfrm>
        </p:spPr>
        <p:txBody>
          <a:bodyPr/>
          <a:lstStyle/>
          <a:p>
            <a:pPr marL="0" indent="0" eaLnBrk="1" hangingPunct="1">
              <a:buNone/>
            </a:pPr>
            <a:r>
              <a:rPr lang="en-US" sz="3200" dirty="0" smtClean="0"/>
              <a:t>	</a:t>
            </a:r>
          </a:p>
          <a:p>
            <a:pPr marL="0" indent="0" eaLnBrk="1" hangingPunct="1">
              <a:buNone/>
            </a:pPr>
            <a:endParaRPr lang="fr-CH" sz="3200" dirty="0"/>
          </a:p>
          <a:p>
            <a:pPr marL="0" indent="0" eaLnBrk="1" hangingPunct="1">
              <a:buNone/>
            </a:pPr>
            <a:endParaRPr lang="fr-CH" sz="3200" dirty="0" smtClean="0"/>
          </a:p>
          <a:p>
            <a:pPr marL="0" indent="0" eaLnBrk="1" hangingPunct="1">
              <a:buNone/>
            </a:pPr>
            <a:endParaRPr lang="fr-CH" sz="3200" dirty="0"/>
          </a:p>
          <a:p>
            <a:pPr marL="0" indent="0" eaLnBrk="1" hangingPunct="1">
              <a:buNone/>
            </a:pPr>
            <a:endParaRPr lang="fr-CH" sz="3200" dirty="0" smtClean="0"/>
          </a:p>
          <a:p>
            <a:pPr marL="0" indent="0" eaLnBrk="1" hangingPunct="1">
              <a:buNone/>
            </a:pPr>
            <a:endParaRPr lang="fr-CH" sz="3200" dirty="0" smtClean="0"/>
          </a:p>
          <a:p>
            <a:pPr marL="0" indent="0" eaLnBrk="1" hangingPunct="1">
              <a:buNone/>
            </a:pPr>
            <a:r>
              <a:rPr lang="en-US" sz="3200" dirty="0" smtClean="0"/>
              <a:t>to learn from experience before designing the formal program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127" y="1370399"/>
            <a:ext cx="4493121" cy="3714785"/>
          </a:xfrm>
          <a:prstGeom prst="rect">
            <a:avLst/>
          </a:prstGeom>
        </p:spPr>
      </p:pic>
    </p:spTree>
    <p:extLst>
      <p:ext uri="{BB962C8B-B14F-4D97-AF65-F5344CB8AC3E}">
        <p14:creationId xmlns:p14="http://schemas.microsoft.com/office/powerpoint/2010/main" val="1765773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2936" y="1767644"/>
            <a:ext cx="4903440" cy="3677580"/>
          </a:xfrm>
          <a:prstGeom prst="rect">
            <a:avLst/>
          </a:prstGeom>
        </p:spPr>
      </p:pic>
      <p:sp>
        <p:nvSpPr>
          <p:cNvPr id="4098" name="Rectangle 2"/>
          <p:cNvSpPr>
            <a:spLocks noGrp="1" noChangeArrowheads="1"/>
          </p:cNvSpPr>
          <p:nvPr>
            <p:ph type="title"/>
          </p:nvPr>
        </p:nvSpPr>
        <p:spPr/>
        <p:txBody>
          <a:bodyPr/>
          <a:lstStyle/>
          <a:p>
            <a:pPr eaLnBrk="1" hangingPunct="1"/>
            <a:r>
              <a:rPr lang="en-US" sz="3200" b="1" dirty="0" smtClean="0"/>
              <a:t>Looking for Help</a:t>
            </a:r>
          </a:p>
        </p:txBody>
      </p:sp>
      <p:sp>
        <p:nvSpPr>
          <p:cNvPr id="4099" name="Rectangle 3"/>
          <p:cNvSpPr>
            <a:spLocks noGrp="1" noChangeArrowheads="1"/>
          </p:cNvSpPr>
          <p:nvPr>
            <p:ph type="body" idx="1"/>
          </p:nvPr>
        </p:nvSpPr>
        <p:spPr>
          <a:xfrm>
            <a:off x="457200" y="1556792"/>
            <a:ext cx="8363272" cy="1296144"/>
          </a:xfrm>
        </p:spPr>
        <p:txBody>
          <a:bodyPr/>
          <a:lstStyle/>
          <a:p>
            <a:pPr eaLnBrk="1" hangingPunct="1"/>
            <a:r>
              <a:rPr lang="en-US" sz="3200" b="1" dirty="0" smtClean="0"/>
              <a:t> Experience</a:t>
            </a:r>
          </a:p>
          <a:p>
            <a:pPr eaLnBrk="1" hangingPunct="1"/>
            <a:r>
              <a:rPr lang="en-US" sz="3200" b="1" dirty="0" smtClean="0"/>
              <a:t> Neutrality</a:t>
            </a:r>
          </a:p>
          <a:p>
            <a:pPr marL="0" indent="0" eaLnBrk="1" hangingPunct="1">
              <a:buNone/>
            </a:pPr>
            <a:endParaRPr lang="en-US" sz="800" b="1" dirty="0" smtClean="0"/>
          </a:p>
          <a:p>
            <a:pPr marL="0" indent="0" eaLnBrk="1" hangingPunct="1">
              <a:buNone/>
            </a:pPr>
            <a:endParaRPr lang="fr-CH" sz="800" b="1" dirty="0" smtClean="0"/>
          </a:p>
          <a:p>
            <a:pPr marL="0" indent="0" eaLnBrk="1" hangingPunct="1">
              <a:buNone/>
            </a:pPr>
            <a:endParaRPr lang="fr-CH" sz="800" b="1" dirty="0" smtClean="0"/>
          </a:p>
          <a:p>
            <a:pPr marL="0" indent="0" eaLnBrk="1" hangingPunct="1">
              <a:buNone/>
            </a:pPr>
            <a:endParaRPr lang="fr-CH" sz="800" b="1" dirty="0" smtClean="0"/>
          </a:p>
          <a:p>
            <a:pPr marL="0" indent="0" eaLnBrk="1" hangingPunct="1">
              <a:buNone/>
            </a:pPr>
            <a:endParaRPr lang="fr-CH" sz="800" b="1" dirty="0" smtClean="0"/>
          </a:p>
          <a:p>
            <a:pPr marL="0" indent="0" eaLnBrk="1" hangingPunct="1">
              <a:buNone/>
            </a:pPr>
            <a:endParaRPr lang="fr-CH" sz="800" b="1" dirty="0" smtClean="0"/>
          </a:p>
          <a:p>
            <a:pPr marL="0" indent="0" eaLnBrk="1" hangingPunct="1">
              <a:buNone/>
            </a:pPr>
            <a:endParaRPr lang="fr-CH" sz="800" b="1" dirty="0" smtClean="0"/>
          </a:p>
          <a:p>
            <a:pPr marL="0" indent="0" eaLnBrk="1" hangingPunct="1">
              <a:buNone/>
            </a:pPr>
            <a:endParaRPr lang="fr-CH" sz="800" b="1" dirty="0" smtClean="0"/>
          </a:p>
          <a:p>
            <a:pPr marL="0" indent="0" eaLnBrk="1" hangingPunct="1">
              <a:buNone/>
            </a:pPr>
            <a:endParaRPr lang="en-US" sz="800" b="1" dirty="0" smtClean="0"/>
          </a:p>
          <a:p>
            <a:pPr marL="0" indent="0" eaLnBrk="1" hangingPunct="1">
              <a:buNone/>
            </a:pPr>
            <a:endParaRPr lang="en-US" sz="800" b="1" dirty="0" smtClean="0"/>
          </a:p>
          <a:p>
            <a:pPr eaLnBrk="1" hangingPunct="1">
              <a:buFont typeface="Arial" panose="020B0604020202020204" pitchFamily="34" charset="0"/>
              <a:buChar char="•"/>
            </a:pPr>
            <a:endParaRPr lang="en-US" sz="3200" dirty="0" smtClean="0"/>
          </a:p>
          <a:p>
            <a:pPr eaLnBrk="1" hangingPunct="1">
              <a:buFont typeface="Arial" panose="020B0604020202020204" pitchFamily="34" charset="0"/>
              <a:buChar char="•"/>
            </a:pPr>
            <a:endParaRPr lang="en-US" sz="3200" dirty="0" smtClean="0"/>
          </a:p>
          <a:p>
            <a:pPr marL="0" indent="0" eaLnBrk="1" hangingPunct="1">
              <a:buNone/>
            </a:pPr>
            <a:endParaRPr lang="en-US" sz="3200" dirty="0" smtClean="0"/>
          </a:p>
          <a:p>
            <a:pPr marL="0" indent="0" eaLnBrk="1" hangingPunct="1">
              <a:buNone/>
            </a:pPr>
            <a:endParaRPr lang="en-US" sz="3200" dirty="0" smtClean="0"/>
          </a:p>
          <a:p>
            <a:pPr marL="0" indent="0" eaLnBrk="1" hangingPunct="1">
              <a:buNone/>
            </a:pPr>
            <a:endParaRPr lang="en-US" sz="3200" dirty="0" smtClean="0"/>
          </a:p>
          <a:p>
            <a:pPr marL="0" indent="0" eaLnBrk="1" hangingPunct="1">
              <a:buNone/>
            </a:pPr>
            <a:endParaRPr lang="en-US" sz="3200" dirty="0" smtClean="0"/>
          </a:p>
        </p:txBody>
      </p:sp>
      <p:sp>
        <p:nvSpPr>
          <p:cNvPr id="9" name="Rounded Rectangle 8"/>
          <p:cNvSpPr/>
          <p:nvPr/>
        </p:nvSpPr>
        <p:spPr bwMode="auto">
          <a:xfrm>
            <a:off x="2843808" y="4423420"/>
            <a:ext cx="1656184" cy="778396"/>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2" name="Rectangle 11"/>
          <p:cNvSpPr/>
          <p:nvPr/>
        </p:nvSpPr>
        <p:spPr bwMode="auto">
          <a:xfrm>
            <a:off x="2843808" y="4423420"/>
            <a:ext cx="1656184" cy="778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3" name="Rectangle 12"/>
          <p:cNvSpPr/>
          <p:nvPr/>
        </p:nvSpPr>
        <p:spPr bwMode="auto">
          <a:xfrm>
            <a:off x="683568" y="4086616"/>
            <a:ext cx="1296144" cy="854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8" name="Rectangle 17"/>
          <p:cNvSpPr/>
          <p:nvPr/>
        </p:nvSpPr>
        <p:spPr bwMode="auto">
          <a:xfrm>
            <a:off x="4233664" y="4818856"/>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24" name="Rectangle 3"/>
          <p:cNvSpPr txBox="1">
            <a:spLocks noChangeArrowheads="1"/>
          </p:cNvSpPr>
          <p:nvPr/>
        </p:nvSpPr>
        <p:spPr bwMode="auto">
          <a:xfrm>
            <a:off x="609600" y="5589240"/>
            <a:ext cx="836327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4"/>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Blip>
                <a:blip r:embed="rId4"/>
              </a:buBlip>
              <a:defRPr sz="2400">
                <a:solidFill>
                  <a:schemeClr val="tx1"/>
                </a:solidFill>
                <a:latin typeface="+mn-lt"/>
                <a:cs typeface="+mn-cs"/>
              </a:defRPr>
            </a:lvl2pPr>
            <a:lvl3pPr marL="1143000" indent="-228600" algn="l" rtl="0" eaLnBrk="0" fontAlgn="base" hangingPunct="0">
              <a:spcBef>
                <a:spcPct val="20000"/>
              </a:spcBef>
              <a:spcAft>
                <a:spcPct val="0"/>
              </a:spcAft>
              <a:buBlip>
                <a:blip r:embed="rId4"/>
              </a:buBlip>
              <a:defRPr sz="2400">
                <a:solidFill>
                  <a:schemeClr val="tx1"/>
                </a:solidFill>
                <a:latin typeface="+mn-lt"/>
                <a:cs typeface="+mn-cs"/>
              </a:defRPr>
            </a:lvl3pPr>
            <a:lvl4pPr marL="1600200" indent="-228600" algn="l" rtl="0" eaLnBrk="0" fontAlgn="base" hangingPunct="0">
              <a:spcBef>
                <a:spcPct val="20000"/>
              </a:spcBef>
              <a:spcAft>
                <a:spcPct val="0"/>
              </a:spcAft>
              <a:buBlip>
                <a:blip r:embed="rId4"/>
              </a:buBlip>
              <a:defRPr sz="2400">
                <a:solidFill>
                  <a:schemeClr val="tx1"/>
                </a:solidFill>
                <a:latin typeface="+mn-lt"/>
                <a:cs typeface="+mn-cs"/>
              </a:defRPr>
            </a:lvl4pPr>
            <a:lvl5pPr marL="2057400" indent="-228600" algn="l" rtl="0" eaLnBrk="0" fontAlgn="base" hangingPunct="0">
              <a:spcBef>
                <a:spcPct val="20000"/>
              </a:spcBef>
              <a:spcAft>
                <a:spcPct val="0"/>
              </a:spcAft>
              <a:buBlip>
                <a:blip r:embed="rId4"/>
              </a:buBlip>
              <a:defRPr sz="2400">
                <a:solidFill>
                  <a:schemeClr val="tx1"/>
                </a:solidFill>
                <a:latin typeface="+mn-lt"/>
                <a:cs typeface="+mn-cs"/>
              </a:defRPr>
            </a:lvl5pPr>
            <a:lvl6pPr marL="2514600" indent="-228600" algn="l" rtl="0" fontAlgn="base">
              <a:spcBef>
                <a:spcPct val="20000"/>
              </a:spcBef>
              <a:spcAft>
                <a:spcPct val="0"/>
              </a:spcAft>
              <a:buBlip>
                <a:blip r:embed="rId4"/>
              </a:buBlip>
              <a:defRPr sz="2400">
                <a:solidFill>
                  <a:schemeClr val="tx1"/>
                </a:solidFill>
                <a:latin typeface="+mn-lt"/>
                <a:cs typeface="+mn-cs"/>
              </a:defRPr>
            </a:lvl6pPr>
            <a:lvl7pPr marL="2971800" indent="-228600" algn="l" rtl="0" fontAlgn="base">
              <a:spcBef>
                <a:spcPct val="20000"/>
              </a:spcBef>
              <a:spcAft>
                <a:spcPct val="0"/>
              </a:spcAft>
              <a:buBlip>
                <a:blip r:embed="rId4"/>
              </a:buBlip>
              <a:defRPr sz="2400">
                <a:solidFill>
                  <a:schemeClr val="tx1"/>
                </a:solidFill>
                <a:latin typeface="+mn-lt"/>
                <a:cs typeface="+mn-cs"/>
              </a:defRPr>
            </a:lvl7pPr>
            <a:lvl8pPr marL="3429000" indent="-228600" algn="l" rtl="0" fontAlgn="base">
              <a:spcBef>
                <a:spcPct val="20000"/>
              </a:spcBef>
              <a:spcAft>
                <a:spcPct val="0"/>
              </a:spcAft>
              <a:buBlip>
                <a:blip r:embed="rId4"/>
              </a:buBlip>
              <a:defRPr sz="2400">
                <a:solidFill>
                  <a:schemeClr val="tx1"/>
                </a:solidFill>
                <a:latin typeface="+mn-lt"/>
                <a:cs typeface="+mn-cs"/>
              </a:defRPr>
            </a:lvl8pPr>
            <a:lvl9pPr marL="3886200" indent="-228600" algn="l" rtl="0" fontAlgn="base">
              <a:spcBef>
                <a:spcPct val="20000"/>
              </a:spcBef>
              <a:spcAft>
                <a:spcPct val="0"/>
              </a:spcAft>
              <a:buBlip>
                <a:blip r:embed="rId4"/>
              </a:buBlip>
              <a:defRPr sz="2400">
                <a:solidFill>
                  <a:schemeClr val="tx1"/>
                </a:solidFill>
                <a:latin typeface="+mn-lt"/>
                <a:cs typeface="+mn-cs"/>
              </a:defRPr>
            </a:lvl9pPr>
          </a:lstStyle>
          <a:p>
            <a:pPr marL="0" indent="0" eaLnBrk="1" hangingPunct="1">
              <a:buNone/>
            </a:pPr>
            <a:r>
              <a:rPr lang="en-US" sz="3200" b="1" kern="0" dirty="0" smtClean="0">
                <a:solidFill>
                  <a:srgbClr val="0070C0"/>
                </a:solidFill>
              </a:rPr>
              <a:t> </a:t>
            </a:r>
            <a:r>
              <a:rPr lang="en-US" sz="3200" b="1" dirty="0">
                <a:solidFill>
                  <a:srgbClr val="00408C"/>
                </a:solidFill>
              </a:rPr>
              <a:t>=&gt;</a:t>
            </a:r>
            <a:r>
              <a:rPr lang="en-US" sz="3200" b="1" kern="0" dirty="0" smtClean="0">
                <a:solidFill>
                  <a:srgbClr val="0070C0"/>
                </a:solidFill>
              </a:rPr>
              <a:t> </a:t>
            </a:r>
            <a:r>
              <a:rPr lang="en-US" sz="3200" b="1" dirty="0" smtClean="0">
                <a:solidFill>
                  <a:srgbClr val="00408C"/>
                </a:solidFill>
              </a:rPr>
              <a:t>Internal </a:t>
            </a:r>
            <a:r>
              <a:rPr lang="en-US" sz="3200" b="1" dirty="0">
                <a:solidFill>
                  <a:srgbClr val="00408C"/>
                </a:solidFill>
              </a:rPr>
              <a:t>Oversight Division</a:t>
            </a:r>
            <a:endParaRPr lang="en-US" sz="3200" dirty="0">
              <a:solidFill>
                <a:srgbClr val="00408C"/>
              </a:solidFill>
            </a:endParaRPr>
          </a:p>
          <a:p>
            <a:pPr marL="0" indent="0" eaLnBrk="1" hangingPunct="1">
              <a:buFontTx/>
              <a:buNone/>
            </a:pPr>
            <a:endParaRPr lang="en-US" sz="800" b="1" kern="0" dirty="0" smtClean="0"/>
          </a:p>
          <a:p>
            <a:pPr marL="0" indent="0" eaLnBrk="1" hangingPunct="1">
              <a:buFontTx/>
              <a:buNone/>
            </a:pPr>
            <a:endParaRPr lang="fr-CH" sz="800" b="1" kern="0" dirty="0" smtClean="0"/>
          </a:p>
          <a:p>
            <a:pPr marL="0" indent="0" eaLnBrk="1" hangingPunct="1">
              <a:buFontTx/>
              <a:buNone/>
            </a:pPr>
            <a:endParaRPr lang="fr-CH" sz="800" b="1" kern="0" dirty="0" smtClean="0"/>
          </a:p>
          <a:p>
            <a:pPr marL="0" indent="0" eaLnBrk="1" hangingPunct="1">
              <a:buFontTx/>
              <a:buNone/>
            </a:pPr>
            <a:endParaRPr lang="fr-CH" sz="800" b="1" kern="0" dirty="0" smtClean="0"/>
          </a:p>
          <a:p>
            <a:pPr marL="0" indent="0" eaLnBrk="1" hangingPunct="1">
              <a:buFontTx/>
              <a:buNone/>
            </a:pPr>
            <a:endParaRPr lang="fr-CH" sz="800" b="1" kern="0" dirty="0" smtClean="0"/>
          </a:p>
          <a:p>
            <a:pPr marL="0" indent="0" eaLnBrk="1" hangingPunct="1">
              <a:buFontTx/>
              <a:buNone/>
            </a:pPr>
            <a:endParaRPr lang="en-US" sz="800" b="1" kern="0" dirty="0" smtClean="0"/>
          </a:p>
          <a:p>
            <a:pPr marL="0" indent="0" eaLnBrk="1" hangingPunct="1">
              <a:buFontTx/>
              <a:buNone/>
            </a:pPr>
            <a:endParaRPr lang="en-US" sz="800" b="1" kern="0" dirty="0" smtClean="0"/>
          </a:p>
          <a:p>
            <a:pPr eaLnBrk="1" hangingPunct="1">
              <a:buFont typeface="Arial" panose="020B0604020202020204" pitchFamily="34" charset="0"/>
              <a:buChar char="•"/>
            </a:pPr>
            <a:endParaRPr lang="en-US" sz="3200" kern="0" dirty="0" smtClean="0"/>
          </a:p>
          <a:p>
            <a:pPr eaLnBrk="1" hangingPunct="1">
              <a:buFont typeface="Arial" panose="020B0604020202020204" pitchFamily="34" charset="0"/>
              <a:buChar char="•"/>
            </a:pPr>
            <a:endParaRPr lang="en-US" sz="3200" kern="0" dirty="0" smtClean="0"/>
          </a:p>
          <a:p>
            <a:pPr marL="0" indent="0" eaLnBrk="1" hangingPunct="1">
              <a:buFontTx/>
              <a:buNone/>
            </a:pPr>
            <a:endParaRPr lang="en-US" sz="3200" kern="0" dirty="0" smtClean="0"/>
          </a:p>
          <a:p>
            <a:pPr marL="0" indent="0" eaLnBrk="1" hangingPunct="1">
              <a:buFontTx/>
              <a:buNone/>
            </a:pPr>
            <a:endParaRPr lang="en-US" sz="3200" kern="0" dirty="0" smtClean="0"/>
          </a:p>
          <a:p>
            <a:pPr marL="0" indent="0" eaLnBrk="1" hangingPunct="1">
              <a:buFontTx/>
              <a:buNone/>
            </a:pPr>
            <a:endParaRPr lang="en-US" sz="3200" kern="0" dirty="0" smtClean="0"/>
          </a:p>
          <a:p>
            <a:pPr marL="0" indent="0" eaLnBrk="1" hangingPunct="1">
              <a:buFontTx/>
              <a:buNone/>
            </a:pPr>
            <a:endParaRPr lang="en-US" sz="3200" kern="0" dirty="0" smtClean="0"/>
          </a:p>
        </p:txBody>
      </p:sp>
    </p:spTree>
    <p:extLst>
      <p:ext uri="{BB962C8B-B14F-4D97-AF65-F5344CB8AC3E}">
        <p14:creationId xmlns:p14="http://schemas.microsoft.com/office/powerpoint/2010/main" val="106425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smtClean="0"/>
              <a:t>The </a:t>
            </a:r>
            <a:r>
              <a:rPr lang="en-US" sz="3200" b="1" dirty="0" smtClean="0"/>
              <a:t>Evaluation – A Two Step </a:t>
            </a:r>
            <a:r>
              <a:rPr lang="en-US" sz="3200" b="1" dirty="0"/>
              <a:t>A</a:t>
            </a:r>
            <a:r>
              <a:rPr lang="en-US" sz="3200" b="1" dirty="0" smtClean="0"/>
              <a:t>pproach</a:t>
            </a:r>
          </a:p>
        </p:txBody>
      </p:sp>
      <p:sp>
        <p:nvSpPr>
          <p:cNvPr id="4099" name="Rectangle 3"/>
          <p:cNvSpPr>
            <a:spLocks noGrp="1" noChangeArrowheads="1"/>
          </p:cNvSpPr>
          <p:nvPr>
            <p:ph type="body" idx="1"/>
          </p:nvPr>
        </p:nvSpPr>
        <p:spPr>
          <a:xfrm>
            <a:off x="457200" y="1556792"/>
            <a:ext cx="7859216" cy="4569371"/>
          </a:xfrm>
        </p:spPr>
        <p:txBody>
          <a:bodyPr/>
          <a:lstStyle/>
          <a:p>
            <a:pPr eaLnBrk="1" hangingPunct="1"/>
            <a:r>
              <a:rPr lang="fr-CH" sz="3200" b="1" dirty="0" smtClean="0"/>
              <a:t> </a:t>
            </a:r>
            <a:r>
              <a:rPr lang="en-US" sz="3200" b="1" dirty="0" smtClean="0"/>
              <a:t>Step 1: Lessons Learned Review </a:t>
            </a:r>
            <a:br>
              <a:rPr lang="en-US" sz="3200" b="1" dirty="0" smtClean="0"/>
            </a:br>
            <a:r>
              <a:rPr lang="en-US" sz="3200" b="1" dirty="0" smtClean="0"/>
              <a:t>              Workshop </a:t>
            </a:r>
            <a:r>
              <a:rPr lang="en-US" dirty="0" smtClean="0"/>
              <a:t>(after the Pilot 2013)</a:t>
            </a:r>
            <a:endParaRPr lang="en-US" b="1" dirty="0" smtClean="0"/>
          </a:p>
          <a:p>
            <a:pPr marL="0" indent="0" eaLnBrk="1" hangingPunct="1">
              <a:spcBef>
                <a:spcPts val="2400"/>
              </a:spcBef>
              <a:buNone/>
            </a:pPr>
            <a:r>
              <a:rPr lang="en-US" sz="3200" b="1" dirty="0" smtClean="0"/>
              <a:t>	</a:t>
            </a:r>
            <a:r>
              <a:rPr lang="en-US" sz="2800" dirty="0" smtClean="0"/>
              <a:t>=&gt; Continue with the pilot in 2014</a:t>
            </a:r>
          </a:p>
          <a:p>
            <a:pPr marL="0" indent="0" eaLnBrk="1" hangingPunct="1">
              <a:spcBef>
                <a:spcPts val="2400"/>
              </a:spcBef>
              <a:buNone/>
            </a:pPr>
            <a:endParaRPr lang="en-US" sz="2800" dirty="0" smtClean="0"/>
          </a:p>
          <a:p>
            <a:pPr eaLnBrk="1" hangingPunct="1"/>
            <a:r>
              <a:rPr lang="en-US" sz="3200" b="1" dirty="0" smtClean="0"/>
              <a:t> Step 2: Detailed Evaluation </a:t>
            </a:r>
            <a:br>
              <a:rPr lang="en-US" sz="3200" b="1" dirty="0" smtClean="0"/>
            </a:br>
            <a:r>
              <a:rPr lang="en-US" b="1" dirty="0" smtClean="0"/>
              <a:t>                   </a:t>
            </a:r>
            <a:r>
              <a:rPr lang="en-US" dirty="0" smtClean="0"/>
              <a:t>(after the Pilot 2014)</a:t>
            </a:r>
            <a:endParaRPr lang="en-US" b="1" dirty="0" smtClean="0"/>
          </a:p>
          <a:p>
            <a:pPr marL="0" indent="0" eaLnBrk="1" hangingPunct="1">
              <a:spcBef>
                <a:spcPts val="2400"/>
              </a:spcBef>
              <a:buNone/>
            </a:pPr>
            <a:r>
              <a:rPr lang="en-US" sz="3200" b="1" dirty="0" smtClean="0"/>
              <a:t>	</a:t>
            </a:r>
            <a:r>
              <a:rPr lang="en-US" sz="2800" dirty="0" smtClean="0"/>
              <a:t>=&gt; Design the formal program</a:t>
            </a:r>
          </a:p>
          <a:p>
            <a:pPr marL="0" indent="0" eaLnBrk="1" hangingPunct="1">
              <a:buNone/>
            </a:pPr>
            <a:endParaRPr lang="en-US" sz="3200" b="1" dirty="0"/>
          </a:p>
        </p:txBody>
      </p:sp>
    </p:spTree>
    <p:extLst>
      <p:ext uri="{BB962C8B-B14F-4D97-AF65-F5344CB8AC3E}">
        <p14:creationId xmlns:p14="http://schemas.microsoft.com/office/powerpoint/2010/main" val="289021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a:t>Lessons Learned Review </a:t>
            </a:r>
            <a:r>
              <a:rPr lang="en-US" b="1" dirty="0" smtClean="0"/>
              <a:t>Workshop </a:t>
            </a:r>
            <a:endParaRPr lang="en-US" sz="3200" b="1" dirty="0" smtClean="0"/>
          </a:p>
        </p:txBody>
      </p:sp>
      <p:sp>
        <p:nvSpPr>
          <p:cNvPr id="4099" name="Rectangle 3"/>
          <p:cNvSpPr>
            <a:spLocks noGrp="1" noChangeArrowheads="1"/>
          </p:cNvSpPr>
          <p:nvPr>
            <p:ph type="body" idx="1"/>
          </p:nvPr>
        </p:nvSpPr>
        <p:spPr>
          <a:xfrm>
            <a:off x="457200" y="1556792"/>
            <a:ext cx="8229600" cy="4569371"/>
          </a:xfrm>
        </p:spPr>
        <p:txBody>
          <a:bodyPr/>
          <a:lstStyle/>
          <a:p>
            <a:pPr marL="0" indent="0" eaLnBrk="1" hangingPunct="1">
              <a:buNone/>
            </a:pPr>
            <a:endParaRPr lang="en-US" sz="800" dirty="0"/>
          </a:p>
          <a:p>
            <a:pPr eaLnBrk="1" hangingPunct="1">
              <a:buFont typeface="Wingdings" panose="05000000000000000000" pitchFamily="2" charset="2"/>
              <a:buChar char="Ø"/>
            </a:pPr>
            <a:r>
              <a:rPr lang="en-US" sz="2800" dirty="0" smtClean="0"/>
              <a:t>About 40 participants</a:t>
            </a:r>
          </a:p>
          <a:p>
            <a:pPr eaLnBrk="1" hangingPunct="1">
              <a:buFont typeface="Wingdings" panose="05000000000000000000" pitchFamily="2" charset="2"/>
              <a:buChar char="Ø"/>
            </a:pPr>
            <a:r>
              <a:rPr lang="en-US" sz="2800" dirty="0" smtClean="0"/>
              <a:t>Facilitated by Internal Oversight Division and HRMD</a:t>
            </a:r>
          </a:p>
          <a:p>
            <a:pPr marL="0" indent="0" eaLnBrk="1" hangingPunct="1">
              <a:buNone/>
            </a:pPr>
            <a:endParaRPr lang="en-US" sz="1600" b="1" dirty="0" smtClean="0"/>
          </a:p>
          <a:p>
            <a:pPr eaLnBrk="1" hangingPunct="1"/>
            <a:r>
              <a:rPr lang="en-US" sz="3200" b="1" dirty="0" smtClean="0"/>
              <a:t> Outcome</a:t>
            </a:r>
          </a:p>
          <a:p>
            <a:pPr lvl="1" eaLnBrk="1" hangingPunct="1">
              <a:buFont typeface="Wingdings" panose="05000000000000000000" pitchFamily="2" charset="2"/>
              <a:buChar char="Ø"/>
            </a:pPr>
            <a:r>
              <a:rPr lang="en-US" sz="2800" b="1" dirty="0" smtClean="0"/>
              <a:t> </a:t>
            </a:r>
            <a:r>
              <a:rPr lang="en-US" sz="2800" dirty="0" smtClean="0"/>
              <a:t>Right mix of recognition and rewards</a:t>
            </a:r>
          </a:p>
          <a:p>
            <a:pPr lvl="1" eaLnBrk="1" hangingPunct="1">
              <a:buFont typeface="Wingdings" panose="05000000000000000000" pitchFamily="2" charset="2"/>
              <a:buChar char="Ø"/>
            </a:pPr>
            <a:r>
              <a:rPr lang="en-US" sz="2800" dirty="0" smtClean="0"/>
              <a:t> More tools for informal acknowledgement</a:t>
            </a:r>
          </a:p>
          <a:p>
            <a:pPr lvl="1" eaLnBrk="1" hangingPunct="1">
              <a:buFont typeface="Wingdings" panose="05000000000000000000" pitchFamily="2" charset="2"/>
              <a:buChar char="Ø"/>
            </a:pPr>
            <a:r>
              <a:rPr lang="en-US" sz="2800" dirty="0" smtClean="0"/>
              <a:t> Ceremony was appreciated</a:t>
            </a:r>
          </a:p>
          <a:p>
            <a:pPr lvl="1" eaLnBrk="1" hangingPunct="1">
              <a:buFont typeface="Wingdings" panose="05000000000000000000" pitchFamily="2" charset="2"/>
              <a:buChar char="Ø"/>
            </a:pPr>
            <a:r>
              <a:rPr lang="en-US" sz="2800" dirty="0" smtClean="0"/>
              <a:t> Better communication needed </a:t>
            </a:r>
          </a:p>
          <a:p>
            <a:pPr lvl="1" eaLnBrk="1" hangingPunct="1">
              <a:buFont typeface="Wingdings" panose="05000000000000000000" pitchFamily="2" charset="2"/>
              <a:buChar char="Ø"/>
            </a:pPr>
            <a:endParaRPr lang="en-US" sz="2800" b="1" dirty="0"/>
          </a:p>
          <a:p>
            <a:pPr lvl="1" eaLnBrk="1" hangingPunct="1">
              <a:buFont typeface="Wingdings" panose="05000000000000000000" pitchFamily="2" charset="2"/>
              <a:buChar char="Ø"/>
            </a:pPr>
            <a:endParaRPr lang="en-US" sz="3200" b="1" dirty="0"/>
          </a:p>
        </p:txBody>
      </p:sp>
    </p:spTree>
    <p:extLst>
      <p:ext uri="{BB962C8B-B14F-4D97-AF65-F5344CB8AC3E}">
        <p14:creationId xmlns:p14="http://schemas.microsoft.com/office/powerpoint/2010/main" val="2565013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smtClean="0"/>
              <a:t>Step 2: The Evaluation </a:t>
            </a:r>
            <a:r>
              <a:rPr lang="en-US" sz="2400" dirty="0" smtClean="0"/>
              <a:t>(after the pilot 2014)</a:t>
            </a:r>
          </a:p>
        </p:txBody>
      </p:sp>
      <p:sp>
        <p:nvSpPr>
          <p:cNvPr id="4099" name="Rectangle 3"/>
          <p:cNvSpPr>
            <a:spLocks noGrp="1" noChangeArrowheads="1"/>
          </p:cNvSpPr>
          <p:nvPr>
            <p:ph type="body" idx="1"/>
          </p:nvPr>
        </p:nvSpPr>
        <p:spPr>
          <a:xfrm>
            <a:off x="457200" y="1556792"/>
            <a:ext cx="8579296" cy="4569371"/>
          </a:xfrm>
        </p:spPr>
        <p:txBody>
          <a:bodyPr/>
          <a:lstStyle/>
          <a:p>
            <a:pPr indent="-360000" eaLnBrk="1" hangingPunct="1">
              <a:buFont typeface="Wingdings" panose="05000000000000000000" pitchFamily="2" charset="2"/>
              <a:buChar char="Ø"/>
            </a:pPr>
            <a:r>
              <a:rPr lang="en-US" dirty="0" smtClean="0"/>
              <a:t>All staff survey (good participation, about 360 people)</a:t>
            </a:r>
          </a:p>
          <a:p>
            <a:pPr indent="-360000" eaLnBrk="1" hangingPunct="1">
              <a:buFont typeface="Wingdings" panose="05000000000000000000" pitchFamily="2" charset="2"/>
              <a:buChar char="Ø"/>
            </a:pPr>
            <a:r>
              <a:rPr lang="en-US" dirty="0" smtClean="0"/>
              <a:t>Additional survey for the Senior Management Team</a:t>
            </a:r>
            <a:endParaRPr lang="en-US" b="1" kern="1200" dirty="0" smtClean="0">
              <a:solidFill>
                <a:srgbClr val="3366CC"/>
              </a:solidFill>
              <a:latin typeface="Arial" charset="0"/>
              <a:cs typeface="Arial" charset="0"/>
            </a:endParaRPr>
          </a:p>
          <a:p>
            <a:pPr lvl="1" eaLnBrk="1" hangingPunct="1">
              <a:buFont typeface="Wingdings" panose="05000000000000000000" pitchFamily="2" charset="2"/>
              <a:buChar char="Ø"/>
            </a:pPr>
            <a:endParaRPr lang="en-US" sz="800" dirty="0" smtClean="0"/>
          </a:p>
          <a:p>
            <a:pPr eaLnBrk="1" hangingPunct="1"/>
            <a:r>
              <a:rPr lang="en-US" sz="3200" b="1" dirty="0" smtClean="0"/>
              <a:t> Outcome</a:t>
            </a:r>
          </a:p>
          <a:p>
            <a:pPr lvl="1" indent="-360000" eaLnBrk="1" hangingPunct="1">
              <a:buFont typeface="Wingdings" panose="05000000000000000000" pitchFamily="2" charset="2"/>
              <a:buChar char="Ø"/>
            </a:pPr>
            <a:r>
              <a:rPr lang="en-US" sz="2800" dirty="0" smtClean="0"/>
              <a:t>Over 66% were of the opinion:</a:t>
            </a:r>
          </a:p>
          <a:p>
            <a:pPr marL="1240200" lvl="2" indent="-457200" eaLnBrk="1" hangingPunct="1">
              <a:buFont typeface="Arial" panose="020B0604020202020204" pitchFamily="34" charset="0"/>
              <a:buChar char="•"/>
            </a:pPr>
            <a:r>
              <a:rPr lang="en-US" sz="2800" dirty="0" smtClean="0"/>
              <a:t>RRP is </a:t>
            </a:r>
            <a:r>
              <a:rPr lang="en-US" sz="2800" b="1" dirty="0" smtClean="0">
                <a:solidFill>
                  <a:srgbClr val="0070C0"/>
                </a:solidFill>
              </a:rPr>
              <a:t>relevant</a:t>
            </a:r>
            <a:r>
              <a:rPr lang="en-US" sz="2800" dirty="0" smtClean="0"/>
              <a:t> to recognize good performance</a:t>
            </a:r>
          </a:p>
          <a:p>
            <a:pPr marL="1240200" lvl="2" indent="-457200" eaLnBrk="1" hangingPunct="1">
              <a:buFont typeface="Arial" panose="020B0604020202020204" pitchFamily="34" charset="0"/>
              <a:buChar char="•"/>
            </a:pPr>
            <a:r>
              <a:rPr lang="en-US" sz="2800" dirty="0" smtClean="0"/>
              <a:t>Criteria for the rewards </a:t>
            </a:r>
            <a:r>
              <a:rPr lang="en-US" sz="2800" kern="1200" dirty="0" smtClean="0">
                <a:cs typeface="Arial" charset="0"/>
              </a:rPr>
              <a:t>were </a:t>
            </a:r>
            <a:r>
              <a:rPr lang="en-US" sz="2800" b="1" dirty="0" smtClean="0">
                <a:solidFill>
                  <a:srgbClr val="0070C0"/>
                </a:solidFill>
              </a:rPr>
              <a:t>clear</a:t>
            </a:r>
            <a:r>
              <a:rPr lang="en-US" sz="2800" kern="1200" dirty="0" smtClean="0">
                <a:solidFill>
                  <a:srgbClr val="3366CC"/>
                </a:solidFill>
                <a:cs typeface="Arial" charset="0"/>
              </a:rPr>
              <a:t> </a:t>
            </a:r>
            <a:r>
              <a:rPr lang="en-US" sz="2800" kern="1200" dirty="0" smtClean="0">
                <a:cs typeface="Arial" charset="0"/>
              </a:rPr>
              <a:t>and </a:t>
            </a:r>
            <a:r>
              <a:rPr lang="en-US" sz="2800" b="1" dirty="0" smtClean="0">
                <a:solidFill>
                  <a:srgbClr val="0070C0"/>
                </a:solidFill>
              </a:rPr>
              <a:t>appropriate</a:t>
            </a:r>
          </a:p>
          <a:p>
            <a:pPr lvl="1" indent="-360000" eaLnBrk="1" hangingPunct="1">
              <a:buFont typeface="Wingdings" panose="05000000000000000000" pitchFamily="2" charset="2"/>
              <a:buChar char="Ø"/>
            </a:pPr>
            <a:r>
              <a:rPr lang="en-US" sz="2800" dirty="0" smtClean="0"/>
              <a:t>Shortcomings: e.g. transparency, communication and staff involvement</a:t>
            </a:r>
          </a:p>
          <a:p>
            <a:pPr lvl="1" indent="-360000" eaLnBrk="1" hangingPunct="1">
              <a:buFont typeface="Wingdings" panose="05000000000000000000" pitchFamily="2" charset="2"/>
              <a:buChar char="Ø"/>
            </a:pPr>
            <a:endParaRPr lang="en-US" b="1" dirty="0" smtClean="0">
              <a:solidFill>
                <a:srgbClr val="0070C0"/>
              </a:solidFill>
            </a:endParaRPr>
          </a:p>
          <a:p>
            <a:pPr marL="0" indent="0" eaLnBrk="1" hangingPunct="1">
              <a:buNone/>
            </a:pPr>
            <a:endParaRPr lang="fr-CH" b="1" dirty="0" smtClean="0"/>
          </a:p>
        </p:txBody>
      </p:sp>
    </p:spTree>
    <p:extLst>
      <p:ext uri="{BB962C8B-B14F-4D97-AF65-F5344CB8AC3E}">
        <p14:creationId xmlns:p14="http://schemas.microsoft.com/office/powerpoint/2010/main" val="3300280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Ms. Cornelia Moussa - Evaluation Seminar">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Ms. Cornelia Moussa - Evaluation Seminar</Template>
  <TotalTime>0</TotalTime>
  <Words>561</Words>
  <Application>Microsoft Office PowerPoint</Application>
  <PresentationFormat>On-screen Show (4:3)</PresentationFormat>
  <Paragraphs>169</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Ms. Cornelia Moussa - Evaluation Seminar</vt:lpstr>
      <vt:lpstr>PowerPoint Presentation</vt:lpstr>
      <vt:lpstr>Aim of the Pilot Program </vt:lpstr>
      <vt:lpstr>Scope of the Pilot Program </vt:lpstr>
      <vt:lpstr>The Ceremony …</vt:lpstr>
      <vt:lpstr>Assessment of the Pilot</vt:lpstr>
      <vt:lpstr>Looking for Help</vt:lpstr>
      <vt:lpstr>The Evaluation – A Two Step Approach</vt:lpstr>
      <vt:lpstr>Lessons Learned Review Workshop </vt:lpstr>
      <vt:lpstr>Step 2: The Evaluation (after the pilot 2014)</vt:lpstr>
      <vt:lpstr> Recommendation I</vt:lpstr>
      <vt:lpstr> Recommendation II</vt:lpstr>
      <vt:lpstr> Recommendation III</vt:lpstr>
      <vt:lpstr>Implementation - The 2015 Rewards</vt:lpstr>
      <vt:lpstr> Conclusion</vt:lpstr>
    </vt:vector>
  </TitlesOfParts>
  <Company>World Intellectual Property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SCHWOB Lise</dc:creator>
  <cp:lastModifiedBy>SCHWOB Lise</cp:lastModifiedBy>
  <cp:revision>1</cp:revision>
  <cp:lastPrinted>2016-01-20T12:39:16Z</cp:lastPrinted>
  <dcterms:created xsi:type="dcterms:W3CDTF">2016-02-01T12:47:46Z</dcterms:created>
  <dcterms:modified xsi:type="dcterms:W3CDTF">2016-02-01T12:48:33Z</dcterms:modified>
</cp:coreProperties>
</file>