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61" r:id="rId3"/>
    <p:sldId id="262" r:id="rId4"/>
    <p:sldId id="263" r:id="rId5"/>
    <p:sldId id="264" r:id="rId6"/>
    <p:sldId id="267" r:id="rId7"/>
    <p:sldId id="269" r:id="rId8"/>
    <p:sldId id="268" r:id="rId9"/>
    <p:sldId id="265" r:id="rId10"/>
    <p:sldId id="303" r:id="rId11"/>
    <p:sldId id="299" r:id="rId12"/>
    <p:sldId id="271" r:id="rId13"/>
    <p:sldId id="272" r:id="rId14"/>
    <p:sldId id="266" r:id="rId15"/>
    <p:sldId id="275" r:id="rId16"/>
    <p:sldId id="280" r:id="rId17"/>
    <p:sldId id="281" r:id="rId18"/>
    <p:sldId id="282" r:id="rId19"/>
    <p:sldId id="283" r:id="rId20"/>
    <p:sldId id="276" r:id="rId21"/>
    <p:sldId id="285" r:id="rId22"/>
    <p:sldId id="284" r:id="rId23"/>
    <p:sldId id="277" r:id="rId24"/>
    <p:sldId id="260" r:id="rId25"/>
    <p:sldId id="304" r:id="rId26"/>
    <p:sldId id="274" r:id="rId27"/>
    <p:sldId id="287" r:id="rId28"/>
    <p:sldId id="288" r:id="rId29"/>
    <p:sldId id="290" r:id="rId30"/>
    <p:sldId id="291" r:id="rId31"/>
    <p:sldId id="298" r:id="rId32"/>
    <p:sldId id="292" r:id="rId33"/>
    <p:sldId id="293" r:id="rId34"/>
    <p:sldId id="294" r:id="rId35"/>
    <p:sldId id="295" r:id="rId36"/>
    <p:sldId id="300" r:id="rId37"/>
    <p:sldId id="301" r:id="rId38"/>
    <p:sldId id="302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21A50AFA-AF61-4B7C-8FF9-D6FC71966AA5}">
          <p14:sldIdLst>
            <p14:sldId id="256"/>
            <p14:sldId id="261"/>
            <p14:sldId id="262"/>
            <p14:sldId id="263"/>
            <p14:sldId id="264"/>
            <p14:sldId id="267"/>
            <p14:sldId id="269"/>
            <p14:sldId id="268"/>
            <p14:sldId id="265"/>
            <p14:sldId id="303"/>
            <p14:sldId id="299"/>
            <p14:sldId id="271"/>
            <p14:sldId id="272"/>
            <p14:sldId id="266"/>
            <p14:sldId id="275"/>
            <p14:sldId id="280"/>
            <p14:sldId id="281"/>
            <p14:sldId id="282"/>
            <p14:sldId id="283"/>
            <p14:sldId id="276"/>
            <p14:sldId id="285"/>
            <p14:sldId id="284"/>
            <p14:sldId id="277"/>
            <p14:sldId id="260"/>
            <p14:sldId id="304"/>
            <p14:sldId id="274"/>
            <p14:sldId id="287"/>
            <p14:sldId id="288"/>
            <p14:sldId id="290"/>
            <p14:sldId id="291"/>
            <p14:sldId id="298"/>
            <p14:sldId id="292"/>
            <p14:sldId id="293"/>
            <p14:sldId id="294"/>
            <p14:sldId id="295"/>
            <p14:sldId id="300"/>
            <p14:sldId id="301"/>
            <p14:sldId id="302"/>
          </p14:sldIdLst>
        </p14:section>
        <p14:section name="Untitled Section" id="{799DDB11-02E4-4D4D-92C2-2BD1C00A70F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1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36977" autoAdjust="0"/>
  </p:normalViewPr>
  <p:slideViewPr>
    <p:cSldViewPr>
      <p:cViewPr varScale="1">
        <p:scale>
          <a:sx n="42" d="100"/>
          <a:sy n="42" d="100"/>
        </p:scale>
        <p:origin x="359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8FC187-3897-4A81-AEFF-CB53AFFAD006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6949A1-F10B-4D5A-99CD-B0B8471F4EEF}">
      <dgm:prSet phldrT="[Text]"/>
      <dgm:spPr>
        <a:solidFill>
          <a:srgbClr val="00B050">
            <a:alpha val="50000"/>
          </a:srgbClr>
        </a:solidFill>
        <a:ln>
          <a:solidFill>
            <a:srgbClr val="00B050"/>
          </a:solidFill>
        </a:ln>
      </dgm:spPr>
      <dgm:t>
        <a:bodyPr/>
        <a:lstStyle/>
        <a:p>
          <a:r>
            <a:rPr lang="fr-CH" b="1" dirty="0" smtClean="0"/>
            <a:t>Communication / Publicité</a:t>
          </a:r>
          <a:endParaRPr lang="en-US" b="1" dirty="0"/>
        </a:p>
      </dgm:t>
    </dgm:pt>
    <dgm:pt modelId="{861D26A6-9E57-4953-AF7F-C8B7F5DD6A07}" type="parTrans" cxnId="{FACD7B70-3547-4463-AE67-3B621162093E}">
      <dgm:prSet/>
      <dgm:spPr/>
      <dgm:t>
        <a:bodyPr/>
        <a:lstStyle/>
        <a:p>
          <a:endParaRPr lang="en-US"/>
        </a:p>
      </dgm:t>
    </dgm:pt>
    <dgm:pt modelId="{B51AAFA9-A2EF-40C6-87C7-A4EAD0933814}" type="sibTrans" cxnId="{FACD7B70-3547-4463-AE67-3B621162093E}">
      <dgm:prSet/>
      <dgm:spPr/>
      <dgm:t>
        <a:bodyPr/>
        <a:lstStyle/>
        <a:p>
          <a:endParaRPr lang="en-US"/>
        </a:p>
      </dgm:t>
    </dgm:pt>
    <dgm:pt modelId="{668CD3D5-A3E6-460E-B6FF-5FF4F9BC505C}">
      <dgm:prSet phldrT="[Text]"/>
      <dgm:spPr>
        <a:solidFill>
          <a:srgbClr val="FFFF00">
            <a:alpha val="50000"/>
          </a:srgbClr>
        </a:solidFill>
        <a:ln>
          <a:solidFill>
            <a:srgbClr val="FFFF00"/>
          </a:solidFill>
        </a:ln>
      </dgm:spPr>
      <dgm:t>
        <a:bodyPr/>
        <a:lstStyle/>
        <a:p>
          <a:r>
            <a:rPr lang="fr-CH" b="1" dirty="0" smtClean="0"/>
            <a:t>Réputation</a:t>
          </a:r>
          <a:endParaRPr lang="en-US" b="1" dirty="0"/>
        </a:p>
      </dgm:t>
    </dgm:pt>
    <dgm:pt modelId="{39F933D3-854F-40CA-8031-7FBB3B7DA3C2}" type="parTrans" cxnId="{78FCF328-EDF7-4E02-B112-01D0C7136F6C}">
      <dgm:prSet/>
      <dgm:spPr/>
      <dgm:t>
        <a:bodyPr/>
        <a:lstStyle/>
        <a:p>
          <a:endParaRPr lang="en-US"/>
        </a:p>
      </dgm:t>
    </dgm:pt>
    <dgm:pt modelId="{D2AB8B1F-A64A-452E-AB0A-A78635715528}" type="sibTrans" cxnId="{78FCF328-EDF7-4E02-B112-01D0C7136F6C}">
      <dgm:prSet/>
      <dgm:spPr/>
      <dgm:t>
        <a:bodyPr/>
        <a:lstStyle/>
        <a:p>
          <a:endParaRPr lang="en-US"/>
        </a:p>
      </dgm:t>
    </dgm:pt>
    <dgm:pt modelId="{3B3A1854-3503-41A6-83D9-22AA3322B455}">
      <dgm:prSet phldrT="[Text]"/>
      <dgm:spPr>
        <a:solidFill>
          <a:srgbClr val="E01AD2">
            <a:alpha val="49804"/>
          </a:srgbClr>
        </a:solidFill>
        <a:ln>
          <a:solidFill>
            <a:srgbClr val="E01AD2"/>
          </a:solidFill>
        </a:ln>
      </dgm:spPr>
      <dgm:t>
        <a:bodyPr/>
        <a:lstStyle/>
        <a:p>
          <a:r>
            <a:rPr lang="fr-CH" b="1" dirty="0" smtClean="0"/>
            <a:t>Identité/Image</a:t>
          </a:r>
          <a:endParaRPr lang="en-US" b="1" dirty="0"/>
        </a:p>
      </dgm:t>
    </dgm:pt>
    <dgm:pt modelId="{98FD0CC4-FA9D-4C64-AEBA-D31988599A49}" type="parTrans" cxnId="{F00683B1-A750-40E0-866F-3B609E0426FC}">
      <dgm:prSet/>
      <dgm:spPr/>
      <dgm:t>
        <a:bodyPr/>
        <a:lstStyle/>
        <a:p>
          <a:endParaRPr lang="en-US"/>
        </a:p>
      </dgm:t>
    </dgm:pt>
    <dgm:pt modelId="{74AEE64A-9BAA-4FD4-8CE8-DEE0F0652ADF}" type="sibTrans" cxnId="{F00683B1-A750-40E0-866F-3B609E0426FC}">
      <dgm:prSet/>
      <dgm:spPr/>
      <dgm:t>
        <a:bodyPr/>
        <a:lstStyle/>
        <a:p>
          <a:endParaRPr lang="en-US"/>
        </a:p>
      </dgm:t>
    </dgm:pt>
    <dgm:pt modelId="{8A9A2CF0-95E5-499D-9106-94316EF54C75}">
      <dgm:prSet phldrT="[Text]"/>
      <dgm:spPr/>
      <dgm:t>
        <a:bodyPr/>
        <a:lstStyle/>
        <a:p>
          <a:endParaRPr lang="en-US" dirty="0"/>
        </a:p>
      </dgm:t>
    </dgm:pt>
    <dgm:pt modelId="{14CDDED3-6D16-40C3-A050-5682FD0F7036}" type="parTrans" cxnId="{08C1E47B-72B1-4496-8B46-1A639CFEE620}">
      <dgm:prSet/>
      <dgm:spPr/>
      <dgm:t>
        <a:bodyPr/>
        <a:lstStyle/>
        <a:p>
          <a:endParaRPr lang="en-US"/>
        </a:p>
      </dgm:t>
    </dgm:pt>
    <dgm:pt modelId="{7417889F-DA49-428A-AD38-2CB0FF248E56}" type="sibTrans" cxnId="{08C1E47B-72B1-4496-8B46-1A639CFEE620}">
      <dgm:prSet/>
      <dgm:spPr/>
      <dgm:t>
        <a:bodyPr/>
        <a:lstStyle/>
        <a:p>
          <a:endParaRPr lang="en-US"/>
        </a:p>
      </dgm:t>
    </dgm:pt>
    <dgm:pt modelId="{F7A3B0D2-3610-423D-8BAE-88C8886220EC}">
      <dgm:prSet phldrT="[Text]"/>
      <dgm:spPr/>
      <dgm:t>
        <a:bodyPr/>
        <a:lstStyle/>
        <a:p>
          <a:endParaRPr lang="en-US" dirty="0"/>
        </a:p>
      </dgm:t>
    </dgm:pt>
    <dgm:pt modelId="{4CD07E5E-4698-4593-A5C9-3C4090D44AD1}" type="parTrans" cxnId="{BB22A2A5-B269-42A4-B694-418611C9B519}">
      <dgm:prSet/>
      <dgm:spPr/>
      <dgm:t>
        <a:bodyPr/>
        <a:lstStyle/>
        <a:p>
          <a:endParaRPr lang="en-US"/>
        </a:p>
      </dgm:t>
    </dgm:pt>
    <dgm:pt modelId="{3135C0CE-978B-4BE4-A3B6-4C5280C5755B}" type="sibTrans" cxnId="{BB22A2A5-B269-42A4-B694-418611C9B519}">
      <dgm:prSet/>
      <dgm:spPr/>
      <dgm:t>
        <a:bodyPr/>
        <a:lstStyle/>
        <a:p>
          <a:endParaRPr lang="en-US"/>
        </a:p>
      </dgm:t>
    </dgm:pt>
    <dgm:pt modelId="{AD5839BA-251E-486E-B844-6B8E059593E3}" type="pres">
      <dgm:prSet presAssocID="{E38FC187-3897-4A81-AEFF-CB53AFFAD00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0B54E4-9491-4261-8737-5686256DCCD2}" type="pres">
      <dgm:prSet presAssocID="{E38FC187-3897-4A81-AEFF-CB53AFFAD006}" presName="radial" presStyleCnt="0">
        <dgm:presLayoutVars>
          <dgm:animLvl val="ctr"/>
        </dgm:presLayoutVars>
      </dgm:prSet>
      <dgm:spPr/>
    </dgm:pt>
    <dgm:pt modelId="{A7C4AB48-29B0-48F9-83FC-E37BA1D6DE6D}" type="pres">
      <dgm:prSet presAssocID="{946949A1-F10B-4D5A-99CD-B0B8471F4EEF}" presName="centerShape" presStyleLbl="vennNode1" presStyleIdx="0" presStyleCnt="3"/>
      <dgm:spPr/>
      <dgm:t>
        <a:bodyPr/>
        <a:lstStyle/>
        <a:p>
          <a:endParaRPr lang="en-US"/>
        </a:p>
      </dgm:t>
    </dgm:pt>
    <dgm:pt modelId="{CC6A12A5-DA02-43E1-A52A-78D57B212C09}" type="pres">
      <dgm:prSet presAssocID="{668CD3D5-A3E6-460E-B6FF-5FF4F9BC505C}" presName="node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56FA12-6786-4ED9-8323-0A2334E280B6}" type="pres">
      <dgm:prSet presAssocID="{3B3A1854-3503-41A6-83D9-22AA3322B455}" presName="node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22A2A5-B269-42A4-B694-418611C9B519}" srcId="{E38FC187-3897-4A81-AEFF-CB53AFFAD006}" destId="{F7A3B0D2-3610-423D-8BAE-88C8886220EC}" srcOrd="2" destOrd="0" parTransId="{4CD07E5E-4698-4593-A5C9-3C4090D44AD1}" sibTransId="{3135C0CE-978B-4BE4-A3B6-4C5280C5755B}"/>
    <dgm:cxn modelId="{75ED8574-BCA1-4CE4-BF13-2ECCC5299ED9}" type="presOf" srcId="{668CD3D5-A3E6-460E-B6FF-5FF4F9BC505C}" destId="{CC6A12A5-DA02-43E1-A52A-78D57B212C09}" srcOrd="0" destOrd="0" presId="urn:microsoft.com/office/officeart/2005/8/layout/radial3"/>
    <dgm:cxn modelId="{F0C3B5A4-3028-416A-9B23-EDDD74BBA96D}" type="presOf" srcId="{946949A1-F10B-4D5A-99CD-B0B8471F4EEF}" destId="{A7C4AB48-29B0-48F9-83FC-E37BA1D6DE6D}" srcOrd="0" destOrd="0" presId="urn:microsoft.com/office/officeart/2005/8/layout/radial3"/>
    <dgm:cxn modelId="{5364E1DA-0F49-429B-95DF-EBED03501853}" type="presOf" srcId="{3B3A1854-3503-41A6-83D9-22AA3322B455}" destId="{5F56FA12-6786-4ED9-8323-0A2334E280B6}" srcOrd="0" destOrd="0" presId="urn:microsoft.com/office/officeart/2005/8/layout/radial3"/>
    <dgm:cxn modelId="{F00683B1-A750-40E0-866F-3B609E0426FC}" srcId="{946949A1-F10B-4D5A-99CD-B0B8471F4EEF}" destId="{3B3A1854-3503-41A6-83D9-22AA3322B455}" srcOrd="1" destOrd="0" parTransId="{98FD0CC4-FA9D-4C64-AEBA-D31988599A49}" sibTransId="{74AEE64A-9BAA-4FD4-8CE8-DEE0F0652ADF}"/>
    <dgm:cxn modelId="{88D3A916-FEB0-4BFE-918D-8A73DAB29E6C}" type="presOf" srcId="{E38FC187-3897-4A81-AEFF-CB53AFFAD006}" destId="{AD5839BA-251E-486E-B844-6B8E059593E3}" srcOrd="0" destOrd="0" presId="urn:microsoft.com/office/officeart/2005/8/layout/radial3"/>
    <dgm:cxn modelId="{78FCF328-EDF7-4E02-B112-01D0C7136F6C}" srcId="{946949A1-F10B-4D5A-99CD-B0B8471F4EEF}" destId="{668CD3D5-A3E6-460E-B6FF-5FF4F9BC505C}" srcOrd="0" destOrd="0" parTransId="{39F933D3-854F-40CA-8031-7FBB3B7DA3C2}" sibTransId="{D2AB8B1F-A64A-452E-AB0A-A78635715528}"/>
    <dgm:cxn modelId="{FACD7B70-3547-4463-AE67-3B621162093E}" srcId="{E38FC187-3897-4A81-AEFF-CB53AFFAD006}" destId="{946949A1-F10B-4D5A-99CD-B0B8471F4EEF}" srcOrd="0" destOrd="0" parTransId="{861D26A6-9E57-4953-AF7F-C8B7F5DD6A07}" sibTransId="{B51AAFA9-A2EF-40C6-87C7-A4EAD0933814}"/>
    <dgm:cxn modelId="{08C1E47B-72B1-4496-8B46-1A639CFEE620}" srcId="{E38FC187-3897-4A81-AEFF-CB53AFFAD006}" destId="{8A9A2CF0-95E5-499D-9106-94316EF54C75}" srcOrd="1" destOrd="0" parTransId="{14CDDED3-6D16-40C3-A050-5682FD0F7036}" sibTransId="{7417889F-DA49-428A-AD38-2CB0FF248E56}"/>
    <dgm:cxn modelId="{C4C5BE21-A62A-4280-85F4-DF4BEB1851ED}" type="presParOf" srcId="{AD5839BA-251E-486E-B844-6B8E059593E3}" destId="{AE0B54E4-9491-4261-8737-5686256DCCD2}" srcOrd="0" destOrd="0" presId="urn:microsoft.com/office/officeart/2005/8/layout/radial3"/>
    <dgm:cxn modelId="{A0E44629-4E6A-458D-837E-E39F44F5D345}" type="presParOf" srcId="{AE0B54E4-9491-4261-8737-5686256DCCD2}" destId="{A7C4AB48-29B0-48F9-83FC-E37BA1D6DE6D}" srcOrd="0" destOrd="0" presId="urn:microsoft.com/office/officeart/2005/8/layout/radial3"/>
    <dgm:cxn modelId="{5AB782DE-46A4-4225-BBC1-E6739D07E171}" type="presParOf" srcId="{AE0B54E4-9491-4261-8737-5686256DCCD2}" destId="{CC6A12A5-DA02-43E1-A52A-78D57B212C09}" srcOrd="1" destOrd="0" presId="urn:microsoft.com/office/officeart/2005/8/layout/radial3"/>
    <dgm:cxn modelId="{99876160-38D5-4F62-853A-00043EFDBACF}" type="presParOf" srcId="{AE0B54E4-9491-4261-8737-5686256DCCD2}" destId="{5F56FA12-6786-4ED9-8323-0A2334E280B6}" srcOrd="2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C4AB48-29B0-48F9-83FC-E37BA1D6DE6D}">
      <dsp:nvSpPr>
        <dsp:cNvPr id="0" name=""/>
        <dsp:cNvSpPr/>
      </dsp:nvSpPr>
      <dsp:spPr>
        <a:xfrm>
          <a:off x="2907543" y="969205"/>
          <a:ext cx="2414513" cy="2414513"/>
        </a:xfrm>
        <a:prstGeom prst="ellipse">
          <a:avLst/>
        </a:prstGeom>
        <a:solidFill>
          <a:srgbClr val="00B050">
            <a:alpha val="50000"/>
          </a:srgbClr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700" b="1" kern="1200" dirty="0" smtClean="0"/>
            <a:t>Communication / Publicité</a:t>
          </a:r>
          <a:endParaRPr lang="en-US" sz="1700" b="1" kern="1200" dirty="0"/>
        </a:p>
      </dsp:txBody>
      <dsp:txXfrm>
        <a:off x="3261140" y="1322802"/>
        <a:ext cx="1707319" cy="1707319"/>
      </dsp:txXfrm>
    </dsp:sp>
    <dsp:sp modelId="{CC6A12A5-DA02-43E1-A52A-78D57B212C09}">
      <dsp:nvSpPr>
        <dsp:cNvPr id="0" name=""/>
        <dsp:cNvSpPr/>
      </dsp:nvSpPr>
      <dsp:spPr>
        <a:xfrm>
          <a:off x="3511171" y="430"/>
          <a:ext cx="1207256" cy="1207256"/>
        </a:xfrm>
        <a:prstGeom prst="ellipse">
          <a:avLst/>
        </a:prstGeom>
        <a:solidFill>
          <a:srgbClr val="FFFF00">
            <a:alpha val="50000"/>
          </a:srgbClr>
        </a:solidFill>
        <a:ln w="127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900" b="1" kern="1200" dirty="0" smtClean="0"/>
            <a:t>Réputation</a:t>
          </a:r>
          <a:endParaRPr lang="en-US" sz="900" b="1" kern="1200" dirty="0"/>
        </a:p>
      </dsp:txBody>
      <dsp:txXfrm>
        <a:off x="3687970" y="177229"/>
        <a:ext cx="853658" cy="853658"/>
      </dsp:txXfrm>
    </dsp:sp>
    <dsp:sp modelId="{5F56FA12-6786-4ED9-8323-0A2334E280B6}">
      <dsp:nvSpPr>
        <dsp:cNvPr id="0" name=""/>
        <dsp:cNvSpPr/>
      </dsp:nvSpPr>
      <dsp:spPr>
        <a:xfrm>
          <a:off x="3511171" y="3145237"/>
          <a:ext cx="1207256" cy="1207256"/>
        </a:xfrm>
        <a:prstGeom prst="ellipse">
          <a:avLst/>
        </a:prstGeom>
        <a:solidFill>
          <a:srgbClr val="E01AD2">
            <a:alpha val="49804"/>
          </a:srgbClr>
        </a:solidFill>
        <a:ln w="12700" cap="flat" cmpd="sng" algn="ctr">
          <a:solidFill>
            <a:srgbClr val="E01AD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900" b="1" kern="1200" dirty="0" smtClean="0"/>
            <a:t>Identité/Image</a:t>
          </a:r>
          <a:endParaRPr lang="en-US" sz="900" b="1" kern="1200" dirty="0"/>
        </a:p>
      </dsp:txBody>
      <dsp:txXfrm>
        <a:off x="3687970" y="3322036"/>
        <a:ext cx="853658" cy="8536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FF340-B182-40A6-99DE-3EE493C6746A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B4B60-6C41-4F95-AC5C-C1974ACE9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149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B4B60-6C41-4F95-AC5C-C1974ACE94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6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B4B60-6C41-4F95-AC5C-C1974ACE947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5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B4B60-6C41-4F95-AC5C-C1974ACE947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80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CH" baseline="0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B4B60-6C41-4F95-AC5C-C1974ACE947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7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B4B60-6C41-4F95-AC5C-C1974ACE947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632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B4B60-6C41-4F95-AC5C-C1974ACE947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30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B4B60-6C41-4F95-AC5C-C1974ACE947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3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B4B60-6C41-4F95-AC5C-C1974ACE94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B4B60-6C41-4F95-AC5C-C1974ACE94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3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B4B60-6C41-4F95-AC5C-C1974ACE94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45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B4B60-6C41-4F95-AC5C-C1974ACE94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40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B4B60-6C41-4F95-AC5C-C1974ACE94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80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B4B60-6C41-4F95-AC5C-C1974ACE94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431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B4B60-6C41-4F95-AC5C-C1974ACE947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96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B4B60-6C41-4F95-AC5C-C1974ACE947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D9775D-5203-49C3-8BDE-3817AF0C62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2615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9E1DE8F-B97F-4B47-AE98-220898CF1C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7113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381F78-BF69-4A73-8188-1A6EB06A02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9720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B7EB57F-A3D5-489D-BA68-A191BDE13B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052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71F7E77-EC53-4CDB-B2CC-A16853B318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9531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CF74C4-9A1F-41D5-B21E-B44DB36B8D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1964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03E11A-1959-4BD0-81B4-D2B089F782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4809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D65758-C5E8-40D1-BEFD-064AD81F2D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9967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10ABB7-A3D1-4F95-93F9-18450018AA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92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F9478A-B75A-46E2-BA84-FFB99BD885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214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05095DD2-5B82-4D53-A26A-D7B33E8B3CE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8" name="fr" descr="  "/>
          <p:cNvSpPr txBox="1"/>
          <p:nvPr userDrawn="1"/>
        </p:nvSpPr>
        <p:spPr>
          <a:xfrm>
            <a:off x="0" y="653796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  </a:t>
            </a:r>
            <a:endParaRPr lang="en-US" sz="850" b="0" i="0" u="none" baseline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83063"/>
            <a:ext cx="4937125" cy="1333500"/>
          </a:xfrm>
          <a:noFill/>
          <a:ln/>
        </p:spPr>
        <p:txBody>
          <a:bodyPr/>
          <a:lstStyle/>
          <a:p>
            <a:r>
              <a:rPr lang="fr-CH" alt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Introduction générale</a:t>
            </a:r>
            <a:endParaRPr lang="fr-CH" altLang="en-US" sz="3000" b="1" dirty="0">
              <a:solidFill>
                <a:srgbClr val="00408C"/>
              </a:solidFill>
              <a:ea typeface="ヒラギノ角ゴ Pro W3" pitchFamily="1" charset="-128"/>
            </a:endParaRPr>
          </a:p>
          <a:p>
            <a:r>
              <a:rPr lang="fr-CH" altLang="en-US" sz="2000" dirty="0" smtClean="0">
                <a:solidFill>
                  <a:srgbClr val="00408C"/>
                </a:solidFill>
                <a:ea typeface="ヒラギノ角ゴ Pro W3" pitchFamily="1" charset="-128"/>
              </a:rPr>
              <a:t>Marques et dessins et modèles industriels:  réputation, image et différenciation </a:t>
            </a:r>
            <a:endParaRPr lang="fr-CH" altLang="en-US" sz="20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249988" y="5253038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eaLnBrk="0" hangingPunct="0">
              <a:lnSpc>
                <a:spcPct val="40000"/>
              </a:lnSpc>
            </a:pPr>
            <a:r>
              <a:rPr lang="fr-CH" altLang="en-US" sz="1300" dirty="0" smtClean="0">
                <a:solidFill>
                  <a:srgbClr val="3399FF"/>
                </a:solidFill>
                <a:latin typeface="Arial Black" panose="020B0A04020102020204" pitchFamily="34" charset="0"/>
                <a:ea typeface="ヒラギノ角ゴ Pro W3" pitchFamily="1" charset="-128"/>
              </a:rPr>
              <a:t>Alger</a:t>
            </a:r>
            <a:endParaRPr lang="fr-CH" altLang="en-US" sz="1300" dirty="0">
              <a:solidFill>
                <a:srgbClr val="3399FF"/>
              </a:solidFill>
              <a:latin typeface="Arial Black" panose="020B0A04020102020204" pitchFamily="34" charset="0"/>
              <a:ea typeface="ヒラギノ角ゴ Pro W3" pitchFamily="1" charset="-128"/>
            </a:endParaRPr>
          </a:p>
          <a:p>
            <a:pPr eaLnBrk="0" hangingPunct="0">
              <a:lnSpc>
                <a:spcPct val="40000"/>
              </a:lnSpc>
            </a:pPr>
            <a:r>
              <a:rPr lang="fr-CH" altLang="en-US" sz="1300" dirty="0" smtClean="0">
                <a:solidFill>
                  <a:srgbClr val="3399FF"/>
                </a:solidFill>
                <a:latin typeface="Arial Black" panose="020B0A04020102020204" pitchFamily="34" charset="0"/>
                <a:ea typeface="ヒラギノ角ゴ Pro W3" pitchFamily="1" charset="-128"/>
              </a:rPr>
              <a:t>26 Novembre</a:t>
            </a:r>
            <a:endParaRPr lang="fr-CH" altLang="en-US" sz="1300" dirty="0">
              <a:solidFill>
                <a:srgbClr val="3399FF"/>
              </a:solidFill>
              <a:latin typeface="Arial Black" panose="020B0A04020102020204" pitchFamily="34" charset="0"/>
              <a:ea typeface="ヒラギノ角ゴ Pro W3" pitchFamily="1" charset="-128"/>
            </a:endParaRPr>
          </a:p>
          <a:p>
            <a:pPr eaLnBrk="0" hangingPunct="0">
              <a:lnSpc>
                <a:spcPct val="40000"/>
              </a:lnSpc>
            </a:pPr>
            <a:r>
              <a:rPr lang="fr-CH" altLang="en-US" sz="1300" dirty="0" smtClean="0">
                <a:solidFill>
                  <a:srgbClr val="3399FF"/>
                </a:solidFill>
                <a:latin typeface="Arial Black" panose="020B0A04020102020204" pitchFamily="34" charset="0"/>
                <a:ea typeface="ヒラギノ角ゴ Pro W3" pitchFamily="1" charset="-128"/>
              </a:rPr>
              <a:t>2019</a:t>
            </a:r>
            <a:endParaRPr lang="fr-CH" altLang="en-US" sz="1300" dirty="0">
              <a:solidFill>
                <a:srgbClr val="3399FF"/>
              </a:solidFill>
              <a:latin typeface="Arial Black" panose="020B0A04020102020204" pitchFamily="34" charset="0"/>
              <a:ea typeface="ヒラギノ角ゴ Pro W3" pitchFamily="1" charset="-128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fr-CH" altLang="en-US" sz="1800" dirty="0" smtClean="0">
              <a:solidFill>
                <a:srgbClr val="00408C"/>
              </a:solidFill>
              <a:ea typeface="ヒラギノ角ゴ Pro W3" pitchFamily="1" charset="-128"/>
            </a:endParaRPr>
          </a:p>
          <a:p>
            <a:r>
              <a:rPr lang="fr-CH" alt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Marina Foschi, Juriste</a:t>
            </a:r>
            <a:endParaRPr lang="fr-CH" altLang="en-US" sz="1800" dirty="0">
              <a:solidFill>
                <a:srgbClr val="00408C"/>
              </a:solidFill>
              <a:ea typeface="ヒラギノ角ゴ Pro W3" pitchFamily="1" charset="-128"/>
            </a:endParaRPr>
          </a:p>
          <a:p>
            <a:endParaRPr lang="fr-CH" altLang="en-US" sz="18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Branding</a:t>
            </a:r>
            <a:r>
              <a:rPr lang="fr-CH" dirty="0" smtClean="0"/>
              <a:t> - exemple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1200" y="2246876"/>
            <a:ext cx="5029200" cy="330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35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Branding</a:t>
            </a:r>
            <a:r>
              <a:rPr lang="fr-CH" dirty="0" smtClean="0"/>
              <a:t> - exemple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5562600"/>
            <a:ext cx="3676316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410" y="3917833"/>
            <a:ext cx="1704631" cy="26227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9950" y="990600"/>
            <a:ext cx="1466850" cy="4238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3657" y="1953746"/>
            <a:ext cx="1199046" cy="3590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1997" y="2311353"/>
            <a:ext cx="1412191" cy="21987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5831" y="1347181"/>
            <a:ext cx="141922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0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Branding</a:t>
            </a:r>
            <a:r>
              <a:rPr lang="fr-CH" dirty="0" smtClean="0"/>
              <a:t> - exemple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Barilla</a:t>
            </a:r>
          </a:p>
          <a:p>
            <a:endParaRPr lang="fr-CH" dirty="0"/>
          </a:p>
          <a:p>
            <a:r>
              <a:rPr lang="fr-CH" dirty="0" smtClean="0"/>
              <a:t>Marques</a:t>
            </a:r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r>
              <a:rPr lang="fr-CH" dirty="0" smtClean="0"/>
              <a:t>Dessins et modèles</a:t>
            </a:r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623" y="3417000"/>
            <a:ext cx="2076450" cy="771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5398" y="3340799"/>
            <a:ext cx="1962150" cy="9239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3834" y="3417000"/>
            <a:ext cx="2028825" cy="8858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2699" y="5420518"/>
            <a:ext cx="1014767" cy="13414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6433" y="5259784"/>
            <a:ext cx="179070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9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Branding</a:t>
            </a:r>
            <a:r>
              <a:rPr lang="fr-CH" dirty="0" smtClean="0"/>
              <a:t> - Exemple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Pour le consommateur:</a:t>
            </a:r>
          </a:p>
          <a:p>
            <a:endParaRPr lang="fr-CH" dirty="0"/>
          </a:p>
          <a:p>
            <a:pPr>
              <a:buFontTx/>
              <a:buChar char="-"/>
            </a:pPr>
            <a:r>
              <a:rPr lang="fr-CH" dirty="0" smtClean="0"/>
              <a:t>Pas seulement des pâtes</a:t>
            </a:r>
          </a:p>
          <a:p>
            <a:pPr>
              <a:buFontTx/>
              <a:buChar char="-"/>
            </a:pPr>
            <a:r>
              <a:rPr lang="fr-CH" dirty="0" smtClean="0"/>
              <a:t>Mais aussi un signe de qualité</a:t>
            </a:r>
          </a:p>
          <a:p>
            <a:pPr>
              <a:buFontTx/>
              <a:buChar char="-"/>
            </a:pPr>
            <a:r>
              <a:rPr lang="fr-CH" dirty="0" smtClean="0"/>
              <a:t>Et d’autres éléments intangibles («attributs»)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343400"/>
            <a:ext cx="3092304" cy="19288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504" y="5459413"/>
            <a:ext cx="1771650" cy="133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4724400"/>
            <a:ext cx="3151415" cy="191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8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274638"/>
            <a:ext cx="4572000" cy="64804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6998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Rapport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Marques:  réputation et image sur le marché mondial</a:t>
            </a:r>
          </a:p>
          <a:p>
            <a:pPr marL="0" indent="0">
              <a:buNone/>
            </a:pPr>
            <a:endParaRPr lang="fr-CH" dirty="0" smtClean="0"/>
          </a:p>
          <a:p>
            <a:r>
              <a:rPr lang="fr-CH" dirty="0" smtClean="0"/>
              <a:t>Pour déterminer la compétitivité d’un produit/service, l’</a:t>
            </a:r>
            <a:r>
              <a:rPr lang="fr-CH" b="1" dirty="0" smtClean="0"/>
              <a:t>attrait de sa marque </a:t>
            </a:r>
            <a:r>
              <a:rPr lang="fr-CH" dirty="0" smtClean="0"/>
              <a:t>peut revêtir autant d’importance que la qualité du produit ou son prix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94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Importance accrue des marques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Marques = actifs immatériels</a:t>
            </a:r>
          </a:p>
          <a:p>
            <a:endParaRPr lang="fr-CH" dirty="0"/>
          </a:p>
          <a:p>
            <a:r>
              <a:rPr lang="fr-CH" dirty="0" smtClean="0"/>
              <a:t>Impact positif des marques et de la fidélité des consommateurs sur la valeur et les bénéfices de l’entreprise</a:t>
            </a:r>
          </a:p>
          <a:p>
            <a:endParaRPr lang="fr-CH" dirty="0"/>
          </a:p>
          <a:p>
            <a:r>
              <a:rPr lang="fr-CH" dirty="0" smtClean="0"/>
              <a:t>Bonne réputation + bonne image </a:t>
            </a:r>
          </a:p>
          <a:p>
            <a:pPr marL="0" indent="0">
              <a:buNone/>
            </a:pPr>
            <a:r>
              <a:rPr lang="fr-CH" dirty="0"/>
              <a:t>	</a:t>
            </a:r>
            <a:r>
              <a:rPr lang="fr-CH" dirty="0" smtClean="0">
                <a:sym typeface="Wingdings" panose="05000000000000000000" pitchFamily="2" charset="2"/>
              </a:rPr>
              <a:t> </a:t>
            </a:r>
            <a:r>
              <a:rPr lang="fr-CH" dirty="0" smtClean="0"/>
              <a:t>fidélité des consommateurs</a:t>
            </a:r>
          </a:p>
          <a:p>
            <a:pPr marL="0" indent="0">
              <a:buNone/>
            </a:pPr>
            <a:r>
              <a:rPr lang="fr-CH" dirty="0">
                <a:sym typeface="Wingdings" panose="05000000000000000000" pitchFamily="2" charset="2"/>
              </a:rPr>
              <a:t>	</a:t>
            </a:r>
            <a:r>
              <a:rPr lang="fr-CH" dirty="0" smtClean="0">
                <a:sym typeface="Wingdings" panose="05000000000000000000" pitchFamily="2" charset="2"/>
              </a:rPr>
              <a:t> capacité d’obtenir un prix avantageux</a:t>
            </a:r>
          </a:p>
          <a:p>
            <a:pPr marL="0" indent="0">
              <a:buNone/>
            </a:pPr>
            <a:r>
              <a:rPr lang="fr-CH" dirty="0">
                <a:sym typeface="Wingdings" panose="05000000000000000000" pitchFamily="2" charset="2"/>
              </a:rPr>
              <a:t>	</a:t>
            </a:r>
            <a:r>
              <a:rPr lang="fr-CH" dirty="0" smtClean="0">
                <a:sym typeface="Wingdings" panose="05000000000000000000" pitchFamily="2" charset="2"/>
              </a:rPr>
              <a:t> possibilité d’accroître sa part de marché</a:t>
            </a:r>
          </a:p>
          <a:p>
            <a:pPr marL="0" indent="0">
              <a:buNone/>
            </a:pPr>
            <a:r>
              <a:rPr lang="fr-CH" dirty="0">
                <a:sym typeface="Wingdings" panose="05000000000000000000" pitchFamily="2" charset="2"/>
              </a:rPr>
              <a:t>	</a:t>
            </a:r>
            <a:r>
              <a:rPr lang="fr-CH" dirty="0" smtClean="0">
                <a:sym typeface="Wingdings" panose="05000000000000000000" pitchFamily="2" charset="2"/>
              </a:rPr>
              <a:t> aider au recrutement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22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Importance accrue des marques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Entreprises dans les pays à revenu intermédiaire</a:t>
            </a:r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r>
              <a:rPr lang="fr-CH" dirty="0"/>
              <a:t>	</a:t>
            </a:r>
            <a:r>
              <a:rPr lang="fr-CH" dirty="0" smtClean="0"/>
              <a:t>- délaissent les activités de fabrication sous contrat </a:t>
            </a:r>
          </a:p>
          <a:p>
            <a:pPr marL="0" indent="0">
              <a:buNone/>
            </a:pPr>
            <a:r>
              <a:rPr lang="fr-CH" dirty="0"/>
              <a:t>	</a:t>
            </a:r>
            <a:r>
              <a:rPr lang="fr-CH" dirty="0" smtClean="0"/>
              <a:t>et de production matérielle à faible valeur</a:t>
            </a:r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r>
              <a:rPr lang="fr-CH" dirty="0"/>
              <a:t>	</a:t>
            </a:r>
            <a:r>
              <a:rPr lang="fr-CH" dirty="0" smtClean="0"/>
              <a:t>- et se tournent vers des activités leur permettant de </a:t>
            </a:r>
          </a:p>
          <a:p>
            <a:pPr marL="0" indent="0">
              <a:buNone/>
            </a:pPr>
            <a:r>
              <a:rPr lang="fr-CH" dirty="0"/>
              <a:t>	</a:t>
            </a:r>
            <a:r>
              <a:rPr lang="fr-CH" dirty="0" smtClean="0"/>
              <a:t>devenir des producteurs de produits novateurs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 smtClean="0"/>
              <a:t>	- et créent des marques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12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Importance accrue des marques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 </a:t>
            </a:r>
            <a:r>
              <a:rPr lang="fr-FR" dirty="0" smtClean="0"/>
              <a:t>Au niveau des nations – « </a:t>
            </a:r>
            <a:r>
              <a:rPr lang="fr-FR" i="1" dirty="0" smtClean="0"/>
              <a:t>Nation </a:t>
            </a:r>
            <a:r>
              <a:rPr lang="fr-FR" i="1" dirty="0" err="1" smtClean="0"/>
              <a:t>branding</a:t>
            </a:r>
            <a:r>
              <a:rPr lang="fr-FR" dirty="0" smtClean="0"/>
              <a:t> » </a:t>
            </a:r>
          </a:p>
          <a:p>
            <a:endParaRPr lang="fr-FR" dirty="0"/>
          </a:p>
          <a:p>
            <a:r>
              <a:rPr lang="fr-FR" dirty="0" smtClean="0"/>
              <a:t>Pouvoir </a:t>
            </a:r>
            <a:r>
              <a:rPr lang="fr-FR" dirty="0"/>
              <a:t>de levier </a:t>
            </a:r>
            <a:r>
              <a:rPr lang="fr-FR" dirty="0" smtClean="0"/>
              <a:t>d’une marque nationale</a:t>
            </a:r>
            <a:endParaRPr lang="fr-FR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617" y="4419600"/>
            <a:ext cx="2057400" cy="1857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3182" y="3138081"/>
            <a:ext cx="1619250" cy="16081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40" y="3352800"/>
            <a:ext cx="1666875" cy="1666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2891" y="4746240"/>
            <a:ext cx="2640807" cy="196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5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M</a:t>
            </a:r>
            <a:r>
              <a:rPr lang="fr-CH" dirty="0" smtClean="0"/>
              <a:t>arques / publicité / croissance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1600" y="1219200"/>
            <a:ext cx="5715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66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Users\jalba\AppData\Local\Microsoft\Windows\Temporary Internet Files\Content.Outlook\NHLRX7OB\supermarket-737418_1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23" y="36025"/>
            <a:ext cx="9144000" cy="651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192" y="6554307"/>
            <a:ext cx="25024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© </a:t>
            </a:r>
            <a:r>
              <a:rPr lang="en-US" sz="1000" dirty="0" err="1"/>
              <a:t>MemoryCatcher</a:t>
            </a:r>
            <a:r>
              <a:rPr lang="en-US" sz="1000" dirty="0"/>
              <a:t>, CC0 Public Domain</a:t>
            </a:r>
          </a:p>
        </p:txBody>
      </p:sp>
    </p:spTree>
    <p:extLst>
      <p:ext uri="{BB962C8B-B14F-4D97-AF65-F5344CB8AC3E}">
        <p14:creationId xmlns:p14="http://schemas.microsoft.com/office/powerpoint/2010/main" val="195892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Intensification de l’utilisation du système des marques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575" y="1981200"/>
            <a:ext cx="9047225" cy="391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6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World IP </a:t>
            </a:r>
            <a:r>
              <a:rPr lang="fr-CH" dirty="0" err="1" smtClean="0"/>
              <a:t>Indicators</a:t>
            </a:r>
            <a:r>
              <a:rPr lang="fr-CH" dirty="0" smtClean="0"/>
              <a:t> 2019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16224"/>
            <a:ext cx="8229600" cy="356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2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Valeurs des 10 principales marques en 2013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417638"/>
            <a:ext cx="8913689" cy="536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7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Les entreprises innovantes s’appuient sur des marques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63" y="1773238"/>
            <a:ext cx="8847473" cy="356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33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1" y="169434"/>
            <a:ext cx="4419600" cy="626444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9606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Rapport 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Le nouveau visage de l’innovation</a:t>
            </a:r>
          </a:p>
          <a:p>
            <a:endParaRPr lang="fr-CH" dirty="0"/>
          </a:p>
          <a:p>
            <a:r>
              <a:rPr lang="fr-CH" dirty="0" smtClean="0"/>
              <a:t>La titularité de la propriété intellectuelle est devenue plus cruciale pour les stratégies des entreprises innovantes </a:t>
            </a:r>
          </a:p>
          <a:p>
            <a:endParaRPr lang="fr-CH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CH" dirty="0" smtClean="0">
                <a:sym typeface="Wingdings" panose="05000000000000000000" pitchFamily="2" charset="2"/>
              </a:rPr>
              <a:t> La politique </a:t>
            </a:r>
            <a:r>
              <a:rPr lang="fr-CH" dirty="0">
                <a:sym typeface="Wingdings" panose="05000000000000000000" pitchFamily="2" charset="2"/>
              </a:rPr>
              <a:t>en matière de propriété intellectuelle</a:t>
            </a:r>
            <a:r>
              <a:rPr lang="fr-CH" dirty="0"/>
              <a:t> </a:t>
            </a:r>
            <a:r>
              <a:rPr lang="fr-CH" dirty="0" smtClean="0"/>
              <a:t>est devenue prioritaire dans la</a:t>
            </a:r>
            <a:r>
              <a:rPr lang="fr-CH" dirty="0" smtClean="0">
                <a:sym typeface="Wingdings" panose="05000000000000000000" pitchFamily="2" charset="2"/>
              </a:rPr>
              <a:t> politique d’innovation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45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Innovation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Définition:  conversion des connaissances en technologies, produits et procédés nouveaux destinés à être commercialisés + manière dont ils sont mis sur le marché</a:t>
            </a:r>
          </a:p>
          <a:p>
            <a:pPr marL="0" indent="0">
              <a:buNone/>
            </a:pPr>
            <a:endParaRPr lang="fr-CH" dirty="0" smtClean="0"/>
          </a:p>
          <a:p>
            <a:r>
              <a:rPr lang="fr-CH" dirty="0" smtClean="0"/>
              <a:t>Moteur de croissance économique et de développement</a:t>
            </a:r>
          </a:p>
          <a:p>
            <a:pPr marL="0" indent="0">
              <a:buNone/>
            </a:pPr>
            <a:endParaRPr lang="fr-CH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è"/>
            </a:pPr>
            <a:r>
              <a:rPr lang="fr-CH" dirty="0" smtClean="0">
                <a:sym typeface="Wingdings" panose="05000000000000000000" pitchFamily="2" charset="2"/>
              </a:rPr>
              <a:t>Permet </a:t>
            </a:r>
            <a:r>
              <a:rPr lang="fr-CH" dirty="0">
                <a:sym typeface="Wingdings" panose="05000000000000000000" pitchFamily="2" charset="2"/>
              </a:rPr>
              <a:t>aux entreprises d’être </a:t>
            </a:r>
            <a:r>
              <a:rPr lang="fr-CH" dirty="0" smtClean="0">
                <a:sym typeface="Wingdings" panose="05000000000000000000" pitchFamily="2" charset="2"/>
              </a:rPr>
              <a:t>compétitives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fr-CH" dirty="0">
                <a:solidFill>
                  <a:srgbClr val="000000"/>
                </a:solidFill>
                <a:sym typeface="Wingdings" panose="05000000000000000000" pitchFamily="2" charset="2"/>
              </a:rPr>
              <a:t>Permet aux entreprises </a:t>
            </a:r>
            <a:r>
              <a:rPr lang="fr-CH" dirty="0" smtClean="0">
                <a:solidFill>
                  <a:srgbClr val="000000"/>
                </a:solidFill>
                <a:sym typeface="Wingdings" panose="05000000000000000000" pitchFamily="2" charset="2"/>
              </a:rPr>
              <a:t>d’améliorer leur avantage concurrentiel</a:t>
            </a:r>
            <a:endParaRPr lang="fr-CH" dirty="0" smtClean="0">
              <a:sym typeface="Wingdings" panose="05000000000000000000" pitchFamily="2" charset="2"/>
            </a:endParaRPr>
          </a:p>
          <a:p>
            <a:endParaRPr lang="fr-CH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CH" dirty="0">
              <a:sym typeface="Wingdings" panose="05000000000000000000" pitchFamily="2" charset="2"/>
            </a:endParaRPr>
          </a:p>
          <a:p>
            <a:endParaRPr lang="fr-CH" dirty="0" smtClean="0"/>
          </a:p>
          <a:p>
            <a:endParaRPr lang="fr-CH" dirty="0" smtClean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45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Innovation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b="1" dirty="0">
                <a:sym typeface="Wingdings" panose="05000000000000000000" pitchFamily="2" charset="2"/>
              </a:rPr>
              <a:t>Transformation </a:t>
            </a:r>
            <a:r>
              <a:rPr lang="fr-CH" dirty="0">
                <a:sym typeface="Wingdings" panose="05000000000000000000" pitchFamily="2" charset="2"/>
              </a:rPr>
              <a:t>du visage de </a:t>
            </a:r>
            <a:r>
              <a:rPr lang="fr-CH" dirty="0" smtClean="0">
                <a:sym typeface="Wingdings" panose="05000000000000000000" pitchFamily="2" charset="2"/>
              </a:rPr>
              <a:t>l’innovation</a:t>
            </a:r>
            <a:endParaRPr lang="fr-CH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CH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è"/>
            </a:pPr>
            <a:r>
              <a:rPr lang="fr-CH" dirty="0" smtClean="0">
                <a:sym typeface="Wingdings" panose="05000000000000000000" pitchFamily="2" charset="2"/>
              </a:rPr>
              <a:t>Autrefois:  innovation fondée sur la R&amp;D</a:t>
            </a:r>
          </a:p>
          <a:p>
            <a:pPr marL="0" indent="0">
              <a:buNone/>
            </a:pPr>
            <a:endParaRPr lang="fr-CH" dirty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CH" dirty="0" smtClean="0">
                <a:sym typeface="Wingdings" panose="05000000000000000000" pitchFamily="2" charset="2"/>
              </a:rPr>
              <a:t>Cercle fermé et localisé:  monde scientifique, main d’œuvre qualifiée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dirty="0" smtClean="0">
                <a:sym typeface="Wingdings" panose="05000000000000000000" pitchFamily="2" charset="2"/>
              </a:rPr>
              <a:t>Percées technologiques aux frontières du savoir mondial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H" dirty="0" smtClean="0">
                <a:sym typeface="Wingdings" panose="05000000000000000000" pitchFamily="2" charset="2"/>
              </a:rPr>
              <a:t>Pays «en avance» &gt;&lt; Autres pays adoptant passivement les technologies étrangères</a:t>
            </a:r>
          </a:p>
          <a:p>
            <a:pPr marL="0" indent="0">
              <a:buNone/>
            </a:pPr>
            <a:endParaRPr lang="fr-CH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CH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CH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CH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CH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90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Innovation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è"/>
            </a:pPr>
            <a:r>
              <a:rPr lang="fr-CH" dirty="0" smtClean="0">
                <a:sym typeface="Wingdings" panose="05000000000000000000" pitchFamily="2" charset="2"/>
              </a:rPr>
              <a:t>Aujourd’hui:  la capacité à innover est moins considérée en termes de capacité à inventer de nouvelles technologies</a:t>
            </a:r>
          </a:p>
          <a:p>
            <a:pPr>
              <a:buFont typeface="Wingdings" panose="05000000000000000000" pitchFamily="2" charset="2"/>
              <a:buChar char="è"/>
            </a:pPr>
            <a:endParaRPr lang="fr-CH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è"/>
            </a:pPr>
            <a:r>
              <a:rPr lang="fr-CH" dirty="0" smtClean="0">
                <a:sym typeface="Wingdings" panose="05000000000000000000" pitchFamily="2" charset="2"/>
              </a:rPr>
              <a:t>Au </a:t>
            </a:r>
            <a:r>
              <a:rPr lang="fr-CH" dirty="0">
                <a:sym typeface="Wingdings" panose="05000000000000000000" pitchFamily="2" charset="2"/>
              </a:rPr>
              <a:t>cours des 20 dernières années:  les entreprises investissent de plus en plus dans la création d’</a:t>
            </a:r>
            <a:r>
              <a:rPr lang="fr-CH" b="1" dirty="0">
                <a:sym typeface="Wingdings" panose="05000000000000000000" pitchFamily="2" charset="2"/>
              </a:rPr>
              <a:t>actifs incorporels </a:t>
            </a:r>
            <a:r>
              <a:rPr lang="fr-CH" dirty="0">
                <a:sym typeface="Wingdings" panose="05000000000000000000" pitchFamily="2" charset="2"/>
              </a:rPr>
              <a:t>(autres que la R&amp;D):  réputation, publicité, savoir-faire, et </a:t>
            </a:r>
            <a:r>
              <a:rPr lang="fr-CH" b="1" dirty="0">
                <a:sym typeface="Wingdings" panose="05000000000000000000" pitchFamily="2" charset="2"/>
              </a:rPr>
              <a:t>propriété intellectuelle </a:t>
            </a:r>
            <a:r>
              <a:rPr lang="fr-CH" dirty="0">
                <a:sym typeface="Wingdings" panose="05000000000000000000" pitchFamily="2" charset="2"/>
              </a:rPr>
              <a:t>(brevets, marques, dessins et modèles, droits d’auteur</a:t>
            </a:r>
            <a:r>
              <a:rPr lang="fr-CH" dirty="0" smtClean="0">
                <a:sym typeface="Wingdings" panose="05000000000000000000" pitchFamily="2" charset="2"/>
              </a:rPr>
              <a:t>)  innovation non technologique</a:t>
            </a:r>
            <a:endParaRPr lang="fr-CH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04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Innovation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Augmentation du nombre de demandes d’enregistrement de marques</a:t>
            </a:r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760569"/>
            <a:ext cx="4343400" cy="375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41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CH" sz="2800" b="1" dirty="0" smtClean="0"/>
          </a:p>
          <a:p>
            <a:pPr marL="0" indent="0" algn="ctr">
              <a:buNone/>
            </a:pPr>
            <a:r>
              <a:rPr lang="fr-CH" sz="3200" b="1" dirty="0" smtClean="0"/>
              <a:t>Comment choisit-on un produit quand tout (ou presque) est pareil (ou se ressemble)?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8664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Innovation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Augmentation du nombre de demandes d’enregistrement de dessins et modèles industriels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90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World IP </a:t>
            </a:r>
            <a:r>
              <a:rPr lang="fr-CH" dirty="0" err="1" smtClean="0"/>
              <a:t>Indicators</a:t>
            </a:r>
            <a:r>
              <a:rPr lang="fr-CH" dirty="0" smtClean="0"/>
              <a:t> 2019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10567"/>
            <a:ext cx="8382000" cy="365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4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Exemple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8824" y="3230310"/>
            <a:ext cx="5706351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0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5" y="1219200"/>
            <a:ext cx="9005887" cy="4738581"/>
          </a:xfrm>
          <a:prstGeom prst="rect">
            <a:avLst/>
          </a:prstGeom>
          <a:solidFill>
            <a:srgbClr val="BBE0E3"/>
          </a:solidFill>
        </p:spPr>
      </p:pic>
      <p:sp>
        <p:nvSpPr>
          <p:cNvPr id="6" name="Down Arrow 5"/>
          <p:cNvSpPr/>
          <p:nvPr/>
        </p:nvSpPr>
        <p:spPr bwMode="auto">
          <a:xfrm>
            <a:off x="6400800" y="107157"/>
            <a:ext cx="838200" cy="2620962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47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9200" y="1752600"/>
            <a:ext cx="1345449" cy="4352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7478" y="1325847"/>
            <a:ext cx="1329043" cy="47796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9222" y="1417638"/>
            <a:ext cx="1444877" cy="46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4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Design:  tous types de produits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366" y="1676400"/>
            <a:ext cx="736479" cy="4352925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27079" y="1444532"/>
            <a:ext cx="3724582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553200" y="1417638"/>
            <a:ext cx="2009775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150845" y="4550533"/>
            <a:ext cx="2057400" cy="2134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556189" y="4361848"/>
            <a:ext cx="5425760" cy="2323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59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76400"/>
            <a:ext cx="3170195" cy="17740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680882"/>
            <a:ext cx="1737511" cy="2621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2913" y="3886200"/>
            <a:ext cx="2145978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998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2895600"/>
            <a:ext cx="1871634" cy="1828959"/>
          </a:xfrm>
          <a:prstGeom prst="rect">
            <a:avLst/>
          </a:prstGeom>
        </p:spPr>
      </p:pic>
      <p:pic>
        <p:nvPicPr>
          <p:cNvPr id="5" name="Picture 2" descr="Résultat de recherche d'images pour &quot;icone samsung health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9080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2590800"/>
            <a:ext cx="2834651" cy="283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7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524000"/>
            <a:ext cx="2578832" cy="43529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417638"/>
            <a:ext cx="2639797" cy="445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17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sz="2800" b="1" dirty="0" smtClean="0"/>
              <a:t>ASYMÉTRIE D’INFORMATION</a:t>
            </a:r>
            <a:r>
              <a:rPr lang="fr-CH" sz="2800" dirty="0" smtClean="0"/>
              <a:t>*</a:t>
            </a:r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 smtClean="0"/>
              <a:t>	Situation où, lors d’une transaction, une partie (par 	ex. le vendeur) a plus d’information ou de 	meilleures informations que l’autre partie (par ex. 	l’acheteur)</a:t>
            </a:r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r>
              <a:rPr lang="fr-CH" dirty="0" smtClean="0"/>
              <a:t>* George </a:t>
            </a:r>
            <a:r>
              <a:rPr lang="fr-CH" dirty="0" err="1" smtClean="0"/>
              <a:t>Akerlof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32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036" y="4419600"/>
            <a:ext cx="2231329" cy="210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196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866" y="2863405"/>
            <a:ext cx="2037486" cy="237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497" y="402467"/>
            <a:ext cx="2445304" cy="1700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81038"/>
            <a:ext cx="22923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78" y="1930952"/>
            <a:ext cx="1735837" cy="2117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843" y="2133600"/>
            <a:ext cx="1592149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72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Brand / Marque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«</a:t>
            </a:r>
            <a:r>
              <a:rPr lang="fr-CH" i="1" dirty="0" smtClean="0"/>
              <a:t>Brand</a:t>
            </a:r>
            <a:r>
              <a:rPr lang="fr-CH" dirty="0" smtClean="0"/>
              <a:t>» - un </a:t>
            </a:r>
            <a:r>
              <a:rPr lang="fr-CH" b="1" dirty="0" smtClean="0"/>
              <a:t>outil commercial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 smtClean="0"/>
              <a:t>	</a:t>
            </a:r>
            <a:r>
              <a:rPr lang="fr-CH" i="1" dirty="0" err="1" smtClean="0"/>
              <a:t>brandr</a:t>
            </a:r>
            <a:endParaRPr lang="fr-CH" i="1" dirty="0" smtClean="0"/>
          </a:p>
          <a:p>
            <a:pPr marL="0" indent="0">
              <a:buNone/>
            </a:pPr>
            <a:r>
              <a:rPr lang="fr-CH" dirty="0"/>
              <a:t>	</a:t>
            </a:r>
            <a:endParaRPr lang="fr-CH" dirty="0" smtClean="0"/>
          </a:p>
          <a:p>
            <a:pPr marL="0" indent="0">
              <a:buNone/>
            </a:pPr>
            <a:r>
              <a:rPr lang="fr-CH" dirty="0" smtClean="0"/>
              <a:t>	</a:t>
            </a:r>
            <a:r>
              <a:rPr lang="fr-CH" altLang="en-US" dirty="0">
                <a:solidFill>
                  <a:srgbClr val="000000"/>
                </a:solidFill>
              </a:rPr>
              <a:t> « </a:t>
            </a:r>
            <a:r>
              <a:rPr lang="fr-CH" altLang="en-US" i="1" dirty="0">
                <a:solidFill>
                  <a:srgbClr val="000000"/>
                </a:solidFill>
              </a:rPr>
              <a:t>It </a:t>
            </a:r>
            <a:r>
              <a:rPr lang="fr-CH" altLang="en-US" i="1" dirty="0" err="1">
                <a:solidFill>
                  <a:srgbClr val="000000"/>
                </a:solidFill>
              </a:rPr>
              <a:t>is</a:t>
            </a:r>
            <a:r>
              <a:rPr lang="fr-CH" altLang="en-US" i="1" dirty="0">
                <a:solidFill>
                  <a:srgbClr val="000000"/>
                </a:solidFill>
              </a:rPr>
              <a:t> </a:t>
            </a:r>
            <a:r>
              <a:rPr lang="fr-CH" altLang="en-US" i="1" dirty="0" err="1">
                <a:solidFill>
                  <a:srgbClr val="000000"/>
                </a:solidFill>
              </a:rPr>
              <a:t>therefore</a:t>
            </a:r>
            <a:r>
              <a:rPr lang="fr-CH" altLang="en-US" i="1" dirty="0">
                <a:solidFill>
                  <a:srgbClr val="000000"/>
                </a:solidFill>
              </a:rPr>
              <a:t> </a:t>
            </a:r>
            <a:r>
              <a:rPr lang="fr-CH" altLang="en-US" i="1" dirty="0" err="1">
                <a:solidFill>
                  <a:srgbClr val="000000"/>
                </a:solidFill>
              </a:rPr>
              <a:t>much</a:t>
            </a:r>
            <a:r>
              <a:rPr lang="fr-CH" altLang="en-US" i="1" dirty="0">
                <a:solidFill>
                  <a:srgbClr val="000000"/>
                </a:solidFill>
              </a:rPr>
              <a:t> more </a:t>
            </a:r>
            <a:r>
              <a:rPr lang="fr-CH" altLang="en-US" i="1" dirty="0" err="1">
                <a:solidFill>
                  <a:srgbClr val="000000"/>
                </a:solidFill>
              </a:rPr>
              <a:t>than</a:t>
            </a:r>
            <a:r>
              <a:rPr lang="fr-CH" altLang="en-US" i="1" dirty="0">
                <a:solidFill>
                  <a:srgbClr val="000000"/>
                </a:solidFill>
              </a:rPr>
              <a:t> the </a:t>
            </a:r>
            <a:r>
              <a:rPr lang="fr-CH" altLang="en-US" i="1" dirty="0" err="1">
                <a:solidFill>
                  <a:srgbClr val="000000"/>
                </a:solidFill>
              </a:rPr>
              <a:t>product</a:t>
            </a:r>
            <a:r>
              <a:rPr lang="fr-CH" altLang="en-US" i="1" dirty="0">
                <a:solidFill>
                  <a:srgbClr val="000000"/>
                </a:solidFill>
              </a:rPr>
              <a:t> </a:t>
            </a:r>
            <a:r>
              <a:rPr lang="fr-CH" altLang="en-US" i="1" dirty="0" err="1">
                <a:solidFill>
                  <a:srgbClr val="000000"/>
                </a:solidFill>
              </a:rPr>
              <a:t>itself</a:t>
            </a:r>
            <a:r>
              <a:rPr lang="fr-CH" altLang="en-US" i="1" dirty="0">
                <a:solidFill>
                  <a:srgbClr val="000000"/>
                </a:solidFill>
              </a:rPr>
              <a:t>; </a:t>
            </a:r>
            <a:r>
              <a:rPr lang="fr-CH" altLang="en-US" i="1" dirty="0" err="1">
                <a:solidFill>
                  <a:srgbClr val="000000"/>
                </a:solidFill>
              </a:rPr>
              <a:t>it</a:t>
            </a:r>
            <a:r>
              <a:rPr lang="fr-CH" altLang="en-US" i="1" dirty="0">
                <a:solidFill>
                  <a:srgbClr val="000000"/>
                </a:solidFill>
              </a:rPr>
              <a:t> </a:t>
            </a:r>
            <a:r>
              <a:rPr lang="fr-CH" altLang="en-US" i="1" dirty="0" smtClean="0">
                <a:solidFill>
                  <a:srgbClr val="000000"/>
                </a:solidFill>
              </a:rPr>
              <a:t>	</a:t>
            </a:r>
            <a:r>
              <a:rPr lang="fr-CH" altLang="en-US" i="1" dirty="0" err="1" smtClean="0">
                <a:solidFill>
                  <a:srgbClr val="000000"/>
                </a:solidFill>
              </a:rPr>
              <a:t>is</a:t>
            </a:r>
            <a:r>
              <a:rPr lang="fr-CH" altLang="en-US" i="1" dirty="0" smtClean="0">
                <a:solidFill>
                  <a:srgbClr val="000000"/>
                </a:solidFill>
              </a:rPr>
              <a:t> </a:t>
            </a:r>
            <a:r>
              <a:rPr lang="fr-CH" altLang="en-US" i="1" dirty="0" err="1">
                <a:solidFill>
                  <a:srgbClr val="000000"/>
                </a:solidFill>
              </a:rPr>
              <a:t>also</a:t>
            </a:r>
            <a:r>
              <a:rPr lang="fr-CH" altLang="en-US" i="1" dirty="0">
                <a:solidFill>
                  <a:srgbClr val="000000"/>
                </a:solidFill>
              </a:rPr>
              <a:t> </a:t>
            </a:r>
            <a:r>
              <a:rPr lang="fr-CH" altLang="en-US" i="1" dirty="0" err="1">
                <a:solidFill>
                  <a:srgbClr val="000000"/>
                </a:solidFill>
              </a:rPr>
              <a:t>much</a:t>
            </a:r>
            <a:r>
              <a:rPr lang="fr-CH" altLang="en-US" i="1" dirty="0">
                <a:solidFill>
                  <a:srgbClr val="000000"/>
                </a:solidFill>
              </a:rPr>
              <a:t> more </a:t>
            </a:r>
            <a:r>
              <a:rPr lang="fr-CH" altLang="en-US" i="1" dirty="0" err="1">
                <a:solidFill>
                  <a:srgbClr val="000000"/>
                </a:solidFill>
              </a:rPr>
              <a:t>than</a:t>
            </a:r>
            <a:r>
              <a:rPr lang="fr-CH" altLang="en-US" i="1" dirty="0">
                <a:solidFill>
                  <a:srgbClr val="000000"/>
                </a:solidFill>
              </a:rPr>
              <a:t> </a:t>
            </a:r>
            <a:r>
              <a:rPr lang="fr-CH" altLang="en-US" i="1" dirty="0" err="1">
                <a:solidFill>
                  <a:srgbClr val="000000"/>
                </a:solidFill>
              </a:rPr>
              <a:t>merely</a:t>
            </a:r>
            <a:r>
              <a:rPr lang="fr-CH" altLang="en-US" i="1" dirty="0">
                <a:solidFill>
                  <a:srgbClr val="000000"/>
                </a:solidFill>
              </a:rPr>
              <a:t> a label.  To the </a:t>
            </a:r>
            <a:r>
              <a:rPr lang="fr-CH" altLang="en-US" i="1" dirty="0" smtClean="0">
                <a:solidFill>
                  <a:srgbClr val="000000"/>
                </a:solidFill>
              </a:rPr>
              <a:t>	consumer </a:t>
            </a:r>
            <a:r>
              <a:rPr lang="fr-CH" altLang="en-US" i="1" dirty="0" err="1">
                <a:solidFill>
                  <a:srgbClr val="000000"/>
                </a:solidFill>
              </a:rPr>
              <a:t>it</a:t>
            </a:r>
            <a:r>
              <a:rPr lang="fr-CH" altLang="en-US" i="1" dirty="0">
                <a:solidFill>
                  <a:srgbClr val="000000"/>
                </a:solidFill>
              </a:rPr>
              <a:t> </a:t>
            </a:r>
            <a:r>
              <a:rPr lang="fr-CH" altLang="en-US" i="1" dirty="0" err="1">
                <a:solidFill>
                  <a:srgbClr val="000000"/>
                </a:solidFill>
              </a:rPr>
              <a:t>represents</a:t>
            </a:r>
            <a:r>
              <a:rPr lang="fr-CH" altLang="en-US" i="1" dirty="0">
                <a:solidFill>
                  <a:srgbClr val="000000"/>
                </a:solidFill>
              </a:rPr>
              <a:t> a </a:t>
            </a:r>
            <a:r>
              <a:rPr lang="fr-CH" altLang="en-US" i="1" dirty="0" err="1">
                <a:solidFill>
                  <a:srgbClr val="000000"/>
                </a:solidFill>
              </a:rPr>
              <a:t>whole</a:t>
            </a:r>
            <a:r>
              <a:rPr lang="fr-CH" altLang="en-US" i="1" dirty="0">
                <a:solidFill>
                  <a:srgbClr val="000000"/>
                </a:solidFill>
              </a:rPr>
              <a:t> host of </a:t>
            </a:r>
            <a:r>
              <a:rPr lang="fr-CH" altLang="en-US" i="1" dirty="0" err="1">
                <a:solidFill>
                  <a:srgbClr val="000000"/>
                </a:solidFill>
              </a:rPr>
              <a:t>attributes</a:t>
            </a:r>
            <a:r>
              <a:rPr lang="fr-CH" altLang="en-US" i="1" dirty="0">
                <a:solidFill>
                  <a:srgbClr val="000000"/>
                </a:solidFill>
              </a:rPr>
              <a:t> </a:t>
            </a:r>
            <a:r>
              <a:rPr lang="fr-CH" altLang="en-US" i="1" dirty="0" smtClean="0">
                <a:solidFill>
                  <a:srgbClr val="000000"/>
                </a:solidFill>
              </a:rPr>
              <a:t>	and </a:t>
            </a:r>
            <a:r>
              <a:rPr lang="fr-CH" altLang="en-US" i="1" dirty="0">
                <a:solidFill>
                  <a:srgbClr val="000000"/>
                </a:solidFill>
              </a:rPr>
              <a:t>a </a:t>
            </a:r>
            <a:r>
              <a:rPr lang="fr-CH" altLang="en-US" i="1" dirty="0" err="1">
                <a:solidFill>
                  <a:srgbClr val="000000"/>
                </a:solidFill>
              </a:rPr>
              <a:t>credible</a:t>
            </a:r>
            <a:r>
              <a:rPr lang="fr-CH" altLang="en-US" i="1" dirty="0">
                <a:solidFill>
                  <a:srgbClr val="000000"/>
                </a:solidFill>
              </a:rPr>
              <a:t> </a:t>
            </a:r>
            <a:r>
              <a:rPr lang="fr-CH" altLang="en-US" i="1" dirty="0" err="1">
                <a:solidFill>
                  <a:srgbClr val="000000"/>
                </a:solidFill>
              </a:rPr>
              <a:t>guarantee</a:t>
            </a:r>
            <a:r>
              <a:rPr lang="fr-CH" altLang="en-US" i="1" dirty="0">
                <a:solidFill>
                  <a:srgbClr val="000000"/>
                </a:solidFill>
              </a:rPr>
              <a:t> of </a:t>
            </a:r>
            <a:r>
              <a:rPr lang="fr-CH" altLang="en-US" i="1" dirty="0" err="1">
                <a:solidFill>
                  <a:srgbClr val="000000"/>
                </a:solidFill>
              </a:rPr>
              <a:t>quality</a:t>
            </a:r>
            <a:r>
              <a:rPr lang="fr-CH" altLang="en-US" i="1" dirty="0">
                <a:solidFill>
                  <a:srgbClr val="000000"/>
                </a:solidFill>
              </a:rPr>
              <a:t> and </a:t>
            </a:r>
            <a:r>
              <a:rPr lang="fr-CH" altLang="en-US" i="1" dirty="0" err="1">
                <a:solidFill>
                  <a:srgbClr val="000000"/>
                </a:solidFill>
              </a:rPr>
              <a:t>origin</a:t>
            </a:r>
            <a:r>
              <a:rPr lang="fr-CH" altLang="en-US" i="1" dirty="0">
                <a:solidFill>
                  <a:srgbClr val="000000"/>
                </a:solidFill>
              </a:rPr>
              <a:t>.  To </a:t>
            </a:r>
            <a:r>
              <a:rPr lang="fr-CH" altLang="en-US" i="1" dirty="0" smtClean="0">
                <a:solidFill>
                  <a:srgbClr val="000000"/>
                </a:solidFill>
              </a:rPr>
              <a:t>	the </a:t>
            </a:r>
            <a:r>
              <a:rPr lang="fr-CH" altLang="en-US" i="1" dirty="0">
                <a:solidFill>
                  <a:srgbClr val="000000"/>
                </a:solidFill>
              </a:rPr>
              <a:t>brand </a:t>
            </a:r>
            <a:r>
              <a:rPr lang="fr-CH" altLang="en-US" i="1" dirty="0" err="1">
                <a:solidFill>
                  <a:srgbClr val="000000"/>
                </a:solidFill>
              </a:rPr>
              <a:t>owner</a:t>
            </a:r>
            <a:r>
              <a:rPr lang="fr-CH" altLang="en-US" i="1" dirty="0">
                <a:solidFill>
                  <a:srgbClr val="000000"/>
                </a:solidFill>
              </a:rPr>
              <a:t> </a:t>
            </a:r>
            <a:r>
              <a:rPr lang="fr-CH" altLang="en-US" i="1" dirty="0" err="1">
                <a:solidFill>
                  <a:srgbClr val="000000"/>
                </a:solidFill>
              </a:rPr>
              <a:t>it</a:t>
            </a:r>
            <a:r>
              <a:rPr lang="fr-CH" altLang="en-US" i="1" dirty="0">
                <a:solidFill>
                  <a:srgbClr val="000000"/>
                </a:solidFill>
              </a:rPr>
              <a:t> </a:t>
            </a:r>
            <a:r>
              <a:rPr lang="fr-CH" altLang="en-US" i="1" dirty="0" err="1">
                <a:solidFill>
                  <a:srgbClr val="000000"/>
                </a:solidFill>
              </a:rPr>
              <a:t>is</a:t>
            </a:r>
            <a:r>
              <a:rPr lang="fr-CH" altLang="en-US" i="1" dirty="0">
                <a:solidFill>
                  <a:srgbClr val="000000"/>
                </a:solidFill>
              </a:rPr>
              <a:t>, in </a:t>
            </a:r>
            <a:r>
              <a:rPr lang="fr-CH" altLang="en-US" i="1" dirty="0" err="1">
                <a:solidFill>
                  <a:srgbClr val="000000"/>
                </a:solidFill>
              </a:rPr>
              <a:t>effect</a:t>
            </a:r>
            <a:r>
              <a:rPr lang="fr-CH" altLang="en-US" i="1" dirty="0">
                <a:solidFill>
                  <a:srgbClr val="000000"/>
                </a:solidFill>
              </a:rPr>
              <a:t>, an </a:t>
            </a:r>
            <a:r>
              <a:rPr lang="fr-CH" altLang="en-US" i="1" dirty="0" err="1">
                <a:solidFill>
                  <a:srgbClr val="000000"/>
                </a:solidFill>
              </a:rPr>
              <a:t>annuity</a:t>
            </a:r>
            <a:r>
              <a:rPr lang="fr-CH" altLang="en-US" i="1" dirty="0">
                <a:solidFill>
                  <a:srgbClr val="000000"/>
                </a:solidFill>
              </a:rPr>
              <a:t>, a </a:t>
            </a:r>
            <a:r>
              <a:rPr lang="fr-CH" altLang="en-US" i="1" dirty="0" smtClean="0">
                <a:solidFill>
                  <a:srgbClr val="000000"/>
                </a:solidFill>
              </a:rPr>
              <a:t>	</a:t>
            </a:r>
            <a:r>
              <a:rPr lang="fr-CH" altLang="en-US" i="1" dirty="0" err="1" smtClean="0">
                <a:solidFill>
                  <a:srgbClr val="000000"/>
                </a:solidFill>
              </a:rPr>
              <a:t>guarantee</a:t>
            </a:r>
            <a:r>
              <a:rPr lang="fr-CH" altLang="en-US" i="1" dirty="0" smtClean="0">
                <a:solidFill>
                  <a:srgbClr val="000000"/>
                </a:solidFill>
              </a:rPr>
              <a:t> </a:t>
            </a:r>
            <a:r>
              <a:rPr lang="fr-CH" altLang="en-US" i="1" dirty="0">
                <a:solidFill>
                  <a:srgbClr val="000000"/>
                </a:solidFill>
              </a:rPr>
              <a:t>of future cash </a:t>
            </a:r>
            <a:r>
              <a:rPr lang="fr-CH" altLang="en-US" i="1" dirty="0" err="1">
                <a:solidFill>
                  <a:srgbClr val="000000"/>
                </a:solidFill>
              </a:rPr>
              <a:t>flows</a:t>
            </a:r>
            <a:r>
              <a:rPr lang="fr-CH" altLang="en-US" i="1" dirty="0">
                <a:solidFill>
                  <a:srgbClr val="000000"/>
                </a:solidFill>
              </a:rPr>
              <a:t>. </a:t>
            </a:r>
            <a:r>
              <a:rPr lang="fr-CH" altLang="en-US" dirty="0">
                <a:solidFill>
                  <a:srgbClr val="000000"/>
                </a:solidFill>
              </a:rPr>
              <a:t>» </a:t>
            </a:r>
            <a:endParaRPr lang="fr-CH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6126163"/>
            <a:ext cx="609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fr-CH" altLang="en-US" sz="1200" dirty="0"/>
              <a:t>(Source: Brands: an international </a:t>
            </a:r>
            <a:r>
              <a:rPr lang="fr-CH" altLang="en-US" sz="1200" dirty="0" err="1"/>
              <a:t>review</a:t>
            </a:r>
            <a:r>
              <a:rPr lang="fr-CH" altLang="en-US" sz="1200" dirty="0"/>
              <a:t> by </a:t>
            </a:r>
            <a:r>
              <a:rPr lang="fr-CH" altLang="en-US" sz="1200" dirty="0" err="1"/>
              <a:t>Interbrand</a:t>
            </a:r>
            <a:r>
              <a:rPr lang="fr-CH" altLang="en-US" sz="1200" dirty="0"/>
              <a:t>, London, Mercury, 1990)</a:t>
            </a:r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23725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Brand / Marque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90000"/>
              </a:lnSpc>
            </a:pPr>
            <a:r>
              <a:rPr lang="fr-CH" altLang="en-US" b="1" dirty="0" smtClean="0">
                <a:solidFill>
                  <a:srgbClr val="000000"/>
                </a:solidFill>
              </a:rPr>
              <a:t>Identification / différenciation </a:t>
            </a:r>
            <a:r>
              <a:rPr lang="fr-CH" altLang="en-US" dirty="0" smtClean="0">
                <a:solidFill>
                  <a:srgbClr val="000000"/>
                </a:solidFill>
              </a:rPr>
              <a:t>de produits/services d’une entreprise par rapport à ceux des autres entreprises</a:t>
            </a:r>
            <a:endParaRPr lang="fr-CH" altLang="en-US" dirty="0">
              <a:solidFill>
                <a:srgbClr val="000000"/>
              </a:solidFill>
            </a:endParaRPr>
          </a:p>
          <a:p>
            <a:pPr lvl="0">
              <a:lnSpc>
                <a:spcPct val="90000"/>
              </a:lnSpc>
              <a:buNone/>
            </a:pPr>
            <a:endParaRPr lang="fr-CH" altLang="en-US" dirty="0">
              <a:solidFill>
                <a:srgbClr val="000000"/>
              </a:solidFill>
            </a:endParaRPr>
          </a:p>
          <a:p>
            <a:pPr lvl="0">
              <a:lnSpc>
                <a:spcPct val="90000"/>
              </a:lnSpc>
            </a:pPr>
            <a:r>
              <a:rPr lang="fr-CH" altLang="en-US" dirty="0" smtClean="0">
                <a:solidFill>
                  <a:srgbClr val="000000"/>
                </a:solidFill>
              </a:rPr>
              <a:t>Ensemble d’expériences et de perceptions : usage de signes pour </a:t>
            </a:r>
            <a:r>
              <a:rPr lang="fr-CH" altLang="en-US" b="1" dirty="0" smtClean="0">
                <a:solidFill>
                  <a:srgbClr val="000000"/>
                </a:solidFill>
              </a:rPr>
              <a:t>informer</a:t>
            </a:r>
            <a:r>
              <a:rPr lang="fr-CH" altLang="en-US" dirty="0" smtClean="0">
                <a:solidFill>
                  <a:srgbClr val="000000"/>
                </a:solidFill>
              </a:rPr>
              <a:t> les consommateurs et véhiculer des </a:t>
            </a:r>
            <a:r>
              <a:rPr lang="fr-CH" altLang="en-US" b="1" dirty="0" smtClean="0">
                <a:solidFill>
                  <a:srgbClr val="000000"/>
                </a:solidFill>
              </a:rPr>
              <a:t>valeurs</a:t>
            </a:r>
            <a:r>
              <a:rPr lang="fr-CH" altLang="en-US" dirty="0" smtClean="0">
                <a:solidFill>
                  <a:srgbClr val="000000"/>
                </a:solidFill>
              </a:rPr>
              <a:t>, </a:t>
            </a:r>
            <a:r>
              <a:rPr lang="fr-CH" altLang="en-US" b="1" dirty="0" smtClean="0">
                <a:solidFill>
                  <a:srgbClr val="000000"/>
                </a:solidFill>
              </a:rPr>
              <a:t>images</a:t>
            </a:r>
            <a:r>
              <a:rPr lang="fr-CH" altLang="en-US" dirty="0" smtClean="0">
                <a:solidFill>
                  <a:srgbClr val="000000"/>
                </a:solidFill>
              </a:rPr>
              <a:t>, </a:t>
            </a:r>
            <a:r>
              <a:rPr lang="fr-CH" altLang="en-US" b="1" dirty="0" smtClean="0">
                <a:solidFill>
                  <a:srgbClr val="000000"/>
                </a:solidFill>
              </a:rPr>
              <a:t>associations</a:t>
            </a:r>
            <a:r>
              <a:rPr lang="fr-CH" altLang="en-US" dirty="0">
                <a:solidFill>
                  <a:srgbClr val="000000"/>
                </a:solidFill>
              </a:rPr>
              <a:t> </a:t>
            </a:r>
            <a:r>
              <a:rPr lang="fr-CH" altLang="en-US" dirty="0" smtClean="0">
                <a:solidFill>
                  <a:srgbClr val="000000"/>
                </a:solidFill>
              </a:rPr>
              <a:t>et créer de la confiance et des attentes dans l’esprit des consommateurs (marketing</a:t>
            </a:r>
            <a:r>
              <a:rPr lang="fr-CH" altLang="en-US" dirty="0">
                <a:solidFill>
                  <a:srgbClr val="000000"/>
                </a:solidFill>
              </a:rPr>
              <a:t>, promotion </a:t>
            </a:r>
            <a:r>
              <a:rPr lang="fr-CH" altLang="en-US" dirty="0" smtClean="0">
                <a:solidFill>
                  <a:srgbClr val="000000"/>
                </a:solidFill>
              </a:rPr>
              <a:t>et usage intensif)</a:t>
            </a:r>
            <a:endParaRPr lang="fr-CH" altLang="en-US" dirty="0">
              <a:solidFill>
                <a:srgbClr val="000000"/>
              </a:solidFill>
            </a:endParaRPr>
          </a:p>
          <a:p>
            <a:pPr lvl="0">
              <a:lnSpc>
                <a:spcPct val="90000"/>
              </a:lnSpc>
              <a:buNone/>
            </a:pPr>
            <a:endParaRPr lang="fr-CH" altLang="en-US" dirty="0">
              <a:solidFill>
                <a:srgbClr val="000000"/>
              </a:solidFill>
            </a:endParaRPr>
          </a:p>
          <a:p>
            <a:pPr lvl="0">
              <a:lnSpc>
                <a:spcPct val="90000"/>
              </a:lnSpc>
            </a:pPr>
            <a:r>
              <a:rPr lang="fr-CH" altLang="en-US" b="1" dirty="0" smtClean="0">
                <a:solidFill>
                  <a:srgbClr val="000000"/>
                </a:solidFill>
              </a:rPr>
              <a:t>Guide </a:t>
            </a:r>
            <a:r>
              <a:rPr lang="fr-CH" altLang="en-US" dirty="0">
                <a:solidFill>
                  <a:srgbClr val="000000"/>
                </a:solidFill>
              </a:rPr>
              <a:t>l</a:t>
            </a:r>
            <a:r>
              <a:rPr lang="fr-CH" altLang="en-US" dirty="0" smtClean="0">
                <a:solidFill>
                  <a:srgbClr val="000000"/>
                </a:solidFill>
              </a:rPr>
              <a:t>es consommateurs dans leur choix (reconnaissance/notoriété – fidélité - attachement émotionnel)</a:t>
            </a:r>
            <a:endParaRPr lang="en-US" alt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37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Brand / Marque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Marque – </a:t>
            </a:r>
            <a:r>
              <a:rPr lang="fr-CH" b="1" dirty="0" smtClean="0"/>
              <a:t>un outil juridique</a:t>
            </a:r>
          </a:p>
          <a:p>
            <a:endParaRPr lang="fr-CH" b="1" dirty="0"/>
          </a:p>
          <a:p>
            <a:r>
              <a:rPr lang="fr-CH" dirty="0" smtClean="0"/>
              <a:t>Article 15.1 Accord ADPIC</a:t>
            </a:r>
          </a:p>
          <a:p>
            <a:pPr marL="0" indent="0">
              <a:buNone/>
            </a:pPr>
            <a:endParaRPr lang="fr-CH" dirty="0"/>
          </a:p>
          <a:p>
            <a:r>
              <a:rPr lang="fr-CH" dirty="0" smtClean="0"/>
              <a:t>Autres droits de la PI – </a:t>
            </a:r>
            <a:r>
              <a:rPr lang="fr-CH" dirty="0"/>
              <a:t>outils juridiques qui contribuent au </a:t>
            </a:r>
            <a:r>
              <a:rPr lang="fr-CH" i="1" dirty="0" err="1"/>
              <a:t>branding</a:t>
            </a:r>
            <a:endParaRPr lang="en-US" i="1" dirty="0"/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 smtClean="0"/>
              <a:t>	- dessins et modèles</a:t>
            </a:r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r>
              <a:rPr lang="fr-CH" dirty="0"/>
              <a:t>	</a:t>
            </a:r>
            <a:r>
              <a:rPr lang="fr-CH" dirty="0" smtClean="0"/>
              <a:t>- indications géographiques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35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Brand - «Expérience de marque / Image de marque»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7465182"/>
              </p:ext>
            </p:extLst>
          </p:nvPr>
        </p:nvGraphicFramePr>
        <p:xfrm>
          <a:off x="457200" y="1773238"/>
          <a:ext cx="8229600" cy="4352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6834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template_french</Template>
  <TotalTime>404</TotalTime>
  <Words>585</Words>
  <Application>Microsoft Office PowerPoint</Application>
  <PresentationFormat>On-screen Show (4:3)</PresentationFormat>
  <Paragraphs>160</Paragraphs>
  <Slides>38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Arial Black</vt:lpstr>
      <vt:lpstr>Calibri</vt:lpstr>
      <vt:lpstr>Microsoft Sans Serif</vt:lpstr>
      <vt:lpstr>Wingdings</vt:lpstr>
      <vt:lpstr>ヒラギノ角ゴ Pro W3</vt:lpstr>
      <vt:lpstr>template_english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Brand / Marque</vt:lpstr>
      <vt:lpstr>Brand / Marque</vt:lpstr>
      <vt:lpstr>Brand / Marque</vt:lpstr>
      <vt:lpstr>Brand - «Expérience de marque / Image de marque»</vt:lpstr>
      <vt:lpstr>Branding - exemple</vt:lpstr>
      <vt:lpstr>Branding - exemple</vt:lpstr>
      <vt:lpstr>Branding - exemple</vt:lpstr>
      <vt:lpstr>Branding - Exemple</vt:lpstr>
      <vt:lpstr>PowerPoint Presentation</vt:lpstr>
      <vt:lpstr>Rapport 2013</vt:lpstr>
      <vt:lpstr>Importance accrue des marques</vt:lpstr>
      <vt:lpstr>Importance accrue des marques</vt:lpstr>
      <vt:lpstr>Importance accrue des marques</vt:lpstr>
      <vt:lpstr>Marques / publicité / croissance</vt:lpstr>
      <vt:lpstr>Intensification de l’utilisation du système des marques</vt:lpstr>
      <vt:lpstr>World IP Indicators 2019</vt:lpstr>
      <vt:lpstr>Valeurs des 10 principales marques en 2013</vt:lpstr>
      <vt:lpstr>Les entreprises innovantes s’appuient sur des marques</vt:lpstr>
      <vt:lpstr>PowerPoint Presentation</vt:lpstr>
      <vt:lpstr>Rapport 2011</vt:lpstr>
      <vt:lpstr>Innovation</vt:lpstr>
      <vt:lpstr>Innovation</vt:lpstr>
      <vt:lpstr>Innovation</vt:lpstr>
      <vt:lpstr>Innovation</vt:lpstr>
      <vt:lpstr>Innovation</vt:lpstr>
      <vt:lpstr>World IP Indicators 2019</vt:lpstr>
      <vt:lpstr>Exemple</vt:lpstr>
      <vt:lpstr>PowerPoint Presentation</vt:lpstr>
      <vt:lpstr>PowerPoint Presentation</vt:lpstr>
      <vt:lpstr>Design:  tous types de produits</vt:lpstr>
      <vt:lpstr>PowerPoint Presentation</vt:lpstr>
      <vt:lpstr>PowerPoint Presentation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FOSCHI Marina</dc:creator>
  <cp:keywords>PUBLIC</cp:keywords>
  <cp:lastModifiedBy>FOSCHI Marina</cp:lastModifiedBy>
  <cp:revision>72</cp:revision>
  <dcterms:created xsi:type="dcterms:W3CDTF">2019-11-20T10:21:18Z</dcterms:created>
  <dcterms:modified xsi:type="dcterms:W3CDTF">2019-11-22T15:38:24Z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322dad7e-45e1-4f7b-9f22-64a4c8fa3493</vt:lpwstr>
  </property>
  <property fmtid="{D5CDD505-2E9C-101B-9397-08002B2CF9AE}" pid="3" name="Classification">
    <vt:lpwstr>Public</vt:lpwstr>
  </property>
  <property fmtid="{D5CDD505-2E9C-101B-9397-08002B2CF9AE}" pid="4" name="VisualMarkings">
    <vt:lpwstr>None</vt:lpwstr>
  </property>
  <property fmtid="{D5CDD505-2E9C-101B-9397-08002B2CF9AE}" pid="5" name="Alignment">
    <vt:lpwstr>Centre</vt:lpwstr>
  </property>
  <property fmtid="{D5CDD505-2E9C-101B-9397-08002B2CF9AE}" pid="6" name="Language">
    <vt:lpwstr>English</vt:lpwstr>
  </property>
</Properties>
</file>